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 id="2147483672" r:id="rId5"/>
    <p:sldMasterId id="2147483660" r:id="rId6"/>
  </p:sldMasterIdLst>
  <p:sldIdLst>
    <p:sldId id="257" r:id="rId7"/>
    <p:sldId id="312" r:id="rId8"/>
    <p:sldId id="258" r:id="rId9"/>
    <p:sldId id="263" r:id="rId10"/>
    <p:sldId id="260" r:id="rId11"/>
    <p:sldId id="275" r:id="rId12"/>
    <p:sldId id="281" r:id="rId13"/>
    <p:sldId id="333" r:id="rId14"/>
    <p:sldId id="277" r:id="rId15"/>
    <p:sldId id="276" r:id="rId16"/>
    <p:sldId id="334" r:id="rId17"/>
    <p:sldId id="339" r:id="rId18"/>
    <p:sldId id="278" r:id="rId19"/>
    <p:sldId id="279" r:id="rId20"/>
    <p:sldId id="331" r:id="rId21"/>
    <p:sldId id="282" r:id="rId22"/>
    <p:sldId id="283" r:id="rId23"/>
    <p:sldId id="330" r:id="rId24"/>
    <p:sldId id="341" r:id="rId25"/>
    <p:sldId id="313" r:id="rId26"/>
    <p:sldId id="314" r:id="rId27"/>
    <p:sldId id="342" r:id="rId28"/>
    <p:sldId id="315" r:id="rId29"/>
    <p:sldId id="316" r:id="rId30"/>
    <p:sldId id="317" r:id="rId31"/>
    <p:sldId id="343" r:id="rId32"/>
    <p:sldId id="318" r:id="rId33"/>
    <p:sldId id="319" r:id="rId34"/>
    <p:sldId id="320" r:id="rId35"/>
    <p:sldId id="321" r:id="rId36"/>
    <p:sldId id="322" r:id="rId37"/>
    <p:sldId id="323" r:id="rId38"/>
    <p:sldId id="324" r:id="rId39"/>
    <p:sldId id="325" r:id="rId40"/>
    <p:sldId id="326" r:id="rId41"/>
    <p:sldId id="346" r:id="rId42"/>
    <p:sldId id="304" r:id="rId43"/>
    <p:sldId id="303" r:id="rId44"/>
    <p:sldId id="305" r:id="rId45"/>
    <p:sldId id="306" r:id="rId46"/>
    <p:sldId id="337" r:id="rId47"/>
    <p:sldId id="338" r:id="rId48"/>
    <p:sldId id="307" r:id="rId49"/>
    <p:sldId id="353" r:id="rId50"/>
    <p:sldId id="352" r:id="rId51"/>
    <p:sldId id="351" r:id="rId52"/>
    <p:sldId id="350" r:id="rId53"/>
    <p:sldId id="349" r:id="rId54"/>
    <p:sldId id="348" r:id="rId55"/>
    <p:sldId id="347" r:id="rId56"/>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5D46829-A367-404A-B7A9-4B7652B47A52}">
          <p14:sldIdLst>
            <p14:sldId id="257"/>
            <p14:sldId id="312"/>
            <p14:sldId id="258"/>
            <p14:sldId id="263"/>
            <p14:sldId id="260"/>
            <p14:sldId id="275"/>
            <p14:sldId id="281"/>
            <p14:sldId id="333"/>
            <p14:sldId id="277"/>
            <p14:sldId id="276"/>
            <p14:sldId id="334"/>
            <p14:sldId id="339"/>
          </p14:sldIdLst>
        </p14:section>
        <p14:section name="Lesson 2" id="{5CCED06C-589C-44F5-9E22-A9AE155CD339}">
          <p14:sldIdLst>
            <p14:sldId id="278"/>
            <p14:sldId id="279"/>
            <p14:sldId id="331"/>
          </p14:sldIdLst>
        </p14:section>
        <p14:section name="Lesson 3" id="{9FC4BCAD-8C9A-4099-87CE-2C0D4ECAA876}">
          <p14:sldIdLst>
            <p14:sldId id="282"/>
            <p14:sldId id="283"/>
            <p14:sldId id="330"/>
            <p14:sldId id="341"/>
          </p14:sldIdLst>
        </p14:section>
        <p14:section name="Lesson 4" id="{EE40BAC2-0F15-44AC-BB6E-C9E69E7426B9}">
          <p14:sldIdLst>
            <p14:sldId id="313"/>
            <p14:sldId id="314"/>
            <p14:sldId id="342"/>
          </p14:sldIdLst>
        </p14:section>
        <p14:section name="Lesson 5" id="{1D560213-4C7A-44F6-8B29-90B1AC0C3DC8}">
          <p14:sldIdLst>
            <p14:sldId id="315"/>
            <p14:sldId id="316"/>
            <p14:sldId id="317"/>
            <p14:sldId id="343"/>
          </p14:sldIdLst>
        </p14:section>
        <p14:section name="Lesson 6" id="{E78393C9-2C04-4B33-B1F6-B0E5230DF589}">
          <p14:sldIdLst>
            <p14:sldId id="318"/>
            <p14:sldId id="319"/>
            <p14:sldId id="320"/>
          </p14:sldIdLst>
        </p14:section>
        <p14:section name="Lesson 7" id="{F2D4F1BB-029E-4256-A1FD-D3ECF042D620}">
          <p14:sldIdLst>
            <p14:sldId id="321"/>
            <p14:sldId id="322"/>
            <p14:sldId id="323"/>
          </p14:sldIdLst>
        </p14:section>
        <p14:section name="Lesson 8" id="{A20BFD54-A4DB-4F4D-A8AD-7BCC2FE962FD}">
          <p14:sldIdLst>
            <p14:sldId id="324"/>
            <p14:sldId id="325"/>
            <p14:sldId id="326"/>
            <p14:sldId id="346"/>
          </p14:sldIdLst>
        </p14:section>
        <p14:section name="Lesson 9" id="{2ACA5939-D32C-4F38-9195-C41CA89FAE33}">
          <p14:sldIdLst>
            <p14:sldId id="304"/>
            <p14:sldId id="303"/>
            <p14:sldId id="305"/>
            <p14:sldId id="306"/>
            <p14:sldId id="337"/>
            <p14:sldId id="338"/>
            <p14:sldId id="307"/>
            <p14:sldId id="353"/>
            <p14:sldId id="352"/>
            <p14:sldId id="351"/>
            <p14:sldId id="350"/>
            <p14:sldId id="349"/>
            <p14:sldId id="348"/>
            <p14:sldId id="34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345EBE-D53F-7375-C65C-1C555CADBF92}" v="2" dt="2024-10-20T11:30:11.5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0" d="100"/>
          <a:sy n="50" d="100"/>
        </p:scale>
        <p:origin x="20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toner@hotmail.com" userId="S::urn:spo:guest#anna.toner@hotmail.com::" providerId="AD" clId="Web-{19D754D9-BB62-6F38-6452-EE8F719CC660}"/>
    <pc:docChg chg="modSld">
      <pc:chgData name="anna.toner@hotmail.com" userId="S::urn:spo:guest#anna.toner@hotmail.com::" providerId="AD" clId="Web-{19D754D9-BB62-6F38-6452-EE8F719CC660}" dt="2024-10-08T14:08:47.509" v="5"/>
      <pc:docMkLst>
        <pc:docMk/>
      </pc:docMkLst>
      <pc:sldChg chg="modSp">
        <pc:chgData name="anna.toner@hotmail.com" userId="S::urn:spo:guest#anna.toner@hotmail.com::" providerId="AD" clId="Web-{19D754D9-BB62-6F38-6452-EE8F719CC660}" dt="2024-10-08T14:08:47.509" v="5"/>
        <pc:sldMkLst>
          <pc:docMk/>
          <pc:sldMk cId="4191815632" sldId="278"/>
        </pc:sldMkLst>
        <pc:graphicFrameChg chg="mod modGraphic">
          <ac:chgData name="anna.toner@hotmail.com" userId="S::urn:spo:guest#anna.toner@hotmail.com::" providerId="AD" clId="Web-{19D754D9-BB62-6F38-6452-EE8F719CC660}" dt="2024-10-08T14:08:47.509" v="5"/>
          <ac:graphicFrameMkLst>
            <pc:docMk/>
            <pc:sldMk cId="4191815632" sldId="278"/>
            <ac:graphicFrameMk id="8" creationId="{CA1DDF4D-CBAC-6B6A-D5D4-646836A64F3E}"/>
          </ac:graphicFrameMkLst>
        </pc:graphicFrameChg>
      </pc:sldChg>
    </pc:docChg>
  </pc:docChgLst>
  <pc:docChgLst>
    <pc:chgData name="anna.toner@hotmail.com" userId="S::urn:spo:guest#anna.toner@hotmail.com::" providerId="AD" clId="Web-{C1345EBE-D53F-7375-C65C-1C555CADBF92}"/>
    <pc:docChg chg="modSld">
      <pc:chgData name="anna.toner@hotmail.com" userId="S::urn:spo:guest#anna.toner@hotmail.com::" providerId="AD" clId="Web-{C1345EBE-D53F-7375-C65C-1C555CADBF92}" dt="2024-10-20T11:30:11.512" v="1"/>
      <pc:docMkLst>
        <pc:docMk/>
      </pc:docMkLst>
      <pc:sldChg chg="delSp">
        <pc:chgData name="anna.toner@hotmail.com" userId="S::urn:spo:guest#anna.toner@hotmail.com::" providerId="AD" clId="Web-{C1345EBE-D53F-7375-C65C-1C555CADBF92}" dt="2024-10-20T11:30:11.512" v="1"/>
        <pc:sldMkLst>
          <pc:docMk/>
          <pc:sldMk cId="4241997243" sldId="316"/>
        </pc:sldMkLst>
        <pc:spChg chg="del">
          <ac:chgData name="anna.toner@hotmail.com" userId="S::urn:spo:guest#anna.toner@hotmail.com::" providerId="AD" clId="Web-{C1345EBE-D53F-7375-C65C-1C555CADBF92}" dt="2024-10-20T11:30:10.419" v="0"/>
          <ac:spMkLst>
            <pc:docMk/>
            <pc:sldMk cId="4241997243" sldId="316"/>
            <ac:spMk id="6" creationId="{D1FF3E5C-1878-B2E1-00F1-B65710369122}"/>
          </ac:spMkLst>
        </pc:spChg>
        <pc:graphicFrameChg chg="del">
          <ac:chgData name="anna.toner@hotmail.com" userId="S::urn:spo:guest#anna.toner@hotmail.com::" providerId="AD" clId="Web-{C1345EBE-D53F-7375-C65C-1C555CADBF92}" dt="2024-10-20T11:30:11.512" v="1"/>
          <ac:graphicFrameMkLst>
            <pc:docMk/>
            <pc:sldMk cId="4241997243" sldId="316"/>
            <ac:graphicFrameMk id="20" creationId="{C929976B-5692-5CA7-6E47-BD97FAB717FB}"/>
          </ac:graphicFrameMkLst>
        </pc:graphicFrameChg>
      </pc:sldChg>
    </pc:docChg>
  </pc:docChgLst>
  <pc:docChgLst>
    <pc:chgData name="anna.toner@hotmail.com" userId="S::urn:spo:guest#anna.toner@hotmail.com::" providerId="AD" clId="Web-{21F1595B-084D-99FF-F8DA-254E95EF6951}"/>
    <pc:docChg chg="delSld modSld modSection">
      <pc:chgData name="anna.toner@hotmail.com" userId="S::urn:spo:guest#anna.toner@hotmail.com::" providerId="AD" clId="Web-{21F1595B-084D-99FF-F8DA-254E95EF6951}" dt="2024-10-07T11:51:21.451" v="261"/>
      <pc:docMkLst>
        <pc:docMk/>
      </pc:docMkLst>
      <pc:sldChg chg="delSp">
        <pc:chgData name="anna.toner@hotmail.com" userId="S::urn:spo:guest#anna.toner@hotmail.com::" providerId="AD" clId="Web-{21F1595B-084D-99FF-F8DA-254E95EF6951}" dt="2024-10-07T11:47:24.805" v="1"/>
        <pc:sldMkLst>
          <pc:docMk/>
          <pc:sldMk cId="3075418533" sldId="257"/>
        </pc:sldMkLst>
        <pc:picChg chg="del">
          <ac:chgData name="anna.toner@hotmail.com" userId="S::urn:spo:guest#anna.toner@hotmail.com::" providerId="AD" clId="Web-{21F1595B-084D-99FF-F8DA-254E95EF6951}" dt="2024-10-07T11:47:24.805" v="1"/>
          <ac:picMkLst>
            <pc:docMk/>
            <pc:sldMk cId="3075418533" sldId="257"/>
            <ac:picMk id="4" creationId="{A7B23029-02E5-82C2-3D92-A5922FAAFB78}"/>
          </ac:picMkLst>
        </pc:picChg>
        <pc:picChg chg="del">
          <ac:chgData name="anna.toner@hotmail.com" userId="S::urn:spo:guest#anna.toner@hotmail.com::" providerId="AD" clId="Web-{21F1595B-084D-99FF-F8DA-254E95EF6951}" dt="2024-10-07T11:47:22.898" v="0"/>
          <ac:picMkLst>
            <pc:docMk/>
            <pc:sldMk cId="3075418533" sldId="257"/>
            <ac:picMk id="5" creationId="{59E5DC14-5F6A-549E-D67B-B9FC4CA29369}"/>
          </ac:picMkLst>
        </pc:picChg>
      </pc:sldChg>
      <pc:sldChg chg="addSp delSp modSp">
        <pc:chgData name="anna.toner@hotmail.com" userId="S::urn:spo:guest#anna.toner@hotmail.com::" providerId="AD" clId="Web-{21F1595B-084D-99FF-F8DA-254E95EF6951}" dt="2024-10-07T11:51:14.841" v="260" actId="20577"/>
        <pc:sldMkLst>
          <pc:docMk/>
          <pc:sldMk cId="1714615339" sldId="279"/>
        </pc:sldMkLst>
        <pc:spChg chg="mod">
          <ac:chgData name="anna.toner@hotmail.com" userId="S::urn:spo:guest#anna.toner@hotmail.com::" providerId="AD" clId="Web-{21F1595B-084D-99FF-F8DA-254E95EF6951}" dt="2024-10-07T11:51:14.841" v="260" actId="20577"/>
          <ac:spMkLst>
            <pc:docMk/>
            <pc:sldMk cId="1714615339" sldId="279"/>
            <ac:spMk id="5" creationId="{9B93D694-1558-716C-B78A-3C8113C06964}"/>
          </ac:spMkLst>
        </pc:spChg>
        <pc:spChg chg="del mod">
          <ac:chgData name="anna.toner@hotmail.com" userId="S::urn:spo:guest#anna.toner@hotmail.com::" providerId="AD" clId="Web-{21F1595B-084D-99FF-F8DA-254E95EF6951}" dt="2024-10-07T11:49:21.745" v="11"/>
          <ac:spMkLst>
            <pc:docMk/>
            <pc:sldMk cId="1714615339" sldId="279"/>
            <ac:spMk id="10" creationId="{89F4D3EF-F2E4-49CB-D617-38234929210F}"/>
          </ac:spMkLst>
        </pc:spChg>
        <pc:graphicFrameChg chg="del">
          <ac:chgData name="anna.toner@hotmail.com" userId="S::urn:spo:guest#anna.toner@hotmail.com::" providerId="AD" clId="Web-{21F1595B-084D-99FF-F8DA-254E95EF6951}" dt="2024-10-07T11:48:47.885" v="4"/>
          <ac:graphicFrameMkLst>
            <pc:docMk/>
            <pc:sldMk cId="1714615339" sldId="279"/>
            <ac:graphicFrameMk id="7" creationId="{E479FA07-1870-A5A2-4772-53542ED8E5F9}"/>
          </ac:graphicFrameMkLst>
        </pc:graphicFrameChg>
        <pc:picChg chg="add mod">
          <ac:chgData name="anna.toner@hotmail.com" userId="S::urn:spo:guest#anna.toner@hotmail.com::" providerId="AD" clId="Web-{21F1595B-084D-99FF-F8DA-254E95EF6951}" dt="2024-10-07T11:49:22.214" v="12" actId="1076"/>
          <ac:picMkLst>
            <pc:docMk/>
            <pc:sldMk cId="1714615339" sldId="279"/>
            <ac:picMk id="2" creationId="{F124FB1C-7B4A-23F7-6461-DAB4E2078A31}"/>
          </ac:picMkLst>
        </pc:picChg>
      </pc:sldChg>
      <pc:sldChg chg="del">
        <pc:chgData name="anna.toner@hotmail.com" userId="S::urn:spo:guest#anna.toner@hotmail.com::" providerId="AD" clId="Web-{21F1595B-084D-99FF-F8DA-254E95EF6951}" dt="2024-10-07T11:51:21.451" v="261"/>
        <pc:sldMkLst>
          <pc:docMk/>
          <pc:sldMk cId="3418818571" sldId="335"/>
        </pc:sldMkLst>
      </pc:sldChg>
    </pc:docChg>
  </pc:docChgLst>
  <pc:docChgLst>
    <pc:chgData name="anna.toner@hotmail.com" userId="S::urn:spo:guest#anna.toner@hotmail.com::" providerId="AD" clId="Web-{BE5F9AEA-B81D-B5FC-CB12-CC6C449FD0E0}"/>
    <pc:docChg chg="delSld modSld modSection">
      <pc:chgData name="anna.toner@hotmail.com" userId="S::urn:spo:guest#anna.toner@hotmail.com::" providerId="AD" clId="Web-{BE5F9AEA-B81D-B5FC-CB12-CC6C449FD0E0}" dt="2024-10-08T14:06:25.656" v="2739" actId="20577"/>
      <pc:docMkLst>
        <pc:docMk/>
      </pc:docMkLst>
      <pc:sldChg chg="del">
        <pc:chgData name="anna.toner@hotmail.com" userId="S::urn:spo:guest#anna.toner@hotmail.com::" providerId="AD" clId="Web-{BE5F9AEA-B81D-B5FC-CB12-CC6C449FD0E0}" dt="2024-10-08T13:26:15.644" v="1181"/>
        <pc:sldMkLst>
          <pc:docMk/>
          <pc:sldMk cId="2107820142" sldId="261"/>
        </pc:sldMkLst>
      </pc:sldChg>
      <pc:sldChg chg="addSp modSp">
        <pc:chgData name="anna.toner@hotmail.com" userId="S::urn:spo:guest#anna.toner@hotmail.com::" providerId="AD" clId="Web-{BE5F9AEA-B81D-B5FC-CB12-CC6C449FD0E0}" dt="2024-10-08T13:11:19.518" v="126"/>
        <pc:sldMkLst>
          <pc:docMk/>
          <pc:sldMk cId="1714615339" sldId="279"/>
        </pc:sldMkLst>
        <pc:spChg chg="add mod">
          <ac:chgData name="anna.toner@hotmail.com" userId="S::urn:spo:guest#anna.toner@hotmail.com::" providerId="AD" clId="Web-{BE5F9AEA-B81D-B5FC-CB12-CC6C449FD0E0}" dt="2024-10-08T13:11:19.518" v="126"/>
          <ac:spMkLst>
            <pc:docMk/>
            <pc:sldMk cId="1714615339" sldId="279"/>
            <ac:spMk id="3" creationId="{B71A3F74-D339-482D-742F-B1D4CFFEDCFE}"/>
          </ac:spMkLst>
        </pc:spChg>
        <pc:spChg chg="mod">
          <ac:chgData name="anna.toner@hotmail.com" userId="S::urn:spo:guest#anna.toner@hotmail.com::" providerId="AD" clId="Web-{BE5F9AEA-B81D-B5FC-CB12-CC6C449FD0E0}" dt="2024-10-08T13:09:44.702" v="5" actId="1076"/>
          <ac:spMkLst>
            <pc:docMk/>
            <pc:sldMk cId="1714615339" sldId="279"/>
            <ac:spMk id="4" creationId="{A67B09E8-C9B5-0EEB-B621-159590EEC45F}"/>
          </ac:spMkLst>
        </pc:spChg>
        <pc:spChg chg="mod">
          <ac:chgData name="anna.toner@hotmail.com" userId="S::urn:spo:guest#anna.toner@hotmail.com::" providerId="AD" clId="Web-{BE5F9AEA-B81D-B5FC-CB12-CC6C449FD0E0}" dt="2024-10-08T13:09:32.154" v="0" actId="1076"/>
          <ac:spMkLst>
            <pc:docMk/>
            <pc:sldMk cId="1714615339" sldId="279"/>
            <ac:spMk id="5" creationId="{9B93D694-1558-716C-B78A-3C8113C06964}"/>
          </ac:spMkLst>
        </pc:spChg>
        <pc:picChg chg="mod">
          <ac:chgData name="anna.toner@hotmail.com" userId="S::urn:spo:guest#anna.toner@hotmail.com::" providerId="AD" clId="Web-{BE5F9AEA-B81D-B5FC-CB12-CC6C449FD0E0}" dt="2024-10-08T13:09:38.123" v="3" actId="1076"/>
          <ac:picMkLst>
            <pc:docMk/>
            <pc:sldMk cId="1714615339" sldId="279"/>
            <ac:picMk id="2" creationId="{F124FB1C-7B4A-23F7-6461-DAB4E2078A31}"/>
          </ac:picMkLst>
        </pc:picChg>
      </pc:sldChg>
      <pc:sldChg chg="addSp modSp">
        <pc:chgData name="anna.toner@hotmail.com" userId="S::urn:spo:guest#anna.toner@hotmail.com::" providerId="AD" clId="Web-{BE5F9AEA-B81D-B5FC-CB12-CC6C449FD0E0}" dt="2024-10-08T13:14:40.900" v="399" actId="20577"/>
        <pc:sldMkLst>
          <pc:docMk/>
          <pc:sldMk cId="3721606301" sldId="283"/>
        </pc:sldMkLst>
        <pc:spChg chg="mod">
          <ac:chgData name="anna.toner@hotmail.com" userId="S::urn:spo:guest#anna.toner@hotmail.com::" providerId="AD" clId="Web-{BE5F9AEA-B81D-B5FC-CB12-CC6C449FD0E0}" dt="2024-10-08T13:14:40.900" v="399" actId="20577"/>
          <ac:spMkLst>
            <pc:docMk/>
            <pc:sldMk cId="3721606301" sldId="283"/>
            <ac:spMk id="4" creationId="{A67B09E8-C9B5-0EEB-B621-159590EEC45F}"/>
          </ac:spMkLst>
        </pc:spChg>
        <pc:spChg chg="mod">
          <ac:chgData name="anna.toner@hotmail.com" userId="S::urn:spo:guest#anna.toner@hotmail.com::" providerId="AD" clId="Web-{BE5F9AEA-B81D-B5FC-CB12-CC6C449FD0E0}" dt="2024-10-08T13:14:08.946" v="380" actId="20577"/>
          <ac:spMkLst>
            <pc:docMk/>
            <pc:sldMk cId="3721606301" sldId="283"/>
            <ac:spMk id="5" creationId="{9B93D694-1558-716C-B78A-3C8113C06964}"/>
          </ac:spMkLst>
        </pc:spChg>
        <pc:picChg chg="add mod">
          <ac:chgData name="anna.toner@hotmail.com" userId="S::urn:spo:guest#anna.toner@hotmail.com::" providerId="AD" clId="Web-{BE5F9AEA-B81D-B5FC-CB12-CC6C449FD0E0}" dt="2024-10-08T13:14:03.852" v="368" actId="14100"/>
          <ac:picMkLst>
            <pc:docMk/>
            <pc:sldMk cId="3721606301" sldId="283"/>
            <ac:picMk id="3" creationId="{4223F5C9-57E0-B1D3-D57A-FCFE8F49D29E}"/>
          </ac:picMkLst>
        </pc:picChg>
      </pc:sldChg>
      <pc:sldChg chg="addSp delSp modSp">
        <pc:chgData name="anna.toner@hotmail.com" userId="S::urn:spo:guest#anna.toner@hotmail.com::" providerId="AD" clId="Web-{BE5F9AEA-B81D-B5FC-CB12-CC6C449FD0E0}" dt="2024-10-08T13:26:10.597" v="1180" actId="20577"/>
        <pc:sldMkLst>
          <pc:docMk/>
          <pc:sldMk cId="1808856966" sldId="314"/>
        </pc:sldMkLst>
        <pc:spChg chg="mod">
          <ac:chgData name="anna.toner@hotmail.com" userId="S::urn:spo:guest#anna.toner@hotmail.com::" providerId="AD" clId="Web-{BE5F9AEA-B81D-B5FC-CB12-CC6C449FD0E0}" dt="2024-10-08T13:26:10.597" v="1180" actId="20577"/>
          <ac:spMkLst>
            <pc:docMk/>
            <pc:sldMk cId="1808856966" sldId="314"/>
            <ac:spMk id="5" creationId="{9B93D694-1558-716C-B78A-3C8113C06964}"/>
          </ac:spMkLst>
        </pc:spChg>
        <pc:spChg chg="del mod">
          <ac:chgData name="anna.toner@hotmail.com" userId="S::urn:spo:guest#anna.toner@hotmail.com::" providerId="AD" clId="Web-{BE5F9AEA-B81D-B5FC-CB12-CC6C449FD0E0}" dt="2024-10-08T13:20:18.944" v="726"/>
          <ac:spMkLst>
            <pc:docMk/>
            <pc:sldMk cId="1808856966" sldId="314"/>
            <ac:spMk id="11" creationId="{38084798-4B9D-839B-BEB3-AC2EB3D140D3}"/>
          </ac:spMkLst>
        </pc:spChg>
        <pc:graphicFrameChg chg="del">
          <ac:chgData name="anna.toner@hotmail.com" userId="S::urn:spo:guest#anna.toner@hotmail.com::" providerId="AD" clId="Web-{BE5F9AEA-B81D-B5FC-CB12-CC6C449FD0E0}" dt="2024-10-08T13:16:20.060" v="401"/>
          <ac:graphicFrameMkLst>
            <pc:docMk/>
            <pc:sldMk cId="1808856966" sldId="314"/>
            <ac:graphicFrameMk id="8" creationId="{88A30932-BD51-0940-CD26-BBC5E35FDDA7}"/>
          </ac:graphicFrameMkLst>
        </pc:graphicFrameChg>
        <pc:picChg chg="add mod">
          <ac:chgData name="anna.toner@hotmail.com" userId="S::urn:spo:guest#anna.toner@hotmail.com::" providerId="AD" clId="Web-{BE5F9AEA-B81D-B5FC-CB12-CC6C449FD0E0}" dt="2024-10-08T13:16:39.311" v="405" actId="1076"/>
          <ac:picMkLst>
            <pc:docMk/>
            <pc:sldMk cId="1808856966" sldId="314"/>
            <ac:picMk id="2" creationId="{A6524DDA-75F7-499D-5D79-5A6E9E75638F}"/>
          </ac:picMkLst>
        </pc:picChg>
        <pc:picChg chg="add mod">
          <ac:chgData name="anna.toner@hotmail.com" userId="S::urn:spo:guest#anna.toner@hotmail.com::" providerId="AD" clId="Web-{BE5F9AEA-B81D-B5FC-CB12-CC6C449FD0E0}" dt="2024-10-08T13:25:14.455" v="1169" actId="1076"/>
          <ac:picMkLst>
            <pc:docMk/>
            <pc:sldMk cId="1808856966" sldId="314"/>
            <ac:picMk id="3" creationId="{7402FD69-F882-5231-D01E-36F12DA46519}"/>
          </ac:picMkLst>
        </pc:picChg>
        <pc:picChg chg="add mod">
          <ac:chgData name="anna.toner@hotmail.com" userId="S::urn:spo:guest#anna.toner@hotmail.com::" providerId="AD" clId="Web-{BE5F9AEA-B81D-B5FC-CB12-CC6C449FD0E0}" dt="2024-10-08T13:25:45.628" v="1178" actId="1076"/>
          <ac:picMkLst>
            <pc:docMk/>
            <pc:sldMk cId="1808856966" sldId="314"/>
            <ac:picMk id="6" creationId="{291DC82B-032C-4D3E-2245-8FC69D5C8944}"/>
          </ac:picMkLst>
        </pc:picChg>
      </pc:sldChg>
      <pc:sldChg chg="addSp delSp modSp">
        <pc:chgData name="anna.toner@hotmail.com" userId="S::urn:spo:guest#anna.toner@hotmail.com::" providerId="AD" clId="Web-{BE5F9AEA-B81D-B5FC-CB12-CC6C449FD0E0}" dt="2024-10-08T13:33:24.582" v="1437" actId="1076"/>
        <pc:sldMkLst>
          <pc:docMk/>
          <pc:sldMk cId="1056992266" sldId="317"/>
        </pc:sldMkLst>
        <pc:spChg chg="mod">
          <ac:chgData name="anna.toner@hotmail.com" userId="S::urn:spo:guest#anna.toner@hotmail.com::" providerId="AD" clId="Web-{BE5F9AEA-B81D-B5FC-CB12-CC6C449FD0E0}" dt="2024-10-08T13:32:01.095" v="1392" actId="1076"/>
          <ac:spMkLst>
            <pc:docMk/>
            <pc:sldMk cId="1056992266" sldId="317"/>
            <ac:spMk id="2" creationId="{366573F5-ACBF-DF6C-2B38-3192060D39BB}"/>
          </ac:spMkLst>
        </pc:spChg>
        <pc:spChg chg="add del mod">
          <ac:chgData name="anna.toner@hotmail.com" userId="S::urn:spo:guest#anna.toner@hotmail.com::" providerId="AD" clId="Web-{BE5F9AEA-B81D-B5FC-CB12-CC6C449FD0E0}" dt="2024-10-08T13:32:36.877" v="1400"/>
          <ac:spMkLst>
            <pc:docMk/>
            <pc:sldMk cId="1056992266" sldId="317"/>
            <ac:spMk id="6" creationId="{F220A82D-A5C0-C151-50E5-F7C939E99B85}"/>
          </ac:spMkLst>
        </pc:spChg>
        <pc:spChg chg="del">
          <ac:chgData name="anna.toner@hotmail.com" userId="S::urn:spo:guest#anna.toner@hotmail.com::" providerId="AD" clId="Web-{BE5F9AEA-B81D-B5FC-CB12-CC6C449FD0E0}" dt="2024-10-08T13:31:50.844" v="1389"/>
          <ac:spMkLst>
            <pc:docMk/>
            <pc:sldMk cId="1056992266" sldId="317"/>
            <ac:spMk id="7" creationId="{941DF07A-7A09-B862-F9DB-02BDE105DABD}"/>
          </ac:spMkLst>
        </pc:spChg>
        <pc:spChg chg="del">
          <ac:chgData name="anna.toner@hotmail.com" userId="S::urn:spo:guest#anna.toner@hotmail.com::" providerId="AD" clId="Web-{BE5F9AEA-B81D-B5FC-CB12-CC6C449FD0E0}" dt="2024-10-08T13:31:18.046" v="1380"/>
          <ac:spMkLst>
            <pc:docMk/>
            <pc:sldMk cId="1056992266" sldId="317"/>
            <ac:spMk id="9" creationId="{6C3AF010-8A62-9AC4-09CB-200EA2066F89}"/>
          </ac:spMkLst>
        </pc:spChg>
        <pc:spChg chg="del">
          <ac:chgData name="anna.toner@hotmail.com" userId="S::urn:spo:guest#anna.toner@hotmail.com::" providerId="AD" clId="Web-{BE5F9AEA-B81D-B5FC-CB12-CC6C449FD0E0}" dt="2024-10-08T13:31:19.265" v="1381"/>
          <ac:spMkLst>
            <pc:docMk/>
            <pc:sldMk cId="1056992266" sldId="317"/>
            <ac:spMk id="10" creationId="{CDF5BF58-630F-22AA-6DD4-D7494A863A51}"/>
          </ac:spMkLst>
        </pc:spChg>
        <pc:spChg chg="add del">
          <ac:chgData name="anna.toner@hotmail.com" userId="S::urn:spo:guest#anna.toner@hotmail.com::" providerId="AD" clId="Web-{BE5F9AEA-B81D-B5FC-CB12-CC6C449FD0E0}" dt="2024-10-08T13:32:41.034" v="1402"/>
          <ac:spMkLst>
            <pc:docMk/>
            <pc:sldMk cId="1056992266" sldId="317"/>
            <ac:spMk id="14" creationId="{D159B42B-3F30-8330-96A2-FE932FC683CA}"/>
          </ac:spMkLst>
        </pc:spChg>
        <pc:spChg chg="add mod">
          <ac:chgData name="anna.toner@hotmail.com" userId="S::urn:spo:guest#anna.toner@hotmail.com::" providerId="AD" clId="Web-{BE5F9AEA-B81D-B5FC-CB12-CC6C449FD0E0}" dt="2024-10-08T13:33:11.035" v="1435" actId="20577"/>
          <ac:spMkLst>
            <pc:docMk/>
            <pc:sldMk cId="1056992266" sldId="317"/>
            <ac:spMk id="15" creationId="{45361579-499B-599A-07C4-EF9733B269C3}"/>
          </ac:spMkLst>
        </pc:spChg>
        <pc:spChg chg="add mod">
          <ac:chgData name="anna.toner@hotmail.com" userId="S::urn:spo:guest#anna.toner@hotmail.com::" providerId="AD" clId="Web-{BE5F9AEA-B81D-B5FC-CB12-CC6C449FD0E0}" dt="2024-10-08T13:33:24.582" v="1437" actId="1076"/>
          <ac:spMkLst>
            <pc:docMk/>
            <pc:sldMk cId="1056992266" sldId="317"/>
            <ac:spMk id="17" creationId="{157D2C24-664E-6CF6-C365-5DCD80B860B0}"/>
          </ac:spMkLst>
        </pc:spChg>
        <pc:graphicFrameChg chg="add del">
          <ac:chgData name="anna.toner@hotmail.com" userId="S::urn:spo:guest#anna.toner@hotmail.com::" providerId="AD" clId="Web-{BE5F9AEA-B81D-B5FC-CB12-CC6C449FD0E0}" dt="2024-10-08T13:29:50.527" v="1191"/>
          <ac:graphicFrameMkLst>
            <pc:docMk/>
            <pc:sldMk cId="1056992266" sldId="317"/>
            <ac:graphicFrameMk id="3" creationId="{E66E41AB-74EF-C392-67AB-DC52C0F8D22F}"/>
          </ac:graphicFrameMkLst>
        </pc:graphicFrameChg>
        <pc:graphicFrameChg chg="add mod">
          <ac:chgData name="anna.toner@hotmail.com" userId="S::urn:spo:guest#anna.toner@hotmail.com::" providerId="AD" clId="Web-{BE5F9AEA-B81D-B5FC-CB12-CC6C449FD0E0}" dt="2024-10-08T13:32:20.705" v="1399" actId="1076"/>
          <ac:graphicFrameMkLst>
            <pc:docMk/>
            <pc:sldMk cId="1056992266" sldId="317"/>
            <ac:graphicFrameMk id="13" creationId="{5682A61D-8737-BC33-5E48-70AAA8EC1622}"/>
          </ac:graphicFrameMkLst>
        </pc:graphicFrameChg>
        <pc:picChg chg="add mod">
          <ac:chgData name="anna.toner@hotmail.com" userId="S::urn:spo:guest#anna.toner@hotmail.com::" providerId="AD" clId="Web-{BE5F9AEA-B81D-B5FC-CB12-CC6C449FD0E0}" dt="2024-10-08T13:32:04.564" v="1393" actId="1076"/>
          <ac:picMkLst>
            <pc:docMk/>
            <pc:sldMk cId="1056992266" sldId="317"/>
            <ac:picMk id="4" creationId="{AC62A046-D819-AEFC-E12F-BFB4C3B18015}"/>
          </ac:picMkLst>
        </pc:picChg>
        <pc:picChg chg="del">
          <ac:chgData name="anna.toner@hotmail.com" userId="S::urn:spo:guest#anna.toner@hotmail.com::" providerId="AD" clId="Web-{BE5F9AEA-B81D-B5FC-CB12-CC6C449FD0E0}" dt="2024-10-08T13:31:52.548" v="1390"/>
          <ac:picMkLst>
            <pc:docMk/>
            <pc:sldMk cId="1056992266" sldId="317"/>
            <ac:picMk id="12" creationId="{EFDF03FA-5DF8-B6D7-2293-0A72AC035FE5}"/>
          </ac:picMkLst>
        </pc:picChg>
      </pc:sldChg>
      <pc:sldChg chg="addSp delSp modSp">
        <pc:chgData name="anna.toner@hotmail.com" userId="S::urn:spo:guest#anna.toner@hotmail.com::" providerId="AD" clId="Web-{BE5F9AEA-B81D-B5FC-CB12-CC6C449FD0E0}" dt="2024-10-08T13:40:18.144" v="1756" actId="20577"/>
        <pc:sldMkLst>
          <pc:docMk/>
          <pc:sldMk cId="3000810455" sldId="319"/>
        </pc:sldMkLst>
        <pc:spChg chg="add del mod">
          <ac:chgData name="anna.toner@hotmail.com" userId="S::urn:spo:guest#anna.toner@hotmail.com::" providerId="AD" clId="Web-{BE5F9AEA-B81D-B5FC-CB12-CC6C449FD0E0}" dt="2024-10-08T13:36:10.166" v="1482"/>
          <ac:spMkLst>
            <pc:docMk/>
            <pc:sldMk cId="3000810455" sldId="319"/>
            <ac:spMk id="2" creationId="{4C02C0C9-90CA-801D-1643-461B254439C3}"/>
          </ac:spMkLst>
        </pc:spChg>
        <pc:spChg chg="mod">
          <ac:chgData name="anna.toner@hotmail.com" userId="S::urn:spo:guest#anna.toner@hotmail.com::" providerId="AD" clId="Web-{BE5F9AEA-B81D-B5FC-CB12-CC6C449FD0E0}" dt="2024-10-08T13:40:15.519" v="1755" actId="20577"/>
          <ac:spMkLst>
            <pc:docMk/>
            <pc:sldMk cId="3000810455" sldId="319"/>
            <ac:spMk id="3" creationId="{A2C54742-C497-FA52-B939-12B5A9EDC410}"/>
          </ac:spMkLst>
        </pc:spChg>
        <pc:spChg chg="del mod">
          <ac:chgData name="anna.toner@hotmail.com" userId="S::urn:spo:guest#anna.toner@hotmail.com::" providerId="AD" clId="Web-{BE5F9AEA-B81D-B5FC-CB12-CC6C449FD0E0}" dt="2024-10-08T13:39:55.409" v="1714"/>
          <ac:spMkLst>
            <pc:docMk/>
            <pc:sldMk cId="3000810455" sldId="319"/>
            <ac:spMk id="4" creationId="{A67B09E8-C9B5-0EEB-B621-159590EEC45F}"/>
          </ac:spMkLst>
        </pc:spChg>
        <pc:spChg chg="add mod">
          <ac:chgData name="anna.toner@hotmail.com" userId="S::urn:spo:guest#anna.toner@hotmail.com::" providerId="AD" clId="Web-{BE5F9AEA-B81D-B5FC-CB12-CC6C449FD0E0}" dt="2024-10-08T13:40:18.144" v="1756" actId="20577"/>
          <ac:spMkLst>
            <pc:docMk/>
            <pc:sldMk cId="3000810455" sldId="319"/>
            <ac:spMk id="5" creationId="{200A0583-BD3A-D379-3972-C616446DE5A6}"/>
          </ac:spMkLst>
        </pc:spChg>
        <pc:spChg chg="del">
          <ac:chgData name="anna.toner@hotmail.com" userId="S::urn:spo:guest#anna.toner@hotmail.com::" providerId="AD" clId="Web-{BE5F9AEA-B81D-B5FC-CB12-CC6C449FD0E0}" dt="2024-10-08T13:34:19.022" v="1440"/>
          <ac:spMkLst>
            <pc:docMk/>
            <pc:sldMk cId="3000810455" sldId="319"/>
            <ac:spMk id="6" creationId="{D1FF3E5C-1878-B2E1-00F1-B65710369122}"/>
          </ac:spMkLst>
        </pc:spChg>
        <pc:spChg chg="del mod">
          <ac:chgData name="anna.toner@hotmail.com" userId="S::urn:spo:guest#anna.toner@hotmail.com::" providerId="AD" clId="Web-{BE5F9AEA-B81D-B5FC-CB12-CC6C449FD0E0}" dt="2024-10-08T13:34:30.694" v="1445"/>
          <ac:spMkLst>
            <pc:docMk/>
            <pc:sldMk cId="3000810455" sldId="319"/>
            <ac:spMk id="8" creationId="{82677E7A-FE56-3630-0BDF-4FC63BBB2C9F}"/>
          </ac:spMkLst>
        </pc:spChg>
        <pc:graphicFrameChg chg="del">
          <ac:chgData name="anna.toner@hotmail.com" userId="S::urn:spo:guest#anna.toner@hotmail.com::" providerId="AD" clId="Web-{BE5F9AEA-B81D-B5FC-CB12-CC6C449FD0E0}" dt="2024-10-08T13:34:17.631" v="1439"/>
          <ac:graphicFrameMkLst>
            <pc:docMk/>
            <pc:sldMk cId="3000810455" sldId="319"/>
            <ac:graphicFrameMk id="7" creationId="{650E6AE6-6083-D823-206A-DB0E25DE8886}"/>
          </ac:graphicFrameMkLst>
        </pc:graphicFrameChg>
        <pc:picChg chg="mod">
          <ac:chgData name="anna.toner@hotmail.com" userId="S::urn:spo:guest#anna.toner@hotmail.com::" providerId="AD" clId="Web-{BE5F9AEA-B81D-B5FC-CB12-CC6C449FD0E0}" dt="2024-10-08T13:40:11.910" v="1741" actId="1076"/>
          <ac:picMkLst>
            <pc:docMk/>
            <pc:sldMk cId="3000810455" sldId="319"/>
            <ac:picMk id="10" creationId="{161DE5C3-48AC-8D99-7149-9138C26698DC}"/>
          </ac:picMkLst>
        </pc:picChg>
      </pc:sldChg>
      <pc:sldChg chg="delSp modSp">
        <pc:chgData name="anna.toner@hotmail.com" userId="S::urn:spo:guest#anna.toner@hotmail.com::" providerId="AD" clId="Web-{BE5F9AEA-B81D-B5FC-CB12-CC6C449FD0E0}" dt="2024-10-08T13:35:55.900" v="1469" actId="14100"/>
        <pc:sldMkLst>
          <pc:docMk/>
          <pc:sldMk cId="739465713" sldId="320"/>
        </pc:sldMkLst>
        <pc:spChg chg="del">
          <ac:chgData name="anna.toner@hotmail.com" userId="S::urn:spo:guest#anna.toner@hotmail.com::" providerId="AD" clId="Web-{BE5F9AEA-B81D-B5FC-CB12-CC6C449FD0E0}" dt="2024-10-08T13:35:12.821" v="1457"/>
          <ac:spMkLst>
            <pc:docMk/>
            <pc:sldMk cId="739465713" sldId="320"/>
            <ac:spMk id="2" creationId="{F748AF4C-BE6E-4469-6E1C-C668E4E364AD}"/>
          </ac:spMkLst>
        </pc:spChg>
        <pc:spChg chg="del">
          <ac:chgData name="anna.toner@hotmail.com" userId="S::urn:spo:guest#anna.toner@hotmail.com::" providerId="AD" clId="Web-{BE5F9AEA-B81D-B5FC-CB12-CC6C449FD0E0}" dt="2024-10-08T13:35:14.946" v="1458"/>
          <ac:spMkLst>
            <pc:docMk/>
            <pc:sldMk cId="739465713" sldId="320"/>
            <ac:spMk id="3" creationId="{96B6CDA5-AC9F-7878-C095-B519FED74857}"/>
          </ac:spMkLst>
        </pc:spChg>
        <pc:spChg chg="mod">
          <ac:chgData name="anna.toner@hotmail.com" userId="S::urn:spo:guest#anna.toner@hotmail.com::" providerId="AD" clId="Web-{BE5F9AEA-B81D-B5FC-CB12-CC6C449FD0E0}" dt="2024-10-08T13:35:22.680" v="1461" actId="14100"/>
          <ac:spMkLst>
            <pc:docMk/>
            <pc:sldMk cId="739465713" sldId="320"/>
            <ac:spMk id="7" creationId="{941DF07A-7A09-B862-F9DB-02BDE105DABD}"/>
          </ac:spMkLst>
        </pc:spChg>
        <pc:spChg chg="mod">
          <ac:chgData name="anna.toner@hotmail.com" userId="S::urn:spo:guest#anna.toner@hotmail.com::" providerId="AD" clId="Web-{BE5F9AEA-B81D-B5FC-CB12-CC6C449FD0E0}" dt="2024-10-08T13:35:30.321" v="1463" actId="1076"/>
          <ac:spMkLst>
            <pc:docMk/>
            <pc:sldMk cId="739465713" sldId="320"/>
            <ac:spMk id="9" creationId="{6C3AF010-8A62-9AC4-09CB-200EA2066F89}"/>
          </ac:spMkLst>
        </pc:spChg>
        <pc:spChg chg="mod">
          <ac:chgData name="anna.toner@hotmail.com" userId="S::urn:spo:guest#anna.toner@hotmail.com::" providerId="AD" clId="Web-{BE5F9AEA-B81D-B5FC-CB12-CC6C449FD0E0}" dt="2024-10-08T13:35:42.572" v="1466" actId="1076"/>
          <ac:spMkLst>
            <pc:docMk/>
            <pc:sldMk cId="739465713" sldId="320"/>
            <ac:spMk id="10" creationId="{CDF5BF58-630F-22AA-6DD4-D7494A863A51}"/>
          </ac:spMkLst>
        </pc:spChg>
        <pc:spChg chg="mod">
          <ac:chgData name="anna.toner@hotmail.com" userId="S::urn:spo:guest#anna.toner@hotmail.com::" providerId="AD" clId="Web-{BE5F9AEA-B81D-B5FC-CB12-CC6C449FD0E0}" dt="2024-10-08T13:35:52.306" v="1468" actId="1076"/>
          <ac:spMkLst>
            <pc:docMk/>
            <pc:sldMk cId="739465713" sldId="320"/>
            <ac:spMk id="11" creationId="{23B2AE59-B181-B791-6EA0-4A45907E67AA}"/>
          </ac:spMkLst>
        </pc:spChg>
        <pc:spChg chg="mod">
          <ac:chgData name="anna.toner@hotmail.com" userId="S::urn:spo:guest#anna.toner@hotmail.com::" providerId="AD" clId="Web-{BE5F9AEA-B81D-B5FC-CB12-CC6C449FD0E0}" dt="2024-10-08T13:35:55.900" v="1469" actId="14100"/>
          <ac:spMkLst>
            <pc:docMk/>
            <pc:sldMk cId="739465713" sldId="320"/>
            <ac:spMk id="13" creationId="{99589B69-E26B-D780-7E6B-FAA738EEF3B1}"/>
          </ac:spMkLst>
        </pc:spChg>
        <pc:picChg chg="del">
          <ac:chgData name="anna.toner@hotmail.com" userId="S::urn:spo:guest#anna.toner@hotmail.com::" providerId="AD" clId="Web-{BE5F9AEA-B81D-B5FC-CB12-CC6C449FD0E0}" dt="2024-10-08T13:35:11.367" v="1456"/>
          <ac:picMkLst>
            <pc:docMk/>
            <pc:sldMk cId="739465713" sldId="320"/>
            <ac:picMk id="5" creationId="{8644FA4C-1AC6-722E-7737-394A473192BB}"/>
          </ac:picMkLst>
        </pc:picChg>
        <pc:picChg chg="mod">
          <ac:chgData name="anna.toner@hotmail.com" userId="S::urn:spo:guest#anna.toner@hotmail.com::" providerId="AD" clId="Web-{BE5F9AEA-B81D-B5FC-CB12-CC6C449FD0E0}" dt="2024-10-08T13:35:32.321" v="1464" actId="1076"/>
          <ac:picMkLst>
            <pc:docMk/>
            <pc:sldMk cId="739465713" sldId="320"/>
            <ac:picMk id="12" creationId="{EFDF03FA-5DF8-B6D7-2293-0A72AC035FE5}"/>
          </ac:picMkLst>
        </pc:picChg>
      </pc:sldChg>
      <pc:sldChg chg="addSp delSp modSp">
        <pc:chgData name="anna.toner@hotmail.com" userId="S::urn:spo:guest#anna.toner@hotmail.com::" providerId="AD" clId="Web-{BE5F9AEA-B81D-B5FC-CB12-CC6C449FD0E0}" dt="2024-10-08T13:50:10.557" v="2451"/>
        <pc:sldMkLst>
          <pc:docMk/>
          <pc:sldMk cId="2959576617" sldId="322"/>
        </pc:sldMkLst>
        <pc:spChg chg="add mod">
          <ac:chgData name="anna.toner@hotmail.com" userId="S::urn:spo:guest#anna.toner@hotmail.com::" providerId="AD" clId="Web-{BE5F9AEA-B81D-B5FC-CB12-CC6C449FD0E0}" dt="2024-10-08T13:50:10.557" v="2451"/>
          <ac:spMkLst>
            <pc:docMk/>
            <pc:sldMk cId="2959576617" sldId="322"/>
            <ac:spMk id="2" creationId="{E3B8F3E3-C815-BA98-77C9-C65912F2801F}"/>
          </ac:spMkLst>
        </pc:spChg>
        <pc:spChg chg="del">
          <ac:chgData name="anna.toner@hotmail.com" userId="S::urn:spo:guest#anna.toner@hotmail.com::" providerId="AD" clId="Web-{BE5F9AEA-B81D-B5FC-CB12-CC6C449FD0E0}" dt="2024-10-08T13:42:12.289" v="1762"/>
          <ac:spMkLst>
            <pc:docMk/>
            <pc:sldMk cId="2959576617" sldId="322"/>
            <ac:spMk id="4" creationId="{A67B09E8-C9B5-0EEB-B621-159590EEC45F}"/>
          </ac:spMkLst>
        </pc:spChg>
        <pc:spChg chg="del mod">
          <ac:chgData name="anna.toner@hotmail.com" userId="S::urn:spo:guest#anna.toner@hotmail.com::" providerId="AD" clId="Web-{BE5F9AEA-B81D-B5FC-CB12-CC6C449FD0E0}" dt="2024-10-08T13:42:11.820" v="1761"/>
          <ac:spMkLst>
            <pc:docMk/>
            <pc:sldMk cId="2959576617" sldId="322"/>
            <ac:spMk id="5" creationId="{9B93D694-1558-716C-B78A-3C8113C06964}"/>
          </ac:spMkLst>
        </pc:spChg>
        <pc:spChg chg="mod">
          <ac:chgData name="anna.toner@hotmail.com" userId="S::urn:spo:guest#anna.toner@hotmail.com::" providerId="AD" clId="Web-{BE5F9AEA-B81D-B5FC-CB12-CC6C449FD0E0}" dt="2024-10-08T13:46:03.548" v="2197" actId="1076"/>
          <ac:spMkLst>
            <pc:docMk/>
            <pc:sldMk cId="2959576617" sldId="322"/>
            <ac:spMk id="6" creationId="{D1FF3E5C-1878-B2E1-00F1-B65710369122}"/>
          </ac:spMkLst>
        </pc:spChg>
        <pc:spChg chg="del">
          <ac:chgData name="anna.toner@hotmail.com" userId="S::urn:spo:guest#anna.toner@hotmail.com::" providerId="AD" clId="Web-{BE5F9AEA-B81D-B5FC-CB12-CC6C449FD0E0}" dt="2024-10-08T13:42:14.696" v="1763"/>
          <ac:spMkLst>
            <pc:docMk/>
            <pc:sldMk cId="2959576617" sldId="322"/>
            <ac:spMk id="10" creationId="{9CB9AF52-D3C1-141F-D51A-D624C1A42D61}"/>
          </ac:spMkLst>
        </pc:spChg>
        <pc:graphicFrameChg chg="del">
          <ac:chgData name="anna.toner@hotmail.com" userId="S::urn:spo:guest#anna.toner@hotmail.com::" providerId="AD" clId="Web-{BE5F9AEA-B81D-B5FC-CB12-CC6C449FD0E0}" dt="2024-10-08T13:42:01.445" v="1758"/>
          <ac:graphicFrameMkLst>
            <pc:docMk/>
            <pc:sldMk cId="2959576617" sldId="322"/>
            <ac:graphicFrameMk id="8" creationId="{B0AC23F2-44F4-CA2A-A572-BC68D24B8BD3}"/>
          </ac:graphicFrameMkLst>
        </pc:graphicFrameChg>
      </pc:sldChg>
      <pc:sldChg chg="addSp delSp modSp">
        <pc:chgData name="anna.toner@hotmail.com" userId="S::urn:spo:guest#anna.toner@hotmail.com::" providerId="AD" clId="Web-{BE5F9AEA-B81D-B5FC-CB12-CC6C449FD0E0}" dt="2024-10-08T14:05:39.201" v="2730"/>
        <pc:sldMkLst>
          <pc:docMk/>
          <pc:sldMk cId="1359501044" sldId="325"/>
        </pc:sldMkLst>
        <pc:spChg chg="add mod">
          <ac:chgData name="anna.toner@hotmail.com" userId="S::urn:spo:guest#anna.toner@hotmail.com::" providerId="AD" clId="Web-{BE5F9AEA-B81D-B5FC-CB12-CC6C449FD0E0}" dt="2024-10-08T14:05:39.201" v="2730"/>
          <ac:spMkLst>
            <pc:docMk/>
            <pc:sldMk cId="1359501044" sldId="325"/>
            <ac:spMk id="2" creationId="{9B737BC9-04FC-6899-A3CE-B2B43DCB233D}"/>
          </ac:spMkLst>
        </pc:spChg>
        <pc:spChg chg="mod">
          <ac:chgData name="anna.toner@hotmail.com" userId="S::urn:spo:guest#anna.toner@hotmail.com::" providerId="AD" clId="Web-{BE5F9AEA-B81D-B5FC-CB12-CC6C449FD0E0}" dt="2024-10-08T14:04:20.963" v="2662" actId="1076"/>
          <ac:spMkLst>
            <pc:docMk/>
            <pc:sldMk cId="1359501044" sldId="325"/>
            <ac:spMk id="4" creationId="{A67B09E8-C9B5-0EEB-B621-159590EEC45F}"/>
          </ac:spMkLst>
        </pc:spChg>
        <pc:spChg chg="mod">
          <ac:chgData name="anna.toner@hotmail.com" userId="S::urn:spo:guest#anna.toner@hotmail.com::" providerId="AD" clId="Web-{BE5F9AEA-B81D-B5FC-CB12-CC6C449FD0E0}" dt="2024-10-08T14:04:11.807" v="2659" actId="1076"/>
          <ac:spMkLst>
            <pc:docMk/>
            <pc:sldMk cId="1359501044" sldId="325"/>
            <ac:spMk id="5" creationId="{9B93D694-1558-716C-B78A-3C8113C06964}"/>
          </ac:spMkLst>
        </pc:spChg>
        <pc:spChg chg="del">
          <ac:chgData name="anna.toner@hotmail.com" userId="S::urn:spo:guest#anna.toner@hotmail.com::" providerId="AD" clId="Web-{BE5F9AEA-B81D-B5FC-CB12-CC6C449FD0E0}" dt="2024-10-08T14:01:52.333" v="2495"/>
          <ac:spMkLst>
            <pc:docMk/>
            <pc:sldMk cId="1359501044" sldId="325"/>
            <ac:spMk id="6" creationId="{D1FF3E5C-1878-B2E1-00F1-B65710369122}"/>
          </ac:spMkLst>
        </pc:spChg>
        <pc:spChg chg="del">
          <ac:chgData name="anna.toner@hotmail.com" userId="S::urn:spo:guest#anna.toner@hotmail.com::" providerId="AD" clId="Web-{BE5F9AEA-B81D-B5FC-CB12-CC6C449FD0E0}" dt="2024-10-08T14:01:47.848" v="2491"/>
          <ac:spMkLst>
            <pc:docMk/>
            <pc:sldMk cId="1359501044" sldId="325"/>
            <ac:spMk id="7" creationId="{2EFF03F9-5E03-FAE6-420C-27A6C0CB4B03}"/>
          </ac:spMkLst>
        </pc:spChg>
        <pc:spChg chg="mod">
          <ac:chgData name="anna.toner@hotmail.com" userId="S::urn:spo:guest#anna.toner@hotmail.com::" providerId="AD" clId="Web-{BE5F9AEA-B81D-B5FC-CB12-CC6C449FD0E0}" dt="2024-10-08T14:04:18.698" v="2661" actId="1076"/>
          <ac:spMkLst>
            <pc:docMk/>
            <pc:sldMk cId="1359501044" sldId="325"/>
            <ac:spMk id="23" creationId="{2183EF20-6A63-D45A-C051-3992ED486C90}"/>
          </ac:spMkLst>
        </pc:spChg>
        <pc:spChg chg="mod">
          <ac:chgData name="anna.toner@hotmail.com" userId="S::urn:spo:guest#anna.toner@hotmail.com::" providerId="AD" clId="Web-{BE5F9AEA-B81D-B5FC-CB12-CC6C449FD0E0}" dt="2024-10-08T14:04:13.838" v="2660" actId="1076"/>
          <ac:spMkLst>
            <pc:docMk/>
            <pc:sldMk cId="1359501044" sldId="325"/>
            <ac:spMk id="24" creationId="{2B70968A-8558-D0E1-27A0-B818E6ECC57B}"/>
          </ac:spMkLst>
        </pc:spChg>
        <pc:cxnChg chg="del">
          <ac:chgData name="anna.toner@hotmail.com" userId="S::urn:spo:guest#anna.toner@hotmail.com::" providerId="AD" clId="Web-{BE5F9AEA-B81D-B5FC-CB12-CC6C449FD0E0}" dt="2024-10-08T14:01:49.223" v="2492"/>
          <ac:cxnSpMkLst>
            <pc:docMk/>
            <pc:sldMk cId="1359501044" sldId="325"/>
            <ac:cxnSpMk id="11" creationId="{572D5D41-2410-047D-78BE-830EB170D229}"/>
          </ac:cxnSpMkLst>
        </pc:cxnChg>
        <pc:cxnChg chg="del">
          <ac:chgData name="anna.toner@hotmail.com" userId="S::urn:spo:guest#anna.toner@hotmail.com::" providerId="AD" clId="Web-{BE5F9AEA-B81D-B5FC-CB12-CC6C449FD0E0}" dt="2024-10-08T14:01:50.130" v="2493"/>
          <ac:cxnSpMkLst>
            <pc:docMk/>
            <pc:sldMk cId="1359501044" sldId="325"/>
            <ac:cxnSpMk id="21" creationId="{935F34A8-2830-E8CF-4B72-7D53077E1944}"/>
          </ac:cxnSpMkLst>
        </pc:cxnChg>
        <pc:cxnChg chg="del">
          <ac:chgData name="anna.toner@hotmail.com" userId="S::urn:spo:guest#anna.toner@hotmail.com::" providerId="AD" clId="Web-{BE5F9AEA-B81D-B5FC-CB12-CC6C449FD0E0}" dt="2024-10-08T14:01:51.052" v="2494"/>
          <ac:cxnSpMkLst>
            <pc:docMk/>
            <pc:sldMk cId="1359501044" sldId="325"/>
            <ac:cxnSpMk id="22" creationId="{EF7793DA-9876-ED2E-FE87-372CC9E66552}"/>
          </ac:cxnSpMkLst>
        </pc:cxnChg>
      </pc:sldChg>
      <pc:sldChg chg="addSp delSp modSp">
        <pc:chgData name="anna.toner@hotmail.com" userId="S::urn:spo:guest#anna.toner@hotmail.com::" providerId="AD" clId="Web-{BE5F9AEA-B81D-B5FC-CB12-CC6C449FD0E0}" dt="2024-10-08T14:06:25.656" v="2739" actId="20577"/>
        <pc:sldMkLst>
          <pc:docMk/>
          <pc:sldMk cId="2218882727" sldId="326"/>
        </pc:sldMkLst>
        <pc:spChg chg="add mod">
          <ac:chgData name="anna.toner@hotmail.com" userId="S::urn:spo:guest#anna.toner@hotmail.com::" providerId="AD" clId="Web-{BE5F9AEA-B81D-B5FC-CB12-CC6C449FD0E0}" dt="2024-10-08T14:06:25.656" v="2739" actId="20577"/>
          <ac:spMkLst>
            <pc:docMk/>
            <pc:sldMk cId="2218882727" sldId="326"/>
            <ac:spMk id="2" creationId="{07D7D1EE-4A6A-D916-E6F0-BF05C8389370}"/>
          </ac:spMkLst>
        </pc:spChg>
        <pc:spChg chg="del">
          <ac:chgData name="anna.toner@hotmail.com" userId="S::urn:spo:guest#anna.toner@hotmail.com::" providerId="AD" clId="Web-{BE5F9AEA-B81D-B5FC-CB12-CC6C449FD0E0}" dt="2024-10-08T14:03:27.430" v="2623"/>
          <ac:spMkLst>
            <pc:docMk/>
            <pc:sldMk cId="2218882727" sldId="326"/>
            <ac:spMk id="4" creationId="{4CA11817-8C47-E310-E757-514086A7886B}"/>
          </ac:spMkLst>
        </pc:spChg>
        <pc:spChg chg="del">
          <ac:chgData name="anna.toner@hotmail.com" userId="S::urn:spo:guest#anna.toner@hotmail.com::" providerId="AD" clId="Web-{BE5F9AEA-B81D-B5FC-CB12-CC6C449FD0E0}" dt="2024-10-08T14:03:28.055" v="2624"/>
          <ac:spMkLst>
            <pc:docMk/>
            <pc:sldMk cId="2218882727" sldId="326"/>
            <ac:spMk id="6" creationId="{739F209C-F8AB-E018-82AB-28A58ACD0F5E}"/>
          </ac:spMkLst>
        </pc:spChg>
        <pc:spChg chg="mod">
          <ac:chgData name="anna.toner@hotmail.com" userId="S::urn:spo:guest#anna.toner@hotmail.com::" providerId="AD" clId="Web-{BE5F9AEA-B81D-B5FC-CB12-CC6C449FD0E0}" dt="2024-10-08T14:03:36.774" v="2626" actId="1076"/>
          <ac:spMkLst>
            <pc:docMk/>
            <pc:sldMk cId="2218882727" sldId="326"/>
            <ac:spMk id="7" creationId="{941DF07A-7A09-B862-F9DB-02BDE105DABD}"/>
          </ac:spMkLst>
        </pc:spChg>
        <pc:spChg chg="mod">
          <ac:chgData name="anna.toner@hotmail.com" userId="S::urn:spo:guest#anna.toner@hotmail.com::" providerId="AD" clId="Web-{BE5F9AEA-B81D-B5FC-CB12-CC6C449FD0E0}" dt="2024-10-08T14:03:36.759" v="2625" actId="1076"/>
          <ac:spMkLst>
            <pc:docMk/>
            <pc:sldMk cId="2218882727" sldId="326"/>
            <ac:spMk id="8" creationId="{F2032CE5-AF20-7367-31EF-D0E934C6E592}"/>
          </ac:spMkLst>
        </pc:spChg>
        <pc:spChg chg="mod">
          <ac:chgData name="anna.toner@hotmail.com" userId="S::urn:spo:guest#anna.toner@hotmail.com::" providerId="AD" clId="Web-{BE5F9AEA-B81D-B5FC-CB12-CC6C449FD0E0}" dt="2024-10-08T14:03:36.774" v="2627" actId="1076"/>
          <ac:spMkLst>
            <pc:docMk/>
            <pc:sldMk cId="2218882727" sldId="326"/>
            <ac:spMk id="9" creationId="{6C3AF010-8A62-9AC4-09CB-200EA2066F89}"/>
          </ac:spMkLst>
        </pc:spChg>
        <pc:spChg chg="mod">
          <ac:chgData name="anna.toner@hotmail.com" userId="S::urn:spo:guest#anna.toner@hotmail.com::" providerId="AD" clId="Web-{BE5F9AEA-B81D-B5FC-CB12-CC6C449FD0E0}" dt="2024-10-08T14:03:36.790" v="2628" actId="1076"/>
          <ac:spMkLst>
            <pc:docMk/>
            <pc:sldMk cId="2218882727" sldId="326"/>
            <ac:spMk id="10" creationId="{CDF5BF58-630F-22AA-6DD4-D7494A863A51}"/>
          </ac:spMkLst>
        </pc:spChg>
        <pc:picChg chg="mod">
          <ac:chgData name="anna.toner@hotmail.com" userId="S::urn:spo:guest#anna.toner@hotmail.com::" providerId="AD" clId="Web-{BE5F9AEA-B81D-B5FC-CB12-CC6C449FD0E0}" dt="2024-10-08T14:03:36.806" v="2629" actId="1076"/>
          <ac:picMkLst>
            <pc:docMk/>
            <pc:sldMk cId="2218882727" sldId="326"/>
            <ac:picMk id="12" creationId="{EFDF03FA-5DF8-B6D7-2293-0A72AC035FE5}"/>
          </ac:picMkLst>
        </pc:picChg>
      </pc:sldChg>
      <pc:sldChg chg="del">
        <pc:chgData name="anna.toner@hotmail.com" userId="S::urn:spo:guest#anna.toner@hotmail.com::" providerId="AD" clId="Web-{BE5F9AEA-B81D-B5FC-CB12-CC6C449FD0E0}" dt="2024-10-08T13:15:03.416" v="400"/>
        <pc:sldMkLst>
          <pc:docMk/>
          <pc:sldMk cId="2376920831" sldId="336"/>
        </pc:sldMkLst>
      </pc:sldChg>
      <pc:sldChg chg="del">
        <pc:chgData name="anna.toner@hotmail.com" userId="S::urn:spo:guest#anna.toner@hotmail.com::" providerId="AD" clId="Web-{BE5F9AEA-B81D-B5FC-CB12-CC6C449FD0E0}" dt="2024-10-08T13:33:45.239" v="1438"/>
        <pc:sldMkLst>
          <pc:docMk/>
          <pc:sldMk cId="2991133152" sldId="340"/>
        </pc:sldMkLst>
      </pc:sldChg>
      <pc:sldChg chg="addSp modSp">
        <pc:chgData name="anna.toner@hotmail.com" userId="S::urn:spo:guest#anna.toner@hotmail.com::" providerId="AD" clId="Web-{BE5F9AEA-B81D-B5FC-CB12-CC6C449FD0E0}" dt="2024-10-08T13:26:44.505" v="1188"/>
        <pc:sldMkLst>
          <pc:docMk/>
          <pc:sldMk cId="3753487062" sldId="342"/>
        </pc:sldMkLst>
        <pc:spChg chg="mod">
          <ac:chgData name="anna.toner@hotmail.com" userId="S::urn:spo:guest#anna.toner@hotmail.com::" providerId="AD" clId="Web-{BE5F9AEA-B81D-B5FC-CB12-CC6C449FD0E0}" dt="2024-10-08T13:26:43.302" v="1185" actId="1076"/>
          <ac:spMkLst>
            <pc:docMk/>
            <pc:sldMk cId="3753487062" sldId="342"/>
            <ac:spMk id="4" creationId="{4CA11817-8C47-E310-E757-514086A7886B}"/>
          </ac:spMkLst>
        </pc:spChg>
        <pc:spChg chg="add">
          <ac:chgData name="anna.toner@hotmail.com" userId="S::urn:spo:guest#anna.toner@hotmail.com::" providerId="AD" clId="Web-{BE5F9AEA-B81D-B5FC-CB12-CC6C449FD0E0}" dt="2024-10-08T13:26:44.458" v="1186"/>
          <ac:spMkLst>
            <pc:docMk/>
            <pc:sldMk cId="3753487062" sldId="342"/>
            <ac:spMk id="7" creationId="{031ABAA9-EAD6-7CBA-6535-7EC7DCD46153}"/>
          </ac:spMkLst>
        </pc:spChg>
        <pc:spChg chg="add">
          <ac:chgData name="anna.toner@hotmail.com" userId="S::urn:spo:guest#anna.toner@hotmail.com::" providerId="AD" clId="Web-{BE5F9AEA-B81D-B5FC-CB12-CC6C449FD0E0}" dt="2024-10-08T13:26:44.489" v="1187"/>
          <ac:spMkLst>
            <pc:docMk/>
            <pc:sldMk cId="3753487062" sldId="342"/>
            <ac:spMk id="10" creationId="{1F7F80C4-C415-F816-966E-EC20A2587D3B}"/>
          </ac:spMkLst>
        </pc:spChg>
        <pc:picChg chg="mod">
          <ac:chgData name="anna.toner@hotmail.com" userId="S::urn:spo:guest#anna.toner@hotmail.com::" providerId="AD" clId="Web-{BE5F9AEA-B81D-B5FC-CB12-CC6C449FD0E0}" dt="2024-10-08T13:26:36.614" v="1183" actId="1076"/>
          <ac:picMkLst>
            <pc:docMk/>
            <pc:sldMk cId="3753487062" sldId="342"/>
            <ac:picMk id="2" creationId="{6CC89DEE-F932-FD26-3443-F9E151D02A2F}"/>
          </ac:picMkLst>
        </pc:picChg>
        <pc:picChg chg="add">
          <ac:chgData name="anna.toner@hotmail.com" userId="S::urn:spo:guest#anna.toner@hotmail.com::" providerId="AD" clId="Web-{BE5F9AEA-B81D-B5FC-CB12-CC6C449FD0E0}" dt="2024-10-08T13:26:44.505" v="1188"/>
          <ac:picMkLst>
            <pc:docMk/>
            <pc:sldMk cId="3753487062" sldId="342"/>
            <ac:picMk id="12" creationId="{E7717079-B432-074D-0D0E-800011CE3DC3}"/>
          </ac:picMkLst>
        </pc:picChg>
      </pc:sldChg>
      <pc:sldChg chg="addSp delSp modSp">
        <pc:chgData name="anna.toner@hotmail.com" userId="S::urn:spo:guest#anna.toner@hotmail.com::" providerId="AD" clId="Web-{BE5F9AEA-B81D-B5FC-CB12-CC6C449FD0E0}" dt="2024-10-08T13:31:50.251" v="1388" actId="1076"/>
        <pc:sldMkLst>
          <pc:docMk/>
          <pc:sldMk cId="2394725375" sldId="343"/>
        </pc:sldMkLst>
        <pc:spChg chg="mod">
          <ac:chgData name="anna.toner@hotmail.com" userId="S::urn:spo:guest#anna.toner@hotmail.com::" providerId="AD" clId="Web-{BE5F9AEA-B81D-B5FC-CB12-CC6C449FD0E0}" dt="2024-10-08T13:31:03.796" v="1373" actId="1076"/>
          <ac:spMkLst>
            <pc:docMk/>
            <pc:sldMk cId="2394725375" sldId="343"/>
            <ac:spMk id="4" creationId="{4CA11817-8C47-E310-E757-514086A7886B}"/>
          </ac:spMkLst>
        </pc:spChg>
        <pc:spChg chg="add mod">
          <ac:chgData name="anna.toner@hotmail.com" userId="S::urn:spo:guest#anna.toner@hotmail.com::" providerId="AD" clId="Web-{BE5F9AEA-B81D-B5FC-CB12-CC6C449FD0E0}" dt="2024-10-08T13:31:44.954" v="1386" actId="1076"/>
          <ac:spMkLst>
            <pc:docMk/>
            <pc:sldMk cId="2394725375" sldId="343"/>
            <ac:spMk id="7" creationId="{46A5F27B-EF50-B657-E1B2-3C89C777A8F0}"/>
          </ac:spMkLst>
        </pc:spChg>
        <pc:spChg chg="add mod">
          <ac:chgData name="anna.toner@hotmail.com" userId="S::urn:spo:guest#anna.toner@hotmail.com::" providerId="AD" clId="Web-{BE5F9AEA-B81D-B5FC-CB12-CC6C449FD0E0}" dt="2024-10-08T13:31:47.516" v="1387" actId="1076"/>
          <ac:spMkLst>
            <pc:docMk/>
            <pc:sldMk cId="2394725375" sldId="343"/>
            <ac:spMk id="10" creationId="{1B4AAEBC-1EE7-C472-14BE-E7E6EE9F930A}"/>
          </ac:spMkLst>
        </pc:spChg>
        <pc:spChg chg="add del mod">
          <ac:chgData name="anna.toner@hotmail.com" userId="S::urn:spo:guest#anna.toner@hotmail.com::" providerId="AD" clId="Web-{BE5F9AEA-B81D-B5FC-CB12-CC6C449FD0E0}" dt="2024-10-08T13:31:41.828" v="1385"/>
          <ac:spMkLst>
            <pc:docMk/>
            <pc:sldMk cId="2394725375" sldId="343"/>
            <ac:spMk id="14" creationId="{39062E41-C5E3-26A7-EB6C-739735D91EE8}"/>
          </ac:spMkLst>
        </pc:spChg>
        <pc:picChg chg="mod">
          <ac:chgData name="anna.toner@hotmail.com" userId="S::urn:spo:guest#anna.toner@hotmail.com::" providerId="AD" clId="Web-{BE5F9AEA-B81D-B5FC-CB12-CC6C449FD0E0}" dt="2024-10-08T13:30:58.983" v="1371" actId="1076"/>
          <ac:picMkLst>
            <pc:docMk/>
            <pc:sldMk cId="2394725375" sldId="343"/>
            <ac:picMk id="2" creationId="{6CC89DEE-F932-FD26-3443-F9E151D02A2F}"/>
          </ac:picMkLst>
        </pc:picChg>
        <pc:picChg chg="add mod">
          <ac:chgData name="anna.toner@hotmail.com" userId="S::urn:spo:guest#anna.toner@hotmail.com::" providerId="AD" clId="Web-{BE5F9AEA-B81D-B5FC-CB12-CC6C449FD0E0}" dt="2024-10-08T13:31:50.251" v="1388" actId="1076"/>
          <ac:picMkLst>
            <pc:docMk/>
            <pc:sldMk cId="2394725375" sldId="343"/>
            <ac:picMk id="12" creationId="{9184D08F-B256-FE00-D877-747A70CB47FA}"/>
          </ac:picMkLst>
        </pc:picChg>
      </pc:sldChg>
      <pc:sldChg chg="del">
        <pc:chgData name="anna.toner@hotmail.com" userId="S::urn:spo:guest#anna.toner@hotmail.com::" providerId="AD" clId="Web-{BE5F9AEA-B81D-B5FC-CB12-CC6C449FD0E0}" dt="2024-10-08T13:40:21.348" v="1757"/>
        <pc:sldMkLst>
          <pc:docMk/>
          <pc:sldMk cId="2422447724" sldId="344"/>
        </pc:sldMkLst>
      </pc:sldChg>
      <pc:sldChg chg="del">
        <pc:chgData name="anna.toner@hotmail.com" userId="S::urn:spo:guest#anna.toner@hotmail.com::" providerId="AD" clId="Web-{BE5F9AEA-B81D-B5FC-CB12-CC6C449FD0E0}" dt="2024-10-08T13:50:14.792" v="2452"/>
        <pc:sldMkLst>
          <pc:docMk/>
          <pc:sldMk cId="387388041" sldId="345"/>
        </pc:sldMkLst>
      </pc:sldChg>
    </pc:docChg>
  </pc:docChgLst>
  <pc:docChgLst>
    <pc:chgData name="S.Cross" userId="S::scross@oiea.co.uk::dbb73b7f-a436-47ee-a6b6-cde65ace72d7" providerId="AD" clId="Web-{665DBFB7-FF38-987F-054B-2ACB3CCAE0E6}"/>
    <pc:docChg chg="addSld delSld modSld addMainMaster modMainMaster modSection">
      <pc:chgData name="S.Cross" userId="S::scross@oiea.co.uk::dbb73b7f-a436-47ee-a6b6-cde65ace72d7" providerId="AD" clId="Web-{665DBFB7-FF38-987F-054B-2ACB3CCAE0E6}" dt="2023-10-03T09:41:13.615" v="84" actId="14100"/>
      <pc:docMkLst>
        <pc:docMk/>
      </pc:docMkLst>
      <pc:sldChg chg="modSp">
        <pc:chgData name="S.Cross" userId="S::scross@oiea.co.uk::dbb73b7f-a436-47ee-a6b6-cde65ace72d7" providerId="AD" clId="Web-{665DBFB7-FF38-987F-054B-2ACB3CCAE0E6}" dt="2023-10-03T09:38:49" v="57"/>
        <pc:sldMkLst>
          <pc:docMk/>
          <pc:sldMk cId="2478360152" sldId="258"/>
        </pc:sldMkLst>
        <pc:graphicFrameChg chg="mod modGraphic">
          <ac:chgData name="S.Cross" userId="S::scross@oiea.co.uk::dbb73b7f-a436-47ee-a6b6-cde65ace72d7" providerId="AD" clId="Web-{665DBFB7-FF38-987F-054B-2ACB3CCAE0E6}" dt="2023-10-03T09:38:49" v="57"/>
          <ac:graphicFrameMkLst>
            <pc:docMk/>
            <pc:sldMk cId="2478360152" sldId="258"/>
            <ac:graphicFrameMk id="4" creationId="{6CA533C9-FD7C-1023-676B-912E93970D18}"/>
          </ac:graphicFrameMkLst>
        </pc:graphicFrameChg>
      </pc:sldChg>
      <pc:sldChg chg="del">
        <pc:chgData name="S.Cross" userId="S::scross@oiea.co.uk::dbb73b7f-a436-47ee-a6b6-cde65ace72d7" providerId="AD" clId="Web-{665DBFB7-FF38-987F-054B-2ACB3CCAE0E6}" dt="2023-10-03T09:39:04.032" v="58"/>
        <pc:sldMkLst>
          <pc:docMk/>
          <pc:sldMk cId="1598629646" sldId="262"/>
        </pc:sldMkLst>
      </pc:sldChg>
      <pc:sldChg chg="modSp">
        <pc:chgData name="S.Cross" userId="S::scross@oiea.co.uk::dbb73b7f-a436-47ee-a6b6-cde65ace72d7" providerId="AD" clId="Web-{665DBFB7-FF38-987F-054B-2ACB3CCAE0E6}" dt="2023-10-03T09:41:13.615" v="84" actId="14100"/>
        <pc:sldMkLst>
          <pc:docMk/>
          <pc:sldMk cId="2953250803" sldId="307"/>
        </pc:sldMkLst>
        <pc:spChg chg="mod">
          <ac:chgData name="S.Cross" userId="S::scross@oiea.co.uk::dbb73b7f-a436-47ee-a6b6-cde65ace72d7" providerId="AD" clId="Web-{665DBFB7-FF38-987F-054B-2ACB3CCAE0E6}" dt="2023-10-03T09:41:03.911" v="75" actId="1076"/>
          <ac:spMkLst>
            <pc:docMk/>
            <pc:sldMk cId="2953250803" sldId="307"/>
            <ac:spMk id="3" creationId="{1E360272-9598-F037-2018-791057920615}"/>
          </ac:spMkLst>
        </pc:spChg>
        <pc:spChg chg="mod">
          <ac:chgData name="S.Cross" userId="S::scross@oiea.co.uk::dbb73b7f-a436-47ee-a6b6-cde65ace72d7" providerId="AD" clId="Web-{665DBFB7-FF38-987F-054B-2ACB3CCAE0E6}" dt="2023-10-03T09:41:10.068" v="77" actId="1076"/>
          <ac:spMkLst>
            <pc:docMk/>
            <pc:sldMk cId="2953250803" sldId="307"/>
            <ac:spMk id="4" creationId="{4CA11817-8C47-E310-E757-514086A7886B}"/>
          </ac:spMkLst>
        </pc:spChg>
        <pc:spChg chg="mod">
          <ac:chgData name="S.Cross" userId="S::scross@oiea.co.uk::dbb73b7f-a436-47ee-a6b6-cde65ace72d7" providerId="AD" clId="Web-{665DBFB7-FF38-987F-054B-2ACB3CCAE0E6}" dt="2023-10-03T09:41:03.927" v="76" actId="1076"/>
          <ac:spMkLst>
            <pc:docMk/>
            <pc:sldMk cId="2953250803" sldId="307"/>
            <ac:spMk id="5" creationId="{812C4143-BBD4-2CF6-D3EA-34C6AE0091EC}"/>
          </ac:spMkLst>
        </pc:spChg>
        <pc:spChg chg="mod">
          <ac:chgData name="S.Cross" userId="S::scross@oiea.co.uk::dbb73b7f-a436-47ee-a6b6-cde65ace72d7" providerId="AD" clId="Web-{665DBFB7-FF38-987F-054B-2ACB3CCAE0E6}" dt="2023-10-03T09:41:10.068" v="78" actId="1076"/>
          <ac:spMkLst>
            <pc:docMk/>
            <pc:sldMk cId="2953250803" sldId="307"/>
            <ac:spMk id="7" creationId="{3FB313DA-107C-54A1-B7B1-1309E75AF476}"/>
          </ac:spMkLst>
        </pc:spChg>
        <pc:spChg chg="mod">
          <ac:chgData name="S.Cross" userId="S::scross@oiea.co.uk::dbb73b7f-a436-47ee-a6b6-cde65ace72d7" providerId="AD" clId="Web-{665DBFB7-FF38-987F-054B-2ACB3CCAE0E6}" dt="2023-10-03T09:41:03.896" v="74" actId="1076"/>
          <ac:spMkLst>
            <pc:docMk/>
            <pc:sldMk cId="2953250803" sldId="307"/>
            <ac:spMk id="8" creationId="{F2032CE5-AF20-7367-31EF-D0E934C6E592}"/>
          </ac:spMkLst>
        </pc:spChg>
        <pc:spChg chg="mod">
          <ac:chgData name="S.Cross" userId="S::scross@oiea.co.uk::dbb73b7f-a436-47ee-a6b6-cde65ace72d7" providerId="AD" clId="Web-{665DBFB7-FF38-987F-054B-2ACB3CCAE0E6}" dt="2023-10-03T09:41:10.068" v="79" actId="1076"/>
          <ac:spMkLst>
            <pc:docMk/>
            <pc:sldMk cId="2953250803" sldId="307"/>
            <ac:spMk id="9" creationId="{969DA3F1-4AC0-92B3-6260-B1C6B0ED5F82}"/>
          </ac:spMkLst>
        </pc:spChg>
        <pc:spChg chg="mod">
          <ac:chgData name="S.Cross" userId="S::scross@oiea.co.uk::dbb73b7f-a436-47ee-a6b6-cde65ace72d7" providerId="AD" clId="Web-{665DBFB7-FF38-987F-054B-2ACB3CCAE0E6}" dt="2023-10-03T09:41:10.083" v="80" actId="1076"/>
          <ac:spMkLst>
            <pc:docMk/>
            <pc:sldMk cId="2953250803" sldId="307"/>
            <ac:spMk id="10" creationId="{63B1FDEE-FB2B-6E16-AE3C-A6C10192D72D}"/>
          </ac:spMkLst>
        </pc:spChg>
        <pc:spChg chg="mod">
          <ac:chgData name="S.Cross" userId="S::scross@oiea.co.uk::dbb73b7f-a436-47ee-a6b6-cde65ace72d7" providerId="AD" clId="Web-{665DBFB7-FF38-987F-054B-2ACB3CCAE0E6}" dt="2023-10-03T09:41:10.099" v="82" actId="1076"/>
          <ac:spMkLst>
            <pc:docMk/>
            <pc:sldMk cId="2953250803" sldId="307"/>
            <ac:spMk id="15" creationId="{2A939EB7-7A05-6FF8-4EA3-1390494ADE62}"/>
          </ac:spMkLst>
        </pc:spChg>
        <pc:spChg chg="mod">
          <ac:chgData name="S.Cross" userId="S::scross@oiea.co.uk::dbb73b7f-a436-47ee-a6b6-cde65ace72d7" providerId="AD" clId="Web-{665DBFB7-FF38-987F-054B-2ACB3CCAE0E6}" dt="2023-10-03T09:41:13.615" v="84" actId="14100"/>
          <ac:spMkLst>
            <pc:docMk/>
            <pc:sldMk cId="2953250803" sldId="307"/>
            <ac:spMk id="16" creationId="{0D2428D9-E427-BB2A-45F0-0557F3B040CC}"/>
          </ac:spMkLst>
        </pc:spChg>
        <pc:picChg chg="mod">
          <ac:chgData name="S.Cross" userId="S::scross@oiea.co.uk::dbb73b7f-a436-47ee-a6b6-cde65ace72d7" providerId="AD" clId="Web-{665DBFB7-FF38-987F-054B-2ACB3CCAE0E6}" dt="2023-10-03T09:41:10.099" v="81" actId="1076"/>
          <ac:picMkLst>
            <pc:docMk/>
            <pc:sldMk cId="2953250803" sldId="307"/>
            <ac:picMk id="12" creationId="{FA6B29BC-300B-12FE-EAD7-B1B16D4C3ABA}"/>
          </ac:picMkLst>
        </pc:picChg>
      </pc:sldChg>
      <pc:sldChg chg="modSp">
        <pc:chgData name="S.Cross" userId="S::scross@oiea.co.uk::dbb73b7f-a436-47ee-a6b6-cde65ace72d7" providerId="AD" clId="Web-{665DBFB7-FF38-987F-054B-2ACB3CCAE0E6}" dt="2023-10-03T09:38:29.624" v="21"/>
        <pc:sldMkLst>
          <pc:docMk/>
          <pc:sldMk cId="3492580273" sldId="312"/>
        </pc:sldMkLst>
        <pc:graphicFrameChg chg="mod modGraphic">
          <ac:chgData name="S.Cross" userId="S::scross@oiea.co.uk::dbb73b7f-a436-47ee-a6b6-cde65ace72d7" providerId="AD" clId="Web-{665DBFB7-FF38-987F-054B-2ACB3CCAE0E6}" dt="2023-10-03T09:38:29.624" v="21"/>
          <ac:graphicFrameMkLst>
            <pc:docMk/>
            <pc:sldMk cId="3492580273" sldId="312"/>
            <ac:graphicFrameMk id="7" creationId="{0C191222-D51D-45DC-67CF-76DE03104E39}"/>
          </ac:graphicFrameMkLst>
        </pc:graphicFrameChg>
      </pc:sldChg>
      <pc:sldChg chg="add">
        <pc:chgData name="S.Cross" userId="S::scross@oiea.co.uk::dbb73b7f-a436-47ee-a6b6-cde65ace72d7" providerId="AD" clId="Web-{665DBFB7-FF38-987F-054B-2ACB3CCAE0E6}" dt="2023-10-03T09:40:14.691" v="59"/>
        <pc:sldMkLst>
          <pc:docMk/>
          <pc:sldMk cId="94027990" sldId="339"/>
        </pc:sldMkLst>
      </pc:sldChg>
      <pc:sldChg chg="add">
        <pc:chgData name="S.Cross" userId="S::scross@oiea.co.uk::dbb73b7f-a436-47ee-a6b6-cde65ace72d7" providerId="AD" clId="Web-{665DBFB7-FF38-987F-054B-2ACB3CCAE0E6}" dt="2023-10-03T09:40:17.972" v="60"/>
        <pc:sldMkLst>
          <pc:docMk/>
          <pc:sldMk cId="2991133152" sldId="340"/>
        </pc:sldMkLst>
      </pc:sldChg>
      <pc:sldChg chg="add">
        <pc:chgData name="S.Cross" userId="S::scross@oiea.co.uk::dbb73b7f-a436-47ee-a6b6-cde65ace72d7" providerId="AD" clId="Web-{665DBFB7-FF38-987F-054B-2ACB3CCAE0E6}" dt="2023-10-03T09:40:21.332" v="61"/>
        <pc:sldMkLst>
          <pc:docMk/>
          <pc:sldMk cId="1215869903" sldId="341"/>
        </pc:sldMkLst>
      </pc:sldChg>
      <pc:sldChg chg="add">
        <pc:chgData name="S.Cross" userId="S::scross@oiea.co.uk::dbb73b7f-a436-47ee-a6b6-cde65ace72d7" providerId="AD" clId="Web-{665DBFB7-FF38-987F-054B-2ACB3CCAE0E6}" dt="2023-10-03T09:40:23.816" v="62"/>
        <pc:sldMkLst>
          <pc:docMk/>
          <pc:sldMk cId="3753487062" sldId="342"/>
        </pc:sldMkLst>
      </pc:sldChg>
      <pc:sldChg chg="add">
        <pc:chgData name="S.Cross" userId="S::scross@oiea.co.uk::dbb73b7f-a436-47ee-a6b6-cde65ace72d7" providerId="AD" clId="Web-{665DBFB7-FF38-987F-054B-2ACB3CCAE0E6}" dt="2023-10-03T09:40:29.832" v="63"/>
        <pc:sldMkLst>
          <pc:docMk/>
          <pc:sldMk cId="2394725375" sldId="343"/>
        </pc:sldMkLst>
      </pc:sldChg>
      <pc:sldChg chg="add">
        <pc:chgData name="S.Cross" userId="S::scross@oiea.co.uk::dbb73b7f-a436-47ee-a6b6-cde65ace72d7" providerId="AD" clId="Web-{665DBFB7-FF38-987F-054B-2ACB3CCAE0E6}" dt="2023-10-03T09:40:32.488" v="64"/>
        <pc:sldMkLst>
          <pc:docMk/>
          <pc:sldMk cId="2422447724" sldId="344"/>
        </pc:sldMkLst>
      </pc:sldChg>
      <pc:sldChg chg="add">
        <pc:chgData name="S.Cross" userId="S::scross@oiea.co.uk::dbb73b7f-a436-47ee-a6b6-cde65ace72d7" providerId="AD" clId="Web-{665DBFB7-FF38-987F-054B-2ACB3CCAE0E6}" dt="2023-10-03T09:40:35.238" v="65"/>
        <pc:sldMkLst>
          <pc:docMk/>
          <pc:sldMk cId="387388041" sldId="345"/>
        </pc:sldMkLst>
      </pc:sldChg>
      <pc:sldChg chg="add">
        <pc:chgData name="S.Cross" userId="S::scross@oiea.co.uk::dbb73b7f-a436-47ee-a6b6-cde65ace72d7" providerId="AD" clId="Web-{665DBFB7-FF38-987F-054B-2ACB3CCAE0E6}" dt="2023-10-03T09:40:37.582" v="66"/>
        <pc:sldMkLst>
          <pc:docMk/>
          <pc:sldMk cId="1024742322" sldId="346"/>
        </pc:sldMkLst>
      </pc:sldChg>
      <pc:sldChg chg="add">
        <pc:chgData name="S.Cross" userId="S::scross@oiea.co.uk::dbb73b7f-a436-47ee-a6b6-cde65ace72d7" providerId="AD" clId="Web-{665DBFB7-FF38-987F-054B-2ACB3CCAE0E6}" dt="2023-10-03T09:40:54.473" v="67"/>
        <pc:sldMkLst>
          <pc:docMk/>
          <pc:sldMk cId="837041336" sldId="347"/>
        </pc:sldMkLst>
      </pc:sldChg>
      <pc:sldChg chg="add">
        <pc:chgData name="S.Cross" userId="S::scross@oiea.co.uk::dbb73b7f-a436-47ee-a6b6-cde65ace72d7" providerId="AD" clId="Web-{665DBFB7-FF38-987F-054B-2ACB3CCAE0E6}" dt="2023-10-03T09:40:54.599" v="68"/>
        <pc:sldMkLst>
          <pc:docMk/>
          <pc:sldMk cId="596227374" sldId="348"/>
        </pc:sldMkLst>
      </pc:sldChg>
      <pc:sldChg chg="add">
        <pc:chgData name="S.Cross" userId="S::scross@oiea.co.uk::dbb73b7f-a436-47ee-a6b6-cde65ace72d7" providerId="AD" clId="Web-{665DBFB7-FF38-987F-054B-2ACB3CCAE0E6}" dt="2023-10-03T09:40:54.645" v="69"/>
        <pc:sldMkLst>
          <pc:docMk/>
          <pc:sldMk cId="2531826134" sldId="349"/>
        </pc:sldMkLst>
      </pc:sldChg>
      <pc:sldChg chg="add">
        <pc:chgData name="S.Cross" userId="S::scross@oiea.co.uk::dbb73b7f-a436-47ee-a6b6-cde65ace72d7" providerId="AD" clId="Web-{665DBFB7-FF38-987F-054B-2ACB3CCAE0E6}" dt="2023-10-03T09:40:54.770" v="70"/>
        <pc:sldMkLst>
          <pc:docMk/>
          <pc:sldMk cId="2205692737" sldId="350"/>
        </pc:sldMkLst>
      </pc:sldChg>
      <pc:sldChg chg="add">
        <pc:chgData name="S.Cross" userId="S::scross@oiea.co.uk::dbb73b7f-a436-47ee-a6b6-cde65ace72d7" providerId="AD" clId="Web-{665DBFB7-FF38-987F-054B-2ACB3CCAE0E6}" dt="2023-10-03T09:40:54.817" v="71"/>
        <pc:sldMkLst>
          <pc:docMk/>
          <pc:sldMk cId="472862785" sldId="351"/>
        </pc:sldMkLst>
      </pc:sldChg>
      <pc:sldChg chg="add">
        <pc:chgData name="S.Cross" userId="S::scross@oiea.co.uk::dbb73b7f-a436-47ee-a6b6-cde65ace72d7" providerId="AD" clId="Web-{665DBFB7-FF38-987F-054B-2ACB3CCAE0E6}" dt="2023-10-03T09:40:54.927" v="72"/>
        <pc:sldMkLst>
          <pc:docMk/>
          <pc:sldMk cId="2474302536" sldId="352"/>
        </pc:sldMkLst>
      </pc:sldChg>
      <pc:sldChg chg="add">
        <pc:chgData name="S.Cross" userId="S::scross@oiea.co.uk::dbb73b7f-a436-47ee-a6b6-cde65ace72d7" providerId="AD" clId="Web-{665DBFB7-FF38-987F-054B-2ACB3CCAE0E6}" dt="2023-10-03T09:40:54.974" v="73"/>
        <pc:sldMkLst>
          <pc:docMk/>
          <pc:sldMk cId="927530148" sldId="353"/>
        </pc:sldMkLst>
      </pc:sldChg>
      <pc:sldMasterChg chg="add addSldLayout">
        <pc:chgData name="S.Cross" userId="S::scross@oiea.co.uk::dbb73b7f-a436-47ee-a6b6-cde65ace72d7" providerId="AD" clId="Web-{665DBFB7-FF38-987F-054B-2ACB3CCAE0E6}" dt="2023-10-03T09:40:14.691" v="59"/>
        <pc:sldMasterMkLst>
          <pc:docMk/>
          <pc:sldMasterMk cId="514482416" sldId="2147483660"/>
        </pc:sldMasterMkLst>
        <pc:sldLayoutChg chg="add">
          <pc:chgData name="S.Cross" userId="S::scross@oiea.co.uk::dbb73b7f-a436-47ee-a6b6-cde65ace72d7" providerId="AD" clId="Web-{665DBFB7-FF38-987F-054B-2ACB3CCAE0E6}" dt="2023-10-03T09:40:14.691" v="59"/>
          <pc:sldLayoutMkLst>
            <pc:docMk/>
            <pc:sldMasterMk cId="514482416" sldId="2147483660"/>
            <pc:sldLayoutMk cId="1264253299" sldId="2147483661"/>
          </pc:sldLayoutMkLst>
        </pc:sldLayoutChg>
        <pc:sldLayoutChg chg="add">
          <pc:chgData name="S.Cross" userId="S::scross@oiea.co.uk::dbb73b7f-a436-47ee-a6b6-cde65ace72d7" providerId="AD" clId="Web-{665DBFB7-FF38-987F-054B-2ACB3CCAE0E6}" dt="2023-10-03T09:40:14.691" v="59"/>
          <pc:sldLayoutMkLst>
            <pc:docMk/>
            <pc:sldMasterMk cId="514482416" sldId="2147483660"/>
            <pc:sldLayoutMk cId="3356466232" sldId="2147483662"/>
          </pc:sldLayoutMkLst>
        </pc:sldLayoutChg>
        <pc:sldLayoutChg chg="add">
          <pc:chgData name="S.Cross" userId="S::scross@oiea.co.uk::dbb73b7f-a436-47ee-a6b6-cde65ace72d7" providerId="AD" clId="Web-{665DBFB7-FF38-987F-054B-2ACB3CCAE0E6}" dt="2023-10-03T09:40:14.691" v="59"/>
          <pc:sldLayoutMkLst>
            <pc:docMk/>
            <pc:sldMasterMk cId="514482416" sldId="2147483660"/>
            <pc:sldLayoutMk cId="718806903" sldId="2147483663"/>
          </pc:sldLayoutMkLst>
        </pc:sldLayoutChg>
        <pc:sldLayoutChg chg="add">
          <pc:chgData name="S.Cross" userId="S::scross@oiea.co.uk::dbb73b7f-a436-47ee-a6b6-cde65ace72d7" providerId="AD" clId="Web-{665DBFB7-FF38-987F-054B-2ACB3CCAE0E6}" dt="2023-10-03T09:40:14.691" v="59"/>
          <pc:sldLayoutMkLst>
            <pc:docMk/>
            <pc:sldMasterMk cId="514482416" sldId="2147483660"/>
            <pc:sldLayoutMk cId="1999292554" sldId="2147483664"/>
          </pc:sldLayoutMkLst>
        </pc:sldLayoutChg>
        <pc:sldLayoutChg chg="add">
          <pc:chgData name="S.Cross" userId="S::scross@oiea.co.uk::dbb73b7f-a436-47ee-a6b6-cde65ace72d7" providerId="AD" clId="Web-{665DBFB7-FF38-987F-054B-2ACB3CCAE0E6}" dt="2023-10-03T09:40:14.691" v="59"/>
          <pc:sldLayoutMkLst>
            <pc:docMk/>
            <pc:sldMasterMk cId="514482416" sldId="2147483660"/>
            <pc:sldLayoutMk cId="241169751" sldId="2147483665"/>
          </pc:sldLayoutMkLst>
        </pc:sldLayoutChg>
        <pc:sldLayoutChg chg="add">
          <pc:chgData name="S.Cross" userId="S::scross@oiea.co.uk::dbb73b7f-a436-47ee-a6b6-cde65ace72d7" providerId="AD" clId="Web-{665DBFB7-FF38-987F-054B-2ACB3CCAE0E6}" dt="2023-10-03T09:40:14.691" v="59"/>
          <pc:sldLayoutMkLst>
            <pc:docMk/>
            <pc:sldMasterMk cId="514482416" sldId="2147483660"/>
            <pc:sldLayoutMk cId="954943279" sldId="2147483666"/>
          </pc:sldLayoutMkLst>
        </pc:sldLayoutChg>
        <pc:sldLayoutChg chg="add">
          <pc:chgData name="S.Cross" userId="S::scross@oiea.co.uk::dbb73b7f-a436-47ee-a6b6-cde65ace72d7" providerId="AD" clId="Web-{665DBFB7-FF38-987F-054B-2ACB3CCAE0E6}" dt="2023-10-03T09:40:14.691" v="59"/>
          <pc:sldLayoutMkLst>
            <pc:docMk/>
            <pc:sldMasterMk cId="514482416" sldId="2147483660"/>
            <pc:sldLayoutMk cId="4078595819" sldId="2147483667"/>
          </pc:sldLayoutMkLst>
        </pc:sldLayoutChg>
        <pc:sldLayoutChg chg="add">
          <pc:chgData name="S.Cross" userId="S::scross@oiea.co.uk::dbb73b7f-a436-47ee-a6b6-cde65ace72d7" providerId="AD" clId="Web-{665DBFB7-FF38-987F-054B-2ACB3CCAE0E6}" dt="2023-10-03T09:40:14.691" v="59"/>
          <pc:sldLayoutMkLst>
            <pc:docMk/>
            <pc:sldMasterMk cId="514482416" sldId="2147483660"/>
            <pc:sldLayoutMk cId="1783991383" sldId="2147483668"/>
          </pc:sldLayoutMkLst>
        </pc:sldLayoutChg>
        <pc:sldLayoutChg chg="add">
          <pc:chgData name="S.Cross" userId="S::scross@oiea.co.uk::dbb73b7f-a436-47ee-a6b6-cde65ace72d7" providerId="AD" clId="Web-{665DBFB7-FF38-987F-054B-2ACB3CCAE0E6}" dt="2023-10-03T09:40:14.691" v="59"/>
          <pc:sldLayoutMkLst>
            <pc:docMk/>
            <pc:sldMasterMk cId="514482416" sldId="2147483660"/>
            <pc:sldLayoutMk cId="1356575386" sldId="2147483669"/>
          </pc:sldLayoutMkLst>
        </pc:sldLayoutChg>
        <pc:sldLayoutChg chg="add">
          <pc:chgData name="S.Cross" userId="S::scross@oiea.co.uk::dbb73b7f-a436-47ee-a6b6-cde65ace72d7" providerId="AD" clId="Web-{665DBFB7-FF38-987F-054B-2ACB3CCAE0E6}" dt="2023-10-03T09:40:14.691" v="59"/>
          <pc:sldLayoutMkLst>
            <pc:docMk/>
            <pc:sldMasterMk cId="514482416" sldId="2147483660"/>
            <pc:sldLayoutMk cId="227549681" sldId="2147483670"/>
          </pc:sldLayoutMkLst>
        </pc:sldLayoutChg>
        <pc:sldLayoutChg chg="add">
          <pc:chgData name="S.Cross" userId="S::scross@oiea.co.uk::dbb73b7f-a436-47ee-a6b6-cde65ace72d7" providerId="AD" clId="Web-{665DBFB7-FF38-987F-054B-2ACB3CCAE0E6}" dt="2023-10-03T09:40:14.691" v="59"/>
          <pc:sldLayoutMkLst>
            <pc:docMk/>
            <pc:sldMasterMk cId="514482416" sldId="2147483660"/>
            <pc:sldLayoutMk cId="3196508696" sldId="2147483671"/>
          </pc:sldLayoutMkLst>
        </pc:sldLayoutChg>
      </pc:sldMasterChg>
      <pc:sldMasterChg chg="replId modSldLayout">
        <pc:chgData name="S.Cross" userId="S::scross@oiea.co.uk::dbb73b7f-a436-47ee-a6b6-cde65ace72d7" providerId="AD" clId="Web-{665DBFB7-FF38-987F-054B-2ACB3CCAE0E6}" dt="2023-10-03T09:40:14.691" v="59"/>
        <pc:sldMasterMkLst>
          <pc:docMk/>
          <pc:sldMasterMk cId="2878382097" sldId="2147483684"/>
        </pc:sldMasterMkLst>
        <pc:sldLayoutChg chg="replId">
          <pc:chgData name="S.Cross" userId="S::scross@oiea.co.uk::dbb73b7f-a436-47ee-a6b6-cde65ace72d7" providerId="AD" clId="Web-{665DBFB7-FF38-987F-054B-2ACB3CCAE0E6}" dt="2023-10-03T09:40:14.691" v="59"/>
          <pc:sldLayoutMkLst>
            <pc:docMk/>
            <pc:sldMasterMk cId="2878382097" sldId="2147483684"/>
            <pc:sldLayoutMk cId="415492332" sldId="2147483685"/>
          </pc:sldLayoutMkLst>
        </pc:sldLayoutChg>
        <pc:sldLayoutChg chg="replId">
          <pc:chgData name="S.Cross" userId="S::scross@oiea.co.uk::dbb73b7f-a436-47ee-a6b6-cde65ace72d7" providerId="AD" clId="Web-{665DBFB7-FF38-987F-054B-2ACB3CCAE0E6}" dt="2023-10-03T09:40:14.691" v="59"/>
          <pc:sldLayoutMkLst>
            <pc:docMk/>
            <pc:sldMasterMk cId="2878382097" sldId="2147483684"/>
            <pc:sldLayoutMk cId="3915982590" sldId="2147483686"/>
          </pc:sldLayoutMkLst>
        </pc:sldLayoutChg>
        <pc:sldLayoutChg chg="replId">
          <pc:chgData name="S.Cross" userId="S::scross@oiea.co.uk::dbb73b7f-a436-47ee-a6b6-cde65ace72d7" providerId="AD" clId="Web-{665DBFB7-FF38-987F-054B-2ACB3CCAE0E6}" dt="2023-10-03T09:40:14.691" v="59"/>
          <pc:sldLayoutMkLst>
            <pc:docMk/>
            <pc:sldMasterMk cId="2878382097" sldId="2147483684"/>
            <pc:sldLayoutMk cId="1691694200" sldId="2147483687"/>
          </pc:sldLayoutMkLst>
        </pc:sldLayoutChg>
        <pc:sldLayoutChg chg="replId">
          <pc:chgData name="S.Cross" userId="S::scross@oiea.co.uk::dbb73b7f-a436-47ee-a6b6-cde65ace72d7" providerId="AD" clId="Web-{665DBFB7-FF38-987F-054B-2ACB3CCAE0E6}" dt="2023-10-03T09:40:14.691" v="59"/>
          <pc:sldLayoutMkLst>
            <pc:docMk/>
            <pc:sldMasterMk cId="2878382097" sldId="2147483684"/>
            <pc:sldLayoutMk cId="3614320639" sldId="2147483688"/>
          </pc:sldLayoutMkLst>
        </pc:sldLayoutChg>
        <pc:sldLayoutChg chg="replId">
          <pc:chgData name="S.Cross" userId="S::scross@oiea.co.uk::dbb73b7f-a436-47ee-a6b6-cde65ace72d7" providerId="AD" clId="Web-{665DBFB7-FF38-987F-054B-2ACB3CCAE0E6}" dt="2023-10-03T09:40:14.691" v="59"/>
          <pc:sldLayoutMkLst>
            <pc:docMk/>
            <pc:sldMasterMk cId="2878382097" sldId="2147483684"/>
            <pc:sldLayoutMk cId="3237804992" sldId="2147483689"/>
          </pc:sldLayoutMkLst>
        </pc:sldLayoutChg>
        <pc:sldLayoutChg chg="replId">
          <pc:chgData name="S.Cross" userId="S::scross@oiea.co.uk::dbb73b7f-a436-47ee-a6b6-cde65ace72d7" providerId="AD" clId="Web-{665DBFB7-FF38-987F-054B-2ACB3CCAE0E6}" dt="2023-10-03T09:40:14.691" v="59"/>
          <pc:sldLayoutMkLst>
            <pc:docMk/>
            <pc:sldMasterMk cId="2878382097" sldId="2147483684"/>
            <pc:sldLayoutMk cId="3331225181" sldId="2147483690"/>
          </pc:sldLayoutMkLst>
        </pc:sldLayoutChg>
        <pc:sldLayoutChg chg="replId">
          <pc:chgData name="S.Cross" userId="S::scross@oiea.co.uk::dbb73b7f-a436-47ee-a6b6-cde65ace72d7" providerId="AD" clId="Web-{665DBFB7-FF38-987F-054B-2ACB3CCAE0E6}" dt="2023-10-03T09:40:14.691" v="59"/>
          <pc:sldLayoutMkLst>
            <pc:docMk/>
            <pc:sldMasterMk cId="2878382097" sldId="2147483684"/>
            <pc:sldLayoutMk cId="232029297" sldId="2147483691"/>
          </pc:sldLayoutMkLst>
        </pc:sldLayoutChg>
        <pc:sldLayoutChg chg="replId">
          <pc:chgData name="S.Cross" userId="S::scross@oiea.co.uk::dbb73b7f-a436-47ee-a6b6-cde65ace72d7" providerId="AD" clId="Web-{665DBFB7-FF38-987F-054B-2ACB3CCAE0E6}" dt="2023-10-03T09:40:14.691" v="59"/>
          <pc:sldLayoutMkLst>
            <pc:docMk/>
            <pc:sldMasterMk cId="2878382097" sldId="2147483684"/>
            <pc:sldLayoutMk cId="71224659" sldId="2147483692"/>
          </pc:sldLayoutMkLst>
        </pc:sldLayoutChg>
        <pc:sldLayoutChg chg="replId">
          <pc:chgData name="S.Cross" userId="S::scross@oiea.co.uk::dbb73b7f-a436-47ee-a6b6-cde65ace72d7" providerId="AD" clId="Web-{665DBFB7-FF38-987F-054B-2ACB3CCAE0E6}" dt="2023-10-03T09:40:14.691" v="59"/>
          <pc:sldLayoutMkLst>
            <pc:docMk/>
            <pc:sldMasterMk cId="2878382097" sldId="2147483684"/>
            <pc:sldLayoutMk cId="4060741524" sldId="2147483693"/>
          </pc:sldLayoutMkLst>
        </pc:sldLayoutChg>
        <pc:sldLayoutChg chg="replId">
          <pc:chgData name="S.Cross" userId="S::scross@oiea.co.uk::dbb73b7f-a436-47ee-a6b6-cde65ace72d7" providerId="AD" clId="Web-{665DBFB7-FF38-987F-054B-2ACB3CCAE0E6}" dt="2023-10-03T09:40:14.691" v="59"/>
          <pc:sldLayoutMkLst>
            <pc:docMk/>
            <pc:sldMasterMk cId="2878382097" sldId="2147483684"/>
            <pc:sldLayoutMk cId="2553035747" sldId="2147483694"/>
          </pc:sldLayoutMkLst>
        </pc:sldLayoutChg>
        <pc:sldLayoutChg chg="replId">
          <pc:chgData name="S.Cross" userId="S::scross@oiea.co.uk::dbb73b7f-a436-47ee-a6b6-cde65ace72d7" providerId="AD" clId="Web-{665DBFB7-FF38-987F-054B-2ACB3CCAE0E6}" dt="2023-10-03T09:40:14.691" v="59"/>
          <pc:sldLayoutMkLst>
            <pc:docMk/>
            <pc:sldMasterMk cId="2878382097" sldId="2147483684"/>
            <pc:sldLayoutMk cId="3295582940" sldId="2147483695"/>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E8D6AC-4CD9-4D2D-BB74-BB556B427A4A}" type="datetimeFigureOut">
              <a:rPr lang="en-GB" smtClean="0"/>
              <a:t>20/10/2024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415492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E8D6AC-4CD9-4D2D-BB74-BB556B427A4A}" type="datetimeFigureOut">
              <a:rPr lang="en-GB" smtClean="0"/>
              <a:t>20/10/2024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25530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E8D6AC-4CD9-4D2D-BB74-BB556B427A4A}" type="datetimeFigureOut">
              <a:rPr lang="en-GB" smtClean="0"/>
              <a:t>20/10/2024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3295582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6C79002-7F79-47AD-A32B-488E2511450F}" type="datetime1">
              <a:rPr lang="en-GB" smtClean="0"/>
              <a:t>20/10/2024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3850320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003183-5A47-4FAC-BE86-1B1F7692BD3B}" type="datetime1">
              <a:rPr lang="en-GB" smtClean="0"/>
              <a:t>20/10/2024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1621373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9553F6E-205C-4AEB-94C0-6A342FD8FAD6}" type="datetime1">
              <a:rPr lang="en-GB" smtClean="0"/>
              <a:t>20/10/2024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368741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056E5A-C124-4AE0-AA88-5673E1062B5E}" type="datetime1">
              <a:rPr lang="en-GB" smtClean="0"/>
              <a:t>20/10/2024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3844086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5ADFB6-A205-4D16-84B3-C062E1CC921D}" type="datetime1">
              <a:rPr lang="en-GB" smtClean="0"/>
              <a:t>20/10/2024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3869455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A31D6F-2AAA-443B-B25B-EB4A649927D4}" type="datetime1">
              <a:rPr lang="en-GB" smtClean="0"/>
              <a:t>20/10/2024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428081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389FD-A21D-4086-83E8-647506AEE9B5}" type="datetime1">
              <a:rPr lang="en-GB" smtClean="0"/>
              <a:t>20/10/2024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133539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8B46D52-AD60-41DC-AE3F-3BE766E50AFA}" type="datetime1">
              <a:rPr lang="en-GB" smtClean="0"/>
              <a:t>20/10/2024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1305108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E8D6AC-4CD9-4D2D-BB74-BB556B427A4A}" type="datetimeFigureOut">
              <a:rPr lang="en-GB" smtClean="0"/>
              <a:t>20/10/2024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3915982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A0A0831-5F2B-44FB-BBE8-9919305F9A7A}" type="datetime1">
              <a:rPr lang="en-GB" smtClean="0"/>
              <a:t>20/10/2024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27432504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6062C5-5F4C-4A68-963F-FCDBCECBFE86}" type="datetime1">
              <a:rPr lang="en-GB" smtClean="0"/>
              <a:t>20/10/2024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27447929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E7736B-A1C3-4B9B-903C-4AFE4FB58E7C}" type="datetime1">
              <a:rPr lang="en-GB" smtClean="0"/>
              <a:t>20/10/2024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1001391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95F740C-5024-4081-8AE1-094DB960719B}" type="datetime1">
              <a:rPr lang="en-GB" smtClean="0"/>
              <a:t>20/10/2024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12642532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BD597D-9BE5-4993-8043-A6D881C33B0B}" type="datetime1">
              <a:rPr lang="en-GB" smtClean="0"/>
              <a:t>20/10/2024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3356466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30A135-D5D2-4B65-861C-5449B610F8C3}" type="datetime1">
              <a:rPr lang="en-GB" smtClean="0"/>
              <a:t>20/10/2024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718806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5ADDA9-9ABF-4FD5-B50D-7092EFC2C64C}" type="datetime1">
              <a:rPr lang="en-GB" smtClean="0"/>
              <a:t>20/10/2024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1999292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922A5E-14C3-4A00-AB60-44BE00CC60E2}" type="datetime1">
              <a:rPr lang="en-GB" smtClean="0"/>
              <a:t>20/10/2024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2411697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9FF3C0-79D4-45EA-BA65-BEC070E5AAA7}" type="datetime1">
              <a:rPr lang="en-GB" smtClean="0"/>
              <a:t>20/10/2024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954943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818FB7-635E-4CED-A421-E4FD4F6E67FD}" type="datetime1">
              <a:rPr lang="en-GB" smtClean="0"/>
              <a:t>20/10/2024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4078595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E8D6AC-4CD9-4D2D-BB74-BB556B427A4A}" type="datetimeFigureOut">
              <a:rPr lang="en-GB" smtClean="0"/>
              <a:t>20/10/2024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16916942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6474D9F-393C-4F34-8221-73B8B065D0F6}" type="datetime1">
              <a:rPr lang="en-GB" smtClean="0"/>
              <a:t>20/10/2024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1783991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5B0BCAF-155C-4730-ABC1-A49F677DC8BE}" type="datetime1">
              <a:rPr lang="en-GB" smtClean="0"/>
              <a:t>20/10/2024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13565753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186DB6-3F1A-41F7-AE06-F61795466174}" type="datetime1">
              <a:rPr lang="en-GB" smtClean="0"/>
              <a:t>20/10/2024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227549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1DBE1-2F74-4CF6-B126-BBDC2DBBBFBD}" type="datetime1">
              <a:rPr lang="en-GB" smtClean="0"/>
              <a:t>20/10/2024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62E5E6D-3EB7-488C-996E-A22C004A3689}" type="slidenum">
              <a:rPr lang="en-GB" smtClean="0"/>
              <a:t>‹#›</a:t>
            </a:fld>
            <a:endParaRPr lang="en-GB"/>
          </a:p>
        </p:txBody>
      </p:sp>
    </p:spTree>
    <p:extLst>
      <p:ext uri="{BB962C8B-B14F-4D97-AF65-F5344CB8AC3E}">
        <p14:creationId xmlns:p14="http://schemas.microsoft.com/office/powerpoint/2010/main" val="319650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E8D6AC-4CD9-4D2D-BB74-BB556B427A4A}" type="datetimeFigureOut">
              <a:rPr lang="en-GB" smtClean="0"/>
              <a:t>20/10/2024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3614320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E8D6AC-4CD9-4D2D-BB74-BB556B427A4A}" type="datetimeFigureOut">
              <a:rPr lang="en-GB" smtClean="0"/>
              <a:t>20/10/2024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3237804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E8D6AC-4CD9-4D2D-BB74-BB556B427A4A}" type="datetimeFigureOut">
              <a:rPr lang="en-GB" smtClean="0"/>
              <a:t>20/10/2024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3331225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E8D6AC-4CD9-4D2D-BB74-BB556B427A4A}" type="datetimeFigureOut">
              <a:rPr lang="en-GB" smtClean="0"/>
              <a:t>20/10/2024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232029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E8D6AC-4CD9-4D2D-BB74-BB556B427A4A}" type="datetimeFigureOut">
              <a:rPr lang="en-GB" smtClean="0"/>
              <a:t>20/10/2024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71224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FE8D6AC-4CD9-4D2D-BB74-BB556B427A4A}" type="datetimeFigureOut">
              <a:rPr lang="en-GB" smtClean="0"/>
              <a:t>20/10/2024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9FEAD-D9EA-4F98-B300-3671E409F263}" type="slidenum">
              <a:rPr lang="en-GB" smtClean="0"/>
              <a:t>‹#›</a:t>
            </a:fld>
            <a:endParaRPr lang="en-GB"/>
          </a:p>
        </p:txBody>
      </p:sp>
    </p:spTree>
    <p:extLst>
      <p:ext uri="{BB962C8B-B14F-4D97-AF65-F5344CB8AC3E}">
        <p14:creationId xmlns:p14="http://schemas.microsoft.com/office/powerpoint/2010/main" val="4060741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3FE8D6AC-4CD9-4D2D-BB74-BB556B427A4A}" type="datetimeFigureOut">
              <a:rPr lang="en-GB" smtClean="0"/>
              <a:t>20/10/2024</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DDC9FEAD-D9EA-4F98-B300-3671E409F263}" type="slidenum">
              <a:rPr lang="en-GB" smtClean="0"/>
              <a:t>‹#›</a:t>
            </a:fld>
            <a:endParaRPr lang="en-GB"/>
          </a:p>
        </p:txBody>
      </p:sp>
    </p:spTree>
    <p:extLst>
      <p:ext uri="{BB962C8B-B14F-4D97-AF65-F5344CB8AC3E}">
        <p14:creationId xmlns:p14="http://schemas.microsoft.com/office/powerpoint/2010/main" val="287838209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C33D270-F8AC-4A0A-AE3E-28D5851A4532}" type="datetime1">
              <a:rPr lang="en-GB" smtClean="0"/>
              <a:t>20/10/2024</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362E5E6D-3EB7-488C-996E-A22C004A3689}" type="slidenum">
              <a:rPr lang="en-GB" smtClean="0"/>
              <a:t>‹#›</a:t>
            </a:fld>
            <a:endParaRPr lang="en-GB"/>
          </a:p>
        </p:txBody>
      </p:sp>
    </p:spTree>
    <p:extLst>
      <p:ext uri="{BB962C8B-B14F-4D97-AF65-F5344CB8AC3E}">
        <p14:creationId xmlns:p14="http://schemas.microsoft.com/office/powerpoint/2010/main" val="30910142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EA5BEE5-20E9-4666-8E2D-4F37B66EA113}" type="datetime1">
              <a:rPr lang="en-GB" smtClean="0"/>
              <a:t>20/10/2024</a:t>
            </a:fld>
            <a:endParaRPr lang="en-GB"/>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362E5E6D-3EB7-488C-996E-A22C004A3689}" type="slidenum">
              <a:rPr lang="en-GB" smtClean="0"/>
              <a:t>‹#›</a:t>
            </a:fld>
            <a:endParaRPr lang="en-GB"/>
          </a:p>
        </p:txBody>
      </p:sp>
    </p:spTree>
    <p:extLst>
      <p:ext uri="{BB962C8B-B14F-4D97-AF65-F5344CB8AC3E}">
        <p14:creationId xmlns:p14="http://schemas.microsoft.com/office/powerpoint/2010/main" val="5144824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package" Target="../embeddings/Microsoft_Word_Document1.docx"/><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png"/><Relationship Id="rId7" Type="http://schemas.openxmlformats.org/officeDocument/2006/relationships/image" Target="../media/image18.sv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0.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5.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jpe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package" Target="../embeddings/Microsoft_Word_Document.docx"/><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E9254-264A-3EEA-1483-DAE92B172401}"/>
              </a:ext>
            </a:extLst>
          </p:cNvPr>
          <p:cNvSpPr>
            <a:spLocks noGrp="1"/>
          </p:cNvSpPr>
          <p:nvPr>
            <p:ph type="ctrTitle"/>
          </p:nvPr>
        </p:nvSpPr>
        <p:spPr>
          <a:xfrm>
            <a:off x="341893" y="930186"/>
            <a:ext cx="6118406" cy="1000738"/>
          </a:xfrm>
        </p:spPr>
        <p:txBody>
          <a:bodyPr>
            <a:noAutofit/>
          </a:bodyPr>
          <a:lstStyle/>
          <a:p>
            <a:r>
              <a:rPr lang="en-GB" sz="4000" dirty="0"/>
              <a:t>THB9 – The Digestive System</a:t>
            </a:r>
          </a:p>
        </p:txBody>
      </p:sp>
      <p:sp>
        <p:nvSpPr>
          <p:cNvPr id="3" name="Subtitle 2">
            <a:extLst>
              <a:ext uri="{FF2B5EF4-FFF2-40B4-BE49-F238E27FC236}">
                <a16:creationId xmlns:a16="http://schemas.microsoft.com/office/drawing/2014/main" id="{A6CC7647-6C26-73D4-E93D-71DE9BEF9614}"/>
              </a:ext>
            </a:extLst>
          </p:cNvPr>
          <p:cNvSpPr>
            <a:spLocks noGrp="1"/>
          </p:cNvSpPr>
          <p:nvPr>
            <p:ph type="subTitle" idx="1"/>
          </p:nvPr>
        </p:nvSpPr>
        <p:spPr>
          <a:xfrm>
            <a:off x="514351" y="2060479"/>
            <a:ext cx="5829299" cy="2391656"/>
          </a:xfrm>
        </p:spPr>
        <p:txBody>
          <a:bodyPr>
            <a:normAutofit/>
          </a:bodyPr>
          <a:lstStyle/>
          <a:p>
            <a:pPr algn="l">
              <a:lnSpc>
                <a:spcPct val="150000"/>
              </a:lnSpc>
            </a:pPr>
            <a:r>
              <a:rPr lang="en-GB" sz="2000"/>
              <a:t>Name: _____________________________________</a:t>
            </a:r>
          </a:p>
          <a:p>
            <a:pPr algn="l">
              <a:lnSpc>
                <a:spcPct val="150000"/>
              </a:lnSpc>
            </a:pPr>
            <a:r>
              <a:rPr lang="en-GB" sz="2000"/>
              <a:t>Class Code: _________________________________</a:t>
            </a:r>
          </a:p>
          <a:p>
            <a:pPr algn="l">
              <a:lnSpc>
                <a:spcPct val="150000"/>
              </a:lnSpc>
            </a:pPr>
            <a:r>
              <a:rPr lang="en-GB" sz="2000"/>
              <a:t>Teacher: ___________________________________</a:t>
            </a:r>
          </a:p>
        </p:txBody>
      </p:sp>
      <p:pic>
        <p:nvPicPr>
          <p:cNvPr id="8" name="Picture 8">
            <a:extLst>
              <a:ext uri="{FF2B5EF4-FFF2-40B4-BE49-F238E27FC236}">
                <a16:creationId xmlns:a16="http://schemas.microsoft.com/office/drawing/2014/main" id="{E2E9FAE4-66FE-CC3E-BBBC-C8D7733125CB}"/>
              </a:ext>
            </a:extLst>
          </p:cNvPr>
          <p:cNvPicPr>
            <a:picLocks noChangeAspect="1"/>
          </p:cNvPicPr>
          <p:nvPr/>
        </p:nvPicPr>
        <p:blipFill>
          <a:blip r:embed="rId2"/>
          <a:stretch>
            <a:fillRect/>
          </a:stretch>
        </p:blipFill>
        <p:spPr>
          <a:xfrm>
            <a:off x="389174" y="4433617"/>
            <a:ext cx="6071125" cy="2761623"/>
          </a:xfrm>
          <a:prstGeom prst="rect">
            <a:avLst/>
          </a:prstGeom>
        </p:spPr>
      </p:pic>
    </p:spTree>
    <p:extLst>
      <p:ext uri="{BB962C8B-B14F-4D97-AF65-F5344CB8AC3E}">
        <p14:creationId xmlns:p14="http://schemas.microsoft.com/office/powerpoint/2010/main" val="3075418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C9D3CE89-7C76-BBF0-A755-80A132FCABFE}"/>
              </a:ext>
            </a:extLst>
          </p:cNvPr>
          <p:cNvGraphicFramePr>
            <a:graphicFrameLocks noChangeAspect="1"/>
          </p:cNvGraphicFramePr>
          <p:nvPr>
            <p:extLst>
              <p:ext uri="{D42A27DB-BD31-4B8C-83A1-F6EECF244321}">
                <p14:modId xmlns:p14="http://schemas.microsoft.com/office/powerpoint/2010/main" val="1770676617"/>
              </p:ext>
            </p:extLst>
          </p:nvPr>
        </p:nvGraphicFramePr>
        <p:xfrm>
          <a:off x="49789" y="134687"/>
          <a:ext cx="6758422" cy="7456488"/>
        </p:xfrm>
        <a:graphic>
          <a:graphicData uri="http://schemas.openxmlformats.org/presentationml/2006/ole">
            <mc:AlternateContent xmlns:mc="http://schemas.openxmlformats.org/markup-compatibility/2006">
              <mc:Choice xmlns:v="urn:schemas-microsoft-com:vml" Requires="v">
                <p:oleObj name="Document" r:id="rId2" imgW="6662713" imgH="7455953" progId="Word.Document.12">
                  <p:embed/>
                </p:oleObj>
              </mc:Choice>
              <mc:Fallback>
                <p:oleObj name="Document" r:id="rId2" imgW="6662713" imgH="7455953" progId="Word.Document.12">
                  <p:embed/>
                  <p:pic>
                    <p:nvPicPr>
                      <p:cNvPr id="3" name="Object 2">
                        <a:extLst>
                          <a:ext uri="{FF2B5EF4-FFF2-40B4-BE49-F238E27FC236}">
                            <a16:creationId xmlns:a16="http://schemas.microsoft.com/office/drawing/2014/main" id="{C9D3CE89-7C76-BBF0-A755-80A132FCABFE}"/>
                          </a:ext>
                        </a:extLst>
                      </p:cNvPr>
                      <p:cNvPicPr/>
                      <p:nvPr/>
                    </p:nvPicPr>
                    <p:blipFill>
                      <a:blip r:embed="rId3"/>
                      <a:stretch>
                        <a:fillRect/>
                      </a:stretch>
                    </p:blipFill>
                    <p:spPr>
                      <a:xfrm>
                        <a:off x="49789" y="134687"/>
                        <a:ext cx="6758422" cy="74564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CAE9121B-130C-E9E8-2718-6E9DC8A79295}"/>
              </a:ext>
            </a:extLst>
          </p:cNvPr>
          <p:cNvSpPr txBox="1"/>
          <p:nvPr/>
        </p:nvSpPr>
        <p:spPr>
          <a:xfrm>
            <a:off x="49789" y="7503163"/>
            <a:ext cx="6758422" cy="24336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u="sng" dirty="0">
                <a:latin typeface="+mj-lt"/>
                <a:ea typeface="Calibri Light"/>
                <a:cs typeface="Calibri Light"/>
              </a:rPr>
              <a:t>Glossary</a:t>
            </a:r>
            <a:r>
              <a:rPr lang="en-GB" sz="1400" b="1" i="1" dirty="0">
                <a:latin typeface="+mj-lt"/>
                <a:ea typeface="Calibri Light"/>
                <a:cs typeface="Calibri Light"/>
              </a:rPr>
              <a:t> </a:t>
            </a:r>
            <a:r>
              <a:rPr lang="en-GB" sz="1200" dirty="0">
                <a:latin typeface="Calibri Light"/>
                <a:ea typeface="Calibri Light"/>
                <a:cs typeface="Calibri Light"/>
              </a:rPr>
              <a:t> </a:t>
            </a:r>
          </a:p>
          <a:p>
            <a:endParaRPr lang="en-GB" sz="1200" dirty="0">
              <a:latin typeface="Calibri Light"/>
              <a:ea typeface="Calibri Light"/>
              <a:cs typeface="Calibri Light"/>
            </a:endParaRPr>
          </a:p>
          <a:p>
            <a:pPr marL="171450" indent="-171450">
              <a:lnSpc>
                <a:spcPct val="150000"/>
              </a:lnSpc>
              <a:buFont typeface="Arial"/>
              <a:buChar char="•"/>
            </a:pPr>
            <a:r>
              <a:rPr lang="en-GB" sz="1200" b="1" dirty="0">
                <a:ea typeface="Calibri Light"/>
                <a:cs typeface="Calibri Light"/>
              </a:rPr>
              <a:t>Crop</a:t>
            </a:r>
            <a:r>
              <a:rPr lang="en-GB" sz="1200" dirty="0">
                <a:ea typeface="Calibri Light"/>
                <a:cs typeface="Calibri Light"/>
              </a:rPr>
              <a:t> – a plant that is grown as food; also, an amount of such a plant harvested at one time. </a:t>
            </a:r>
          </a:p>
          <a:p>
            <a:pPr marL="171450" indent="-171450">
              <a:lnSpc>
                <a:spcPct val="150000"/>
              </a:lnSpc>
              <a:buFont typeface="Arial"/>
              <a:buChar char="•"/>
            </a:pPr>
            <a:r>
              <a:rPr lang="en-GB" sz="1200" b="1" dirty="0">
                <a:ea typeface="Calibri Light"/>
                <a:cs typeface="Calibri Light"/>
              </a:rPr>
              <a:t>Diversity</a:t>
            </a:r>
            <a:r>
              <a:rPr lang="en-GB" sz="1200" dirty="0">
                <a:ea typeface="Calibri Light"/>
                <a:cs typeface="Calibri Light"/>
              </a:rPr>
              <a:t> – the variety of different species of organisms occupying the same habitat. Higher diversity indicates there are more species present in an area. </a:t>
            </a:r>
          </a:p>
          <a:p>
            <a:pPr marL="171450" indent="-171450">
              <a:lnSpc>
                <a:spcPct val="150000"/>
              </a:lnSpc>
              <a:buFont typeface="Arial"/>
              <a:buChar char="•"/>
            </a:pPr>
            <a:r>
              <a:rPr lang="en-GB" sz="1200" b="1" dirty="0">
                <a:ea typeface="Calibri Light"/>
                <a:cs typeface="Calibri Light"/>
              </a:rPr>
              <a:t>DNA isolation </a:t>
            </a:r>
            <a:r>
              <a:rPr lang="en-GB" sz="1200" dirty="0">
                <a:ea typeface="Calibri Light"/>
                <a:cs typeface="Calibri Light"/>
              </a:rPr>
              <a:t>– a technique used to separate DNA from the rest of a cell’s contents. Cells are first broken apart to reach that DNA in the nucleus. Then the DNA is separated from the rest of the cell parts using chemicals that force the DNA to clump together. Finally, the unwanted cell parts are washed away, leaving only DNA. </a:t>
            </a:r>
          </a:p>
        </p:txBody>
      </p:sp>
    </p:spTree>
    <p:extLst>
      <p:ext uri="{BB962C8B-B14F-4D97-AF65-F5344CB8AC3E}">
        <p14:creationId xmlns:p14="http://schemas.microsoft.com/office/powerpoint/2010/main" val="422399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E9121B-130C-E9E8-2718-6E9DC8A79295}"/>
              </a:ext>
            </a:extLst>
          </p:cNvPr>
          <p:cNvSpPr txBox="1"/>
          <p:nvPr/>
        </p:nvSpPr>
        <p:spPr>
          <a:xfrm>
            <a:off x="214745" y="374113"/>
            <a:ext cx="6428508" cy="22181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u="sng" dirty="0">
                <a:latin typeface="+mj-lt"/>
                <a:ea typeface="Calibri Light"/>
                <a:cs typeface="Calibri Light"/>
              </a:rPr>
              <a:t>Glossary</a:t>
            </a:r>
            <a:r>
              <a:rPr lang="en-GB" sz="1400" b="1" i="1" dirty="0">
                <a:latin typeface="+mj-lt"/>
                <a:ea typeface="Calibri Light"/>
                <a:cs typeface="Calibri Light"/>
              </a:rPr>
              <a:t> </a:t>
            </a:r>
            <a:r>
              <a:rPr lang="en-GB" sz="1200" dirty="0">
                <a:latin typeface="Calibri Light"/>
                <a:ea typeface="Calibri Light"/>
                <a:cs typeface="Calibri Light"/>
              </a:rPr>
              <a:t> </a:t>
            </a:r>
          </a:p>
          <a:p>
            <a:pPr marL="171450" indent="-171450">
              <a:lnSpc>
                <a:spcPct val="150000"/>
              </a:lnSpc>
              <a:buFont typeface="Arial"/>
              <a:buChar char="•"/>
            </a:pPr>
            <a:r>
              <a:rPr lang="en-GB" sz="1200" b="1" dirty="0">
                <a:ea typeface="Calibri Light"/>
                <a:cs typeface="Calibri Light"/>
              </a:rPr>
              <a:t>Foodborne pathogens</a:t>
            </a:r>
            <a:r>
              <a:rPr lang="en-GB" sz="1200" dirty="0">
                <a:ea typeface="Calibri Light"/>
                <a:cs typeface="Calibri Light"/>
              </a:rPr>
              <a:t> – bacteria, viruses or other microorganisms that grow on food and can cause illness in the humans who eat them. The Food and Drug Administration (FDA) tests for common foodborne pathogens like E. coli and Salmonella in commercially available food. </a:t>
            </a:r>
          </a:p>
          <a:p>
            <a:pPr marL="171450" indent="-171450">
              <a:lnSpc>
                <a:spcPct val="150000"/>
              </a:lnSpc>
              <a:buFont typeface="Arial"/>
              <a:buChar char="•"/>
            </a:pPr>
            <a:r>
              <a:rPr lang="en-GB" sz="1200" b="1" dirty="0">
                <a:ea typeface="Calibri Light"/>
                <a:cs typeface="Calibri Light"/>
              </a:rPr>
              <a:t>Micronutrients</a:t>
            </a:r>
            <a:r>
              <a:rPr lang="en-GB" sz="1200" dirty="0">
                <a:ea typeface="Calibri Light"/>
                <a:cs typeface="Calibri Light"/>
              </a:rPr>
              <a:t> – vitamins and nutrients that organisms need in very small amounts. Examples are calcium, iron, zinc, potassium, vitamin K, vitamin C and manganese. </a:t>
            </a:r>
          </a:p>
          <a:p>
            <a:pPr marL="171450" indent="-171450">
              <a:lnSpc>
                <a:spcPct val="150000"/>
              </a:lnSpc>
              <a:buFont typeface="Arial"/>
              <a:buChar char="•"/>
            </a:pPr>
            <a:r>
              <a:rPr lang="en-GB" sz="1200" b="1" dirty="0">
                <a:ea typeface="Calibri Light"/>
                <a:cs typeface="Calibri Light"/>
              </a:rPr>
              <a:t>Veggie</a:t>
            </a:r>
            <a:r>
              <a:rPr lang="en-GB" sz="1200" dirty="0">
                <a:ea typeface="Calibri Light"/>
                <a:cs typeface="Calibri Light"/>
              </a:rPr>
              <a:t> – plant growth chamber on the International Space Station where light and airflow can be automatically controlled.</a:t>
            </a:r>
          </a:p>
        </p:txBody>
      </p:sp>
      <p:sp>
        <p:nvSpPr>
          <p:cNvPr id="4" name="Rectangle 3">
            <a:extLst>
              <a:ext uri="{FF2B5EF4-FFF2-40B4-BE49-F238E27FC236}">
                <a16:creationId xmlns:a16="http://schemas.microsoft.com/office/drawing/2014/main" id="{8989C908-ED37-0494-F6DF-463BD4391B36}"/>
              </a:ext>
            </a:extLst>
          </p:cNvPr>
          <p:cNvSpPr/>
          <p:nvPr/>
        </p:nvSpPr>
        <p:spPr>
          <a:xfrm>
            <a:off x="214745" y="7441606"/>
            <a:ext cx="6466341" cy="2404293"/>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5CD28DA-7612-1D54-E484-E80392FC2C79}"/>
              </a:ext>
            </a:extLst>
          </p:cNvPr>
          <p:cNvSpPr txBox="1"/>
          <p:nvPr/>
        </p:nvSpPr>
        <p:spPr>
          <a:xfrm>
            <a:off x="266475" y="7441605"/>
            <a:ext cx="3429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Core Knowledge</a:t>
            </a:r>
            <a:endParaRPr kumimoji="0" lang="en-GB" sz="18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929A661D-086F-B95C-C05C-2B38EFFF7136}"/>
              </a:ext>
            </a:extLst>
          </p:cNvPr>
          <p:cNvSpPr txBox="1"/>
          <p:nvPr/>
        </p:nvSpPr>
        <p:spPr>
          <a:xfrm>
            <a:off x="269900" y="7810939"/>
            <a:ext cx="6396672" cy="209506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Answer the core knowledge question below </a:t>
            </a:r>
            <a:r>
              <a:rPr kumimoji="0" lang="en-GB" sz="1200" b="0" i="1" u="sng" strike="noStrike" kern="1200" cap="none" spc="0" normalizeH="0" baseline="0" noProof="0" dirty="0">
                <a:ln>
                  <a:noFill/>
                </a:ln>
                <a:solidFill>
                  <a:prstClr val="black"/>
                </a:solidFill>
                <a:effectLst/>
                <a:uLnTx/>
                <a:uFillTx/>
                <a:latin typeface="Calibri" panose="020F0502020204030204"/>
                <a:ea typeface="+mn-ea"/>
                <a:cs typeface="+mn-cs"/>
              </a:rPr>
              <a:t>in full sentences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700" b="0" i="1"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1._________________________________________________________________________________________________________________________________________________________________</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_______________________________________________________________________________</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_________________________________________________________________________________</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_______________________________________________________________________________</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_________________________________________________________________________________</a:t>
            </a:r>
          </a:p>
        </p:txBody>
      </p:sp>
      <p:pic>
        <p:nvPicPr>
          <p:cNvPr id="11" name="Picture 1791846066" descr="A picture containing text, vector graphics&#10;&#10;Description automatically generated">
            <a:extLst>
              <a:ext uri="{FF2B5EF4-FFF2-40B4-BE49-F238E27FC236}">
                <a16:creationId xmlns:a16="http://schemas.microsoft.com/office/drawing/2014/main" id="{D5BD235A-CB49-5809-A173-75B050BCAA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508" y="7441605"/>
            <a:ext cx="566448" cy="858085"/>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30D74314-609E-ACB0-7077-0F7A662B4100}"/>
              </a:ext>
            </a:extLst>
          </p:cNvPr>
          <p:cNvSpPr txBox="1">
            <a:spLocks/>
          </p:cNvSpPr>
          <p:nvPr/>
        </p:nvSpPr>
        <p:spPr>
          <a:xfrm>
            <a:off x="214745" y="2677065"/>
            <a:ext cx="6466341" cy="4652944"/>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8900" indent="0">
              <a:buFont typeface="Arial" panose="020B0604020202020204" pitchFamily="34" charset="0"/>
              <a:buNone/>
            </a:pPr>
            <a:r>
              <a:rPr lang="en-GB" sz="1200" b="1" dirty="0"/>
              <a:t>Task 1: Questions for the Video</a:t>
            </a:r>
          </a:p>
          <a:p>
            <a:pPr marL="88900" indent="0">
              <a:buFont typeface="Arial" panose="020B0604020202020204" pitchFamily="34" charset="0"/>
              <a:buNone/>
            </a:pPr>
            <a:r>
              <a:rPr lang="en-GB" sz="1200" dirty="0"/>
              <a:t>Q1: Why is it important for rugby players to have a healthy diet?</a:t>
            </a:r>
          </a:p>
          <a:p>
            <a:pPr marL="88900" indent="0">
              <a:lnSpc>
                <a:spcPct val="150000"/>
              </a:lnSpc>
              <a:buFont typeface="Arial" panose="020B0604020202020204" pitchFamily="34" charset="0"/>
              <a:buNone/>
            </a:pPr>
            <a:r>
              <a:rPr lang="en-GB" sz="1200" dirty="0"/>
              <a:t>__________________________________________________________________________________________________________________________________________________________________</a:t>
            </a:r>
          </a:p>
          <a:p>
            <a:pPr marL="88900" indent="0">
              <a:buFont typeface="Arial" panose="020B0604020202020204" pitchFamily="34" charset="0"/>
              <a:buNone/>
            </a:pPr>
            <a:r>
              <a:rPr lang="en-GB" sz="1200" dirty="0"/>
              <a:t>Q2: What are some foods that are important for rugby players to include in their diet?</a:t>
            </a:r>
          </a:p>
          <a:p>
            <a:pPr marL="88900" indent="0">
              <a:lnSpc>
                <a:spcPct val="150000"/>
              </a:lnSpc>
              <a:buNone/>
            </a:pPr>
            <a:r>
              <a:rPr lang="en-GB" sz="1200" dirty="0"/>
              <a:t>__________________________________________________________________________________________________________________________________________________________________</a:t>
            </a:r>
          </a:p>
          <a:p>
            <a:pPr marL="88900" indent="0">
              <a:buFont typeface="Arial" panose="020B0604020202020204" pitchFamily="34" charset="0"/>
              <a:buNone/>
            </a:pPr>
            <a:r>
              <a:rPr lang="en-GB" sz="1200" dirty="0"/>
              <a:t>Q3: How does eating a balanced diet help rugby players with their performance on the field?</a:t>
            </a:r>
          </a:p>
          <a:p>
            <a:pPr marL="88900" indent="0">
              <a:lnSpc>
                <a:spcPct val="150000"/>
              </a:lnSpc>
              <a:buNone/>
            </a:pPr>
            <a:r>
              <a:rPr lang="en-GB" sz="1200" dirty="0"/>
              <a:t>__________________________________________________________________________________________________________________________________________________________________</a:t>
            </a:r>
          </a:p>
          <a:p>
            <a:pPr marL="88900" indent="0">
              <a:buFont typeface="Arial" panose="020B0604020202020204" pitchFamily="34" charset="0"/>
              <a:buNone/>
            </a:pPr>
            <a:r>
              <a:rPr lang="en-GB" sz="1200" dirty="0"/>
              <a:t>Q4: Why is it important for rugby players to stay hydrated?</a:t>
            </a:r>
          </a:p>
          <a:p>
            <a:pPr marL="88900" indent="0">
              <a:lnSpc>
                <a:spcPct val="150000"/>
              </a:lnSpc>
              <a:buNone/>
            </a:pPr>
            <a:r>
              <a:rPr lang="en-GB" sz="1200" dirty="0"/>
              <a:t>__________________________________________________________________________________________________________________________________________________________________</a:t>
            </a:r>
          </a:p>
          <a:p>
            <a:pPr marL="88900" indent="0">
              <a:buFont typeface="Arial" panose="020B0604020202020204" pitchFamily="34" charset="0"/>
              <a:buNone/>
            </a:pPr>
            <a:r>
              <a:rPr lang="en-GB" sz="1200" dirty="0"/>
              <a:t>Q5: Why should rugby players limit sugary drinks and snacks in their diet?</a:t>
            </a:r>
          </a:p>
          <a:p>
            <a:pPr marL="88900" indent="0">
              <a:lnSpc>
                <a:spcPct val="150000"/>
              </a:lnSpc>
              <a:buNone/>
            </a:pPr>
            <a:r>
              <a:rPr lang="en-GB" sz="1200"/>
              <a:t>__________________________________________________________________________________________________________________________________________________________________</a:t>
            </a:r>
            <a:endParaRPr lang="en-GB" sz="1200" dirty="0"/>
          </a:p>
          <a:p>
            <a:pPr marL="88900" indent="0">
              <a:buFont typeface="Arial" panose="020B0604020202020204" pitchFamily="34" charset="0"/>
              <a:buNone/>
            </a:pPr>
            <a:endParaRPr lang="en-GB" sz="1200" dirty="0"/>
          </a:p>
        </p:txBody>
      </p:sp>
    </p:spTree>
    <p:extLst>
      <p:ext uri="{BB962C8B-B14F-4D97-AF65-F5344CB8AC3E}">
        <p14:creationId xmlns:p14="http://schemas.microsoft.com/office/powerpoint/2010/main" val="2586820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GB" sz="33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05422"/>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Additional space</a:t>
            </a: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274359"/>
            <a:ext cx="6466341" cy="9325201"/>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CC89DEE-F932-FD26-3443-F9E151D02A2F}"/>
              </a:ext>
            </a:extLst>
          </p:cNvPr>
          <p:cNvPicPr>
            <a:picLocks noChangeAspect="1"/>
          </p:cNvPicPr>
          <p:nvPr/>
        </p:nvPicPr>
        <p:blipFill>
          <a:blip r:embed="rId2">
            <a:alphaModFix amt="5000"/>
          </a:blip>
          <a:stretch>
            <a:fillRect/>
          </a:stretch>
        </p:blipFill>
        <p:spPr>
          <a:xfrm>
            <a:off x="327843" y="645079"/>
            <a:ext cx="6352583" cy="2719052"/>
          </a:xfrm>
          <a:prstGeom prst="rect">
            <a:avLst/>
          </a:prstGeom>
        </p:spPr>
      </p:pic>
      <p:sp>
        <p:nvSpPr>
          <p:cNvPr id="3" name="Slide Number Placeholder 2">
            <a:extLst>
              <a:ext uri="{FF2B5EF4-FFF2-40B4-BE49-F238E27FC236}">
                <a16:creationId xmlns:a16="http://schemas.microsoft.com/office/drawing/2014/main" id="{F1B1E437-3D10-0E6E-E29D-1BF63680BEB5}"/>
              </a:ext>
            </a:extLst>
          </p:cNvPr>
          <p:cNvSpPr>
            <a:spLocks noGrp="1"/>
          </p:cNvSpPr>
          <p:nvPr>
            <p:ph type="sldNum" sz="quarter" idx="12"/>
          </p:nvPr>
        </p:nvSpPr>
        <p:spPr/>
        <p:txBody>
          <a:bodyPr/>
          <a:lstStyle/>
          <a:p>
            <a:fld id="{362E5E6D-3EB7-488C-996E-A22C004A3689}" type="slidenum">
              <a:rPr lang="en-GB" smtClean="0"/>
              <a:t>12</a:t>
            </a:fld>
            <a:endParaRPr lang="en-GB"/>
          </a:p>
        </p:txBody>
      </p:sp>
    </p:spTree>
    <p:extLst>
      <p:ext uri="{BB962C8B-B14F-4D97-AF65-F5344CB8AC3E}">
        <p14:creationId xmlns:p14="http://schemas.microsoft.com/office/powerpoint/2010/main" val="94027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4AE01-45F0-29CB-FDDB-82C40AC97EBB}"/>
              </a:ext>
            </a:extLst>
          </p:cNvPr>
          <p:cNvSpPr>
            <a:spLocks noGrp="1"/>
          </p:cNvSpPr>
          <p:nvPr>
            <p:ph idx="1"/>
          </p:nvPr>
        </p:nvSpPr>
        <p:spPr>
          <a:xfrm>
            <a:off x="210230" y="3119073"/>
            <a:ext cx="5915025" cy="454529"/>
          </a:xfrm>
        </p:spPr>
        <p:txBody>
          <a:bodyPr/>
          <a:lstStyle/>
          <a:p>
            <a:pPr marL="0" indent="0">
              <a:buNone/>
            </a:pPr>
            <a:r>
              <a:rPr lang="en-GB" sz="1800" b="1" u="sng">
                <a:solidFill>
                  <a:srgbClr val="000000"/>
                </a:solidFill>
                <a:effectLst/>
                <a:ea typeface="Calibri" panose="020F0502020204030204" pitchFamily="34" charset="0"/>
                <a:cs typeface="Calibri" panose="020F0502020204030204" pitchFamily="34" charset="0"/>
              </a:rPr>
              <a:t>Academic Language</a:t>
            </a:r>
            <a:r>
              <a:rPr lang="en-GB" sz="1800" u="sng">
                <a:solidFill>
                  <a:srgbClr val="000000"/>
                </a:solidFill>
                <a:effectLst/>
                <a:ea typeface="Calibri" panose="020F0502020204030204" pitchFamily="34" charset="0"/>
                <a:cs typeface="Calibri" panose="020F0502020204030204" pitchFamily="34" charset="0"/>
              </a:rPr>
              <a:t> </a:t>
            </a:r>
            <a:r>
              <a:rPr lang="en-GB" sz="1800">
                <a:solidFill>
                  <a:srgbClr val="000000"/>
                </a:solidFill>
                <a:effectLst/>
                <a:ea typeface="Calibri" panose="020F0502020204030204" pitchFamily="34" charset="0"/>
                <a:cs typeface="Calibri" panose="020F0502020204030204" pitchFamily="34" charset="0"/>
              </a:rPr>
              <a:t>        SEE IT              SAY IT              Write it  </a:t>
            </a:r>
            <a:endParaRPr lang="en-GB" sz="1800">
              <a:effectLst/>
              <a:ea typeface="Calibri" panose="020F0502020204030204" pitchFamily="34" charset="0"/>
              <a:cs typeface="Times New Roman" panose="02020603050405020304" pitchFamily="18" charset="0"/>
            </a:endParaRPr>
          </a:p>
          <a:p>
            <a:pPr marL="0" indent="0">
              <a:buNone/>
            </a:pPr>
            <a:endParaRPr lang="en-GB"/>
          </a:p>
        </p:txBody>
      </p:sp>
      <p:sp>
        <p:nvSpPr>
          <p:cNvPr id="4" name="Title 1">
            <a:extLst>
              <a:ext uri="{FF2B5EF4-FFF2-40B4-BE49-F238E27FC236}">
                <a16:creationId xmlns:a16="http://schemas.microsoft.com/office/drawing/2014/main" id="{80F8ABFA-BE7E-5983-F845-7D56BD880CA3}"/>
              </a:ext>
            </a:extLst>
          </p:cNvPr>
          <p:cNvSpPr txBox="1">
            <a:spLocks/>
          </p:cNvSpPr>
          <p:nvPr/>
        </p:nvSpPr>
        <p:spPr>
          <a:xfrm>
            <a:off x="4471720" y="-103982"/>
            <a:ext cx="2815771" cy="70305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1600">
                <a:latin typeface="+mn-lt"/>
              </a:rPr>
              <a:t>Date: ________________</a:t>
            </a:r>
          </a:p>
        </p:txBody>
      </p:sp>
      <p:pic>
        <p:nvPicPr>
          <p:cNvPr id="5" name="Picture 4">
            <a:extLst>
              <a:ext uri="{FF2B5EF4-FFF2-40B4-BE49-F238E27FC236}">
                <a16:creationId xmlns:a16="http://schemas.microsoft.com/office/drawing/2014/main" id="{6844F870-A489-B331-2AD6-C2BFE345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2129" y="3098350"/>
            <a:ext cx="391795" cy="391795"/>
          </a:xfrm>
          <a:prstGeom prst="rect">
            <a:avLst/>
          </a:prstGeom>
          <a:noFill/>
        </p:spPr>
      </p:pic>
      <p:pic>
        <p:nvPicPr>
          <p:cNvPr id="6" name="Picture 5" descr="Shape&#10;&#10;Description automatically generated with low confidence">
            <a:extLst>
              <a:ext uri="{FF2B5EF4-FFF2-40B4-BE49-F238E27FC236}">
                <a16:creationId xmlns:a16="http://schemas.microsoft.com/office/drawing/2014/main" id="{3E83F7BE-09B5-91F3-0C16-894A716C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219" y="3147562"/>
            <a:ext cx="293370" cy="2933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BAAD1EE-2B6B-7EBB-27F6-DBA5B1EDC1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255" y="3038342"/>
            <a:ext cx="402590" cy="402590"/>
          </a:xfrm>
          <a:prstGeom prst="rect">
            <a:avLst/>
          </a:prstGeom>
          <a:noFill/>
        </p:spPr>
      </p:pic>
      <p:graphicFrame>
        <p:nvGraphicFramePr>
          <p:cNvPr id="8" name="Table 7">
            <a:extLst>
              <a:ext uri="{FF2B5EF4-FFF2-40B4-BE49-F238E27FC236}">
                <a16:creationId xmlns:a16="http://schemas.microsoft.com/office/drawing/2014/main" id="{CA1DDF4D-CBAC-6B6A-D5D4-646836A64F3E}"/>
              </a:ext>
            </a:extLst>
          </p:cNvPr>
          <p:cNvGraphicFramePr>
            <a:graphicFrameLocks noGrp="1"/>
          </p:cNvGraphicFramePr>
          <p:nvPr>
            <p:extLst>
              <p:ext uri="{D42A27DB-BD31-4B8C-83A1-F6EECF244321}">
                <p14:modId xmlns:p14="http://schemas.microsoft.com/office/powerpoint/2010/main" val="1671467640"/>
              </p:ext>
            </p:extLst>
          </p:nvPr>
        </p:nvGraphicFramePr>
        <p:xfrm>
          <a:off x="239258" y="3566752"/>
          <a:ext cx="6437312" cy="1575301"/>
        </p:xfrm>
        <a:graphic>
          <a:graphicData uri="http://schemas.openxmlformats.org/drawingml/2006/table">
            <a:tbl>
              <a:tblPr firstRow="1" firstCol="1" bandRow="1">
                <a:tableStyleId>{5C22544A-7EE6-4342-B048-85BDC9FD1C3A}</a:tableStyleId>
              </a:tblPr>
              <a:tblGrid>
                <a:gridCol w="2251159">
                  <a:extLst>
                    <a:ext uri="{9D8B030D-6E8A-4147-A177-3AD203B41FA5}">
                      <a16:colId xmlns:a16="http://schemas.microsoft.com/office/drawing/2014/main" val="3614648286"/>
                    </a:ext>
                  </a:extLst>
                </a:gridCol>
                <a:gridCol w="4186153">
                  <a:extLst>
                    <a:ext uri="{9D8B030D-6E8A-4147-A177-3AD203B41FA5}">
                      <a16:colId xmlns:a16="http://schemas.microsoft.com/office/drawing/2014/main" val="285689622"/>
                    </a:ext>
                  </a:extLst>
                </a:gridCol>
              </a:tblGrid>
              <a:tr h="380950">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432451">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a:solidFill>
                            <a:schemeClr val="tx1"/>
                          </a:solidFill>
                          <a:effectLst/>
                          <a:latin typeface="+mn-lt"/>
                          <a:ea typeface="Calibri"/>
                        </a:rPr>
                        <a:t>Are made up of sugar molecules joined together in </a:t>
                      </a:r>
                      <a:r>
                        <a:rPr lang="en-GB" sz="1200" b="0" dirty="0">
                          <a:solidFill>
                            <a:schemeClr val="tx1"/>
                          </a:solidFill>
                          <a:effectLst/>
                          <a:latin typeface="+mn-lt"/>
                          <a:ea typeface="Calibri"/>
                        </a:rPr>
                        <a:t>long chains.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651724"/>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dirty="0">
                          <a:solidFill>
                            <a:schemeClr val="tx1"/>
                          </a:solidFill>
                          <a:effectLst/>
                          <a:latin typeface="+mn-lt"/>
                          <a:ea typeface="Calibri" panose="020F0502020204030204" pitchFamily="34" charset="0"/>
                        </a:rPr>
                        <a:t>A word used to describe fats and oils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a:solidFill>
                            <a:schemeClr val="tx1"/>
                          </a:solidFill>
                          <a:effectLst/>
                          <a:latin typeface="+mn-lt"/>
                          <a:ea typeface="Calibri"/>
                        </a:rPr>
                        <a:t>Compounds made up of amino acid molecules.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315580"/>
                  </a:ext>
                </a:extLst>
              </a:tr>
            </a:tbl>
          </a:graphicData>
        </a:graphic>
      </p:graphicFrame>
      <p:sp>
        <p:nvSpPr>
          <p:cNvPr id="11" name="Rectangle 10">
            <a:extLst>
              <a:ext uri="{FF2B5EF4-FFF2-40B4-BE49-F238E27FC236}">
                <a16:creationId xmlns:a16="http://schemas.microsoft.com/office/drawing/2014/main" id="{A03809A9-D761-9DD0-8937-DF49BA187D35}"/>
              </a:ext>
            </a:extLst>
          </p:cNvPr>
          <p:cNvSpPr/>
          <p:nvPr/>
        </p:nvSpPr>
        <p:spPr>
          <a:xfrm>
            <a:off x="195829" y="684330"/>
            <a:ext cx="6466341" cy="205132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2">
            <a:extLst>
              <a:ext uri="{FF2B5EF4-FFF2-40B4-BE49-F238E27FC236}">
                <a16:creationId xmlns:a16="http://schemas.microsoft.com/office/drawing/2014/main" id="{6B8D5A68-9B07-BD55-AD52-3D59F6218D71}"/>
              </a:ext>
            </a:extLst>
          </p:cNvPr>
          <p:cNvSpPr>
            <a:spLocks noChangeArrowheads="1"/>
          </p:cNvSpPr>
          <p:nvPr/>
        </p:nvSpPr>
        <p:spPr bwMode="auto">
          <a:xfrm>
            <a:off x="224858" y="1076458"/>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791846066" descr="A picture containing text, vector graphics&#10;&#10;Description automatically generated">
            <a:extLst>
              <a:ext uri="{FF2B5EF4-FFF2-40B4-BE49-F238E27FC236}">
                <a16:creationId xmlns:a16="http://schemas.microsoft.com/office/drawing/2014/main" id="{632C3579-B5A2-4085-3DBF-31EBC314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33" y="1509670"/>
            <a:ext cx="641350" cy="9715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4C03A031-2C90-1267-896A-2B0F85CCED8F}"/>
              </a:ext>
            </a:extLst>
          </p:cNvPr>
          <p:cNvSpPr>
            <a:spLocks noChangeArrowheads="1"/>
          </p:cNvSpPr>
          <p:nvPr/>
        </p:nvSpPr>
        <p:spPr bwMode="auto">
          <a:xfrm>
            <a:off x="384333" y="1045385"/>
            <a:ext cx="4559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By the end of this lesson, you will know:</a:t>
            </a:r>
            <a:endParaRPr kumimoji="0" lang="en-GB" altLang="en-US" sz="1200" b="0" i="0" u="none" strike="noStrike" cap="none" normalizeH="0" baseline="0">
              <a:ln>
                <a:noFill/>
              </a:ln>
              <a:solidFill>
                <a:schemeClr val="tx1"/>
              </a:solidFill>
              <a:effectLst/>
            </a:endParaRPr>
          </a:p>
        </p:txBody>
      </p:sp>
      <p:sp>
        <p:nvSpPr>
          <p:cNvPr id="16" name="TextBox 15">
            <a:extLst>
              <a:ext uri="{FF2B5EF4-FFF2-40B4-BE49-F238E27FC236}">
                <a16:creationId xmlns:a16="http://schemas.microsoft.com/office/drawing/2014/main" id="{808C938A-CC77-E29B-2D79-8BCA6B42B966}"/>
              </a:ext>
            </a:extLst>
          </p:cNvPr>
          <p:cNvSpPr txBox="1"/>
          <p:nvPr/>
        </p:nvSpPr>
        <p:spPr>
          <a:xfrm>
            <a:off x="1203527" y="1374323"/>
            <a:ext cx="5487672" cy="1448730"/>
          </a:xfrm>
          <a:prstGeom prst="rect">
            <a:avLst/>
          </a:prstGeom>
          <a:noFill/>
        </p:spPr>
        <p:txBody>
          <a:bodyPr wrap="square" rtlCol="0">
            <a:spAutoFit/>
          </a:bodyPr>
          <a:lstStyle/>
          <a:p>
            <a:pPr marL="182563" indent="-182563" algn="l" rtl="0" fontAlgn="base">
              <a:lnSpc>
                <a:spcPct val="150000"/>
              </a:lnSpc>
              <a:buFont typeface="Arial" panose="020B0604020202020204" pitchFamily="34" charset="0"/>
              <a:buChar char="•"/>
            </a:pPr>
            <a:r>
              <a:rPr lang="en-GB" sz="1200" b="0" dirty="0">
                <a:effectLst/>
              </a:rPr>
              <a:t>Carbohydrates are the main source of energy in our diet. </a:t>
            </a:r>
          </a:p>
          <a:p>
            <a:pPr marL="182563" indent="-182563" algn="l" rtl="0" fontAlgn="base">
              <a:lnSpc>
                <a:spcPct val="150000"/>
              </a:lnSpc>
              <a:buFont typeface="Arial" panose="020B0604020202020204" pitchFamily="34" charset="0"/>
              <a:buChar char="•"/>
            </a:pPr>
            <a:r>
              <a:rPr lang="en-GB" sz="1200" b="0" dirty="0">
                <a:effectLst/>
              </a:rPr>
              <a:t>Lipids (fats and oils) are needed for energy, insulation and to make the membranes of cells. </a:t>
            </a:r>
          </a:p>
          <a:p>
            <a:pPr marL="182563" indent="-182563" algn="l" rtl="0" fontAlgn="base">
              <a:lnSpc>
                <a:spcPct val="150000"/>
              </a:lnSpc>
              <a:buFont typeface="Arial" panose="020B0604020202020204" pitchFamily="34" charset="0"/>
              <a:buChar char="•"/>
            </a:pPr>
            <a:r>
              <a:rPr lang="en-GB" sz="1200" b="0" dirty="0">
                <a:effectLst/>
              </a:rPr>
              <a:t>Proteins are needed to help us grow and repair parts of our body.</a:t>
            </a:r>
          </a:p>
          <a:p>
            <a:pPr marL="182563" indent="-182563" algn="l" rtl="0" fontAlgn="base">
              <a:lnSpc>
                <a:spcPct val="150000"/>
              </a:lnSpc>
              <a:buFont typeface="Arial" panose="020B0604020202020204" pitchFamily="34" charset="0"/>
              <a:buChar char="•"/>
            </a:pPr>
            <a:endParaRPr lang="en-GB" sz="1200" dirty="0"/>
          </a:p>
        </p:txBody>
      </p:sp>
      <p:sp>
        <p:nvSpPr>
          <p:cNvPr id="17" name="Content Placeholder 2">
            <a:extLst>
              <a:ext uri="{FF2B5EF4-FFF2-40B4-BE49-F238E27FC236}">
                <a16:creationId xmlns:a16="http://schemas.microsoft.com/office/drawing/2014/main" id="{07762A29-A216-C7CF-F1FF-17AEBB1CCE4B}"/>
              </a:ext>
            </a:extLst>
          </p:cNvPr>
          <p:cNvSpPr txBox="1">
            <a:spLocks/>
          </p:cNvSpPr>
          <p:nvPr/>
        </p:nvSpPr>
        <p:spPr>
          <a:xfrm>
            <a:off x="195828" y="700404"/>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0" name="Content Placeholder 2">
            <a:extLst>
              <a:ext uri="{FF2B5EF4-FFF2-40B4-BE49-F238E27FC236}">
                <a16:creationId xmlns:a16="http://schemas.microsoft.com/office/drawing/2014/main" id="{9F7DE24A-620C-4936-98CC-03F89AF79A0E}"/>
              </a:ext>
            </a:extLst>
          </p:cNvPr>
          <p:cNvSpPr txBox="1">
            <a:spLocks/>
          </p:cNvSpPr>
          <p:nvPr/>
        </p:nvSpPr>
        <p:spPr>
          <a:xfrm>
            <a:off x="239258" y="5567225"/>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Lesson content</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1" name="TextBox 20">
            <a:extLst>
              <a:ext uri="{FF2B5EF4-FFF2-40B4-BE49-F238E27FC236}">
                <a16:creationId xmlns:a16="http://schemas.microsoft.com/office/drawing/2014/main" id="{BF8364F0-4210-D35B-4E13-3C621044089B}"/>
              </a:ext>
            </a:extLst>
          </p:cNvPr>
          <p:cNvSpPr txBox="1"/>
          <p:nvPr/>
        </p:nvSpPr>
        <p:spPr>
          <a:xfrm>
            <a:off x="239258" y="5977535"/>
            <a:ext cx="6437312" cy="3600986"/>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p:txBody>
      </p:sp>
      <p:sp>
        <p:nvSpPr>
          <p:cNvPr id="10" name="Content Placeholder 2">
            <a:extLst>
              <a:ext uri="{FF2B5EF4-FFF2-40B4-BE49-F238E27FC236}">
                <a16:creationId xmlns:a16="http://schemas.microsoft.com/office/drawing/2014/main" id="{E494482F-C40A-BBEA-2AAF-DD65D0D51AFA}"/>
              </a:ext>
            </a:extLst>
          </p:cNvPr>
          <p:cNvSpPr txBox="1">
            <a:spLocks/>
          </p:cNvSpPr>
          <p:nvPr/>
        </p:nvSpPr>
        <p:spPr>
          <a:xfrm>
            <a:off x="210229" y="217417"/>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dirty="0">
                <a:solidFill>
                  <a:srgbClr val="000000"/>
                </a:solidFill>
                <a:ea typeface="Calibri" panose="020F0502020204030204" pitchFamily="34" charset="0"/>
                <a:cs typeface="Calibri" panose="020F0502020204030204" pitchFamily="34" charset="0"/>
              </a:rPr>
              <a:t>Is fast food bad for you?</a:t>
            </a:r>
            <a:endParaRPr lang="en-GB" dirty="0"/>
          </a:p>
        </p:txBody>
      </p:sp>
      <p:sp>
        <p:nvSpPr>
          <p:cNvPr id="9" name="Text Placeholder 4">
            <a:extLst>
              <a:ext uri="{FF2B5EF4-FFF2-40B4-BE49-F238E27FC236}">
                <a16:creationId xmlns:a16="http://schemas.microsoft.com/office/drawing/2014/main" id="{6463A2BE-719C-56A6-72D2-229519512551}"/>
              </a:ext>
            </a:extLst>
          </p:cNvPr>
          <p:cNvSpPr txBox="1">
            <a:spLocks/>
          </p:cNvSpPr>
          <p:nvPr/>
        </p:nvSpPr>
        <p:spPr>
          <a:xfrm>
            <a:off x="384334" y="6144228"/>
            <a:ext cx="6143512" cy="664936"/>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200" b="1" dirty="0">
                <a:latin typeface="+mj-lt"/>
              </a:rPr>
              <a:t>Food Groups</a:t>
            </a:r>
          </a:p>
          <a:p>
            <a:pPr marL="285750" indent="-285750"/>
            <a:r>
              <a:rPr lang="en-GB" sz="1200" dirty="0">
                <a:latin typeface="+mj-lt"/>
              </a:rPr>
              <a:t>There are lots of nutrients that are essential to our survival. </a:t>
            </a:r>
          </a:p>
          <a:p>
            <a:pPr marL="285750" indent="-285750"/>
            <a:r>
              <a:rPr lang="en-GB" sz="1200" dirty="0">
                <a:latin typeface="+mj-lt"/>
              </a:rPr>
              <a:t>In this lesson, we are going to focus on the main three. </a:t>
            </a:r>
          </a:p>
        </p:txBody>
      </p:sp>
      <p:sp>
        <p:nvSpPr>
          <p:cNvPr id="12" name="Text Placeholder 4">
            <a:extLst>
              <a:ext uri="{FF2B5EF4-FFF2-40B4-BE49-F238E27FC236}">
                <a16:creationId xmlns:a16="http://schemas.microsoft.com/office/drawing/2014/main" id="{60719D8F-44EE-5A96-F8AF-4419D1C5B512}"/>
              </a:ext>
            </a:extLst>
          </p:cNvPr>
          <p:cNvSpPr txBox="1">
            <a:spLocks/>
          </p:cNvSpPr>
          <p:nvPr/>
        </p:nvSpPr>
        <p:spPr>
          <a:xfrm>
            <a:off x="2488225" y="7073138"/>
            <a:ext cx="1958817" cy="1066298"/>
          </a:xfrm>
          <a:prstGeom prst="rect">
            <a:avLst/>
          </a:prstGeom>
          <a:noFill/>
          <a:ln>
            <a:solidFill>
              <a:srgbClr val="002060"/>
            </a:solid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68300" algn="l" rtl="0">
              <a:lnSpc>
                <a:spcPct val="90000"/>
              </a:lnSpc>
              <a:spcBef>
                <a:spcPts val="1400"/>
              </a:spcBef>
              <a:spcAft>
                <a:spcPts val="0"/>
              </a:spcAft>
              <a:buClr>
                <a:srgbClr val="A5A5A5"/>
              </a:buClr>
              <a:buSzPts val="2200"/>
              <a:buFont typeface="Noto Sans Symbols"/>
              <a:buChar char="▪"/>
              <a:defRPr sz="2200" b="0" i="0" u="none" strike="noStrike" cap="none">
                <a:solidFill>
                  <a:srgbClr val="002060"/>
                </a:solidFill>
                <a:latin typeface="Arial"/>
                <a:ea typeface="Arial"/>
                <a:cs typeface="Arial"/>
                <a:sym typeface="Arial"/>
              </a:defRPr>
            </a:lvl1pPr>
            <a:lvl2pPr marL="914400" marR="0" lvl="1" indent="-342900" algn="l" rtl="0">
              <a:lnSpc>
                <a:spcPct val="90000"/>
              </a:lnSpc>
              <a:spcBef>
                <a:spcPts val="500"/>
              </a:spcBef>
              <a:spcAft>
                <a:spcPts val="0"/>
              </a:spcAft>
              <a:buClr>
                <a:srgbClr val="D8D8D8"/>
              </a:buClr>
              <a:buSzPts val="1800"/>
              <a:buFont typeface="Noto Sans Symbols"/>
              <a:buChar char="▪"/>
              <a:defRPr sz="1800" b="0" i="0" u="none" strike="noStrike" cap="none">
                <a:solidFill>
                  <a:srgbClr val="002060"/>
                </a:solidFill>
                <a:latin typeface="Arial"/>
                <a:ea typeface="Arial"/>
                <a:cs typeface="Arial"/>
                <a:sym typeface="Arial"/>
              </a:defRPr>
            </a:lvl2pPr>
            <a:lvl3pPr marL="1371600" marR="0" lvl="2" indent="-342900" algn="l" rtl="0">
              <a:lnSpc>
                <a:spcPct val="90000"/>
              </a:lnSpc>
              <a:spcBef>
                <a:spcPts val="500"/>
              </a:spcBef>
              <a:spcAft>
                <a:spcPts val="0"/>
              </a:spcAft>
              <a:buClr>
                <a:srgbClr val="D8D8D8"/>
              </a:buClr>
              <a:buSzPts val="1800"/>
              <a:buFont typeface="Noto Sans Symbols"/>
              <a:buChar char="▪"/>
              <a:defRPr sz="1800" b="0" i="0" u="none" strike="noStrike" cap="none">
                <a:solidFill>
                  <a:srgbClr val="002060"/>
                </a:solidFill>
                <a:latin typeface="Arial"/>
                <a:ea typeface="Arial"/>
                <a:cs typeface="Arial"/>
                <a:sym typeface="Arial"/>
              </a:defRPr>
            </a:lvl3pPr>
            <a:lvl4pPr marL="1828800" marR="0" lvl="3" indent="-342900" algn="l" rtl="0">
              <a:lnSpc>
                <a:spcPct val="90000"/>
              </a:lnSpc>
              <a:spcBef>
                <a:spcPts val="500"/>
              </a:spcBef>
              <a:spcAft>
                <a:spcPts val="0"/>
              </a:spcAft>
              <a:buClr>
                <a:srgbClr val="D8D8D8"/>
              </a:buClr>
              <a:buSzPts val="1800"/>
              <a:buFont typeface="Noto Sans Symbols"/>
              <a:buChar char="▪"/>
              <a:defRPr sz="1800" b="0" i="0" u="none" strike="noStrike" cap="none">
                <a:solidFill>
                  <a:srgbClr val="002060"/>
                </a:solidFill>
                <a:latin typeface="Arial"/>
                <a:ea typeface="Arial"/>
                <a:cs typeface="Arial"/>
                <a:sym typeface="Arial"/>
              </a:defRPr>
            </a:lvl4pPr>
            <a:lvl5pPr marL="2286000" marR="0" lvl="4" indent="-342900" algn="l" rtl="0">
              <a:lnSpc>
                <a:spcPct val="90000"/>
              </a:lnSpc>
              <a:spcBef>
                <a:spcPts val="500"/>
              </a:spcBef>
              <a:spcAft>
                <a:spcPts val="0"/>
              </a:spcAft>
              <a:buClr>
                <a:srgbClr val="D8D8D8"/>
              </a:buClr>
              <a:buSzPts val="1800"/>
              <a:buFont typeface="Noto Sans Symbols"/>
              <a:buChar char="▪"/>
              <a:defRPr sz="1800" b="0" i="0" u="none" strike="noStrike" cap="none">
                <a:solidFill>
                  <a:srgbClr val="00206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r>
              <a:rPr lang="en-GB" sz="1200" b="1" dirty="0">
                <a:latin typeface="+mj-lt"/>
              </a:rPr>
              <a:t>Proteins</a:t>
            </a:r>
          </a:p>
          <a:p>
            <a:pPr marL="0" indent="0">
              <a:buNone/>
            </a:pPr>
            <a:r>
              <a:rPr lang="en-GB" sz="1200" dirty="0">
                <a:latin typeface="+mj-lt"/>
              </a:rPr>
              <a:t>Needed to make new cells and repair damage to tissues, such as muscles</a:t>
            </a:r>
          </a:p>
        </p:txBody>
      </p:sp>
      <p:sp>
        <p:nvSpPr>
          <p:cNvPr id="13" name="Text Placeholder 4">
            <a:extLst>
              <a:ext uri="{FF2B5EF4-FFF2-40B4-BE49-F238E27FC236}">
                <a16:creationId xmlns:a16="http://schemas.microsoft.com/office/drawing/2014/main" id="{7FA6281B-7E87-488E-6ACD-DEB82BF5736E}"/>
              </a:ext>
            </a:extLst>
          </p:cNvPr>
          <p:cNvSpPr txBox="1">
            <a:spLocks/>
          </p:cNvSpPr>
          <p:nvPr/>
        </p:nvSpPr>
        <p:spPr>
          <a:xfrm>
            <a:off x="384333" y="7073138"/>
            <a:ext cx="1958817" cy="1066297"/>
          </a:xfrm>
          <a:prstGeom prst="rect">
            <a:avLst/>
          </a:prstGeom>
          <a:noFill/>
          <a:ln>
            <a:solidFill>
              <a:srgbClr val="002060"/>
            </a:solid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68300" algn="l" rtl="0">
              <a:lnSpc>
                <a:spcPct val="90000"/>
              </a:lnSpc>
              <a:spcBef>
                <a:spcPts val="1400"/>
              </a:spcBef>
              <a:spcAft>
                <a:spcPts val="0"/>
              </a:spcAft>
              <a:buClr>
                <a:srgbClr val="A5A5A5"/>
              </a:buClr>
              <a:buSzPts val="2200"/>
              <a:buFont typeface="Noto Sans Symbols"/>
              <a:buChar char="▪"/>
              <a:defRPr sz="2200" b="0" i="0" u="none" strike="noStrike" cap="none">
                <a:solidFill>
                  <a:srgbClr val="002060"/>
                </a:solidFill>
                <a:latin typeface="Arial"/>
                <a:ea typeface="Arial"/>
                <a:cs typeface="Arial"/>
                <a:sym typeface="Arial"/>
              </a:defRPr>
            </a:lvl1pPr>
            <a:lvl2pPr marL="914400" marR="0" lvl="1" indent="-342900" algn="l" rtl="0">
              <a:lnSpc>
                <a:spcPct val="90000"/>
              </a:lnSpc>
              <a:spcBef>
                <a:spcPts val="500"/>
              </a:spcBef>
              <a:spcAft>
                <a:spcPts val="0"/>
              </a:spcAft>
              <a:buClr>
                <a:srgbClr val="D8D8D8"/>
              </a:buClr>
              <a:buSzPts val="1800"/>
              <a:buFont typeface="Noto Sans Symbols"/>
              <a:buChar char="▪"/>
              <a:defRPr sz="1800" b="0" i="0" u="none" strike="noStrike" cap="none">
                <a:solidFill>
                  <a:srgbClr val="002060"/>
                </a:solidFill>
                <a:latin typeface="Arial"/>
                <a:ea typeface="Arial"/>
                <a:cs typeface="Arial"/>
                <a:sym typeface="Arial"/>
              </a:defRPr>
            </a:lvl2pPr>
            <a:lvl3pPr marL="1371600" marR="0" lvl="2" indent="-342900" algn="l" rtl="0">
              <a:lnSpc>
                <a:spcPct val="90000"/>
              </a:lnSpc>
              <a:spcBef>
                <a:spcPts val="500"/>
              </a:spcBef>
              <a:spcAft>
                <a:spcPts val="0"/>
              </a:spcAft>
              <a:buClr>
                <a:srgbClr val="D8D8D8"/>
              </a:buClr>
              <a:buSzPts val="1800"/>
              <a:buFont typeface="Noto Sans Symbols"/>
              <a:buChar char="▪"/>
              <a:defRPr sz="1800" b="0" i="0" u="none" strike="noStrike" cap="none">
                <a:solidFill>
                  <a:srgbClr val="002060"/>
                </a:solidFill>
                <a:latin typeface="Arial"/>
                <a:ea typeface="Arial"/>
                <a:cs typeface="Arial"/>
                <a:sym typeface="Arial"/>
              </a:defRPr>
            </a:lvl3pPr>
            <a:lvl4pPr marL="1828800" marR="0" lvl="3" indent="-342900" algn="l" rtl="0">
              <a:lnSpc>
                <a:spcPct val="90000"/>
              </a:lnSpc>
              <a:spcBef>
                <a:spcPts val="500"/>
              </a:spcBef>
              <a:spcAft>
                <a:spcPts val="0"/>
              </a:spcAft>
              <a:buClr>
                <a:srgbClr val="D8D8D8"/>
              </a:buClr>
              <a:buSzPts val="1800"/>
              <a:buFont typeface="Noto Sans Symbols"/>
              <a:buChar char="▪"/>
              <a:defRPr sz="1800" b="0" i="0" u="none" strike="noStrike" cap="none">
                <a:solidFill>
                  <a:srgbClr val="002060"/>
                </a:solidFill>
                <a:latin typeface="Arial"/>
                <a:ea typeface="Arial"/>
                <a:cs typeface="Arial"/>
                <a:sym typeface="Arial"/>
              </a:defRPr>
            </a:lvl4pPr>
            <a:lvl5pPr marL="2286000" marR="0" lvl="4" indent="-342900" algn="l" rtl="0">
              <a:lnSpc>
                <a:spcPct val="90000"/>
              </a:lnSpc>
              <a:spcBef>
                <a:spcPts val="500"/>
              </a:spcBef>
              <a:spcAft>
                <a:spcPts val="0"/>
              </a:spcAft>
              <a:buClr>
                <a:srgbClr val="D8D8D8"/>
              </a:buClr>
              <a:buSzPts val="1800"/>
              <a:buFont typeface="Noto Sans Symbols"/>
              <a:buChar char="▪"/>
              <a:defRPr sz="1800" b="0" i="0" u="none" strike="noStrike" cap="none">
                <a:solidFill>
                  <a:srgbClr val="00206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r>
              <a:rPr lang="en-GB" sz="1200" b="1" dirty="0">
                <a:latin typeface="+mj-lt"/>
              </a:rPr>
              <a:t>Carbohydrates</a:t>
            </a:r>
          </a:p>
          <a:p>
            <a:pPr marL="0" indent="0">
              <a:buNone/>
            </a:pPr>
            <a:r>
              <a:rPr lang="en-GB" sz="1200" dirty="0">
                <a:latin typeface="+mj-lt"/>
              </a:rPr>
              <a:t>Provide energy for things like movement and to keep us warm</a:t>
            </a:r>
          </a:p>
        </p:txBody>
      </p:sp>
      <p:sp>
        <p:nvSpPr>
          <p:cNvPr id="18" name="Text Placeholder 4">
            <a:extLst>
              <a:ext uri="{FF2B5EF4-FFF2-40B4-BE49-F238E27FC236}">
                <a16:creationId xmlns:a16="http://schemas.microsoft.com/office/drawing/2014/main" id="{EACA31F2-41EF-8B35-BD60-3B8E4E09BF29}"/>
              </a:ext>
            </a:extLst>
          </p:cNvPr>
          <p:cNvSpPr txBox="1">
            <a:spLocks/>
          </p:cNvSpPr>
          <p:nvPr/>
        </p:nvSpPr>
        <p:spPr>
          <a:xfrm>
            <a:off x="4565811" y="7073138"/>
            <a:ext cx="1958818" cy="1066297"/>
          </a:xfrm>
          <a:prstGeom prst="rect">
            <a:avLst/>
          </a:prstGeom>
          <a:noFill/>
          <a:ln>
            <a:solidFill>
              <a:srgbClr val="002060"/>
            </a:solid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68300" algn="l" rtl="0">
              <a:lnSpc>
                <a:spcPct val="90000"/>
              </a:lnSpc>
              <a:spcBef>
                <a:spcPts val="1400"/>
              </a:spcBef>
              <a:spcAft>
                <a:spcPts val="0"/>
              </a:spcAft>
              <a:buClr>
                <a:srgbClr val="A5A5A5"/>
              </a:buClr>
              <a:buSzPts val="2200"/>
              <a:buFont typeface="Noto Sans Symbols"/>
              <a:buChar char="▪"/>
              <a:defRPr sz="2200" b="0" i="0" u="none" strike="noStrike" cap="none">
                <a:solidFill>
                  <a:srgbClr val="002060"/>
                </a:solidFill>
                <a:latin typeface="Arial"/>
                <a:ea typeface="Arial"/>
                <a:cs typeface="Arial"/>
                <a:sym typeface="Arial"/>
              </a:defRPr>
            </a:lvl1pPr>
            <a:lvl2pPr marL="914400" marR="0" lvl="1" indent="-342900" algn="l" rtl="0">
              <a:lnSpc>
                <a:spcPct val="90000"/>
              </a:lnSpc>
              <a:spcBef>
                <a:spcPts val="500"/>
              </a:spcBef>
              <a:spcAft>
                <a:spcPts val="0"/>
              </a:spcAft>
              <a:buClr>
                <a:srgbClr val="D8D8D8"/>
              </a:buClr>
              <a:buSzPts val="1800"/>
              <a:buFont typeface="Noto Sans Symbols"/>
              <a:buChar char="▪"/>
              <a:defRPr sz="1800" b="0" i="0" u="none" strike="noStrike" cap="none">
                <a:solidFill>
                  <a:srgbClr val="002060"/>
                </a:solidFill>
                <a:latin typeface="Arial"/>
                <a:ea typeface="Arial"/>
                <a:cs typeface="Arial"/>
                <a:sym typeface="Arial"/>
              </a:defRPr>
            </a:lvl2pPr>
            <a:lvl3pPr marL="1371600" marR="0" lvl="2" indent="-342900" algn="l" rtl="0">
              <a:lnSpc>
                <a:spcPct val="90000"/>
              </a:lnSpc>
              <a:spcBef>
                <a:spcPts val="500"/>
              </a:spcBef>
              <a:spcAft>
                <a:spcPts val="0"/>
              </a:spcAft>
              <a:buClr>
                <a:srgbClr val="D8D8D8"/>
              </a:buClr>
              <a:buSzPts val="1800"/>
              <a:buFont typeface="Noto Sans Symbols"/>
              <a:buChar char="▪"/>
              <a:defRPr sz="1800" b="0" i="0" u="none" strike="noStrike" cap="none">
                <a:solidFill>
                  <a:srgbClr val="002060"/>
                </a:solidFill>
                <a:latin typeface="Arial"/>
                <a:ea typeface="Arial"/>
                <a:cs typeface="Arial"/>
                <a:sym typeface="Arial"/>
              </a:defRPr>
            </a:lvl3pPr>
            <a:lvl4pPr marL="1828800" marR="0" lvl="3" indent="-342900" algn="l" rtl="0">
              <a:lnSpc>
                <a:spcPct val="90000"/>
              </a:lnSpc>
              <a:spcBef>
                <a:spcPts val="500"/>
              </a:spcBef>
              <a:spcAft>
                <a:spcPts val="0"/>
              </a:spcAft>
              <a:buClr>
                <a:srgbClr val="D8D8D8"/>
              </a:buClr>
              <a:buSzPts val="1800"/>
              <a:buFont typeface="Noto Sans Symbols"/>
              <a:buChar char="▪"/>
              <a:defRPr sz="1800" b="0" i="0" u="none" strike="noStrike" cap="none">
                <a:solidFill>
                  <a:srgbClr val="002060"/>
                </a:solidFill>
                <a:latin typeface="Arial"/>
                <a:ea typeface="Arial"/>
                <a:cs typeface="Arial"/>
                <a:sym typeface="Arial"/>
              </a:defRPr>
            </a:lvl4pPr>
            <a:lvl5pPr marL="2286000" marR="0" lvl="4" indent="-342900" algn="l" rtl="0">
              <a:lnSpc>
                <a:spcPct val="90000"/>
              </a:lnSpc>
              <a:spcBef>
                <a:spcPts val="500"/>
              </a:spcBef>
              <a:spcAft>
                <a:spcPts val="0"/>
              </a:spcAft>
              <a:buClr>
                <a:srgbClr val="D8D8D8"/>
              </a:buClr>
              <a:buSzPts val="1800"/>
              <a:buFont typeface="Noto Sans Symbols"/>
              <a:buChar char="▪"/>
              <a:defRPr sz="1800" b="0" i="0" u="none" strike="noStrike" cap="none">
                <a:solidFill>
                  <a:srgbClr val="00206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buNone/>
            </a:pPr>
            <a:r>
              <a:rPr lang="en-GB" sz="1200" b="1" dirty="0">
                <a:latin typeface="+mj-lt"/>
              </a:rPr>
              <a:t>Lipids (fats and oils)</a:t>
            </a:r>
          </a:p>
          <a:p>
            <a:pPr marL="0" indent="0">
              <a:buNone/>
            </a:pPr>
            <a:r>
              <a:rPr lang="en-GB" sz="1200" dirty="0">
                <a:latin typeface="+mj-lt"/>
              </a:rPr>
              <a:t>Provide energy and are used to make things in the body like cell membranes</a:t>
            </a:r>
          </a:p>
        </p:txBody>
      </p:sp>
      <p:pic>
        <p:nvPicPr>
          <p:cNvPr id="19" name="Picture 2" descr="10 Signs That You Need More Protein">
            <a:extLst>
              <a:ext uri="{FF2B5EF4-FFF2-40B4-BE49-F238E27FC236}">
                <a16:creationId xmlns:a16="http://schemas.microsoft.com/office/drawing/2014/main" id="{1A1E8565-AEB1-AB37-9B44-2036B57DE6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765" t="5793" r="2602" b="9241"/>
          <a:stretch/>
        </p:blipFill>
        <p:spPr bwMode="auto">
          <a:xfrm>
            <a:off x="2488225" y="8371336"/>
            <a:ext cx="1958817" cy="11426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arbohydrates | American Heart Association">
            <a:extLst>
              <a:ext uri="{FF2B5EF4-FFF2-40B4-BE49-F238E27FC236}">
                <a16:creationId xmlns:a16="http://schemas.microsoft.com/office/drawing/2014/main" id="{BA25250C-E6A9-58B9-7780-4F4BF024E4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333" y="8342629"/>
            <a:ext cx="1958817" cy="110183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Eat Fats to Burn Fat - Chilli Pilates">
            <a:extLst>
              <a:ext uri="{FF2B5EF4-FFF2-40B4-BE49-F238E27FC236}">
                <a16:creationId xmlns:a16="http://schemas.microsoft.com/office/drawing/2014/main" id="{AAB48E1D-6F6F-8E9F-6B84-35E8B1F776B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07878" y="8269294"/>
            <a:ext cx="1907856" cy="1273494"/>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26">
            <a:extLst>
              <a:ext uri="{FF2B5EF4-FFF2-40B4-BE49-F238E27FC236}">
                <a16:creationId xmlns:a16="http://schemas.microsoft.com/office/drawing/2014/main" id="{E94DC099-4C3B-B149-43F4-1BDE278AFEAB}"/>
              </a:ext>
            </a:extLst>
          </p:cNvPr>
          <p:cNvSpPr>
            <a:spLocks noGrp="1"/>
          </p:cNvSpPr>
          <p:nvPr>
            <p:ph type="title"/>
          </p:nvPr>
        </p:nvSpPr>
        <p:spPr/>
        <p:txBody>
          <a:bodyPr/>
          <a:lstStyle/>
          <a:p>
            <a:endParaRPr lang="en-GB"/>
          </a:p>
        </p:txBody>
      </p:sp>
    </p:spTree>
    <p:extLst>
      <p:ext uri="{BB962C8B-B14F-4D97-AF65-F5344CB8AC3E}">
        <p14:creationId xmlns:p14="http://schemas.microsoft.com/office/powerpoint/2010/main" val="4191815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fade">
                                      <p:cBhvr>
                                        <p:cTn id="27" dur="500"/>
                                        <p:tgtEl>
                                          <p:spTgt spid="1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5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1" end="1"/>
                                            </p:txEl>
                                          </p:spTgt>
                                        </p:tgtEl>
                                        <p:attrNameLst>
                                          <p:attrName>style.visibility</p:attrName>
                                        </p:attrNameLst>
                                      </p:cBhvr>
                                      <p:to>
                                        <p:strVal val="visible"/>
                                      </p:to>
                                    </p:set>
                                    <p:animEffect transition="in" filter="fade">
                                      <p:cBhvr>
                                        <p:cTn id="37" dur="500"/>
                                        <p:tgtEl>
                                          <p:spTgt spid="13">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fade">
                                      <p:cBhvr>
                                        <p:cTn id="42" dur="500"/>
                                        <p:tgtEl>
                                          <p:spTgt spid="1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xEl>
                                              <p:pRg st="1" end="1"/>
                                            </p:txEl>
                                          </p:spTgt>
                                        </p:tgtEl>
                                        <p:attrNameLst>
                                          <p:attrName>style.visibility</p:attrName>
                                        </p:attrNameLst>
                                      </p:cBhvr>
                                      <p:to>
                                        <p:strVal val="visible"/>
                                      </p:to>
                                    </p:set>
                                    <p:animEffect transition="in" filter="fade">
                                      <p:cBhvr>
                                        <p:cTn id="4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2" grpId="0" uiExpand="1" build="p"/>
      <p:bldP spid="13" grpId="0" uiExpand="1" build="p"/>
      <p:bldP spid="1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7B09E8-C9B5-0EEB-B621-159590EEC45F}"/>
              </a:ext>
            </a:extLst>
          </p:cNvPr>
          <p:cNvSpPr txBox="1">
            <a:spLocks/>
          </p:cNvSpPr>
          <p:nvPr/>
        </p:nvSpPr>
        <p:spPr>
          <a:xfrm>
            <a:off x="210344" y="2244011"/>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Application of knowledge</a:t>
            </a:r>
            <a:endParaRPr lang="en-GB"/>
          </a:p>
        </p:txBody>
      </p:sp>
      <p:sp>
        <p:nvSpPr>
          <p:cNvPr id="5" name="TextBox 4">
            <a:extLst>
              <a:ext uri="{FF2B5EF4-FFF2-40B4-BE49-F238E27FC236}">
                <a16:creationId xmlns:a16="http://schemas.microsoft.com/office/drawing/2014/main" id="{9B93D694-1558-716C-B78A-3C8113C06964}"/>
              </a:ext>
            </a:extLst>
          </p:cNvPr>
          <p:cNvSpPr txBox="1"/>
          <p:nvPr/>
        </p:nvSpPr>
        <p:spPr>
          <a:xfrm>
            <a:off x="210344" y="4446938"/>
            <a:ext cx="6437312" cy="5262979"/>
          </a:xfrm>
          <a:prstGeom prst="rect">
            <a:avLst/>
          </a:prstGeom>
          <a:noFill/>
          <a:ln>
            <a:solidFill>
              <a:schemeClr val="tx1"/>
            </a:solidFill>
          </a:ln>
        </p:spPr>
        <p:txBody>
          <a:bodyPr wrap="square" lIns="91440" tIns="45720" rIns="91440" bIns="45720" rtlCol="0" anchor="t">
            <a:spAutoFit/>
          </a:bodyPr>
          <a:lstStyle/>
          <a:p>
            <a:r>
              <a:rPr lang="en-GB" sz="1200" b="1" dirty="0">
                <a:ea typeface="Calibri"/>
                <a:cs typeface="Calibri"/>
              </a:rPr>
              <a:t>Task 1:</a:t>
            </a:r>
          </a:p>
          <a:p>
            <a:r>
              <a:rPr lang="en-GB" sz="1200" b="1">
                <a:ea typeface="Calibri"/>
                <a:cs typeface="Calibri"/>
              </a:rPr>
              <a:t>Here is a menu from a primary school</a:t>
            </a:r>
            <a:endParaRPr lang="en-GB"/>
          </a:p>
          <a:p>
            <a:r>
              <a:rPr lang="en-GB" sz="1200" b="1">
                <a:ea typeface="Calibri"/>
                <a:cs typeface="Calibri"/>
              </a:rPr>
              <a:t>Evaluate the menu for each day. </a:t>
            </a:r>
            <a:endParaRPr lang="en-GB" sz="1200" b="1" dirty="0">
              <a:ea typeface="Calibri"/>
              <a:cs typeface="Calibri"/>
            </a:endParaRPr>
          </a:p>
          <a:p>
            <a:r>
              <a:rPr lang="en-GB" sz="1200" b="1" dirty="0">
                <a:ea typeface="Calibri"/>
                <a:cs typeface="Calibri"/>
              </a:rPr>
              <a:t>Consider whether the daily offering has the correct balance of protein, carbohydrates and fats.</a:t>
            </a:r>
          </a:p>
          <a:p>
            <a:endParaRPr lang="en-GB" sz="1200" dirty="0">
              <a:ea typeface="Calibri"/>
              <a:cs typeface="Calibri"/>
            </a:endParaRPr>
          </a:p>
          <a:p>
            <a:r>
              <a:rPr lang="en-GB" sz="1200" dirty="0">
                <a:ea typeface="Calibri"/>
                <a:cs typeface="Calibri"/>
              </a:rPr>
              <a:t>Week 1:</a:t>
            </a: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r>
              <a:rPr lang="en-GB" sz="1200" dirty="0">
                <a:ea typeface="Calibri"/>
                <a:cs typeface="Calibri"/>
              </a:rPr>
              <a:t>Week 2:</a:t>
            </a: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r>
              <a:rPr lang="en-GB" sz="1200">
                <a:ea typeface="Calibri"/>
                <a:cs typeface="Calibri"/>
              </a:rPr>
              <a:t>Week 4:</a:t>
            </a:r>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r>
              <a:rPr lang="en-GB" sz="1200" b="1" dirty="0">
                <a:ea typeface="Calibri"/>
                <a:cs typeface="Calibri"/>
              </a:rPr>
              <a:t>Task 2:</a:t>
            </a:r>
            <a:endParaRPr lang="en-GB" sz="1200" dirty="0">
              <a:ea typeface="Calibri"/>
              <a:cs typeface="Calibri"/>
            </a:endParaRPr>
          </a:p>
          <a:p>
            <a:r>
              <a:rPr lang="en-GB" sz="1200" dirty="0">
                <a:ea typeface="Calibri"/>
                <a:cs typeface="Calibri"/>
              </a:rPr>
              <a:t>Pick one week to change the menu in an effort to</a:t>
            </a:r>
            <a:r>
              <a:rPr lang="en-GB" sz="1200">
                <a:ea typeface="Calibri"/>
                <a:cs typeface="Calibri"/>
              </a:rPr>
              <a:t> improve the balance.</a:t>
            </a:r>
            <a:endParaRPr lang="en-GB" sz="1200" dirty="0">
              <a:ea typeface="Calibri"/>
              <a:cs typeface="Calibri"/>
            </a:endParaRPr>
          </a:p>
          <a:p>
            <a:r>
              <a:rPr lang="en-GB" sz="1200" dirty="0">
                <a:ea typeface="Calibri"/>
                <a:cs typeface="Calibri"/>
              </a:rPr>
              <a:t>________________________________________________________________________________</a:t>
            </a:r>
          </a:p>
          <a:p>
            <a:r>
              <a:rPr lang="en-GB" sz="1200" dirty="0">
                <a:ea typeface="Calibri"/>
                <a:cs typeface="Calibri"/>
              </a:rPr>
              <a:t>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endParaRPr lang="en-GB" dirty="0"/>
          </a:p>
        </p:txBody>
      </p:sp>
      <p:pic>
        <p:nvPicPr>
          <p:cNvPr id="2" name="Picture 1">
            <a:extLst>
              <a:ext uri="{FF2B5EF4-FFF2-40B4-BE49-F238E27FC236}">
                <a16:creationId xmlns:a16="http://schemas.microsoft.com/office/drawing/2014/main" id="{F124FB1C-7B4A-23F7-6461-DAB4E2078A31}"/>
              </a:ext>
            </a:extLst>
          </p:cNvPr>
          <p:cNvPicPr>
            <a:picLocks noChangeAspect="1"/>
          </p:cNvPicPr>
          <p:nvPr/>
        </p:nvPicPr>
        <p:blipFill>
          <a:blip r:embed="rId2"/>
          <a:stretch>
            <a:fillRect/>
          </a:stretch>
        </p:blipFill>
        <p:spPr>
          <a:xfrm>
            <a:off x="387000" y="2624745"/>
            <a:ext cx="6079895" cy="1648421"/>
          </a:xfrm>
          <a:prstGeom prst="rect">
            <a:avLst/>
          </a:prstGeom>
        </p:spPr>
      </p:pic>
      <p:sp>
        <p:nvSpPr>
          <p:cNvPr id="3" name="TextBox 2">
            <a:extLst>
              <a:ext uri="{FF2B5EF4-FFF2-40B4-BE49-F238E27FC236}">
                <a16:creationId xmlns:a16="http://schemas.microsoft.com/office/drawing/2014/main" id="{B71A3F74-D339-482D-742F-B1D4CFFEDCFE}"/>
              </a:ext>
            </a:extLst>
          </p:cNvPr>
          <p:cNvSpPr txBox="1"/>
          <p:nvPr/>
        </p:nvSpPr>
        <p:spPr>
          <a:xfrm>
            <a:off x="166781" y="95303"/>
            <a:ext cx="6313858" cy="212365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u="sng" dirty="0">
                <a:ea typeface="Calibri"/>
                <a:cs typeface="Calibri"/>
              </a:rPr>
              <a:t>SLOP</a:t>
            </a:r>
          </a:p>
          <a:p>
            <a:pPr marL="342900" indent="-342900">
              <a:buAutoNum type="arabicPeriod"/>
            </a:pPr>
            <a:r>
              <a:rPr lang="en-US" sz="1100" dirty="0">
                <a:ea typeface="Calibri"/>
                <a:cs typeface="Calibri"/>
              </a:rPr>
              <a:t>What is the function of a carbohydrate?</a:t>
            </a:r>
          </a:p>
          <a:p>
            <a:pPr marL="342900" indent="-342900">
              <a:buAutoNum type="arabicPeriod"/>
            </a:pPr>
            <a:endParaRPr lang="en-US" sz="1100" dirty="0">
              <a:ea typeface="Calibri"/>
              <a:cs typeface="Calibri"/>
            </a:endParaRPr>
          </a:p>
          <a:p>
            <a:pPr marL="342900" indent="-342900">
              <a:buAutoNum type="arabicPeriod"/>
            </a:pPr>
            <a:r>
              <a:rPr lang="en-US" sz="1100" dirty="0">
                <a:ea typeface="Calibri"/>
                <a:cs typeface="Calibri"/>
              </a:rPr>
              <a:t>Give an example of a source of carbohydrate</a:t>
            </a:r>
          </a:p>
          <a:p>
            <a:pPr marL="342900" indent="-342900">
              <a:buAutoNum type="arabicPeriod"/>
            </a:pPr>
            <a:endParaRPr lang="en-US" sz="1100" dirty="0">
              <a:ea typeface="Calibri"/>
              <a:cs typeface="Calibri"/>
            </a:endParaRPr>
          </a:p>
          <a:p>
            <a:pPr marL="342900" indent="-342900">
              <a:buAutoNum type="arabicPeriod"/>
            </a:pPr>
            <a:r>
              <a:rPr lang="en-US" sz="1100" dirty="0">
                <a:ea typeface="Calibri"/>
                <a:cs typeface="Calibri"/>
              </a:rPr>
              <a:t>What is the function of protein?</a:t>
            </a:r>
          </a:p>
          <a:p>
            <a:pPr marL="342900" indent="-342900">
              <a:buAutoNum type="arabicPeriod"/>
            </a:pPr>
            <a:endParaRPr lang="en-US" sz="1100" dirty="0">
              <a:ea typeface="Calibri"/>
              <a:cs typeface="Calibri"/>
            </a:endParaRPr>
          </a:p>
          <a:p>
            <a:pPr marL="342900" indent="-342900">
              <a:buAutoNum type="arabicPeriod"/>
            </a:pPr>
            <a:r>
              <a:rPr lang="en-US" sz="1100" dirty="0">
                <a:ea typeface="Calibri"/>
                <a:cs typeface="Calibri"/>
              </a:rPr>
              <a:t>Give an example of a source of protein</a:t>
            </a:r>
          </a:p>
          <a:p>
            <a:pPr marL="342900" indent="-342900">
              <a:buAutoNum type="arabicPeriod"/>
            </a:pPr>
            <a:endParaRPr lang="en-US" sz="1100" dirty="0">
              <a:ea typeface="Calibri"/>
              <a:cs typeface="Calibri"/>
            </a:endParaRPr>
          </a:p>
          <a:p>
            <a:pPr marL="342900" indent="-342900">
              <a:buAutoNum type="arabicPeriod"/>
            </a:pPr>
            <a:r>
              <a:rPr lang="en-US" sz="1100" dirty="0">
                <a:ea typeface="Calibri"/>
                <a:cs typeface="Calibri"/>
              </a:rPr>
              <a:t>What is the function of fat?</a:t>
            </a:r>
          </a:p>
          <a:p>
            <a:pPr marL="342900" indent="-342900">
              <a:buAutoNum type="arabicPeriod"/>
            </a:pPr>
            <a:endParaRPr lang="en-US" sz="1100" dirty="0">
              <a:ea typeface="Calibri"/>
              <a:cs typeface="Calibri"/>
            </a:endParaRPr>
          </a:p>
          <a:p>
            <a:pPr marL="342900" indent="-342900">
              <a:buAutoNum type="arabicPeriod"/>
            </a:pPr>
            <a:r>
              <a:rPr lang="en-US" sz="1100" dirty="0">
                <a:ea typeface="Calibri"/>
                <a:cs typeface="Calibri"/>
              </a:rPr>
              <a:t>Give an example of a source of fat</a:t>
            </a:r>
          </a:p>
        </p:txBody>
      </p:sp>
    </p:spTree>
    <p:extLst>
      <p:ext uri="{BB962C8B-B14F-4D97-AF65-F5344CB8AC3E}">
        <p14:creationId xmlns:p14="http://schemas.microsoft.com/office/powerpoint/2010/main" val="1714615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579111"/>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Additional space</a:t>
            </a:r>
            <a:endParaRPr lang="en-GB"/>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3524885"/>
            <a:ext cx="6466341" cy="6074675"/>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a:p>
        </p:txBody>
      </p:sp>
      <p:sp>
        <p:nvSpPr>
          <p:cNvPr id="7" name="Rectangle 6">
            <a:extLst>
              <a:ext uri="{FF2B5EF4-FFF2-40B4-BE49-F238E27FC236}">
                <a16:creationId xmlns:a16="http://schemas.microsoft.com/office/drawing/2014/main" id="{941DF07A-7A09-B862-F9DB-02BDE105DABD}"/>
              </a:ext>
            </a:extLst>
          </p:cNvPr>
          <p:cNvSpPr/>
          <p:nvPr/>
        </p:nvSpPr>
        <p:spPr>
          <a:xfrm>
            <a:off x="214085" y="218597"/>
            <a:ext cx="6466341" cy="321844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6C3AF010-8A62-9AC4-09CB-200EA2066F89}"/>
              </a:ext>
            </a:extLst>
          </p:cNvPr>
          <p:cNvSpPr txBox="1"/>
          <p:nvPr/>
        </p:nvSpPr>
        <p:spPr>
          <a:xfrm>
            <a:off x="265815" y="218596"/>
            <a:ext cx="3429000" cy="369332"/>
          </a:xfrm>
          <a:prstGeom prst="rect">
            <a:avLst/>
          </a:prstGeom>
          <a:noFill/>
        </p:spPr>
        <p:txBody>
          <a:bodyPr wrap="square">
            <a:spAutoFit/>
          </a:body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DF5BF58-630F-22AA-6DD4-D7494A863A51}"/>
              </a:ext>
            </a:extLst>
          </p:cNvPr>
          <p:cNvSpPr txBox="1"/>
          <p:nvPr/>
        </p:nvSpPr>
        <p:spPr>
          <a:xfrm>
            <a:off x="269240" y="587930"/>
            <a:ext cx="6396672" cy="2849113"/>
          </a:xfrm>
          <a:prstGeom prst="rect">
            <a:avLst/>
          </a:prstGeom>
          <a:noFill/>
        </p:spPr>
        <p:txBody>
          <a:bodyPr wrap="square" rtlCol="0">
            <a:spAutoFit/>
          </a:bodyPr>
          <a:lstStyle/>
          <a:p>
            <a:r>
              <a:rPr lang="en-GB" sz="1200"/>
              <a:t>Answer the core knowledge question below </a:t>
            </a:r>
            <a:r>
              <a:rPr lang="en-GB" sz="1200" i="1" u="sng"/>
              <a:t>in full sentences</a:t>
            </a:r>
          </a:p>
          <a:p>
            <a:endParaRPr lang="en-GB" sz="700" i="1" u="sng"/>
          </a:p>
          <a:p>
            <a:pPr>
              <a:lnSpc>
                <a:spcPct val="150000"/>
              </a:lnSpc>
            </a:pPr>
            <a:r>
              <a:rPr lang="en-GB" sz="1200"/>
              <a:t>1.__________________________________________________________________________________________________________________________________________________________________________________________________________________________________________________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en-GB" sz="1200"/>
              <a:t>2.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a:p>
            <a:pPr>
              <a:lnSpc>
                <a:spcPct val="150000"/>
              </a:lnSpc>
            </a:pPr>
            <a:r>
              <a:rPr lang="en-GB" sz="1200"/>
              <a:t>3.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p:txBody>
      </p:sp>
      <p:pic>
        <p:nvPicPr>
          <p:cNvPr id="12" name="Picture 1791846066" descr="A picture containing text, vector graphics&#10;&#10;Description automatically generated">
            <a:extLst>
              <a:ext uri="{FF2B5EF4-FFF2-40B4-BE49-F238E27FC236}">
                <a16:creationId xmlns:a16="http://schemas.microsoft.com/office/drawing/2014/main" id="{EFDF03FA-5DF8-B6D7-2293-0A72AC035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848" y="218596"/>
            <a:ext cx="566448" cy="85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681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4AE01-45F0-29CB-FDDB-82C40AC97EBB}"/>
              </a:ext>
            </a:extLst>
          </p:cNvPr>
          <p:cNvSpPr>
            <a:spLocks noGrp="1"/>
          </p:cNvSpPr>
          <p:nvPr>
            <p:ph idx="1"/>
          </p:nvPr>
        </p:nvSpPr>
        <p:spPr>
          <a:xfrm>
            <a:off x="230643" y="2884602"/>
            <a:ext cx="5915025" cy="454529"/>
          </a:xfrm>
        </p:spPr>
        <p:txBody>
          <a:bodyPr/>
          <a:lstStyle/>
          <a:p>
            <a:pPr marL="0" indent="0">
              <a:buNone/>
            </a:pPr>
            <a:r>
              <a:rPr lang="en-GB" sz="1800" b="1" u="sng">
                <a:solidFill>
                  <a:srgbClr val="000000"/>
                </a:solidFill>
                <a:effectLst/>
                <a:ea typeface="Calibri" panose="020F0502020204030204" pitchFamily="34" charset="0"/>
                <a:cs typeface="Calibri" panose="020F0502020204030204" pitchFamily="34" charset="0"/>
              </a:rPr>
              <a:t>Academic Language</a:t>
            </a:r>
            <a:r>
              <a:rPr lang="en-GB" sz="1800" u="sng">
                <a:solidFill>
                  <a:srgbClr val="000000"/>
                </a:solidFill>
                <a:effectLst/>
                <a:ea typeface="Calibri" panose="020F0502020204030204" pitchFamily="34" charset="0"/>
                <a:cs typeface="Calibri" panose="020F0502020204030204" pitchFamily="34" charset="0"/>
              </a:rPr>
              <a:t> </a:t>
            </a:r>
            <a:r>
              <a:rPr lang="en-GB" sz="1800">
                <a:solidFill>
                  <a:srgbClr val="000000"/>
                </a:solidFill>
                <a:effectLst/>
                <a:ea typeface="Calibri" panose="020F0502020204030204" pitchFamily="34" charset="0"/>
                <a:cs typeface="Calibri" panose="020F0502020204030204" pitchFamily="34" charset="0"/>
              </a:rPr>
              <a:t>        SEE IT              SAY IT              Write it  </a:t>
            </a:r>
            <a:endParaRPr lang="en-GB" sz="1800">
              <a:effectLst/>
              <a:ea typeface="Calibri" panose="020F0502020204030204" pitchFamily="34" charset="0"/>
              <a:cs typeface="Times New Roman" panose="02020603050405020304" pitchFamily="18" charset="0"/>
            </a:endParaRPr>
          </a:p>
          <a:p>
            <a:pPr marL="0" indent="0">
              <a:buNone/>
            </a:pPr>
            <a:endParaRPr lang="en-GB"/>
          </a:p>
        </p:txBody>
      </p:sp>
      <p:sp>
        <p:nvSpPr>
          <p:cNvPr id="4" name="Title 1">
            <a:extLst>
              <a:ext uri="{FF2B5EF4-FFF2-40B4-BE49-F238E27FC236}">
                <a16:creationId xmlns:a16="http://schemas.microsoft.com/office/drawing/2014/main" id="{80F8ABFA-BE7E-5983-F845-7D56BD880CA3}"/>
              </a:ext>
            </a:extLst>
          </p:cNvPr>
          <p:cNvSpPr txBox="1">
            <a:spLocks/>
          </p:cNvSpPr>
          <p:nvPr/>
        </p:nvSpPr>
        <p:spPr>
          <a:xfrm>
            <a:off x="4471720" y="-103982"/>
            <a:ext cx="2815771" cy="70305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1600">
                <a:latin typeface="+mn-lt"/>
              </a:rPr>
              <a:t>Date: ________________</a:t>
            </a:r>
          </a:p>
        </p:txBody>
      </p:sp>
      <p:pic>
        <p:nvPicPr>
          <p:cNvPr id="5" name="Picture 4">
            <a:extLst>
              <a:ext uri="{FF2B5EF4-FFF2-40B4-BE49-F238E27FC236}">
                <a16:creationId xmlns:a16="http://schemas.microsoft.com/office/drawing/2014/main" id="{6844F870-A489-B331-2AD6-C2BFE345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2542" y="2863879"/>
            <a:ext cx="391795" cy="391795"/>
          </a:xfrm>
          <a:prstGeom prst="rect">
            <a:avLst/>
          </a:prstGeom>
          <a:noFill/>
        </p:spPr>
      </p:pic>
      <p:pic>
        <p:nvPicPr>
          <p:cNvPr id="6" name="Picture 5" descr="Shape&#10;&#10;Description automatically generated with low confidence">
            <a:extLst>
              <a:ext uri="{FF2B5EF4-FFF2-40B4-BE49-F238E27FC236}">
                <a16:creationId xmlns:a16="http://schemas.microsoft.com/office/drawing/2014/main" id="{3E83F7BE-09B5-91F3-0C16-894A716C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6632" y="2913091"/>
            <a:ext cx="293370" cy="2933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BAAD1EE-2B6B-7EBB-27F6-DBA5B1EDC1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45668" y="2803871"/>
            <a:ext cx="402590" cy="402590"/>
          </a:xfrm>
          <a:prstGeom prst="rect">
            <a:avLst/>
          </a:prstGeom>
          <a:noFill/>
        </p:spPr>
      </p:pic>
      <p:graphicFrame>
        <p:nvGraphicFramePr>
          <p:cNvPr id="8" name="Table 7">
            <a:extLst>
              <a:ext uri="{FF2B5EF4-FFF2-40B4-BE49-F238E27FC236}">
                <a16:creationId xmlns:a16="http://schemas.microsoft.com/office/drawing/2014/main" id="{CA1DDF4D-CBAC-6B6A-D5D4-646836A64F3E}"/>
              </a:ext>
            </a:extLst>
          </p:cNvPr>
          <p:cNvGraphicFramePr>
            <a:graphicFrameLocks noGrp="1"/>
          </p:cNvGraphicFramePr>
          <p:nvPr>
            <p:extLst>
              <p:ext uri="{D42A27DB-BD31-4B8C-83A1-F6EECF244321}">
                <p14:modId xmlns:p14="http://schemas.microsoft.com/office/powerpoint/2010/main" val="689604650"/>
              </p:ext>
            </p:extLst>
          </p:nvPr>
        </p:nvGraphicFramePr>
        <p:xfrm>
          <a:off x="216242" y="3332281"/>
          <a:ext cx="6480741" cy="1422848"/>
        </p:xfrm>
        <a:graphic>
          <a:graphicData uri="http://schemas.openxmlformats.org/drawingml/2006/table">
            <a:tbl>
              <a:tblPr firstRow="1" firstCol="1" bandRow="1">
                <a:tableStyleId>{5C22544A-7EE6-4342-B048-85BDC9FD1C3A}</a:tableStyleId>
              </a:tblPr>
              <a:tblGrid>
                <a:gridCol w="2266346">
                  <a:extLst>
                    <a:ext uri="{9D8B030D-6E8A-4147-A177-3AD203B41FA5}">
                      <a16:colId xmlns:a16="http://schemas.microsoft.com/office/drawing/2014/main" val="3614648286"/>
                    </a:ext>
                  </a:extLst>
                </a:gridCol>
                <a:gridCol w="4214395">
                  <a:extLst>
                    <a:ext uri="{9D8B030D-6E8A-4147-A177-3AD203B41FA5}">
                      <a16:colId xmlns:a16="http://schemas.microsoft.com/office/drawing/2014/main" val="285689622"/>
                    </a:ext>
                  </a:extLst>
                </a:gridCol>
              </a:tblGrid>
              <a:tr h="274514">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382778">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b="0" i="0" dirty="0">
                          <a:solidFill>
                            <a:schemeClr val="tx1"/>
                          </a:solidFill>
                          <a:effectLst/>
                          <a:latin typeface="+mn-lt"/>
                        </a:rPr>
                        <a:t>A group of nutrients that are needed in very, very small amounts for the body but are essential for our system.</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651724"/>
                  </a:ext>
                </a:extLst>
              </a:tr>
              <a:tr h="382778">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dirty="0">
                          <a:solidFill>
                            <a:schemeClr val="tx1"/>
                          </a:solidFill>
                          <a:effectLst/>
                          <a:latin typeface="+mn-lt"/>
                          <a:ea typeface="Calibri" panose="020F0502020204030204" pitchFamily="34" charset="0"/>
                        </a:rPr>
                        <a:t>A naturally occurring, inorganic substance, with a characteristic chemical composition and atomic structure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r h="382778">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dirty="0">
                          <a:solidFill>
                            <a:schemeClr val="tx1"/>
                          </a:solidFill>
                          <a:effectLst/>
                          <a:latin typeface="+mn-lt"/>
                          <a:ea typeface="Calibri" panose="020F0502020204030204" pitchFamily="34" charset="0"/>
                        </a:rPr>
                        <a:t>Plant material that cannot be digested by the human body.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315580"/>
                  </a:ext>
                </a:extLst>
              </a:tr>
            </a:tbl>
          </a:graphicData>
        </a:graphic>
      </p:graphicFrame>
      <p:sp>
        <p:nvSpPr>
          <p:cNvPr id="11" name="Rectangle 10">
            <a:extLst>
              <a:ext uri="{FF2B5EF4-FFF2-40B4-BE49-F238E27FC236}">
                <a16:creationId xmlns:a16="http://schemas.microsoft.com/office/drawing/2014/main" id="{A03809A9-D761-9DD0-8937-DF49BA187D35}"/>
              </a:ext>
            </a:extLst>
          </p:cNvPr>
          <p:cNvSpPr/>
          <p:nvPr/>
        </p:nvSpPr>
        <p:spPr>
          <a:xfrm>
            <a:off x="210229" y="935077"/>
            <a:ext cx="6466341" cy="1692205"/>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2">
            <a:extLst>
              <a:ext uri="{FF2B5EF4-FFF2-40B4-BE49-F238E27FC236}">
                <a16:creationId xmlns:a16="http://schemas.microsoft.com/office/drawing/2014/main" id="{6B8D5A68-9B07-BD55-AD52-3D59F6218D71}"/>
              </a:ext>
            </a:extLst>
          </p:cNvPr>
          <p:cNvSpPr>
            <a:spLocks noChangeArrowheads="1"/>
          </p:cNvSpPr>
          <p:nvPr/>
        </p:nvSpPr>
        <p:spPr bwMode="auto">
          <a:xfrm>
            <a:off x="239258" y="1327205"/>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791846066" descr="A picture containing text, vector graphics&#10;&#10;Description automatically generated">
            <a:extLst>
              <a:ext uri="{FF2B5EF4-FFF2-40B4-BE49-F238E27FC236}">
                <a16:creationId xmlns:a16="http://schemas.microsoft.com/office/drawing/2014/main" id="{632C3579-B5A2-4085-3DBF-31EBC314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135" y="1541663"/>
            <a:ext cx="501433" cy="75959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4C03A031-2C90-1267-896A-2B0F85CCED8F}"/>
              </a:ext>
            </a:extLst>
          </p:cNvPr>
          <p:cNvSpPr>
            <a:spLocks noChangeArrowheads="1"/>
          </p:cNvSpPr>
          <p:nvPr/>
        </p:nvSpPr>
        <p:spPr bwMode="auto">
          <a:xfrm>
            <a:off x="398733" y="1296132"/>
            <a:ext cx="4559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By the end of this lesson, you will know:</a:t>
            </a:r>
            <a:endParaRPr kumimoji="0" lang="en-GB" altLang="en-US" sz="1200" b="0" i="0" u="none" strike="noStrike" cap="none" normalizeH="0" baseline="0">
              <a:ln>
                <a:noFill/>
              </a:ln>
              <a:solidFill>
                <a:schemeClr val="tx1"/>
              </a:solidFill>
              <a:effectLst/>
            </a:endParaRPr>
          </a:p>
        </p:txBody>
      </p:sp>
      <p:sp>
        <p:nvSpPr>
          <p:cNvPr id="16" name="TextBox 15">
            <a:extLst>
              <a:ext uri="{FF2B5EF4-FFF2-40B4-BE49-F238E27FC236}">
                <a16:creationId xmlns:a16="http://schemas.microsoft.com/office/drawing/2014/main" id="{808C938A-CC77-E29B-2D79-8BCA6B42B966}"/>
              </a:ext>
            </a:extLst>
          </p:cNvPr>
          <p:cNvSpPr txBox="1"/>
          <p:nvPr/>
        </p:nvSpPr>
        <p:spPr>
          <a:xfrm>
            <a:off x="1289579" y="1575401"/>
            <a:ext cx="5152980" cy="1200329"/>
          </a:xfrm>
          <a:prstGeom prst="rect">
            <a:avLst/>
          </a:prstGeom>
          <a:noFill/>
        </p:spPr>
        <p:txBody>
          <a:bodyPr wrap="square" rtlCol="0">
            <a:spAutoFit/>
          </a:bodyPr>
          <a:lstStyle/>
          <a:p>
            <a:pPr marL="285750" indent="-285750">
              <a:buFont typeface="Arial" panose="020B0604020202020204" pitchFamily="34" charset="0"/>
              <a:buChar char="•"/>
            </a:pPr>
            <a:r>
              <a:rPr lang="en-GB" sz="1200" b="0" i="0" dirty="0">
                <a:effectLst/>
              </a:rPr>
              <a:t>Vitamins and Minerals are needed to life process and to keep the body healthy. </a:t>
            </a:r>
          </a:p>
          <a:p>
            <a:pPr marL="285750" indent="-285750">
              <a:buFont typeface="Arial" panose="020B0604020202020204" pitchFamily="34" charset="0"/>
              <a:buChar char="•"/>
            </a:pPr>
            <a:r>
              <a:rPr lang="en-GB" sz="1200" b="0" i="0" dirty="0">
                <a:effectLst/>
              </a:rPr>
              <a:t>Dietary fibre is needed to keep food moving through the digestive system – keeping it healthy</a:t>
            </a:r>
          </a:p>
          <a:p>
            <a:pPr marL="285750" indent="-285750">
              <a:buFont typeface="Arial" panose="020B0604020202020204" pitchFamily="34" charset="0"/>
              <a:buChar char="•"/>
            </a:pPr>
            <a:r>
              <a:rPr lang="en-GB" sz="1200" b="0" i="0" dirty="0">
                <a:effectLst/>
              </a:rPr>
              <a:t>Water is needed for reactions to take place in the body. </a:t>
            </a:r>
          </a:p>
          <a:p>
            <a:pPr marL="285750" indent="-285750">
              <a:buFont typeface="Arial" panose="020B0604020202020204" pitchFamily="34" charset="0"/>
              <a:buChar char="•"/>
            </a:pPr>
            <a:endParaRPr lang="en-GB" sz="1200" dirty="0">
              <a:latin typeface="+mj-lt"/>
            </a:endParaRPr>
          </a:p>
        </p:txBody>
      </p:sp>
      <p:sp>
        <p:nvSpPr>
          <p:cNvPr id="17" name="Content Placeholder 2">
            <a:extLst>
              <a:ext uri="{FF2B5EF4-FFF2-40B4-BE49-F238E27FC236}">
                <a16:creationId xmlns:a16="http://schemas.microsoft.com/office/drawing/2014/main" id="{07762A29-A216-C7CF-F1FF-17AEBB1CCE4B}"/>
              </a:ext>
            </a:extLst>
          </p:cNvPr>
          <p:cNvSpPr txBox="1">
            <a:spLocks/>
          </p:cNvSpPr>
          <p:nvPr/>
        </p:nvSpPr>
        <p:spPr>
          <a:xfrm>
            <a:off x="210228" y="951151"/>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0" name="Content Placeholder 2">
            <a:extLst>
              <a:ext uri="{FF2B5EF4-FFF2-40B4-BE49-F238E27FC236}">
                <a16:creationId xmlns:a16="http://schemas.microsoft.com/office/drawing/2014/main" id="{9F7DE24A-620C-4936-98CC-03F89AF79A0E}"/>
              </a:ext>
            </a:extLst>
          </p:cNvPr>
          <p:cNvSpPr txBox="1">
            <a:spLocks/>
          </p:cNvSpPr>
          <p:nvPr/>
        </p:nvSpPr>
        <p:spPr>
          <a:xfrm>
            <a:off x="210227" y="4972873"/>
            <a:ext cx="6480741" cy="45719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dirty="0">
                <a:solidFill>
                  <a:srgbClr val="000000"/>
                </a:solidFill>
                <a:ea typeface="Calibri" panose="020F0502020204030204" pitchFamily="34" charset="0"/>
                <a:cs typeface="Calibri" panose="020F0502020204030204" pitchFamily="34" charset="0"/>
              </a:rPr>
              <a:t>Lesson content</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10" name="Content Placeholder 2">
            <a:extLst>
              <a:ext uri="{FF2B5EF4-FFF2-40B4-BE49-F238E27FC236}">
                <a16:creationId xmlns:a16="http://schemas.microsoft.com/office/drawing/2014/main" id="{E494482F-C40A-BBEA-2AAF-DD65D0D51AFA}"/>
              </a:ext>
            </a:extLst>
          </p:cNvPr>
          <p:cNvSpPr txBox="1">
            <a:spLocks/>
          </p:cNvSpPr>
          <p:nvPr/>
        </p:nvSpPr>
        <p:spPr>
          <a:xfrm>
            <a:off x="210228" y="227803"/>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dirty="0">
                <a:solidFill>
                  <a:srgbClr val="000000"/>
                </a:solidFill>
                <a:ea typeface="Calibri" panose="020F0502020204030204" pitchFamily="34" charset="0"/>
                <a:cs typeface="Calibri" panose="020F0502020204030204" pitchFamily="34" charset="0"/>
              </a:rPr>
              <a:t>Why do I need fibre in my diet?</a:t>
            </a:r>
            <a:endParaRPr lang="en-GB" dirty="0"/>
          </a:p>
        </p:txBody>
      </p:sp>
      <p:pic>
        <p:nvPicPr>
          <p:cNvPr id="2" name="Picture 1">
            <a:extLst>
              <a:ext uri="{FF2B5EF4-FFF2-40B4-BE49-F238E27FC236}">
                <a16:creationId xmlns:a16="http://schemas.microsoft.com/office/drawing/2014/main" id="{BB9E2D35-44F3-A7F2-89C4-9ADCCF6F32CF}"/>
              </a:ext>
            </a:extLst>
          </p:cNvPr>
          <p:cNvPicPr>
            <a:picLocks noChangeAspect="1"/>
          </p:cNvPicPr>
          <p:nvPr/>
        </p:nvPicPr>
        <p:blipFill>
          <a:blip r:embed="rId6"/>
          <a:stretch>
            <a:fillRect/>
          </a:stretch>
        </p:blipFill>
        <p:spPr>
          <a:xfrm>
            <a:off x="83516" y="6022282"/>
            <a:ext cx="6690968" cy="3448317"/>
          </a:xfrm>
          <a:prstGeom prst="rect">
            <a:avLst/>
          </a:prstGeom>
        </p:spPr>
      </p:pic>
      <p:sp>
        <p:nvSpPr>
          <p:cNvPr id="9" name="TextBox 8">
            <a:extLst>
              <a:ext uri="{FF2B5EF4-FFF2-40B4-BE49-F238E27FC236}">
                <a16:creationId xmlns:a16="http://schemas.microsoft.com/office/drawing/2014/main" id="{2C338AFD-5838-0C7E-288A-29D282AEE5B9}"/>
              </a:ext>
            </a:extLst>
          </p:cNvPr>
          <p:cNvSpPr txBox="1"/>
          <p:nvPr/>
        </p:nvSpPr>
        <p:spPr>
          <a:xfrm>
            <a:off x="239258" y="5509316"/>
            <a:ext cx="1151469" cy="276999"/>
          </a:xfrm>
          <a:prstGeom prst="rect">
            <a:avLst/>
          </a:prstGeom>
          <a:noFill/>
        </p:spPr>
        <p:txBody>
          <a:bodyPr wrap="none" rtlCol="0">
            <a:spAutoFit/>
          </a:bodyPr>
          <a:lstStyle/>
          <a:p>
            <a:r>
              <a:rPr lang="en-GB" sz="1200" u="sng" dirty="0"/>
              <a:t>Other nutrients</a:t>
            </a:r>
          </a:p>
        </p:txBody>
      </p:sp>
    </p:spTree>
    <p:extLst>
      <p:ext uri="{BB962C8B-B14F-4D97-AF65-F5344CB8AC3E}">
        <p14:creationId xmlns:p14="http://schemas.microsoft.com/office/powerpoint/2010/main" val="3031268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7B09E8-C9B5-0EEB-B621-159590EEC45F}"/>
              </a:ext>
            </a:extLst>
          </p:cNvPr>
          <p:cNvSpPr txBox="1">
            <a:spLocks/>
          </p:cNvSpPr>
          <p:nvPr/>
        </p:nvSpPr>
        <p:spPr>
          <a:xfrm>
            <a:off x="186655" y="124348"/>
            <a:ext cx="5915025" cy="454529"/>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100" b="1" u="sng" dirty="0">
                <a:solidFill>
                  <a:srgbClr val="000000"/>
                </a:solidFill>
                <a:ea typeface="Calibri"/>
                <a:cs typeface="Calibri"/>
              </a:rPr>
              <a:t>SLOP: Complete the table</a:t>
            </a:r>
            <a:endParaRPr lang="en-US" sz="1100" dirty="0">
              <a:ea typeface="Calibri" panose="020F0502020204030204"/>
              <a:cs typeface="Calibri" panose="020F0502020204030204"/>
            </a:endParaRPr>
          </a:p>
        </p:txBody>
      </p:sp>
      <p:sp>
        <p:nvSpPr>
          <p:cNvPr id="5" name="TextBox 4">
            <a:extLst>
              <a:ext uri="{FF2B5EF4-FFF2-40B4-BE49-F238E27FC236}">
                <a16:creationId xmlns:a16="http://schemas.microsoft.com/office/drawing/2014/main" id="{9B93D694-1558-716C-B78A-3C8113C06964}"/>
              </a:ext>
            </a:extLst>
          </p:cNvPr>
          <p:cNvSpPr txBox="1"/>
          <p:nvPr/>
        </p:nvSpPr>
        <p:spPr>
          <a:xfrm>
            <a:off x="186654" y="3457783"/>
            <a:ext cx="6475515" cy="4339650"/>
          </a:xfrm>
          <a:prstGeom prst="rect">
            <a:avLst/>
          </a:prstGeom>
          <a:noFill/>
          <a:ln>
            <a:solidFill>
              <a:schemeClr val="tx1"/>
            </a:solidFill>
          </a:ln>
        </p:spPr>
        <p:txBody>
          <a:bodyPr wrap="square" lIns="91440" tIns="45720" rIns="91440" bIns="45720" rtlCol="0" anchor="t">
            <a:spAutoFit/>
          </a:bodyPr>
          <a:lstStyle/>
          <a:p>
            <a:r>
              <a:rPr lang="en-GB" sz="1200" b="1" u="sng" dirty="0">
                <a:ea typeface="Calibri"/>
                <a:cs typeface="Calibri"/>
              </a:rPr>
              <a:t>Application of Knowledge</a:t>
            </a:r>
          </a:p>
          <a:p>
            <a:r>
              <a:rPr lang="en-GB" sz="1200" b="1" dirty="0">
                <a:ea typeface="Calibri"/>
                <a:cs typeface="Calibri"/>
              </a:rPr>
              <a:t>Task 1: Evaluate the benefits of drinking 'a meal in a bottle' such as Huel.</a:t>
            </a:r>
          </a:p>
          <a:p>
            <a:r>
              <a:rPr lang="en-GB" sz="1200" b="1" dirty="0">
                <a:ea typeface="Calibri"/>
                <a:cs typeface="Calibri"/>
              </a:rPr>
              <a:t>What parts of a balanced diet does Huel meet?</a:t>
            </a:r>
          </a:p>
          <a:p>
            <a:endParaRPr lang="en-GB" sz="1200" b="1" dirty="0">
              <a:ea typeface="Calibri"/>
              <a:cs typeface="Calibri"/>
            </a:endParaRPr>
          </a:p>
          <a:p>
            <a:endParaRPr lang="en-GB" sz="1200" b="1" dirty="0">
              <a:ea typeface="Calibri"/>
              <a:cs typeface="Calibri"/>
            </a:endParaRPr>
          </a:p>
          <a:p>
            <a:endParaRPr lang="en-GB" sz="1200" b="1" dirty="0">
              <a:ea typeface="Calibri"/>
              <a:cs typeface="Calibri"/>
            </a:endParaRPr>
          </a:p>
          <a:p>
            <a:endParaRPr lang="en-GB" sz="1200" b="1" dirty="0">
              <a:ea typeface="Calibri"/>
              <a:cs typeface="Calibri"/>
            </a:endParaRPr>
          </a:p>
          <a:p>
            <a:endParaRPr lang="en-GB" sz="1200" b="1" dirty="0">
              <a:ea typeface="Calibri"/>
              <a:cs typeface="Calibri"/>
            </a:endParaRPr>
          </a:p>
          <a:p>
            <a:r>
              <a:rPr lang="en-GB" sz="1200" b="1" dirty="0">
                <a:ea typeface="Calibri"/>
                <a:cs typeface="Calibri"/>
              </a:rPr>
              <a:t>Task 2: Name anything missing from the information you have seen</a:t>
            </a:r>
          </a:p>
          <a:p>
            <a:endParaRPr lang="en-GB" sz="1200" b="1" dirty="0">
              <a:ea typeface="Calibri"/>
              <a:cs typeface="Calibri"/>
            </a:endParaRPr>
          </a:p>
          <a:p>
            <a:endParaRPr lang="en-GB" sz="1200" b="1" dirty="0">
              <a:ea typeface="Calibri"/>
              <a:cs typeface="Calibri"/>
            </a:endParaRPr>
          </a:p>
          <a:p>
            <a:endParaRPr lang="en-GB" sz="1200" b="1" dirty="0">
              <a:ea typeface="Calibri"/>
              <a:cs typeface="Calibri"/>
            </a:endParaRPr>
          </a:p>
          <a:p>
            <a:endParaRPr lang="en-GB" sz="1200" b="1" dirty="0">
              <a:ea typeface="Calibri"/>
              <a:cs typeface="Calibri"/>
            </a:endParaRPr>
          </a:p>
          <a:p>
            <a:r>
              <a:rPr lang="en-GB" sz="1200" b="1" dirty="0">
                <a:ea typeface="Calibri"/>
                <a:cs typeface="Calibri"/>
              </a:rPr>
              <a:t>Task 3: How have Huel catered to many different dietary requirements?</a:t>
            </a:r>
          </a:p>
          <a:p>
            <a:endParaRPr lang="en-GB" sz="1200" b="1" dirty="0">
              <a:ea typeface="Calibri"/>
              <a:cs typeface="Calibri"/>
            </a:endParaRPr>
          </a:p>
          <a:p>
            <a:endParaRPr lang="en-GB" sz="1200" b="1" dirty="0">
              <a:ea typeface="Calibri"/>
              <a:cs typeface="Calibri"/>
            </a:endParaRPr>
          </a:p>
          <a:p>
            <a:endParaRPr lang="en-GB" sz="1200" b="1" dirty="0">
              <a:ea typeface="Calibri"/>
              <a:cs typeface="Calibri"/>
            </a:endParaRPr>
          </a:p>
          <a:p>
            <a:endParaRPr lang="en-GB" sz="1200" b="1" dirty="0">
              <a:ea typeface="Calibri"/>
              <a:cs typeface="Calibri"/>
            </a:endParaRPr>
          </a:p>
          <a:p>
            <a:endParaRPr lang="en-GB" sz="1200" b="1" dirty="0">
              <a:ea typeface="Calibri"/>
              <a:cs typeface="Calibri"/>
            </a:endParaRPr>
          </a:p>
          <a:p>
            <a:r>
              <a:rPr lang="en-GB" sz="1200" b="1" dirty="0">
                <a:ea typeface="Calibri"/>
                <a:cs typeface="Calibri"/>
              </a:rPr>
              <a:t>Task 4: Why do you think this drink became so popular so quickly?</a:t>
            </a:r>
          </a:p>
          <a:p>
            <a:endParaRPr lang="en-GB" sz="1200" b="1" u="sng" dirty="0">
              <a:ea typeface="Calibri"/>
              <a:cs typeface="Calibri"/>
            </a:endParaRPr>
          </a:p>
          <a:p>
            <a:endParaRPr lang="en-GB" sz="1200" b="1" u="sng" dirty="0">
              <a:ea typeface="Calibri"/>
              <a:cs typeface="Calibri"/>
            </a:endParaRPr>
          </a:p>
          <a:p>
            <a:endParaRPr lang="en-GB" sz="1200" b="1" u="sng" dirty="0">
              <a:ea typeface="Calibri"/>
              <a:cs typeface="Calibri"/>
            </a:endParaRPr>
          </a:p>
        </p:txBody>
      </p:sp>
      <p:sp>
        <p:nvSpPr>
          <p:cNvPr id="14" name="TextBox 13">
            <a:extLst>
              <a:ext uri="{FF2B5EF4-FFF2-40B4-BE49-F238E27FC236}">
                <a16:creationId xmlns:a16="http://schemas.microsoft.com/office/drawing/2014/main" id="{D5AADC66-6BA6-D919-FCB4-0088D5DF461B}"/>
              </a:ext>
            </a:extLst>
          </p:cNvPr>
          <p:cNvSpPr txBox="1"/>
          <p:nvPr/>
        </p:nvSpPr>
        <p:spPr>
          <a:xfrm>
            <a:off x="210344" y="501209"/>
            <a:ext cx="6437312" cy="2862322"/>
          </a:xfrm>
          <a:prstGeom prst="rect">
            <a:avLst/>
          </a:prstGeom>
          <a:noFill/>
          <a:ln>
            <a:solidFill>
              <a:schemeClr val="tx1"/>
            </a:solidFill>
          </a:ln>
        </p:spPr>
        <p:txBody>
          <a:bodyPr wrap="square" rtlCol="0">
            <a:spAutoFit/>
          </a:bodyPr>
          <a:lstStyle/>
          <a:p>
            <a:r>
              <a:rPr lang="en-GB" sz="1200" b="1" dirty="0"/>
              <a:t>Task 1:</a:t>
            </a:r>
          </a:p>
          <a:p>
            <a:endParaRPr lang="en-GB" sz="1200" b="1"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p:txBody>
      </p:sp>
      <p:graphicFrame>
        <p:nvGraphicFramePr>
          <p:cNvPr id="2" name="Table 3">
            <a:extLst>
              <a:ext uri="{FF2B5EF4-FFF2-40B4-BE49-F238E27FC236}">
                <a16:creationId xmlns:a16="http://schemas.microsoft.com/office/drawing/2014/main" id="{271FCD8F-991C-492B-39F9-288439628F20}"/>
              </a:ext>
            </a:extLst>
          </p:cNvPr>
          <p:cNvGraphicFramePr>
            <a:graphicFrameLocks noGrp="1"/>
          </p:cNvGraphicFramePr>
          <p:nvPr>
            <p:extLst>
              <p:ext uri="{D42A27DB-BD31-4B8C-83A1-F6EECF244321}">
                <p14:modId xmlns:p14="http://schemas.microsoft.com/office/powerpoint/2010/main" val="2094626741"/>
              </p:ext>
            </p:extLst>
          </p:nvPr>
        </p:nvGraphicFramePr>
        <p:xfrm>
          <a:off x="314176" y="793905"/>
          <a:ext cx="6229647" cy="2361069"/>
        </p:xfrm>
        <a:graphic>
          <a:graphicData uri="http://schemas.openxmlformats.org/drawingml/2006/table">
            <a:tbl>
              <a:tblPr firstRow="1" bandRow="1"/>
              <a:tblGrid>
                <a:gridCol w="2076549">
                  <a:extLst>
                    <a:ext uri="{9D8B030D-6E8A-4147-A177-3AD203B41FA5}">
                      <a16:colId xmlns:a16="http://schemas.microsoft.com/office/drawing/2014/main" val="3039540775"/>
                    </a:ext>
                  </a:extLst>
                </a:gridCol>
                <a:gridCol w="2076549">
                  <a:extLst>
                    <a:ext uri="{9D8B030D-6E8A-4147-A177-3AD203B41FA5}">
                      <a16:colId xmlns:a16="http://schemas.microsoft.com/office/drawing/2014/main" val="2340063729"/>
                    </a:ext>
                  </a:extLst>
                </a:gridCol>
                <a:gridCol w="2076549">
                  <a:extLst>
                    <a:ext uri="{9D8B030D-6E8A-4147-A177-3AD203B41FA5}">
                      <a16:colId xmlns:a16="http://schemas.microsoft.com/office/drawing/2014/main" val="2164015828"/>
                    </a:ext>
                  </a:extLst>
                </a:gridCol>
              </a:tblGrid>
              <a:tr h="532269">
                <a:tc>
                  <a:txBody>
                    <a:bodyPr/>
                    <a:lstStyle/>
                    <a:p>
                      <a:pPr algn="ctr"/>
                      <a:r>
                        <a:rPr lang="en-US" sz="1200" dirty="0"/>
                        <a:t>Nutrient</a:t>
                      </a:r>
                    </a:p>
                  </a:txBody>
                  <a:tcPr anchor="ctr"/>
                </a:tc>
                <a:tc>
                  <a:txBody>
                    <a:bodyPr/>
                    <a:lstStyle/>
                    <a:p>
                      <a:pPr algn="ctr"/>
                      <a:r>
                        <a:rPr lang="en-US" sz="1200" dirty="0"/>
                        <a:t>Why do we need it?</a:t>
                      </a:r>
                    </a:p>
                  </a:txBody>
                  <a:tcPr anchor="ctr"/>
                </a:tc>
                <a:tc>
                  <a:txBody>
                    <a:bodyPr/>
                    <a:lstStyle/>
                    <a:p>
                      <a:pPr algn="ctr"/>
                      <a:r>
                        <a:rPr lang="en-US" sz="1200" dirty="0"/>
                        <a:t>What foods is it found in?</a:t>
                      </a:r>
                    </a:p>
                  </a:txBody>
                  <a:tcPr anchor="ctr"/>
                </a:tc>
                <a:extLst>
                  <a:ext uri="{0D108BD9-81ED-4DB2-BD59-A6C34878D82A}">
                    <a16:rowId xmlns:a16="http://schemas.microsoft.com/office/drawing/2014/main" val="4278768483"/>
                  </a:ext>
                </a:extLst>
              </a:tr>
              <a:tr h="308378">
                <a:tc>
                  <a:txBody>
                    <a:bodyPr/>
                    <a:lstStyle/>
                    <a:p>
                      <a:pPr algn="ctr"/>
                      <a:r>
                        <a:rPr lang="en-US" sz="1200" dirty="0"/>
                        <a:t>Water</a:t>
                      </a:r>
                    </a:p>
                  </a:txBody>
                  <a:tcPr/>
                </a:tc>
                <a:tc>
                  <a:txBody>
                    <a:bodyPr/>
                    <a:lstStyle/>
                    <a:p>
                      <a:endParaRPr lang="en-US" sz="1200" dirty="0"/>
                    </a:p>
                    <a:p>
                      <a:endParaRPr lang="en-US" sz="1200" dirty="0"/>
                    </a:p>
                  </a:txBody>
                  <a:tcPr/>
                </a:tc>
                <a:tc>
                  <a:txBody>
                    <a:bodyPr/>
                    <a:lstStyle/>
                    <a:p>
                      <a:endParaRPr lang="en-US" sz="1200"/>
                    </a:p>
                  </a:txBody>
                  <a:tcPr/>
                </a:tc>
                <a:extLst>
                  <a:ext uri="{0D108BD9-81ED-4DB2-BD59-A6C34878D82A}">
                    <a16:rowId xmlns:a16="http://schemas.microsoft.com/office/drawing/2014/main" val="3926047984"/>
                  </a:ext>
                </a:extLst>
              </a:tr>
              <a:tr h="308378">
                <a:tc>
                  <a:txBody>
                    <a:bodyPr/>
                    <a:lstStyle/>
                    <a:p>
                      <a:pPr algn="ctr"/>
                      <a:r>
                        <a:rPr lang="en-US" sz="1200" dirty="0"/>
                        <a:t>Vitamins</a:t>
                      </a:r>
                    </a:p>
                  </a:txBody>
                  <a:tcPr/>
                </a:tc>
                <a:tc>
                  <a:txBody>
                    <a:bodyPr/>
                    <a:lstStyle/>
                    <a:p>
                      <a:endParaRPr lang="en-US" sz="1200" dirty="0"/>
                    </a:p>
                    <a:p>
                      <a:endParaRPr lang="en-US" sz="1200" dirty="0"/>
                    </a:p>
                  </a:txBody>
                  <a:tcPr/>
                </a:tc>
                <a:tc>
                  <a:txBody>
                    <a:bodyPr/>
                    <a:lstStyle/>
                    <a:p>
                      <a:endParaRPr lang="en-US" sz="1200"/>
                    </a:p>
                  </a:txBody>
                  <a:tcPr/>
                </a:tc>
                <a:extLst>
                  <a:ext uri="{0D108BD9-81ED-4DB2-BD59-A6C34878D82A}">
                    <a16:rowId xmlns:a16="http://schemas.microsoft.com/office/drawing/2014/main" val="984556355"/>
                  </a:ext>
                </a:extLst>
              </a:tr>
              <a:tr h="308378">
                <a:tc>
                  <a:txBody>
                    <a:bodyPr/>
                    <a:lstStyle/>
                    <a:p>
                      <a:pPr algn="ctr"/>
                      <a:r>
                        <a:rPr lang="en-US" sz="1200" dirty="0"/>
                        <a:t>Minerals</a:t>
                      </a:r>
                    </a:p>
                  </a:txBody>
                  <a:tcPr/>
                </a:tc>
                <a:tc>
                  <a:txBody>
                    <a:bodyPr/>
                    <a:lstStyle/>
                    <a:p>
                      <a:endParaRPr lang="en-US" sz="1200" dirty="0"/>
                    </a:p>
                    <a:p>
                      <a:endParaRPr lang="en-US" sz="1200" dirty="0"/>
                    </a:p>
                  </a:txBody>
                  <a:tcPr/>
                </a:tc>
                <a:tc>
                  <a:txBody>
                    <a:bodyPr/>
                    <a:lstStyle/>
                    <a:p>
                      <a:endParaRPr lang="en-US" sz="1200" dirty="0"/>
                    </a:p>
                  </a:txBody>
                  <a:tcPr/>
                </a:tc>
                <a:extLst>
                  <a:ext uri="{0D108BD9-81ED-4DB2-BD59-A6C34878D82A}">
                    <a16:rowId xmlns:a16="http://schemas.microsoft.com/office/drawing/2014/main" val="719972241"/>
                  </a:ext>
                </a:extLst>
              </a:tr>
              <a:tr h="308378">
                <a:tc>
                  <a:txBody>
                    <a:bodyPr/>
                    <a:lstStyle/>
                    <a:p>
                      <a:pPr algn="ctr"/>
                      <a:r>
                        <a:rPr lang="en-US" sz="1200" dirty="0" err="1"/>
                        <a:t>Fibre</a:t>
                      </a:r>
                      <a:endParaRPr lang="en-US" sz="1200" dirty="0"/>
                    </a:p>
                  </a:txBody>
                  <a:tcPr/>
                </a:tc>
                <a:tc>
                  <a:txBody>
                    <a:bodyPr/>
                    <a:lstStyle/>
                    <a:p>
                      <a:endParaRPr lang="en-US" sz="1200" dirty="0"/>
                    </a:p>
                    <a:p>
                      <a:endParaRPr lang="en-US" sz="1200" dirty="0"/>
                    </a:p>
                  </a:txBody>
                  <a:tcPr/>
                </a:tc>
                <a:tc>
                  <a:txBody>
                    <a:bodyPr/>
                    <a:lstStyle/>
                    <a:p>
                      <a:endParaRPr lang="en-US" sz="1200" dirty="0"/>
                    </a:p>
                  </a:txBody>
                  <a:tcPr/>
                </a:tc>
                <a:extLst>
                  <a:ext uri="{0D108BD9-81ED-4DB2-BD59-A6C34878D82A}">
                    <a16:rowId xmlns:a16="http://schemas.microsoft.com/office/drawing/2014/main" val="1969499266"/>
                  </a:ext>
                </a:extLst>
              </a:tr>
            </a:tbl>
          </a:graphicData>
        </a:graphic>
      </p:graphicFrame>
      <p:pic>
        <p:nvPicPr>
          <p:cNvPr id="3" name="Picture 2" descr="Huel Black Edition Vanilla 500ml | Sainsbury's">
            <a:extLst>
              <a:ext uri="{FF2B5EF4-FFF2-40B4-BE49-F238E27FC236}">
                <a16:creationId xmlns:a16="http://schemas.microsoft.com/office/drawing/2014/main" id="{4223F5C9-57E0-B1D3-D57A-FCFE8F49D29E}"/>
              </a:ext>
            </a:extLst>
          </p:cNvPr>
          <p:cNvPicPr>
            <a:picLocks noChangeAspect="1"/>
          </p:cNvPicPr>
          <p:nvPr/>
        </p:nvPicPr>
        <p:blipFill>
          <a:blip r:embed="rId2"/>
          <a:stretch>
            <a:fillRect/>
          </a:stretch>
        </p:blipFill>
        <p:spPr>
          <a:xfrm>
            <a:off x="2770875" y="7255972"/>
            <a:ext cx="3886096" cy="2481349"/>
          </a:xfrm>
          <a:prstGeom prst="rect">
            <a:avLst/>
          </a:prstGeom>
        </p:spPr>
      </p:pic>
    </p:spTree>
    <p:extLst>
      <p:ext uri="{BB962C8B-B14F-4D97-AF65-F5344CB8AC3E}">
        <p14:creationId xmlns:p14="http://schemas.microsoft.com/office/powerpoint/2010/main" val="3721606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579111"/>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Additional space</a:t>
            </a:r>
            <a:endParaRPr lang="en-GB"/>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3524885"/>
            <a:ext cx="6466341" cy="6074675"/>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a:p>
        </p:txBody>
      </p:sp>
      <p:sp>
        <p:nvSpPr>
          <p:cNvPr id="7" name="Rectangle 6">
            <a:extLst>
              <a:ext uri="{FF2B5EF4-FFF2-40B4-BE49-F238E27FC236}">
                <a16:creationId xmlns:a16="http://schemas.microsoft.com/office/drawing/2014/main" id="{941DF07A-7A09-B862-F9DB-02BDE105DABD}"/>
              </a:ext>
            </a:extLst>
          </p:cNvPr>
          <p:cNvSpPr/>
          <p:nvPr/>
        </p:nvSpPr>
        <p:spPr>
          <a:xfrm>
            <a:off x="214085" y="218597"/>
            <a:ext cx="6466341" cy="321844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6C3AF010-8A62-9AC4-09CB-200EA2066F89}"/>
              </a:ext>
            </a:extLst>
          </p:cNvPr>
          <p:cNvSpPr txBox="1"/>
          <p:nvPr/>
        </p:nvSpPr>
        <p:spPr>
          <a:xfrm>
            <a:off x="265815" y="218596"/>
            <a:ext cx="3429000" cy="369332"/>
          </a:xfrm>
          <a:prstGeom prst="rect">
            <a:avLst/>
          </a:prstGeom>
          <a:noFill/>
        </p:spPr>
        <p:txBody>
          <a:bodyPr wrap="square">
            <a:spAutoFit/>
          </a:body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DF5BF58-630F-22AA-6DD4-D7494A863A51}"/>
              </a:ext>
            </a:extLst>
          </p:cNvPr>
          <p:cNvSpPr txBox="1"/>
          <p:nvPr/>
        </p:nvSpPr>
        <p:spPr>
          <a:xfrm>
            <a:off x="269240" y="587930"/>
            <a:ext cx="6396672" cy="2849113"/>
          </a:xfrm>
          <a:prstGeom prst="rect">
            <a:avLst/>
          </a:prstGeom>
          <a:noFill/>
        </p:spPr>
        <p:txBody>
          <a:bodyPr wrap="square" rtlCol="0">
            <a:spAutoFit/>
          </a:bodyPr>
          <a:lstStyle/>
          <a:p>
            <a:r>
              <a:rPr lang="en-GB" sz="1200"/>
              <a:t>Answer the core knowledge question below </a:t>
            </a:r>
            <a:r>
              <a:rPr lang="en-GB" sz="1200" i="1" u="sng"/>
              <a:t>in full sentences</a:t>
            </a:r>
          </a:p>
          <a:p>
            <a:endParaRPr lang="en-GB" sz="700" i="1" u="sng"/>
          </a:p>
          <a:p>
            <a:pPr>
              <a:lnSpc>
                <a:spcPct val="150000"/>
              </a:lnSpc>
            </a:pPr>
            <a:r>
              <a:rPr lang="en-GB" sz="1200"/>
              <a:t>1.__________________________________________________________________________________________________________________________________________________________________________________________________________________________________________________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en-GB" sz="1200"/>
              <a:t>2.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a:p>
            <a:pPr>
              <a:lnSpc>
                <a:spcPct val="150000"/>
              </a:lnSpc>
            </a:pPr>
            <a:r>
              <a:rPr lang="en-GB" sz="1200"/>
              <a:t>3.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p:txBody>
      </p:sp>
      <p:pic>
        <p:nvPicPr>
          <p:cNvPr id="12" name="Picture 1791846066" descr="A picture containing text, vector graphics&#10;&#10;Description automatically generated">
            <a:extLst>
              <a:ext uri="{FF2B5EF4-FFF2-40B4-BE49-F238E27FC236}">
                <a16:creationId xmlns:a16="http://schemas.microsoft.com/office/drawing/2014/main" id="{EFDF03FA-5DF8-B6D7-2293-0A72AC035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848" y="218596"/>
            <a:ext cx="566448" cy="85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8322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GB" sz="33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05422"/>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Additional space</a:t>
            </a: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274359"/>
            <a:ext cx="6466341" cy="9325201"/>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CC89DEE-F932-FD26-3443-F9E151D02A2F}"/>
              </a:ext>
            </a:extLst>
          </p:cNvPr>
          <p:cNvPicPr>
            <a:picLocks noChangeAspect="1"/>
          </p:cNvPicPr>
          <p:nvPr/>
        </p:nvPicPr>
        <p:blipFill>
          <a:blip r:embed="rId2">
            <a:alphaModFix amt="5000"/>
          </a:blip>
          <a:stretch>
            <a:fillRect/>
          </a:stretch>
        </p:blipFill>
        <p:spPr>
          <a:xfrm>
            <a:off x="327843" y="645079"/>
            <a:ext cx="6352583" cy="2719052"/>
          </a:xfrm>
          <a:prstGeom prst="rect">
            <a:avLst/>
          </a:prstGeom>
        </p:spPr>
      </p:pic>
      <p:sp>
        <p:nvSpPr>
          <p:cNvPr id="3" name="Slide Number Placeholder 2">
            <a:extLst>
              <a:ext uri="{FF2B5EF4-FFF2-40B4-BE49-F238E27FC236}">
                <a16:creationId xmlns:a16="http://schemas.microsoft.com/office/drawing/2014/main" id="{F1B1E437-3D10-0E6E-E29D-1BF63680BEB5}"/>
              </a:ext>
            </a:extLst>
          </p:cNvPr>
          <p:cNvSpPr>
            <a:spLocks noGrp="1"/>
          </p:cNvSpPr>
          <p:nvPr>
            <p:ph type="sldNum" sz="quarter" idx="12"/>
          </p:nvPr>
        </p:nvSpPr>
        <p:spPr/>
        <p:txBody>
          <a:bodyPr/>
          <a:lstStyle/>
          <a:p>
            <a:fld id="{362E5E6D-3EB7-488C-996E-A22C004A3689}" type="slidenum">
              <a:rPr lang="en-GB" smtClean="0"/>
              <a:t>19</a:t>
            </a:fld>
            <a:endParaRPr lang="en-GB"/>
          </a:p>
        </p:txBody>
      </p:sp>
    </p:spTree>
    <p:extLst>
      <p:ext uri="{BB962C8B-B14F-4D97-AF65-F5344CB8AC3E}">
        <p14:creationId xmlns:p14="http://schemas.microsoft.com/office/powerpoint/2010/main" val="1215869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0C191222-D51D-45DC-67CF-76DE03104E39}"/>
              </a:ext>
            </a:extLst>
          </p:cNvPr>
          <p:cNvGraphicFramePr>
            <a:graphicFrameLocks noGrp="1"/>
          </p:cNvGraphicFramePr>
          <p:nvPr>
            <p:extLst>
              <p:ext uri="{D42A27DB-BD31-4B8C-83A1-F6EECF244321}">
                <p14:modId xmlns:p14="http://schemas.microsoft.com/office/powerpoint/2010/main" val="3990421724"/>
              </p:ext>
            </p:extLst>
          </p:nvPr>
        </p:nvGraphicFramePr>
        <p:xfrm>
          <a:off x="210592" y="426694"/>
          <a:ext cx="6436813" cy="6268052"/>
        </p:xfrm>
        <a:graphic>
          <a:graphicData uri="http://schemas.openxmlformats.org/drawingml/2006/table">
            <a:tbl>
              <a:tblPr firstRow="1" bandRow="1">
                <a:tableStyleId>{5C22544A-7EE6-4342-B048-85BDC9FD1C3A}</a:tableStyleId>
              </a:tblPr>
              <a:tblGrid>
                <a:gridCol w="2585360">
                  <a:extLst>
                    <a:ext uri="{9D8B030D-6E8A-4147-A177-3AD203B41FA5}">
                      <a16:colId xmlns:a16="http://schemas.microsoft.com/office/drawing/2014/main" val="447873278"/>
                    </a:ext>
                  </a:extLst>
                </a:gridCol>
                <a:gridCol w="2458082">
                  <a:extLst>
                    <a:ext uri="{9D8B030D-6E8A-4147-A177-3AD203B41FA5}">
                      <a16:colId xmlns:a16="http://schemas.microsoft.com/office/drawing/2014/main" val="1733538364"/>
                    </a:ext>
                  </a:extLst>
                </a:gridCol>
                <a:gridCol w="1393371">
                  <a:extLst>
                    <a:ext uri="{9D8B030D-6E8A-4147-A177-3AD203B41FA5}">
                      <a16:colId xmlns:a16="http://schemas.microsoft.com/office/drawing/2014/main" val="3608002970"/>
                    </a:ext>
                  </a:extLst>
                </a:gridCol>
              </a:tblGrid>
              <a:tr h="631012">
                <a:tc>
                  <a:txBody>
                    <a:bodyPr/>
                    <a:lstStyle/>
                    <a:p>
                      <a:pPr algn="ctr"/>
                      <a:r>
                        <a:rPr lang="en-GB" sz="1600" dirty="0">
                          <a:solidFill>
                            <a:schemeClr val="tx1"/>
                          </a:solidFill>
                        </a:rPr>
                        <a:t>Lesson Title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chemeClr val="tx1"/>
                          </a:solidFill>
                        </a:rPr>
                        <a:t>Career focus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chemeClr val="tx1"/>
                          </a:solidFill>
                        </a:rPr>
                        <a:t>Tick when complete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1336576"/>
                  </a:ext>
                </a:extLst>
              </a:tr>
              <a:tr h="631012">
                <a:tc>
                  <a:txBody>
                    <a:bodyPr/>
                    <a:lstStyle/>
                    <a:p>
                      <a:pPr algn="ctr"/>
                      <a:r>
                        <a:rPr lang="en-GB" sz="1600" dirty="0">
                          <a:solidFill>
                            <a:schemeClr val="tx1"/>
                          </a:solidFill>
                        </a:rPr>
                        <a:t>Can we grow safe and nutritious food in space?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600" dirty="0">
                          <a:solidFill>
                            <a:schemeClr val="tx1"/>
                          </a:solidFill>
                        </a:rPr>
                        <a:t>Nutritional Scientist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20301115"/>
                  </a:ext>
                </a:extLst>
              </a:tr>
              <a:tr h="588944">
                <a:tc>
                  <a:txBody>
                    <a:bodyPr/>
                    <a:lstStyle/>
                    <a:p>
                      <a:pPr algn="ctr"/>
                      <a:r>
                        <a:rPr lang="en-GB" sz="1600" dirty="0">
                          <a:solidFill>
                            <a:schemeClr val="tx1"/>
                          </a:solidFill>
                        </a:rPr>
                        <a:t>Is fast food bad for you?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chemeClr val="tx1"/>
                          </a:solidFill>
                        </a:rPr>
                        <a:t>Chef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5891450"/>
                  </a:ext>
                </a:extLst>
              </a:tr>
              <a:tr h="631012">
                <a:tc>
                  <a:txBody>
                    <a:bodyPr/>
                    <a:lstStyle/>
                    <a:p>
                      <a:pPr algn="ctr"/>
                      <a:r>
                        <a:rPr lang="en-GB" sz="1600" dirty="0">
                          <a:solidFill>
                            <a:schemeClr val="tx1"/>
                          </a:solidFill>
                        </a:rPr>
                        <a:t>Why do I need fibre in my diet?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chemeClr val="tx1"/>
                          </a:solidFill>
                        </a:rPr>
                        <a:t>Food and Beverage Quality Assurance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13553679"/>
                  </a:ext>
                </a:extLst>
              </a:tr>
              <a:tr h="631012">
                <a:tc>
                  <a:txBody>
                    <a:bodyPr/>
                    <a:lstStyle/>
                    <a:p>
                      <a:pPr algn="ctr"/>
                      <a:r>
                        <a:rPr lang="en-GB" sz="1600" dirty="0">
                          <a:solidFill>
                            <a:schemeClr val="tx1"/>
                          </a:solidFill>
                        </a:rPr>
                        <a:t>How many calories do I need a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chemeClr val="tx1"/>
                          </a:solidFill>
                        </a:rPr>
                        <a:t>Personal Trainer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05599535"/>
                  </a:ext>
                </a:extLst>
              </a:tr>
              <a:tr h="631012">
                <a:tc>
                  <a:txBody>
                    <a:bodyPr/>
                    <a:lstStyle/>
                    <a:p>
                      <a:pPr lvl="0" algn="ctr">
                        <a:buNone/>
                      </a:pPr>
                      <a:r>
                        <a:rPr lang="en-GB" sz="1600" dirty="0"/>
                        <a:t>How do I know what’s in my food?</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chemeClr val="tx1"/>
                          </a:solidFill>
                        </a:rPr>
                        <a:t>Food Scientist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0229620"/>
                  </a:ext>
                </a:extLst>
              </a:tr>
              <a:tr h="631012">
                <a:tc>
                  <a:txBody>
                    <a:bodyPr/>
                    <a:lstStyle/>
                    <a:p>
                      <a:pPr algn="ctr"/>
                      <a:r>
                        <a:rPr lang="en-GB" sz="1600" dirty="0">
                          <a:solidFill>
                            <a:schemeClr val="tx1"/>
                          </a:solidFill>
                        </a:rPr>
                        <a:t>What are the consequences of an unhealthy diet?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chemeClr val="tx1"/>
                          </a:solidFill>
                        </a:rPr>
                        <a:t>Nutritionist and Dietician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59875590"/>
                  </a:ext>
                </a:extLst>
              </a:tr>
              <a:tr h="631012">
                <a:tc>
                  <a:txBody>
                    <a:bodyPr/>
                    <a:lstStyle/>
                    <a:p>
                      <a:pPr algn="ctr"/>
                      <a:r>
                        <a:rPr lang="en-GB" sz="1600" dirty="0">
                          <a:solidFill>
                            <a:schemeClr val="tx1"/>
                          </a:solidFill>
                        </a:rPr>
                        <a:t>How does my body break down food?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chemeClr val="tx1"/>
                          </a:solidFill>
                        </a:rPr>
                        <a:t>Gastroenterologist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7757733"/>
                  </a:ext>
                </a:extLst>
              </a:tr>
              <a:tr h="631012">
                <a:tc>
                  <a:txBody>
                    <a:bodyPr/>
                    <a:lstStyle/>
                    <a:p>
                      <a:pPr algn="ctr"/>
                      <a:r>
                        <a:rPr lang="en-GB" sz="1600" dirty="0">
                          <a:solidFill>
                            <a:schemeClr val="tx1"/>
                          </a:solidFill>
                        </a:rPr>
                        <a:t>What are the role of enzymes in digestion?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chemeClr val="tx1"/>
                          </a:solidFill>
                        </a:rPr>
                        <a:t>Chocolatier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6877084"/>
                  </a:ext>
                </a:extLst>
              </a:tr>
              <a:tr h="631012">
                <a:tc>
                  <a:txBody>
                    <a:bodyPr/>
                    <a:lstStyle/>
                    <a:p>
                      <a:pPr algn="ctr"/>
                      <a:r>
                        <a:rPr lang="en-GB" sz="1600" dirty="0">
                          <a:solidFill>
                            <a:schemeClr val="tx1"/>
                          </a:solidFill>
                        </a:rPr>
                        <a:t>Why is childhood obesity a problem?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600" dirty="0">
                          <a:solidFill>
                            <a:schemeClr val="tx1"/>
                          </a:solidFill>
                        </a:rPr>
                        <a:t>Personal Trainer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GB" sz="160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1418205"/>
                  </a:ext>
                </a:extLst>
              </a:tr>
            </a:tbl>
          </a:graphicData>
        </a:graphic>
      </p:graphicFrame>
      <p:sp>
        <p:nvSpPr>
          <p:cNvPr id="10" name="Title 1">
            <a:extLst>
              <a:ext uri="{FF2B5EF4-FFF2-40B4-BE49-F238E27FC236}">
                <a16:creationId xmlns:a16="http://schemas.microsoft.com/office/drawing/2014/main" id="{24AA3792-5D6C-3833-3E13-346E445E6A62}"/>
              </a:ext>
            </a:extLst>
          </p:cNvPr>
          <p:cNvSpPr>
            <a:spLocks noGrp="1"/>
          </p:cNvSpPr>
          <p:nvPr>
            <p:ph type="ctrTitle"/>
          </p:nvPr>
        </p:nvSpPr>
        <p:spPr>
          <a:xfrm>
            <a:off x="514349" y="8662097"/>
            <a:ext cx="5829300" cy="817209"/>
          </a:xfrm>
        </p:spPr>
        <p:txBody>
          <a:bodyPr>
            <a:noAutofit/>
          </a:bodyPr>
          <a:lstStyle/>
          <a:p>
            <a:r>
              <a:rPr lang="en-GB" sz="3200"/>
              <a:t>"Science knows no country, because knowledge belongs to humanity, and is the torch which illuminates the world.”                   Louis Pasteur</a:t>
            </a:r>
          </a:p>
        </p:txBody>
      </p:sp>
    </p:spTree>
    <p:extLst>
      <p:ext uri="{BB962C8B-B14F-4D97-AF65-F5344CB8AC3E}">
        <p14:creationId xmlns:p14="http://schemas.microsoft.com/office/powerpoint/2010/main" val="34925802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4AE01-45F0-29CB-FDDB-82C40AC97EBB}"/>
              </a:ext>
            </a:extLst>
          </p:cNvPr>
          <p:cNvSpPr>
            <a:spLocks noGrp="1"/>
          </p:cNvSpPr>
          <p:nvPr>
            <p:ph idx="1"/>
          </p:nvPr>
        </p:nvSpPr>
        <p:spPr>
          <a:xfrm>
            <a:off x="210230" y="2945487"/>
            <a:ext cx="5915025" cy="454529"/>
          </a:xfrm>
        </p:spPr>
        <p:txBody>
          <a:bodyPr/>
          <a:lstStyle/>
          <a:p>
            <a:pPr marL="0" indent="0">
              <a:buNone/>
            </a:pPr>
            <a:r>
              <a:rPr lang="en-GB" sz="1800" b="1" u="sng">
                <a:solidFill>
                  <a:srgbClr val="000000"/>
                </a:solidFill>
                <a:effectLst/>
                <a:ea typeface="Calibri" panose="020F0502020204030204" pitchFamily="34" charset="0"/>
                <a:cs typeface="Calibri" panose="020F0502020204030204" pitchFamily="34" charset="0"/>
              </a:rPr>
              <a:t>Academic Language</a:t>
            </a:r>
            <a:r>
              <a:rPr lang="en-GB" sz="1800" u="sng">
                <a:solidFill>
                  <a:srgbClr val="000000"/>
                </a:solidFill>
                <a:effectLst/>
                <a:ea typeface="Calibri" panose="020F0502020204030204" pitchFamily="34" charset="0"/>
                <a:cs typeface="Calibri" panose="020F0502020204030204" pitchFamily="34" charset="0"/>
              </a:rPr>
              <a:t> </a:t>
            </a:r>
            <a:r>
              <a:rPr lang="en-GB" sz="1800">
                <a:solidFill>
                  <a:srgbClr val="000000"/>
                </a:solidFill>
                <a:effectLst/>
                <a:ea typeface="Calibri" panose="020F0502020204030204" pitchFamily="34" charset="0"/>
                <a:cs typeface="Calibri" panose="020F0502020204030204" pitchFamily="34" charset="0"/>
              </a:rPr>
              <a:t>        SEE IT              SAY IT              Write it  </a:t>
            </a:r>
            <a:endParaRPr lang="en-GB" sz="1800">
              <a:effectLst/>
              <a:ea typeface="Calibri" panose="020F0502020204030204" pitchFamily="34" charset="0"/>
              <a:cs typeface="Times New Roman" panose="02020603050405020304" pitchFamily="18" charset="0"/>
            </a:endParaRPr>
          </a:p>
          <a:p>
            <a:pPr marL="0" indent="0">
              <a:buNone/>
            </a:pPr>
            <a:endParaRPr lang="en-GB"/>
          </a:p>
        </p:txBody>
      </p:sp>
      <p:sp>
        <p:nvSpPr>
          <p:cNvPr id="4" name="Title 1">
            <a:extLst>
              <a:ext uri="{FF2B5EF4-FFF2-40B4-BE49-F238E27FC236}">
                <a16:creationId xmlns:a16="http://schemas.microsoft.com/office/drawing/2014/main" id="{80F8ABFA-BE7E-5983-F845-7D56BD880CA3}"/>
              </a:ext>
            </a:extLst>
          </p:cNvPr>
          <p:cNvSpPr txBox="1">
            <a:spLocks/>
          </p:cNvSpPr>
          <p:nvPr/>
        </p:nvSpPr>
        <p:spPr>
          <a:xfrm>
            <a:off x="4471720" y="-103982"/>
            <a:ext cx="2815771" cy="70305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1600">
                <a:latin typeface="+mn-lt"/>
              </a:rPr>
              <a:t>Date: ________________</a:t>
            </a:r>
          </a:p>
        </p:txBody>
      </p:sp>
      <p:pic>
        <p:nvPicPr>
          <p:cNvPr id="5" name="Picture 4">
            <a:extLst>
              <a:ext uri="{FF2B5EF4-FFF2-40B4-BE49-F238E27FC236}">
                <a16:creationId xmlns:a16="http://schemas.microsoft.com/office/drawing/2014/main" id="{6844F870-A489-B331-2AD6-C2BFE345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2129" y="2924764"/>
            <a:ext cx="391795" cy="391795"/>
          </a:xfrm>
          <a:prstGeom prst="rect">
            <a:avLst/>
          </a:prstGeom>
          <a:noFill/>
        </p:spPr>
      </p:pic>
      <p:pic>
        <p:nvPicPr>
          <p:cNvPr id="6" name="Picture 5" descr="Shape&#10;&#10;Description automatically generated with low confidence">
            <a:extLst>
              <a:ext uri="{FF2B5EF4-FFF2-40B4-BE49-F238E27FC236}">
                <a16:creationId xmlns:a16="http://schemas.microsoft.com/office/drawing/2014/main" id="{3E83F7BE-09B5-91F3-0C16-894A716C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219" y="2973976"/>
            <a:ext cx="293370" cy="2933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BAAD1EE-2B6B-7EBB-27F6-DBA5B1EDC1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255" y="2864756"/>
            <a:ext cx="402590" cy="402590"/>
          </a:xfrm>
          <a:prstGeom prst="rect">
            <a:avLst/>
          </a:prstGeom>
          <a:noFill/>
        </p:spPr>
      </p:pic>
      <p:graphicFrame>
        <p:nvGraphicFramePr>
          <p:cNvPr id="8" name="Table 7">
            <a:extLst>
              <a:ext uri="{FF2B5EF4-FFF2-40B4-BE49-F238E27FC236}">
                <a16:creationId xmlns:a16="http://schemas.microsoft.com/office/drawing/2014/main" id="{CA1DDF4D-CBAC-6B6A-D5D4-646836A64F3E}"/>
              </a:ext>
            </a:extLst>
          </p:cNvPr>
          <p:cNvGraphicFramePr>
            <a:graphicFrameLocks noGrp="1"/>
          </p:cNvGraphicFramePr>
          <p:nvPr>
            <p:extLst>
              <p:ext uri="{D42A27DB-BD31-4B8C-83A1-F6EECF244321}">
                <p14:modId xmlns:p14="http://schemas.microsoft.com/office/powerpoint/2010/main" val="155583569"/>
              </p:ext>
            </p:extLst>
          </p:nvPr>
        </p:nvGraphicFramePr>
        <p:xfrm>
          <a:off x="239258" y="3393166"/>
          <a:ext cx="6437312" cy="1577129"/>
        </p:xfrm>
        <a:graphic>
          <a:graphicData uri="http://schemas.openxmlformats.org/drawingml/2006/table">
            <a:tbl>
              <a:tblPr firstRow="1" firstCol="1" bandRow="1">
                <a:tableStyleId>{5C22544A-7EE6-4342-B048-85BDC9FD1C3A}</a:tableStyleId>
              </a:tblPr>
              <a:tblGrid>
                <a:gridCol w="2251159">
                  <a:extLst>
                    <a:ext uri="{9D8B030D-6E8A-4147-A177-3AD203B41FA5}">
                      <a16:colId xmlns:a16="http://schemas.microsoft.com/office/drawing/2014/main" val="3614648286"/>
                    </a:ext>
                  </a:extLst>
                </a:gridCol>
                <a:gridCol w="4186153">
                  <a:extLst>
                    <a:ext uri="{9D8B030D-6E8A-4147-A177-3AD203B41FA5}">
                      <a16:colId xmlns:a16="http://schemas.microsoft.com/office/drawing/2014/main" val="285689622"/>
                    </a:ext>
                  </a:extLst>
                </a:gridCol>
              </a:tblGrid>
              <a:tr h="380950">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432451">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dirty="0">
                          <a:solidFill>
                            <a:schemeClr val="tx1"/>
                          </a:solidFill>
                          <a:effectLst/>
                          <a:latin typeface="+mn-lt"/>
                        </a:rPr>
                        <a:t>A unit of measure of energy</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651724"/>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dirty="0">
                          <a:solidFill>
                            <a:schemeClr val="tx1"/>
                          </a:solidFill>
                          <a:effectLst/>
                          <a:latin typeface="+mn-lt"/>
                        </a:rPr>
                        <a:t> </a:t>
                      </a:r>
                      <a:r>
                        <a:rPr lang="en-GB" sz="1200" b="0" i="0" dirty="0">
                          <a:solidFill>
                            <a:schemeClr val="tx1"/>
                          </a:solidFill>
                          <a:effectLst/>
                          <a:latin typeface="+mn-lt"/>
                        </a:rPr>
                        <a:t>A unit of measurement used to show how much energy there is in food</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b="0" i="0" dirty="0">
                          <a:solidFill>
                            <a:schemeClr val="tx1"/>
                          </a:solidFill>
                          <a:effectLst/>
                          <a:latin typeface="+mn-lt"/>
                        </a:rPr>
                        <a:t>A quantity that is conserved - it cannot be created or destroyed</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315580"/>
                  </a:ext>
                </a:extLst>
              </a:tr>
            </a:tbl>
          </a:graphicData>
        </a:graphic>
      </p:graphicFrame>
      <p:sp>
        <p:nvSpPr>
          <p:cNvPr id="11" name="Rectangle 10">
            <a:extLst>
              <a:ext uri="{FF2B5EF4-FFF2-40B4-BE49-F238E27FC236}">
                <a16:creationId xmlns:a16="http://schemas.microsoft.com/office/drawing/2014/main" id="{A03809A9-D761-9DD0-8937-DF49BA187D35}"/>
              </a:ext>
            </a:extLst>
          </p:cNvPr>
          <p:cNvSpPr/>
          <p:nvPr/>
        </p:nvSpPr>
        <p:spPr>
          <a:xfrm>
            <a:off x="195829" y="775379"/>
            <a:ext cx="6466341" cy="205132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2">
            <a:extLst>
              <a:ext uri="{FF2B5EF4-FFF2-40B4-BE49-F238E27FC236}">
                <a16:creationId xmlns:a16="http://schemas.microsoft.com/office/drawing/2014/main" id="{6B8D5A68-9B07-BD55-AD52-3D59F6218D71}"/>
              </a:ext>
            </a:extLst>
          </p:cNvPr>
          <p:cNvSpPr>
            <a:spLocks noChangeArrowheads="1"/>
          </p:cNvSpPr>
          <p:nvPr/>
        </p:nvSpPr>
        <p:spPr bwMode="auto">
          <a:xfrm>
            <a:off x="239258" y="1242251"/>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791846066" descr="A picture containing text, vector graphics&#10;&#10;Description automatically generated">
            <a:extLst>
              <a:ext uri="{FF2B5EF4-FFF2-40B4-BE49-F238E27FC236}">
                <a16:creationId xmlns:a16="http://schemas.microsoft.com/office/drawing/2014/main" id="{632C3579-B5A2-4085-3DBF-31EBC314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733" y="1675463"/>
            <a:ext cx="641350" cy="9715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4C03A031-2C90-1267-896A-2B0F85CCED8F}"/>
              </a:ext>
            </a:extLst>
          </p:cNvPr>
          <p:cNvSpPr>
            <a:spLocks noChangeArrowheads="1"/>
          </p:cNvSpPr>
          <p:nvPr/>
        </p:nvSpPr>
        <p:spPr bwMode="auto">
          <a:xfrm>
            <a:off x="239258" y="1197558"/>
            <a:ext cx="4559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By the end of this lesson, you will know:</a:t>
            </a:r>
            <a:endParaRPr kumimoji="0" lang="en-GB" altLang="en-US" sz="1200" b="0" i="0" u="none" strike="noStrike" cap="none" normalizeH="0" baseline="0">
              <a:ln>
                <a:noFill/>
              </a:ln>
              <a:solidFill>
                <a:schemeClr val="tx1"/>
              </a:solidFill>
              <a:effectLst/>
            </a:endParaRPr>
          </a:p>
        </p:txBody>
      </p:sp>
      <p:sp>
        <p:nvSpPr>
          <p:cNvPr id="16" name="TextBox 15">
            <a:extLst>
              <a:ext uri="{FF2B5EF4-FFF2-40B4-BE49-F238E27FC236}">
                <a16:creationId xmlns:a16="http://schemas.microsoft.com/office/drawing/2014/main" id="{808C938A-CC77-E29B-2D79-8BCA6B42B966}"/>
              </a:ext>
            </a:extLst>
          </p:cNvPr>
          <p:cNvSpPr txBox="1"/>
          <p:nvPr/>
        </p:nvSpPr>
        <p:spPr>
          <a:xfrm>
            <a:off x="1306287" y="1565862"/>
            <a:ext cx="5152980" cy="1200329"/>
          </a:xfrm>
          <a:prstGeom prst="rect">
            <a:avLst/>
          </a:prstGeom>
          <a:noFill/>
        </p:spPr>
        <p:txBody>
          <a:bodyPr wrap="square" rtlCol="0">
            <a:spAutoFit/>
          </a:bodyPr>
          <a:lstStyle/>
          <a:p>
            <a:pPr marL="134938" indent="-134938" algn="l" rtl="0" fontAlgn="base">
              <a:buFont typeface="Arial" panose="020B0604020202020204" pitchFamily="34" charset="0"/>
              <a:buChar char="•"/>
            </a:pPr>
            <a:r>
              <a:rPr lang="en-GB" sz="1200" dirty="0"/>
              <a:t>In general, men need more energy in their diet (2500 kcal) than women (2000 kcal).</a:t>
            </a:r>
          </a:p>
          <a:p>
            <a:pPr marL="134938" indent="-134938" algn="l" rtl="0" fontAlgn="base">
              <a:buFont typeface="Arial" panose="020B0604020202020204" pitchFamily="34" charset="0"/>
              <a:buChar char="•"/>
            </a:pPr>
            <a:r>
              <a:rPr lang="en-GB" sz="1200" dirty="0"/>
              <a:t>Your lifestyle and where you live will have an impact on how much energy you need in your diet.</a:t>
            </a:r>
          </a:p>
          <a:p>
            <a:pPr marL="134938" indent="-134938" algn="l" rtl="0" fontAlgn="base">
              <a:buFont typeface="Arial" panose="020B0604020202020204" pitchFamily="34" charset="0"/>
              <a:buChar char="•"/>
            </a:pPr>
            <a:r>
              <a:rPr lang="en-GB" sz="1200" dirty="0"/>
              <a:t>How to do calculations of energy requirements in a health daily diet.</a:t>
            </a:r>
          </a:p>
          <a:p>
            <a:pPr marL="285750" indent="-285750">
              <a:buFont typeface="Arial" panose="020B0604020202020204" pitchFamily="34" charset="0"/>
              <a:buChar char="•"/>
            </a:pPr>
            <a:endParaRPr lang="en-GB" sz="1200" dirty="0"/>
          </a:p>
        </p:txBody>
      </p:sp>
      <p:sp>
        <p:nvSpPr>
          <p:cNvPr id="17" name="Content Placeholder 2">
            <a:extLst>
              <a:ext uri="{FF2B5EF4-FFF2-40B4-BE49-F238E27FC236}">
                <a16:creationId xmlns:a16="http://schemas.microsoft.com/office/drawing/2014/main" id="{07762A29-A216-C7CF-F1FF-17AEBB1CCE4B}"/>
              </a:ext>
            </a:extLst>
          </p:cNvPr>
          <p:cNvSpPr txBox="1">
            <a:spLocks/>
          </p:cNvSpPr>
          <p:nvPr/>
        </p:nvSpPr>
        <p:spPr>
          <a:xfrm>
            <a:off x="239258" y="828454"/>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0" name="Content Placeholder 2">
            <a:extLst>
              <a:ext uri="{FF2B5EF4-FFF2-40B4-BE49-F238E27FC236}">
                <a16:creationId xmlns:a16="http://schemas.microsoft.com/office/drawing/2014/main" id="{9F7DE24A-620C-4936-98CC-03F89AF79A0E}"/>
              </a:ext>
            </a:extLst>
          </p:cNvPr>
          <p:cNvSpPr txBox="1">
            <a:spLocks/>
          </p:cNvSpPr>
          <p:nvPr/>
        </p:nvSpPr>
        <p:spPr>
          <a:xfrm>
            <a:off x="210230" y="5192537"/>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dirty="0">
                <a:solidFill>
                  <a:srgbClr val="000000"/>
                </a:solidFill>
                <a:ea typeface="Calibri" panose="020F0502020204030204" pitchFamily="34" charset="0"/>
                <a:cs typeface="Calibri" panose="020F0502020204030204" pitchFamily="34" charset="0"/>
              </a:rPr>
              <a:t>Lesson content</a:t>
            </a:r>
            <a:endParaRPr lang="en-GB" sz="1800" dirty="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dirty="0"/>
          </a:p>
        </p:txBody>
      </p:sp>
      <p:sp>
        <p:nvSpPr>
          <p:cNvPr id="10" name="Content Placeholder 2">
            <a:extLst>
              <a:ext uri="{FF2B5EF4-FFF2-40B4-BE49-F238E27FC236}">
                <a16:creationId xmlns:a16="http://schemas.microsoft.com/office/drawing/2014/main" id="{E494482F-C40A-BBEA-2AAF-DD65D0D51AFA}"/>
              </a:ext>
            </a:extLst>
          </p:cNvPr>
          <p:cNvSpPr txBox="1">
            <a:spLocks/>
          </p:cNvSpPr>
          <p:nvPr/>
        </p:nvSpPr>
        <p:spPr>
          <a:xfrm>
            <a:off x="99018" y="386770"/>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dirty="0">
                <a:solidFill>
                  <a:srgbClr val="000000"/>
                </a:solidFill>
                <a:ea typeface="Calibri" panose="020F0502020204030204" pitchFamily="34" charset="0"/>
                <a:cs typeface="Calibri" panose="020F0502020204030204" pitchFamily="34" charset="0"/>
              </a:rPr>
              <a:t>How many calories do I need a day?</a:t>
            </a:r>
          </a:p>
        </p:txBody>
      </p:sp>
      <p:sp>
        <p:nvSpPr>
          <p:cNvPr id="2" name="Google Shape;189;p27">
            <a:extLst>
              <a:ext uri="{FF2B5EF4-FFF2-40B4-BE49-F238E27FC236}">
                <a16:creationId xmlns:a16="http://schemas.microsoft.com/office/drawing/2014/main" id="{C77DCCC4-CE2A-2C63-1C52-BA5E0A09A235}"/>
              </a:ext>
            </a:extLst>
          </p:cNvPr>
          <p:cNvSpPr txBox="1">
            <a:spLocks noGrp="1"/>
          </p:cNvSpPr>
          <p:nvPr>
            <p:ph type="title"/>
          </p:nvPr>
        </p:nvSpPr>
        <p:spPr>
          <a:xfrm>
            <a:off x="239258" y="5595137"/>
            <a:ext cx="2817272" cy="274171"/>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SzPts val="2800"/>
              <a:buNone/>
            </a:pPr>
            <a:r>
              <a:rPr lang="en-GB" sz="1200" b="1" dirty="0"/>
              <a:t>Daily Energy Requirements in a Healthy Diet</a:t>
            </a:r>
            <a:endParaRPr sz="1200" b="1" dirty="0"/>
          </a:p>
        </p:txBody>
      </p:sp>
      <p:sp>
        <p:nvSpPr>
          <p:cNvPr id="12" name="Text Placeholder 4">
            <a:extLst>
              <a:ext uri="{FF2B5EF4-FFF2-40B4-BE49-F238E27FC236}">
                <a16:creationId xmlns:a16="http://schemas.microsoft.com/office/drawing/2014/main" id="{1F50F8EA-0BC0-EF3A-F8CD-940D780ECA61}"/>
              </a:ext>
            </a:extLst>
          </p:cNvPr>
          <p:cNvSpPr txBox="1">
            <a:spLocks/>
          </p:cNvSpPr>
          <p:nvPr/>
        </p:nvSpPr>
        <p:spPr>
          <a:xfrm>
            <a:off x="210230" y="6049666"/>
            <a:ext cx="6337737" cy="520411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r>
              <a:rPr lang="en-GB" sz="1200" dirty="0">
                <a:latin typeface="+mj-lt"/>
              </a:rPr>
              <a:t>Remember, food is an example of a chemical energy store</a:t>
            </a:r>
          </a:p>
          <a:p>
            <a:pPr marL="285750" indent="-285750"/>
            <a:r>
              <a:rPr lang="en-GB" sz="1200" dirty="0">
                <a:latin typeface="+mj-lt"/>
              </a:rPr>
              <a:t>There is a certain amount of energy your body needs in a day for you to function.</a:t>
            </a:r>
          </a:p>
          <a:p>
            <a:pPr marL="285750" indent="-285750"/>
            <a:r>
              <a:rPr lang="en-GB" sz="1200" dirty="0">
                <a:latin typeface="+mj-lt"/>
              </a:rPr>
              <a:t>When we describe the amount of energy food has, we talk about kilocalories (kcal) or kilojoules (kJ).</a:t>
            </a:r>
          </a:p>
          <a:p>
            <a:pPr marL="285750" indent="-285750"/>
            <a:r>
              <a:rPr lang="en-GB" sz="1200" dirty="0">
                <a:latin typeface="+mj-lt"/>
              </a:rPr>
              <a:t>In conversation, we often refer to kilocalories as calories. </a:t>
            </a:r>
          </a:p>
          <a:p>
            <a:pPr marL="285750" indent="-285750"/>
            <a:r>
              <a:rPr lang="en-GB" sz="1200" dirty="0">
                <a:latin typeface="+mj-lt"/>
              </a:rPr>
              <a:t>The image shows the average daily kcal for men and women as recommended by the NHS.</a:t>
            </a:r>
          </a:p>
        </p:txBody>
      </p:sp>
      <p:pic>
        <p:nvPicPr>
          <p:cNvPr id="13" name="Graphic 12" descr="Woman with solid fill">
            <a:extLst>
              <a:ext uri="{FF2B5EF4-FFF2-40B4-BE49-F238E27FC236}">
                <a16:creationId xmlns:a16="http://schemas.microsoft.com/office/drawing/2014/main" id="{AD9381E9-029D-DB87-8A2F-110EB73C2A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08678" y="7613515"/>
            <a:ext cx="1566545" cy="1566545"/>
          </a:xfrm>
          <a:prstGeom prst="rect">
            <a:avLst/>
          </a:prstGeom>
        </p:spPr>
      </p:pic>
      <p:pic>
        <p:nvPicPr>
          <p:cNvPr id="18" name="Graphic 17" descr="Man with solid fill">
            <a:extLst>
              <a:ext uri="{FF2B5EF4-FFF2-40B4-BE49-F238E27FC236}">
                <a16:creationId xmlns:a16="http://schemas.microsoft.com/office/drawing/2014/main" id="{32938BB5-BC63-F38B-EEA3-E0C07B92EE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14817" y="7613515"/>
            <a:ext cx="1566545" cy="1566545"/>
          </a:xfrm>
          <a:prstGeom prst="rect">
            <a:avLst/>
          </a:prstGeom>
        </p:spPr>
      </p:pic>
      <p:sp>
        <p:nvSpPr>
          <p:cNvPr id="19" name="TextBox 18">
            <a:extLst>
              <a:ext uri="{FF2B5EF4-FFF2-40B4-BE49-F238E27FC236}">
                <a16:creationId xmlns:a16="http://schemas.microsoft.com/office/drawing/2014/main" id="{DB848593-2F20-3C8E-62CB-4C2F9BD09C39}"/>
              </a:ext>
            </a:extLst>
          </p:cNvPr>
          <p:cNvSpPr txBox="1"/>
          <p:nvPr/>
        </p:nvSpPr>
        <p:spPr>
          <a:xfrm>
            <a:off x="931233" y="9270239"/>
            <a:ext cx="2330896" cy="523220"/>
          </a:xfrm>
          <a:prstGeom prst="rect">
            <a:avLst/>
          </a:prstGeom>
          <a:noFill/>
          <a:ln>
            <a:solidFill>
              <a:srgbClr val="002060"/>
            </a:solidFill>
          </a:ln>
        </p:spPr>
        <p:txBody>
          <a:bodyPr wrap="square" rtlCol="0">
            <a:spAutoFit/>
          </a:bodyPr>
          <a:lstStyle/>
          <a:p>
            <a:pPr algn="ctr"/>
            <a:r>
              <a:rPr lang="en-GB" sz="1400" dirty="0">
                <a:solidFill>
                  <a:srgbClr val="002060"/>
                </a:solidFill>
              </a:rPr>
              <a:t>Women need approximately </a:t>
            </a:r>
            <a:r>
              <a:rPr lang="en-GB" sz="1400" b="1" dirty="0">
                <a:solidFill>
                  <a:srgbClr val="002060"/>
                </a:solidFill>
              </a:rPr>
              <a:t>2000 kcal </a:t>
            </a:r>
            <a:r>
              <a:rPr lang="en-GB" sz="1400" dirty="0">
                <a:solidFill>
                  <a:srgbClr val="002060"/>
                </a:solidFill>
              </a:rPr>
              <a:t>per day</a:t>
            </a:r>
          </a:p>
        </p:txBody>
      </p:sp>
      <p:sp>
        <p:nvSpPr>
          <p:cNvPr id="21" name="TextBox 20">
            <a:extLst>
              <a:ext uri="{FF2B5EF4-FFF2-40B4-BE49-F238E27FC236}">
                <a16:creationId xmlns:a16="http://schemas.microsoft.com/office/drawing/2014/main" id="{7640226B-2F2C-76BD-367C-DC647D59278B}"/>
              </a:ext>
            </a:extLst>
          </p:cNvPr>
          <p:cNvSpPr txBox="1"/>
          <p:nvPr/>
        </p:nvSpPr>
        <p:spPr>
          <a:xfrm>
            <a:off x="3566929" y="9270238"/>
            <a:ext cx="2330896" cy="523220"/>
          </a:xfrm>
          <a:prstGeom prst="rect">
            <a:avLst/>
          </a:prstGeom>
          <a:noFill/>
          <a:ln>
            <a:solidFill>
              <a:srgbClr val="002060"/>
            </a:solidFill>
          </a:ln>
        </p:spPr>
        <p:txBody>
          <a:bodyPr wrap="square" rtlCol="0">
            <a:spAutoFit/>
          </a:bodyPr>
          <a:lstStyle/>
          <a:p>
            <a:pPr algn="ctr"/>
            <a:r>
              <a:rPr lang="en-GB" sz="1400" dirty="0">
                <a:solidFill>
                  <a:srgbClr val="002060"/>
                </a:solidFill>
              </a:rPr>
              <a:t>Men need approximately </a:t>
            </a:r>
            <a:r>
              <a:rPr lang="en-GB" sz="1400" b="1" dirty="0">
                <a:solidFill>
                  <a:srgbClr val="002060"/>
                </a:solidFill>
              </a:rPr>
              <a:t>2500 kcal </a:t>
            </a:r>
            <a:r>
              <a:rPr lang="en-GB" sz="1400" dirty="0">
                <a:solidFill>
                  <a:srgbClr val="002060"/>
                </a:solidFill>
              </a:rPr>
              <a:t>per day</a:t>
            </a:r>
          </a:p>
        </p:txBody>
      </p:sp>
    </p:spTree>
    <p:extLst>
      <p:ext uri="{BB962C8B-B14F-4D97-AF65-F5344CB8AC3E}">
        <p14:creationId xmlns:p14="http://schemas.microsoft.com/office/powerpoint/2010/main" val="227283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9"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7B09E8-C9B5-0EEB-B621-159590EEC45F}"/>
              </a:ext>
            </a:extLst>
          </p:cNvPr>
          <p:cNvSpPr txBox="1">
            <a:spLocks/>
          </p:cNvSpPr>
          <p:nvPr/>
        </p:nvSpPr>
        <p:spPr>
          <a:xfrm>
            <a:off x="372791" y="202687"/>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Application of knowledge</a:t>
            </a:r>
            <a:endParaRPr lang="en-GB"/>
          </a:p>
        </p:txBody>
      </p:sp>
      <p:sp>
        <p:nvSpPr>
          <p:cNvPr id="5" name="TextBox 4">
            <a:extLst>
              <a:ext uri="{FF2B5EF4-FFF2-40B4-BE49-F238E27FC236}">
                <a16:creationId xmlns:a16="http://schemas.microsoft.com/office/drawing/2014/main" id="{9B93D694-1558-716C-B78A-3C8113C06964}"/>
              </a:ext>
            </a:extLst>
          </p:cNvPr>
          <p:cNvSpPr txBox="1"/>
          <p:nvPr/>
        </p:nvSpPr>
        <p:spPr>
          <a:xfrm>
            <a:off x="210344" y="657216"/>
            <a:ext cx="6437312" cy="13572946"/>
          </a:xfrm>
          <a:prstGeom prst="rect">
            <a:avLst/>
          </a:prstGeom>
          <a:noFill/>
          <a:ln>
            <a:solidFill>
              <a:schemeClr val="tx1"/>
            </a:solidFill>
          </a:ln>
        </p:spPr>
        <p:txBody>
          <a:bodyPr wrap="square" lIns="91440" tIns="45720" rIns="91440" bIns="45720" rtlCol="0" anchor="t">
            <a:spAutoFit/>
          </a:bodyPr>
          <a:lstStyle/>
          <a:p>
            <a:r>
              <a:rPr lang="en-GB" sz="1200" dirty="0"/>
              <a:t>Task 1:</a:t>
            </a:r>
          </a:p>
          <a:p>
            <a:r>
              <a:rPr lang="en-GB" sz="1200" dirty="0">
                <a:ea typeface="Calibri"/>
                <a:cs typeface="Calibri"/>
              </a:rPr>
              <a:t>The table shows the calories per gram of food eaten.</a:t>
            </a:r>
          </a:p>
          <a:p>
            <a:r>
              <a:rPr lang="en-GB" sz="1200" dirty="0">
                <a:ea typeface="Calibri"/>
                <a:cs typeface="Calibri"/>
              </a:rPr>
              <a:t>Here is a list of food that was eaten by 4pm:</a:t>
            </a:r>
          </a:p>
          <a:p>
            <a:endParaRPr lang="en-GB" sz="1200" dirty="0">
              <a:ea typeface="Calibri"/>
              <a:cs typeface="Calibri"/>
            </a:endParaRPr>
          </a:p>
          <a:p>
            <a:r>
              <a:rPr lang="en-GB" sz="1200" b="1" dirty="0">
                <a:ea typeface="Calibri"/>
                <a:cs typeface="Calibri"/>
              </a:rPr>
              <a:t>Breakfast – </a:t>
            </a:r>
            <a:r>
              <a:rPr lang="en-GB" sz="1200" dirty="0">
                <a:ea typeface="Calibri"/>
                <a:cs typeface="Calibri"/>
              </a:rPr>
              <a:t>120g banana, 2 x 80g slices of bread,</a:t>
            </a:r>
            <a:br>
              <a:rPr lang="en-GB" sz="1200" dirty="0">
                <a:ea typeface="Calibri"/>
                <a:cs typeface="Calibri"/>
              </a:rPr>
            </a:br>
            <a:r>
              <a:rPr lang="en-GB" sz="1200" dirty="0">
                <a:ea typeface="Calibri"/>
                <a:cs typeface="Calibri"/>
              </a:rPr>
              <a:t>5g butter, 150g glass of milk</a:t>
            </a:r>
          </a:p>
          <a:p>
            <a:endParaRPr lang="en-GB" sz="1200" dirty="0">
              <a:ea typeface="Calibri"/>
              <a:cs typeface="Calibri"/>
            </a:endParaRPr>
          </a:p>
          <a:p>
            <a:r>
              <a:rPr lang="en-GB" sz="1200" b="1" dirty="0">
                <a:ea typeface="Calibri"/>
                <a:cs typeface="Calibri"/>
              </a:rPr>
              <a:t>Lunch – </a:t>
            </a:r>
            <a:r>
              <a:rPr lang="en-GB" sz="1200" dirty="0">
                <a:ea typeface="Calibri"/>
                <a:cs typeface="Calibri"/>
              </a:rPr>
              <a:t>Ham and cheese sandwich containing 25g ham,</a:t>
            </a:r>
            <a:br>
              <a:rPr lang="en-GB" sz="1200" dirty="0">
                <a:ea typeface="Calibri"/>
                <a:cs typeface="Calibri"/>
              </a:rPr>
            </a:br>
            <a:r>
              <a:rPr lang="en-GB" sz="1200" dirty="0">
                <a:ea typeface="Calibri"/>
                <a:cs typeface="Calibri"/>
              </a:rPr>
              <a:t>50g cheese, 2 x 80g slices of bread, 5g butter, a large</a:t>
            </a:r>
            <a:br>
              <a:rPr lang="en-GB" sz="1200" dirty="0">
                <a:ea typeface="Calibri"/>
                <a:cs typeface="Calibri"/>
              </a:rPr>
            </a:br>
            <a:r>
              <a:rPr lang="en-GB" sz="1200" dirty="0">
                <a:ea typeface="Calibri"/>
                <a:cs typeface="Calibri"/>
              </a:rPr>
              <a:t>(110g) cupcake, glass of water</a:t>
            </a:r>
          </a:p>
          <a:p>
            <a:endParaRPr lang="en-GB" sz="1200" dirty="0">
              <a:ea typeface="Calibri"/>
              <a:cs typeface="Calibri"/>
            </a:endParaRPr>
          </a:p>
          <a:p>
            <a:r>
              <a:rPr lang="en-GB" sz="1200" b="1" dirty="0">
                <a:ea typeface="Calibri"/>
                <a:cs typeface="Calibri"/>
              </a:rPr>
              <a:t>Snacks – </a:t>
            </a:r>
            <a:r>
              <a:rPr lang="en-GB" sz="1200" dirty="0">
                <a:ea typeface="Calibri"/>
                <a:cs typeface="Calibri"/>
              </a:rPr>
              <a:t>200g apple, 5 x 12g cookies</a:t>
            </a:r>
            <a:endParaRPr lang="en-GB" sz="1200" b="1" dirty="0">
              <a:ea typeface="Calibri"/>
              <a:cs typeface="Calibri"/>
            </a:endParaRPr>
          </a:p>
          <a:p>
            <a:endParaRPr lang="en-GB" sz="1200" dirty="0">
              <a:ea typeface="Calibri"/>
              <a:cs typeface="Calibri"/>
            </a:endParaRPr>
          </a:p>
          <a:p>
            <a:endParaRPr lang="en-GB" sz="1200" dirty="0">
              <a:ea typeface="Calibri"/>
              <a:cs typeface="Calibri"/>
            </a:endParaRPr>
          </a:p>
          <a:p>
            <a:pPr marL="228600" indent="-228600">
              <a:buAutoNum type="arabicPeriod"/>
            </a:pPr>
            <a:r>
              <a:rPr lang="en-GB" sz="1200" dirty="0">
                <a:ea typeface="Calibri"/>
                <a:cs typeface="Calibri"/>
              </a:rPr>
              <a:t>Calculate the total calories consumed by 4pm</a:t>
            </a:r>
          </a:p>
          <a:p>
            <a:pPr marL="228600" indent="-228600">
              <a:buAutoNum type="arabicPeriod"/>
            </a:pPr>
            <a:endParaRPr lang="en-GB" sz="1200" dirty="0">
              <a:ea typeface="Calibri"/>
              <a:cs typeface="Calibri"/>
            </a:endParaRPr>
          </a:p>
          <a:p>
            <a:pPr marL="228600" indent="-228600">
              <a:buAutoNum type="arabicPeriod"/>
            </a:pPr>
            <a:r>
              <a:rPr lang="en-GB" sz="1200" dirty="0">
                <a:ea typeface="Calibri"/>
                <a:cs typeface="Calibri"/>
              </a:rPr>
              <a:t>How many calories would you have 'left' to consume if you are an average male (2500 kcal) and an average female (2000 kcal)</a:t>
            </a:r>
          </a:p>
          <a:p>
            <a:pPr marL="228600" indent="-228600">
              <a:buAutoNum type="arabicPeriod"/>
            </a:pPr>
            <a:endParaRPr lang="en-GB" sz="1200" dirty="0">
              <a:ea typeface="Calibri"/>
              <a:cs typeface="Calibri"/>
            </a:endParaRPr>
          </a:p>
          <a:p>
            <a:pPr marL="228600" indent="-228600">
              <a:buAutoNum type="arabicPeriod"/>
            </a:pPr>
            <a:r>
              <a:rPr lang="en-GB" sz="1200" dirty="0">
                <a:ea typeface="Calibri"/>
                <a:cs typeface="Calibri"/>
              </a:rPr>
              <a:t>Extension: Evaluate the food eaten by this person by 4pm</a:t>
            </a:r>
          </a:p>
          <a:p>
            <a:endParaRPr lang="en-GB" sz="1200" dirty="0"/>
          </a:p>
          <a:p>
            <a:endParaRPr lang="en-GB" sz="1200" dirty="0"/>
          </a:p>
          <a:p>
            <a:endParaRPr lang="en-GB" sz="1200" dirty="0"/>
          </a:p>
          <a:p>
            <a:endParaRPr lang="en-GB" sz="1200" dirty="0"/>
          </a:p>
          <a:p>
            <a:r>
              <a:rPr lang="en-GB" sz="1200" b="1" dirty="0">
                <a:ea typeface="Calibri"/>
                <a:cs typeface="Calibri"/>
              </a:rPr>
              <a:t>Task 2</a:t>
            </a:r>
            <a:endParaRPr lang="en-GB" sz="1200" dirty="0"/>
          </a:p>
          <a:p>
            <a:r>
              <a:rPr lang="en-GB" sz="1200" dirty="0">
                <a:ea typeface="Calibri"/>
                <a:cs typeface="Calibri"/>
              </a:rPr>
              <a:t>Using the graph:</a:t>
            </a:r>
            <a:endParaRPr lang="en-GB" sz="1200" b="1" dirty="0">
              <a:ea typeface="Calibri"/>
              <a:cs typeface="Calibri"/>
            </a:endParaRPr>
          </a:p>
          <a:p>
            <a:pPr marL="228600" indent="-228600">
              <a:buAutoNum type="arabicPeriod"/>
            </a:pPr>
            <a:r>
              <a:rPr lang="en-GB" sz="1200" dirty="0">
                <a:ea typeface="Calibri"/>
                <a:cs typeface="Calibri"/>
              </a:rPr>
              <a:t>Describe how people's energy needs change from birth to old age</a:t>
            </a:r>
          </a:p>
          <a:p>
            <a:pPr marL="228600" indent="-228600">
              <a:buAutoNum type="arabicPeriod"/>
            </a:pPr>
            <a:endParaRPr lang="en-GB" sz="1200" dirty="0">
              <a:ea typeface="Calibri"/>
              <a:cs typeface="Calibri"/>
            </a:endParaRPr>
          </a:p>
          <a:p>
            <a:pPr marL="228600" indent="-228600">
              <a:buAutoNum type="arabicPeriod"/>
            </a:pPr>
            <a:r>
              <a:rPr lang="en-GB" sz="1200" dirty="0">
                <a:ea typeface="Calibri"/>
                <a:cs typeface="Calibri"/>
              </a:rPr>
              <a:t>Do men or women need more energy?</a:t>
            </a:r>
          </a:p>
          <a:p>
            <a:pPr marL="228600" indent="-228600">
              <a:buAutoNum type="arabicPeriod"/>
            </a:pPr>
            <a:endParaRPr lang="en-GB" sz="1200" dirty="0">
              <a:ea typeface="Calibri"/>
              <a:cs typeface="Calibri"/>
            </a:endParaRPr>
          </a:p>
          <a:p>
            <a:pPr marL="228600" indent="-228600">
              <a:buAutoNum type="arabicPeriod"/>
            </a:pPr>
            <a:r>
              <a:rPr lang="en-GB" sz="1200" dirty="0">
                <a:ea typeface="Calibri"/>
                <a:cs typeface="Calibri"/>
              </a:rPr>
              <a:t>Suggest a reason why the real amount of energy needed by a female might be more than a male in the same age range</a:t>
            </a:r>
          </a:p>
          <a:p>
            <a:pPr marL="228600" indent="-228600">
              <a:buAutoNum type="arabicPeriod"/>
            </a:pPr>
            <a:endParaRPr lang="en-GB" sz="1200" dirty="0">
              <a:ea typeface="Calibri"/>
              <a:cs typeface="Calibri"/>
            </a:endParaRPr>
          </a:p>
          <a:p>
            <a:pPr marL="228600" indent="-228600">
              <a:buAutoNum type="arabicPeriod"/>
            </a:pPr>
            <a:r>
              <a:rPr lang="en-GB" sz="1200" dirty="0">
                <a:ea typeface="Calibri"/>
                <a:cs typeface="Calibri"/>
              </a:rPr>
              <a:t>Thin people often develop 'middle aged spread' in their 40s. </a:t>
            </a:r>
            <a:br>
              <a:rPr lang="en-GB" sz="1200" dirty="0">
                <a:ea typeface="Calibri"/>
                <a:cs typeface="Calibri"/>
              </a:rPr>
            </a:br>
            <a:r>
              <a:rPr lang="en-GB" sz="1200" dirty="0">
                <a:ea typeface="Calibri"/>
                <a:cs typeface="Calibri"/>
              </a:rPr>
              <a:t>This is a polite way of saying that they have started to </a:t>
            </a:r>
            <a:br>
              <a:rPr lang="en-GB" sz="1200" dirty="0">
                <a:ea typeface="Calibri"/>
                <a:cs typeface="Calibri"/>
              </a:rPr>
            </a:br>
            <a:r>
              <a:rPr lang="en-GB" sz="1200" dirty="0">
                <a:ea typeface="Calibri"/>
                <a:cs typeface="Calibri"/>
              </a:rPr>
              <a:t>become overweight. Suggest why this often happens to </a:t>
            </a:r>
            <a:br>
              <a:rPr lang="en-GB" sz="1200" dirty="0">
                <a:ea typeface="Calibri"/>
                <a:cs typeface="Calibri"/>
              </a:rPr>
            </a:br>
            <a:r>
              <a:rPr lang="en-GB" sz="1200" dirty="0">
                <a:ea typeface="Calibri"/>
                <a:cs typeface="Calibri"/>
              </a:rPr>
              <a:t>people when they reach 'middle age.'</a:t>
            </a:r>
          </a:p>
          <a:p>
            <a:pPr marL="228600" indent="-228600">
              <a:buAutoNum type="arabicPeriod"/>
            </a:pPr>
            <a:endParaRPr lang="en-GB" sz="1200" dirty="0">
              <a:ea typeface="Calibri"/>
              <a:cs typeface="Calibri"/>
            </a:endParaRPr>
          </a:p>
          <a:p>
            <a:r>
              <a:rPr lang="en-GB" sz="1200" dirty="0">
                <a:ea typeface="Calibri"/>
                <a:cs typeface="Calibri"/>
              </a:rPr>
              <a:t>Using the table:</a:t>
            </a:r>
          </a:p>
          <a:p>
            <a:pPr marL="228600" indent="-228600">
              <a:buAutoNum type="arabicPeriod"/>
            </a:pPr>
            <a:r>
              <a:rPr lang="en-GB" sz="1200" dirty="0">
                <a:ea typeface="Calibri"/>
                <a:cs typeface="Calibri"/>
              </a:rPr>
              <a:t>How much energy is required for 2 hours of swimming?</a:t>
            </a:r>
          </a:p>
          <a:p>
            <a:pPr marL="228600" indent="-228600">
              <a:buAutoNum type="arabicPeriod"/>
            </a:pPr>
            <a:endParaRPr lang="en-GB" sz="1200" dirty="0">
              <a:ea typeface="Calibri"/>
              <a:cs typeface="Calibri"/>
            </a:endParaRPr>
          </a:p>
          <a:p>
            <a:pPr marL="228600" indent="-228600" algn="l">
              <a:buAutoNum type="arabicPeriod"/>
            </a:pPr>
            <a:endParaRPr lang="en-GB" sz="1200" b="0" i="0" u="none" strike="noStrike" dirty="0">
              <a:effectLst/>
              <a:ea typeface="Calibri"/>
              <a:cs typeface="Calibri"/>
            </a:endParaRPr>
          </a:p>
          <a:p>
            <a:pPr marL="228600" indent="-228600">
              <a:buAutoNum type="arabicPeriod"/>
            </a:pPr>
            <a:r>
              <a:rPr lang="en-GB" sz="1200" dirty="0">
                <a:ea typeface="Calibri"/>
                <a:cs typeface="Calibri"/>
              </a:rPr>
              <a:t>Explain why the real amount of energy for 2 hours of </a:t>
            </a:r>
            <a:br>
              <a:rPr lang="en-GB" sz="1200" dirty="0">
                <a:ea typeface="Calibri"/>
                <a:cs typeface="Calibri"/>
              </a:rPr>
            </a:br>
            <a:r>
              <a:rPr lang="en-GB" sz="1200" dirty="0">
                <a:ea typeface="Calibri"/>
                <a:cs typeface="Calibri"/>
              </a:rPr>
              <a:t>swimming may be more or less than the value you calculated in part a.</a:t>
            </a:r>
          </a:p>
          <a:p>
            <a:pPr marL="228600" indent="-228600">
              <a:buAutoNum type="arabicPeriod"/>
            </a:pPr>
            <a:endParaRPr lang="en-GB" sz="1200" dirty="0">
              <a:ea typeface="Calibri"/>
              <a:cs typeface="Calibri"/>
            </a:endParaRPr>
          </a:p>
          <a:p>
            <a:pPr marL="228600" indent="-228600">
              <a:buAutoNum type="arabicPeriod"/>
            </a:pPr>
            <a:r>
              <a:rPr lang="en-GB" sz="1200" dirty="0">
                <a:ea typeface="Calibri"/>
                <a:cs typeface="Calibri"/>
              </a:rPr>
              <a:t>Explain what happens if a person's food contains more energy than they required.</a:t>
            </a:r>
          </a:p>
          <a:p>
            <a:pPr marL="228600" indent="-228600">
              <a:buAutoNum type="arabicPeriod"/>
            </a:pPr>
            <a:endParaRPr lang="en-GB" sz="1200" dirty="0">
              <a:ea typeface="Calibri"/>
              <a:cs typeface="Calibri"/>
            </a:endParaRPr>
          </a:p>
          <a:p>
            <a:pPr marL="228600" indent="-228600">
              <a:buAutoNum type="arabicPeriod"/>
            </a:pPr>
            <a:r>
              <a:rPr lang="en-GB" sz="1200" dirty="0">
                <a:ea typeface="Calibri"/>
                <a:cs typeface="Calibri"/>
              </a:rPr>
              <a:t>Explain why a pregnant woman requires more calories than a woman who is not pregnant. </a:t>
            </a: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p:txBody>
      </p:sp>
      <p:pic>
        <p:nvPicPr>
          <p:cNvPr id="2" name="Picture 1" descr="A table with text on it&#10;&#10;Description automatically generated">
            <a:extLst>
              <a:ext uri="{FF2B5EF4-FFF2-40B4-BE49-F238E27FC236}">
                <a16:creationId xmlns:a16="http://schemas.microsoft.com/office/drawing/2014/main" id="{A6524DDA-75F7-499D-5D79-5A6E9E75638F}"/>
              </a:ext>
            </a:extLst>
          </p:cNvPr>
          <p:cNvPicPr>
            <a:picLocks noChangeAspect="1"/>
          </p:cNvPicPr>
          <p:nvPr/>
        </p:nvPicPr>
        <p:blipFill>
          <a:blip r:embed="rId2"/>
          <a:stretch>
            <a:fillRect/>
          </a:stretch>
        </p:blipFill>
        <p:spPr>
          <a:xfrm>
            <a:off x="3870000" y="867731"/>
            <a:ext cx="2776846" cy="2407047"/>
          </a:xfrm>
          <a:prstGeom prst="rect">
            <a:avLst/>
          </a:prstGeom>
        </p:spPr>
      </p:pic>
      <p:pic>
        <p:nvPicPr>
          <p:cNvPr id="3" name="Picture 2" descr="A graph of energy requirements&#10;&#10;Description automatically generated">
            <a:extLst>
              <a:ext uri="{FF2B5EF4-FFF2-40B4-BE49-F238E27FC236}">
                <a16:creationId xmlns:a16="http://schemas.microsoft.com/office/drawing/2014/main" id="{7402FD69-F882-5231-D01E-36F12DA46519}"/>
              </a:ext>
            </a:extLst>
          </p:cNvPr>
          <p:cNvPicPr>
            <a:picLocks noChangeAspect="1"/>
          </p:cNvPicPr>
          <p:nvPr/>
        </p:nvPicPr>
        <p:blipFill>
          <a:blip r:embed="rId3"/>
          <a:stretch>
            <a:fillRect/>
          </a:stretch>
        </p:blipFill>
        <p:spPr>
          <a:xfrm>
            <a:off x="4677837" y="4317162"/>
            <a:ext cx="1782173" cy="1721948"/>
          </a:xfrm>
          <a:prstGeom prst="rect">
            <a:avLst/>
          </a:prstGeom>
        </p:spPr>
      </p:pic>
      <p:pic>
        <p:nvPicPr>
          <p:cNvPr id="6" name="Picture 5" descr="A table with numbers and text&#10;&#10;Description automatically generated">
            <a:extLst>
              <a:ext uri="{FF2B5EF4-FFF2-40B4-BE49-F238E27FC236}">
                <a16:creationId xmlns:a16="http://schemas.microsoft.com/office/drawing/2014/main" id="{291DC82B-032C-4D3E-2245-8FC69D5C8944}"/>
              </a:ext>
            </a:extLst>
          </p:cNvPr>
          <p:cNvPicPr>
            <a:picLocks noChangeAspect="1"/>
          </p:cNvPicPr>
          <p:nvPr/>
        </p:nvPicPr>
        <p:blipFill>
          <a:blip r:embed="rId4"/>
          <a:stretch>
            <a:fillRect/>
          </a:stretch>
        </p:blipFill>
        <p:spPr>
          <a:xfrm>
            <a:off x="4372615" y="6566535"/>
            <a:ext cx="2275615" cy="2131176"/>
          </a:xfrm>
          <a:prstGeom prst="rect">
            <a:avLst/>
          </a:prstGeom>
        </p:spPr>
      </p:pic>
    </p:spTree>
    <p:extLst>
      <p:ext uri="{BB962C8B-B14F-4D97-AF65-F5344CB8AC3E}">
        <p14:creationId xmlns:p14="http://schemas.microsoft.com/office/powerpoint/2010/main" val="1808856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GB" sz="33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322085" y="6438137"/>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Additional space</a:t>
            </a: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274359"/>
            <a:ext cx="6466341" cy="9325201"/>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CC89DEE-F932-FD26-3443-F9E151D02A2F}"/>
              </a:ext>
            </a:extLst>
          </p:cNvPr>
          <p:cNvPicPr>
            <a:picLocks noChangeAspect="1"/>
          </p:cNvPicPr>
          <p:nvPr/>
        </p:nvPicPr>
        <p:blipFill>
          <a:blip r:embed="rId2">
            <a:alphaModFix amt="5000"/>
          </a:blip>
          <a:stretch>
            <a:fillRect/>
          </a:stretch>
        </p:blipFill>
        <p:spPr>
          <a:xfrm>
            <a:off x="318843" y="6885859"/>
            <a:ext cx="6352583" cy="2719052"/>
          </a:xfrm>
          <a:prstGeom prst="rect">
            <a:avLst/>
          </a:prstGeom>
        </p:spPr>
      </p:pic>
      <p:sp>
        <p:nvSpPr>
          <p:cNvPr id="3" name="Slide Number Placeholder 2">
            <a:extLst>
              <a:ext uri="{FF2B5EF4-FFF2-40B4-BE49-F238E27FC236}">
                <a16:creationId xmlns:a16="http://schemas.microsoft.com/office/drawing/2014/main" id="{F1B1E437-3D10-0E6E-E29D-1BF63680BEB5}"/>
              </a:ext>
            </a:extLst>
          </p:cNvPr>
          <p:cNvSpPr>
            <a:spLocks noGrp="1"/>
          </p:cNvSpPr>
          <p:nvPr>
            <p:ph type="sldNum" sz="quarter" idx="12"/>
          </p:nvPr>
        </p:nvSpPr>
        <p:spPr/>
        <p:txBody>
          <a:bodyPr/>
          <a:lstStyle/>
          <a:p>
            <a:fld id="{362E5E6D-3EB7-488C-996E-A22C004A3689}" type="slidenum">
              <a:rPr lang="en-GB" smtClean="0"/>
              <a:t>22</a:t>
            </a:fld>
            <a:endParaRPr lang="en-GB"/>
          </a:p>
        </p:txBody>
      </p:sp>
      <p:sp>
        <p:nvSpPr>
          <p:cNvPr id="7" name="TextBox 6">
            <a:extLst>
              <a:ext uri="{FF2B5EF4-FFF2-40B4-BE49-F238E27FC236}">
                <a16:creationId xmlns:a16="http://schemas.microsoft.com/office/drawing/2014/main" id="{031ABAA9-EAD6-7CBA-6535-7EC7DCD46153}"/>
              </a:ext>
            </a:extLst>
          </p:cNvPr>
          <p:cNvSpPr txBox="1"/>
          <p:nvPr/>
        </p:nvSpPr>
        <p:spPr>
          <a:xfrm>
            <a:off x="265815" y="218596"/>
            <a:ext cx="3429000" cy="369332"/>
          </a:xfrm>
          <a:prstGeom prst="rect">
            <a:avLst/>
          </a:prstGeom>
          <a:noFill/>
        </p:spPr>
        <p:txBody>
          <a:bodyPr wrap="square">
            <a:spAutoFit/>
          </a:body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F7F80C4-C415-F816-966E-EC20A2587D3B}"/>
              </a:ext>
            </a:extLst>
          </p:cNvPr>
          <p:cNvSpPr txBox="1"/>
          <p:nvPr/>
        </p:nvSpPr>
        <p:spPr>
          <a:xfrm>
            <a:off x="269240" y="587930"/>
            <a:ext cx="6396672" cy="2849113"/>
          </a:xfrm>
          <a:prstGeom prst="rect">
            <a:avLst/>
          </a:prstGeom>
          <a:noFill/>
        </p:spPr>
        <p:txBody>
          <a:bodyPr wrap="square" rtlCol="0">
            <a:spAutoFit/>
          </a:bodyPr>
          <a:lstStyle/>
          <a:p>
            <a:r>
              <a:rPr lang="en-GB" sz="1200"/>
              <a:t>Answer the core knowledge question below </a:t>
            </a:r>
            <a:r>
              <a:rPr lang="en-GB" sz="1200" i="1" u="sng"/>
              <a:t>in full sentences</a:t>
            </a:r>
          </a:p>
          <a:p>
            <a:endParaRPr lang="en-GB" sz="700" i="1" u="sng"/>
          </a:p>
          <a:p>
            <a:pPr>
              <a:lnSpc>
                <a:spcPct val="150000"/>
              </a:lnSpc>
            </a:pPr>
            <a:r>
              <a:rPr lang="en-GB" sz="1200"/>
              <a:t>1.__________________________________________________________________________________________________________________________________________________________________________________________________________________________________________________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en-GB" sz="1200"/>
              <a:t>2.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a:p>
            <a:pPr>
              <a:lnSpc>
                <a:spcPct val="150000"/>
              </a:lnSpc>
            </a:pPr>
            <a:r>
              <a:rPr lang="en-GB" sz="1200"/>
              <a:t>3.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p:txBody>
      </p:sp>
      <p:pic>
        <p:nvPicPr>
          <p:cNvPr id="12" name="Picture 1791846066" descr="A picture containing text, vector graphics&#10;&#10;Description automatically generated">
            <a:extLst>
              <a:ext uri="{FF2B5EF4-FFF2-40B4-BE49-F238E27FC236}">
                <a16:creationId xmlns:a16="http://schemas.microsoft.com/office/drawing/2014/main" id="{E7717079-B432-074D-0D0E-800011CE3D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2848" y="218596"/>
            <a:ext cx="566448" cy="85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487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4AE01-45F0-29CB-FDDB-82C40AC97EBB}"/>
              </a:ext>
            </a:extLst>
          </p:cNvPr>
          <p:cNvSpPr>
            <a:spLocks noGrp="1"/>
          </p:cNvSpPr>
          <p:nvPr>
            <p:ph idx="1"/>
          </p:nvPr>
        </p:nvSpPr>
        <p:spPr>
          <a:xfrm>
            <a:off x="210230" y="2945487"/>
            <a:ext cx="5915025" cy="454529"/>
          </a:xfrm>
        </p:spPr>
        <p:txBody>
          <a:bodyPr/>
          <a:lstStyle/>
          <a:p>
            <a:pPr marL="0" indent="0">
              <a:buNone/>
            </a:pPr>
            <a:r>
              <a:rPr lang="en-GB" sz="1800" b="1" u="sng">
                <a:solidFill>
                  <a:srgbClr val="000000"/>
                </a:solidFill>
                <a:effectLst/>
                <a:ea typeface="Calibri" panose="020F0502020204030204" pitchFamily="34" charset="0"/>
                <a:cs typeface="Calibri" panose="020F0502020204030204" pitchFamily="34" charset="0"/>
              </a:rPr>
              <a:t>Academic Language</a:t>
            </a:r>
            <a:r>
              <a:rPr lang="en-GB" sz="1800" u="sng">
                <a:solidFill>
                  <a:srgbClr val="000000"/>
                </a:solidFill>
                <a:effectLst/>
                <a:ea typeface="Calibri" panose="020F0502020204030204" pitchFamily="34" charset="0"/>
                <a:cs typeface="Calibri" panose="020F0502020204030204" pitchFamily="34" charset="0"/>
              </a:rPr>
              <a:t> </a:t>
            </a:r>
            <a:r>
              <a:rPr lang="en-GB" sz="1800">
                <a:solidFill>
                  <a:srgbClr val="000000"/>
                </a:solidFill>
                <a:effectLst/>
                <a:ea typeface="Calibri" panose="020F0502020204030204" pitchFamily="34" charset="0"/>
                <a:cs typeface="Calibri" panose="020F0502020204030204" pitchFamily="34" charset="0"/>
              </a:rPr>
              <a:t>        SEE IT              SAY IT              Write it  </a:t>
            </a:r>
            <a:endParaRPr lang="en-GB" sz="1800">
              <a:effectLst/>
              <a:ea typeface="Calibri" panose="020F0502020204030204" pitchFamily="34" charset="0"/>
              <a:cs typeface="Times New Roman" panose="02020603050405020304" pitchFamily="18" charset="0"/>
            </a:endParaRPr>
          </a:p>
          <a:p>
            <a:pPr marL="0" indent="0">
              <a:buNone/>
            </a:pPr>
            <a:endParaRPr lang="en-GB"/>
          </a:p>
        </p:txBody>
      </p:sp>
      <p:sp>
        <p:nvSpPr>
          <p:cNvPr id="4" name="Title 1">
            <a:extLst>
              <a:ext uri="{FF2B5EF4-FFF2-40B4-BE49-F238E27FC236}">
                <a16:creationId xmlns:a16="http://schemas.microsoft.com/office/drawing/2014/main" id="{80F8ABFA-BE7E-5983-F845-7D56BD880CA3}"/>
              </a:ext>
            </a:extLst>
          </p:cNvPr>
          <p:cNvSpPr txBox="1">
            <a:spLocks/>
          </p:cNvSpPr>
          <p:nvPr/>
        </p:nvSpPr>
        <p:spPr>
          <a:xfrm>
            <a:off x="4471720" y="-103982"/>
            <a:ext cx="2815771" cy="70305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1600">
                <a:latin typeface="+mn-lt"/>
              </a:rPr>
              <a:t>Date: ________________</a:t>
            </a:r>
          </a:p>
        </p:txBody>
      </p:sp>
      <p:pic>
        <p:nvPicPr>
          <p:cNvPr id="5" name="Picture 4">
            <a:extLst>
              <a:ext uri="{FF2B5EF4-FFF2-40B4-BE49-F238E27FC236}">
                <a16:creationId xmlns:a16="http://schemas.microsoft.com/office/drawing/2014/main" id="{6844F870-A489-B331-2AD6-C2BFE345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2129" y="2924764"/>
            <a:ext cx="391795" cy="391795"/>
          </a:xfrm>
          <a:prstGeom prst="rect">
            <a:avLst/>
          </a:prstGeom>
          <a:noFill/>
        </p:spPr>
      </p:pic>
      <p:pic>
        <p:nvPicPr>
          <p:cNvPr id="6" name="Picture 5" descr="Shape&#10;&#10;Description automatically generated with low confidence">
            <a:extLst>
              <a:ext uri="{FF2B5EF4-FFF2-40B4-BE49-F238E27FC236}">
                <a16:creationId xmlns:a16="http://schemas.microsoft.com/office/drawing/2014/main" id="{3E83F7BE-09B5-91F3-0C16-894A716C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219" y="2973976"/>
            <a:ext cx="293370" cy="2933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BAAD1EE-2B6B-7EBB-27F6-DBA5B1EDC1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255" y="2864756"/>
            <a:ext cx="402590" cy="402590"/>
          </a:xfrm>
          <a:prstGeom prst="rect">
            <a:avLst/>
          </a:prstGeom>
          <a:noFill/>
        </p:spPr>
      </p:pic>
      <p:graphicFrame>
        <p:nvGraphicFramePr>
          <p:cNvPr id="8" name="Table 7">
            <a:extLst>
              <a:ext uri="{FF2B5EF4-FFF2-40B4-BE49-F238E27FC236}">
                <a16:creationId xmlns:a16="http://schemas.microsoft.com/office/drawing/2014/main" id="{CA1DDF4D-CBAC-6B6A-D5D4-646836A64F3E}"/>
              </a:ext>
            </a:extLst>
          </p:cNvPr>
          <p:cNvGraphicFramePr>
            <a:graphicFrameLocks noGrp="1"/>
          </p:cNvGraphicFramePr>
          <p:nvPr>
            <p:extLst>
              <p:ext uri="{D42A27DB-BD31-4B8C-83A1-F6EECF244321}">
                <p14:modId xmlns:p14="http://schemas.microsoft.com/office/powerpoint/2010/main" val="814393244"/>
              </p:ext>
            </p:extLst>
          </p:nvPr>
        </p:nvGraphicFramePr>
        <p:xfrm>
          <a:off x="239258" y="3393166"/>
          <a:ext cx="6437312" cy="1196179"/>
        </p:xfrm>
        <a:graphic>
          <a:graphicData uri="http://schemas.openxmlformats.org/drawingml/2006/table">
            <a:tbl>
              <a:tblPr firstRow="1" firstCol="1" bandRow="1">
                <a:tableStyleId>{5C22544A-7EE6-4342-B048-85BDC9FD1C3A}</a:tableStyleId>
              </a:tblPr>
              <a:tblGrid>
                <a:gridCol w="2251159">
                  <a:extLst>
                    <a:ext uri="{9D8B030D-6E8A-4147-A177-3AD203B41FA5}">
                      <a16:colId xmlns:a16="http://schemas.microsoft.com/office/drawing/2014/main" val="3614648286"/>
                    </a:ext>
                  </a:extLst>
                </a:gridCol>
                <a:gridCol w="4186153">
                  <a:extLst>
                    <a:ext uri="{9D8B030D-6E8A-4147-A177-3AD203B41FA5}">
                      <a16:colId xmlns:a16="http://schemas.microsoft.com/office/drawing/2014/main" val="285689622"/>
                    </a:ext>
                  </a:extLst>
                </a:gridCol>
              </a:tblGrid>
              <a:tr h="380950">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432451">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dirty="0">
                          <a:solidFill>
                            <a:schemeClr val="tx1"/>
                          </a:solidFill>
                          <a:effectLst/>
                          <a:latin typeface="+mn-lt"/>
                        </a:rPr>
                        <a:t>A chemical that can be used to indicate if there are certain nutrients in that substance</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651724"/>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b="0" i="0" dirty="0">
                          <a:solidFill>
                            <a:schemeClr val="tx1"/>
                          </a:solidFill>
                          <a:effectLst/>
                          <a:latin typeface="+mn-lt"/>
                        </a:rPr>
                        <a:t>A type of reagent (chemical) that changes colour in the presence of protein</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bl>
          </a:graphicData>
        </a:graphic>
      </p:graphicFrame>
      <p:sp>
        <p:nvSpPr>
          <p:cNvPr id="11" name="Rectangle 10">
            <a:extLst>
              <a:ext uri="{FF2B5EF4-FFF2-40B4-BE49-F238E27FC236}">
                <a16:creationId xmlns:a16="http://schemas.microsoft.com/office/drawing/2014/main" id="{A03809A9-D761-9DD0-8937-DF49BA187D35}"/>
              </a:ext>
            </a:extLst>
          </p:cNvPr>
          <p:cNvSpPr/>
          <p:nvPr/>
        </p:nvSpPr>
        <p:spPr>
          <a:xfrm>
            <a:off x="195829" y="775379"/>
            <a:ext cx="6466341" cy="205132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2">
            <a:extLst>
              <a:ext uri="{FF2B5EF4-FFF2-40B4-BE49-F238E27FC236}">
                <a16:creationId xmlns:a16="http://schemas.microsoft.com/office/drawing/2014/main" id="{6B8D5A68-9B07-BD55-AD52-3D59F6218D71}"/>
              </a:ext>
            </a:extLst>
          </p:cNvPr>
          <p:cNvSpPr>
            <a:spLocks noChangeArrowheads="1"/>
          </p:cNvSpPr>
          <p:nvPr/>
        </p:nvSpPr>
        <p:spPr bwMode="auto">
          <a:xfrm>
            <a:off x="239258" y="1242251"/>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791846066" descr="A picture containing text, vector graphics&#10;&#10;Description automatically generated">
            <a:extLst>
              <a:ext uri="{FF2B5EF4-FFF2-40B4-BE49-F238E27FC236}">
                <a16:creationId xmlns:a16="http://schemas.microsoft.com/office/drawing/2014/main" id="{632C3579-B5A2-4085-3DBF-31EBC314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105" y="1553749"/>
            <a:ext cx="641350" cy="9715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4C03A031-2C90-1267-896A-2B0F85CCED8F}"/>
              </a:ext>
            </a:extLst>
          </p:cNvPr>
          <p:cNvSpPr>
            <a:spLocks noChangeArrowheads="1"/>
          </p:cNvSpPr>
          <p:nvPr/>
        </p:nvSpPr>
        <p:spPr bwMode="auto">
          <a:xfrm>
            <a:off x="224858" y="1072379"/>
            <a:ext cx="4559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By the end of this lesson, you will know:</a:t>
            </a:r>
            <a:endParaRPr kumimoji="0" lang="en-GB" altLang="en-US" sz="1200" b="0" i="0" u="none" strike="noStrike" cap="none" normalizeH="0" baseline="0">
              <a:ln>
                <a:noFill/>
              </a:ln>
              <a:solidFill>
                <a:schemeClr val="tx1"/>
              </a:solidFill>
              <a:effectLst/>
            </a:endParaRPr>
          </a:p>
        </p:txBody>
      </p:sp>
      <p:sp>
        <p:nvSpPr>
          <p:cNvPr id="16" name="TextBox 15">
            <a:extLst>
              <a:ext uri="{FF2B5EF4-FFF2-40B4-BE49-F238E27FC236}">
                <a16:creationId xmlns:a16="http://schemas.microsoft.com/office/drawing/2014/main" id="{808C938A-CC77-E29B-2D79-8BCA6B42B966}"/>
              </a:ext>
            </a:extLst>
          </p:cNvPr>
          <p:cNvSpPr txBox="1"/>
          <p:nvPr/>
        </p:nvSpPr>
        <p:spPr>
          <a:xfrm>
            <a:off x="1025455" y="1329886"/>
            <a:ext cx="5607687" cy="646331"/>
          </a:xfrm>
          <a:prstGeom prst="rect">
            <a:avLst/>
          </a:prstGeom>
          <a:noFill/>
        </p:spPr>
        <p:txBody>
          <a:bodyPr wrap="square" rtlCol="0">
            <a:spAutoFit/>
          </a:bodyPr>
          <a:lstStyle/>
          <a:p>
            <a:pPr marL="285750" indent="-285750">
              <a:buFont typeface="Arial" panose="020B0604020202020204" pitchFamily="34" charset="0"/>
              <a:buChar char="•"/>
            </a:pPr>
            <a:r>
              <a:rPr lang="en-GB" sz="1200" dirty="0"/>
              <a:t>Chemicals called reagents can indicate the presence of a specific food substance when they change colour</a:t>
            </a:r>
          </a:p>
          <a:p>
            <a:pPr marL="285750" indent="-285750">
              <a:buFont typeface="Arial" panose="020B0604020202020204" pitchFamily="34" charset="0"/>
              <a:buChar char="•"/>
            </a:pPr>
            <a:endParaRPr lang="en-GB" sz="1200" dirty="0"/>
          </a:p>
        </p:txBody>
      </p:sp>
      <p:sp>
        <p:nvSpPr>
          <p:cNvPr id="17" name="Content Placeholder 2">
            <a:extLst>
              <a:ext uri="{FF2B5EF4-FFF2-40B4-BE49-F238E27FC236}">
                <a16:creationId xmlns:a16="http://schemas.microsoft.com/office/drawing/2014/main" id="{07762A29-A216-C7CF-F1FF-17AEBB1CCE4B}"/>
              </a:ext>
            </a:extLst>
          </p:cNvPr>
          <p:cNvSpPr txBox="1">
            <a:spLocks/>
          </p:cNvSpPr>
          <p:nvPr/>
        </p:nvSpPr>
        <p:spPr>
          <a:xfrm>
            <a:off x="239258" y="828454"/>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dirty="0">
                <a:solidFill>
                  <a:srgbClr val="000000"/>
                </a:solidFill>
                <a:ea typeface="Calibri" panose="020F0502020204030204" pitchFamily="34" charset="0"/>
                <a:cs typeface="Calibri" panose="020F0502020204030204" pitchFamily="34" charset="0"/>
              </a:rPr>
              <a:t>Core Knowledge</a:t>
            </a:r>
            <a:endParaRPr lang="en-GB" sz="1800" dirty="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dirty="0"/>
          </a:p>
        </p:txBody>
      </p:sp>
      <p:sp>
        <p:nvSpPr>
          <p:cNvPr id="20" name="Content Placeholder 2">
            <a:extLst>
              <a:ext uri="{FF2B5EF4-FFF2-40B4-BE49-F238E27FC236}">
                <a16:creationId xmlns:a16="http://schemas.microsoft.com/office/drawing/2014/main" id="{9F7DE24A-620C-4936-98CC-03F89AF79A0E}"/>
              </a:ext>
            </a:extLst>
          </p:cNvPr>
          <p:cNvSpPr txBox="1">
            <a:spLocks/>
          </p:cNvSpPr>
          <p:nvPr/>
        </p:nvSpPr>
        <p:spPr>
          <a:xfrm>
            <a:off x="195829" y="4783009"/>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dirty="0">
                <a:solidFill>
                  <a:srgbClr val="000000"/>
                </a:solidFill>
                <a:ea typeface="Calibri" panose="020F0502020204030204" pitchFamily="34" charset="0"/>
                <a:cs typeface="Calibri" panose="020F0502020204030204" pitchFamily="34" charset="0"/>
              </a:rPr>
              <a:t>Lesson content</a:t>
            </a:r>
            <a:endParaRPr lang="en-GB" sz="1800" dirty="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dirty="0"/>
          </a:p>
        </p:txBody>
      </p:sp>
      <p:sp>
        <p:nvSpPr>
          <p:cNvPr id="21" name="TextBox 20">
            <a:extLst>
              <a:ext uri="{FF2B5EF4-FFF2-40B4-BE49-F238E27FC236}">
                <a16:creationId xmlns:a16="http://schemas.microsoft.com/office/drawing/2014/main" id="{BF8364F0-4210-D35B-4E13-3C621044089B}"/>
              </a:ext>
            </a:extLst>
          </p:cNvPr>
          <p:cNvSpPr txBox="1"/>
          <p:nvPr/>
        </p:nvSpPr>
        <p:spPr>
          <a:xfrm>
            <a:off x="170378" y="5242020"/>
            <a:ext cx="6437312" cy="4339650"/>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p:txBody>
      </p:sp>
      <p:sp>
        <p:nvSpPr>
          <p:cNvPr id="10" name="Content Placeholder 2">
            <a:extLst>
              <a:ext uri="{FF2B5EF4-FFF2-40B4-BE49-F238E27FC236}">
                <a16:creationId xmlns:a16="http://schemas.microsoft.com/office/drawing/2014/main" id="{E494482F-C40A-BBEA-2AAF-DD65D0D51AFA}"/>
              </a:ext>
            </a:extLst>
          </p:cNvPr>
          <p:cNvSpPr txBox="1">
            <a:spLocks/>
          </p:cNvSpPr>
          <p:nvPr/>
        </p:nvSpPr>
        <p:spPr>
          <a:xfrm>
            <a:off x="99018" y="386770"/>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dirty="0">
                <a:solidFill>
                  <a:srgbClr val="000000"/>
                </a:solidFill>
                <a:ea typeface="Calibri" panose="020F0502020204030204" pitchFamily="34" charset="0"/>
                <a:cs typeface="Calibri" panose="020F0502020204030204" pitchFamily="34" charset="0"/>
              </a:rPr>
              <a:t>How do I know what’s in my food?</a:t>
            </a:r>
          </a:p>
          <a:p>
            <a:pPr marL="0" indent="0">
              <a:buFont typeface="Arial" panose="020B0604020202020204" pitchFamily="34" charset="0"/>
              <a:buNone/>
            </a:pPr>
            <a:endParaRPr lang="en-GB" dirty="0"/>
          </a:p>
        </p:txBody>
      </p:sp>
      <p:sp>
        <p:nvSpPr>
          <p:cNvPr id="18" name="Text Placeholder 4">
            <a:extLst>
              <a:ext uri="{FF2B5EF4-FFF2-40B4-BE49-F238E27FC236}">
                <a16:creationId xmlns:a16="http://schemas.microsoft.com/office/drawing/2014/main" id="{FFA4EB39-3F39-600D-E840-528D6BB721FC}"/>
              </a:ext>
            </a:extLst>
          </p:cNvPr>
          <p:cNvSpPr txBox="1">
            <a:spLocks/>
          </p:cNvSpPr>
          <p:nvPr/>
        </p:nvSpPr>
        <p:spPr>
          <a:xfrm>
            <a:off x="154061" y="5306643"/>
            <a:ext cx="6216135" cy="323875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200" b="1" dirty="0">
                <a:latin typeface="+mj-lt"/>
              </a:rPr>
              <a:t>Food Tests</a:t>
            </a:r>
          </a:p>
          <a:p>
            <a:pPr marL="285750" indent="-285750"/>
            <a:r>
              <a:rPr lang="en-GB" sz="1200" dirty="0">
                <a:latin typeface="+mj-lt"/>
              </a:rPr>
              <a:t>When you were learning about acids and alkalis, you learnt about the role of universal indicator. </a:t>
            </a:r>
          </a:p>
          <a:p>
            <a:pPr marL="285750" indent="-285750"/>
            <a:r>
              <a:rPr lang="en-GB" sz="1200" dirty="0">
                <a:latin typeface="+mj-lt"/>
              </a:rPr>
              <a:t>Here, it changed colour to identify if a solution was acid or alkali.</a:t>
            </a:r>
          </a:p>
          <a:p>
            <a:pPr marL="285750" indent="-285750"/>
            <a:r>
              <a:rPr lang="en-GB" sz="1200" dirty="0">
                <a:latin typeface="+mj-lt"/>
              </a:rPr>
              <a:t>In this lesson, we are going to use different chemicals to indicate the presence of some of the different nutrients we have been learning about.</a:t>
            </a:r>
          </a:p>
          <a:p>
            <a:pPr marL="285750" indent="-285750"/>
            <a:r>
              <a:rPr lang="en-GB" sz="1200" dirty="0">
                <a:latin typeface="+mj-lt"/>
              </a:rPr>
              <a:t>There are three different tests we are going to be looking at. </a:t>
            </a:r>
          </a:p>
          <a:p>
            <a:pPr marL="285750" indent="-285750"/>
            <a:r>
              <a:rPr lang="en-GB" sz="1200" dirty="0">
                <a:latin typeface="+mj-lt"/>
              </a:rPr>
              <a:t>In each case, if there is a change of ‘colour’, it means that that nutrient is present.</a:t>
            </a:r>
          </a:p>
        </p:txBody>
      </p:sp>
      <p:sp>
        <p:nvSpPr>
          <p:cNvPr id="19" name="TextBox 18">
            <a:extLst>
              <a:ext uri="{FF2B5EF4-FFF2-40B4-BE49-F238E27FC236}">
                <a16:creationId xmlns:a16="http://schemas.microsoft.com/office/drawing/2014/main" id="{FC91B55F-229E-CAA9-0B6D-6D35D06D1BEC}"/>
              </a:ext>
            </a:extLst>
          </p:cNvPr>
          <p:cNvSpPr txBox="1"/>
          <p:nvPr/>
        </p:nvSpPr>
        <p:spPr>
          <a:xfrm>
            <a:off x="311581" y="7262034"/>
            <a:ext cx="1837192" cy="830997"/>
          </a:xfrm>
          <a:prstGeom prst="rect">
            <a:avLst/>
          </a:prstGeom>
          <a:noFill/>
          <a:ln>
            <a:solidFill>
              <a:srgbClr val="002060"/>
            </a:solidFill>
          </a:ln>
        </p:spPr>
        <p:txBody>
          <a:bodyPr wrap="square" lIns="91440" tIns="45720" rIns="91440" bIns="45720" rtlCol="0" anchor="t">
            <a:spAutoFit/>
          </a:bodyPr>
          <a:lstStyle/>
          <a:p>
            <a:pPr algn="ctr"/>
            <a:r>
              <a:rPr lang="en-GB" sz="1200" b="1" dirty="0">
                <a:solidFill>
                  <a:srgbClr val="002060"/>
                </a:solidFill>
              </a:rPr>
              <a:t>Test for Protein</a:t>
            </a:r>
          </a:p>
          <a:p>
            <a:pPr algn="ctr"/>
            <a:r>
              <a:rPr lang="en-GB" sz="1200" dirty="0">
                <a:solidFill>
                  <a:srgbClr val="002060"/>
                </a:solidFill>
              </a:rPr>
              <a:t>Mix with a chemical called Biuret. Turns purple if protein present</a:t>
            </a:r>
          </a:p>
        </p:txBody>
      </p:sp>
      <p:pic>
        <p:nvPicPr>
          <p:cNvPr id="22" name="Picture 8" descr="What is biuret reaction? - Science Query">
            <a:extLst>
              <a:ext uri="{FF2B5EF4-FFF2-40B4-BE49-F238E27FC236}">
                <a16:creationId xmlns:a16="http://schemas.microsoft.com/office/drawing/2014/main" id="{3963B15A-6F27-5569-B01E-147C1959546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877" t="13409" r="27251" b="27016"/>
          <a:stretch/>
        </p:blipFill>
        <p:spPr bwMode="auto">
          <a:xfrm>
            <a:off x="311581" y="8237951"/>
            <a:ext cx="1837193" cy="131218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09B8A06A-442E-0976-C8B0-2525247683AB}"/>
              </a:ext>
            </a:extLst>
          </p:cNvPr>
          <p:cNvSpPr txBox="1"/>
          <p:nvPr/>
        </p:nvSpPr>
        <p:spPr>
          <a:xfrm>
            <a:off x="2289975" y="7262034"/>
            <a:ext cx="1619853" cy="830997"/>
          </a:xfrm>
          <a:prstGeom prst="rect">
            <a:avLst/>
          </a:prstGeom>
          <a:noFill/>
          <a:ln>
            <a:solidFill>
              <a:srgbClr val="002060"/>
            </a:solidFill>
          </a:ln>
        </p:spPr>
        <p:txBody>
          <a:bodyPr wrap="square" rtlCol="0">
            <a:spAutoFit/>
          </a:bodyPr>
          <a:lstStyle/>
          <a:p>
            <a:pPr algn="ctr"/>
            <a:r>
              <a:rPr lang="en-GB" sz="1200" b="1" dirty="0">
                <a:solidFill>
                  <a:srgbClr val="002060"/>
                </a:solidFill>
              </a:rPr>
              <a:t>Test for Starch</a:t>
            </a:r>
          </a:p>
          <a:p>
            <a:pPr algn="ctr"/>
            <a:r>
              <a:rPr lang="en-GB" sz="1200" dirty="0">
                <a:solidFill>
                  <a:srgbClr val="002060"/>
                </a:solidFill>
              </a:rPr>
              <a:t>Mix with a chemical called iodine. It will go blue/black if present</a:t>
            </a:r>
          </a:p>
        </p:txBody>
      </p:sp>
      <p:pic>
        <p:nvPicPr>
          <p:cNvPr id="24" name="Picture 10" descr="Test for Starch (Carbohydrates) - Steps with Images - Teachoo">
            <a:extLst>
              <a:ext uri="{FF2B5EF4-FFF2-40B4-BE49-F238E27FC236}">
                <a16:creationId xmlns:a16="http://schemas.microsoft.com/office/drawing/2014/main" id="{EFA7201D-F6E0-AB32-0EA3-7B303F8BD27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7184" t="32500" r="6315" b="7376"/>
          <a:stretch/>
        </p:blipFill>
        <p:spPr bwMode="auto">
          <a:xfrm>
            <a:off x="2218790" y="8381368"/>
            <a:ext cx="1787198" cy="11501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5F5C13B-9BD5-3314-B1C2-26C48041107A}"/>
              </a:ext>
            </a:extLst>
          </p:cNvPr>
          <p:cNvSpPr txBox="1"/>
          <p:nvPr/>
        </p:nvSpPr>
        <p:spPr>
          <a:xfrm>
            <a:off x="4038795" y="7262035"/>
            <a:ext cx="2396359" cy="830997"/>
          </a:xfrm>
          <a:prstGeom prst="rect">
            <a:avLst/>
          </a:prstGeom>
          <a:noFill/>
          <a:ln>
            <a:solidFill>
              <a:srgbClr val="002060"/>
            </a:solidFill>
          </a:ln>
        </p:spPr>
        <p:txBody>
          <a:bodyPr wrap="square" lIns="91440" tIns="45720" rIns="91440" bIns="45720" rtlCol="0" anchor="t">
            <a:spAutoFit/>
          </a:bodyPr>
          <a:lstStyle/>
          <a:p>
            <a:pPr algn="ctr"/>
            <a:r>
              <a:rPr lang="en-GB" sz="1200" b="1" dirty="0">
                <a:solidFill>
                  <a:srgbClr val="002060"/>
                </a:solidFill>
              </a:rPr>
              <a:t>Test for Sugar</a:t>
            </a:r>
          </a:p>
          <a:p>
            <a:pPr algn="ctr"/>
            <a:r>
              <a:rPr lang="en-GB" sz="1200" dirty="0">
                <a:solidFill>
                  <a:srgbClr val="002060"/>
                </a:solidFill>
              </a:rPr>
              <a:t>Mix with a chemical called Benedict’s solution and heat. It will go brick red if present</a:t>
            </a:r>
          </a:p>
        </p:txBody>
      </p:sp>
      <p:pic>
        <p:nvPicPr>
          <p:cNvPr id="26" name="Picture 12" descr="Benedict's Test - Reagent Preparation, Principle, Procedure, Reaction">
            <a:extLst>
              <a:ext uri="{FF2B5EF4-FFF2-40B4-BE49-F238E27FC236}">
                <a16:creationId xmlns:a16="http://schemas.microsoft.com/office/drawing/2014/main" id="{9BFBE8FC-ECD5-369D-FFDC-B572C65FACD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6156" t="18218" r="5568" b="4393"/>
          <a:stretch/>
        </p:blipFill>
        <p:spPr bwMode="auto">
          <a:xfrm>
            <a:off x="4145452" y="8381886"/>
            <a:ext cx="2423341" cy="1053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269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500"/>
                                        <p:tgtEl>
                                          <p:spTgt spid="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xEl>
                                              <p:pRg st="5" end="5"/>
                                            </p:txEl>
                                          </p:spTgt>
                                        </p:tgtEl>
                                        <p:attrNameLst>
                                          <p:attrName>style.visibility</p:attrName>
                                        </p:attrNameLst>
                                      </p:cBhvr>
                                      <p:to>
                                        <p:strVal val="visible"/>
                                      </p:to>
                                    </p:set>
                                    <p:animEffect transition="in" filter="fade">
                                      <p:cBhvr>
                                        <p:cTn id="32" dur="500"/>
                                        <p:tgtEl>
                                          <p:spTgt spid="1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animBg="1"/>
      <p:bldP spid="23"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7B09E8-C9B5-0EEB-B621-159590EEC45F}"/>
              </a:ext>
            </a:extLst>
          </p:cNvPr>
          <p:cNvSpPr txBox="1">
            <a:spLocks/>
          </p:cNvSpPr>
          <p:nvPr/>
        </p:nvSpPr>
        <p:spPr>
          <a:xfrm>
            <a:off x="372791" y="202687"/>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Application of knowledge</a:t>
            </a:r>
            <a:endParaRPr lang="en-GB"/>
          </a:p>
        </p:txBody>
      </p:sp>
      <p:sp>
        <p:nvSpPr>
          <p:cNvPr id="5" name="TextBox 4">
            <a:extLst>
              <a:ext uri="{FF2B5EF4-FFF2-40B4-BE49-F238E27FC236}">
                <a16:creationId xmlns:a16="http://schemas.microsoft.com/office/drawing/2014/main" id="{9B93D694-1558-716C-B78A-3C8113C06964}"/>
              </a:ext>
            </a:extLst>
          </p:cNvPr>
          <p:cNvSpPr txBox="1"/>
          <p:nvPr/>
        </p:nvSpPr>
        <p:spPr>
          <a:xfrm>
            <a:off x="210344" y="657216"/>
            <a:ext cx="6437312" cy="5816977"/>
          </a:xfrm>
          <a:prstGeom prst="rect">
            <a:avLst/>
          </a:prstGeom>
          <a:noFill/>
          <a:ln>
            <a:solidFill>
              <a:schemeClr val="tx1"/>
            </a:solidFill>
          </a:ln>
        </p:spPr>
        <p:txBody>
          <a:bodyPr wrap="square" rtlCol="0">
            <a:spAutoFit/>
          </a:bodyPr>
          <a:lstStyle/>
          <a:p>
            <a:r>
              <a:rPr lang="en-GB" sz="1200" dirty="0"/>
              <a:t>Task 1: </a:t>
            </a:r>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endParaRPr lang="en-GB" sz="1200" dirty="0"/>
          </a:p>
          <a:p>
            <a:pPr marL="171450" indent="-171450">
              <a:buFont typeface="Arial" panose="020B0604020202020204" pitchFamily="34" charset="0"/>
              <a:buChar char="•"/>
            </a:pPr>
            <a:endParaRPr lang="en-GB" sz="1200" dirty="0"/>
          </a:p>
        </p:txBody>
      </p:sp>
      <p:graphicFrame>
        <p:nvGraphicFramePr>
          <p:cNvPr id="2" name="Table 1">
            <a:extLst>
              <a:ext uri="{FF2B5EF4-FFF2-40B4-BE49-F238E27FC236}">
                <a16:creationId xmlns:a16="http://schemas.microsoft.com/office/drawing/2014/main" id="{B6C32B17-CFC3-A5A2-0667-67C551F32B06}"/>
              </a:ext>
            </a:extLst>
          </p:cNvPr>
          <p:cNvGraphicFramePr>
            <a:graphicFrameLocks noGrp="1"/>
          </p:cNvGraphicFramePr>
          <p:nvPr>
            <p:extLst>
              <p:ext uri="{D42A27DB-BD31-4B8C-83A1-F6EECF244321}">
                <p14:modId xmlns:p14="http://schemas.microsoft.com/office/powerpoint/2010/main" val="3236100297"/>
              </p:ext>
            </p:extLst>
          </p:nvPr>
        </p:nvGraphicFramePr>
        <p:xfrm>
          <a:off x="372791" y="1020438"/>
          <a:ext cx="5397500" cy="365760"/>
        </p:xfrm>
        <a:graphic>
          <a:graphicData uri="http://schemas.openxmlformats.org/drawingml/2006/table">
            <a:tbl>
              <a:tblPr firstRow="1" firstCol="1" bandRow="1"/>
              <a:tblGrid>
                <a:gridCol w="5397500">
                  <a:extLst>
                    <a:ext uri="{9D8B030D-6E8A-4147-A177-3AD203B41FA5}">
                      <a16:colId xmlns:a16="http://schemas.microsoft.com/office/drawing/2014/main" val="3068144500"/>
                    </a:ext>
                  </a:extLst>
                </a:gridCol>
              </a:tblGrid>
              <a:tr h="0">
                <a:tc>
                  <a:txBody>
                    <a:bodyPr/>
                    <a:lstStyle/>
                    <a:p>
                      <a:pPr>
                        <a:spcBef>
                          <a:spcPts val="1800"/>
                        </a:spcBef>
                        <a:spcAft>
                          <a:spcPts val="900"/>
                        </a:spcAft>
                      </a:pPr>
                      <a:r>
                        <a:rPr lang="en-GB" sz="1200" b="1" dirty="0">
                          <a:effectLst/>
                          <a:latin typeface="Calibri" panose="020F0502020204030204" pitchFamily="34" charset="0"/>
                          <a:ea typeface="Calibri" panose="020F0502020204030204" pitchFamily="34" charset="0"/>
                          <a:cs typeface="Arial" panose="020B0604020202020204" pitchFamily="34" charset="0"/>
                        </a:rPr>
                        <a:t>Name of the food I am testing:</a:t>
                      </a:r>
                      <a:r>
                        <a:rPr lang="en-GB" sz="1200" dirty="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3870006"/>
                  </a:ext>
                </a:extLst>
              </a:tr>
            </a:tbl>
          </a:graphicData>
        </a:graphic>
      </p:graphicFrame>
      <p:graphicFrame>
        <p:nvGraphicFramePr>
          <p:cNvPr id="8" name="Table 7">
            <a:extLst>
              <a:ext uri="{FF2B5EF4-FFF2-40B4-BE49-F238E27FC236}">
                <a16:creationId xmlns:a16="http://schemas.microsoft.com/office/drawing/2014/main" id="{0C0BCAB3-4C0B-A716-5C62-9D779F12D824}"/>
              </a:ext>
            </a:extLst>
          </p:cNvPr>
          <p:cNvGraphicFramePr>
            <a:graphicFrameLocks noGrp="1"/>
          </p:cNvGraphicFramePr>
          <p:nvPr>
            <p:extLst>
              <p:ext uri="{D42A27DB-BD31-4B8C-83A1-F6EECF244321}">
                <p14:modId xmlns:p14="http://schemas.microsoft.com/office/powerpoint/2010/main" val="3899163032"/>
              </p:ext>
            </p:extLst>
          </p:nvPr>
        </p:nvGraphicFramePr>
        <p:xfrm>
          <a:off x="296659" y="1583810"/>
          <a:ext cx="6285048" cy="4462603"/>
        </p:xfrm>
        <a:graphic>
          <a:graphicData uri="http://schemas.openxmlformats.org/drawingml/2006/table">
            <a:tbl>
              <a:tblPr firstRow="1" firstCol="1" bandRow="1"/>
              <a:tblGrid>
                <a:gridCol w="1339200">
                  <a:extLst>
                    <a:ext uri="{9D8B030D-6E8A-4147-A177-3AD203B41FA5}">
                      <a16:colId xmlns:a16="http://schemas.microsoft.com/office/drawing/2014/main" val="3408182074"/>
                    </a:ext>
                  </a:extLst>
                </a:gridCol>
                <a:gridCol w="1236462">
                  <a:extLst>
                    <a:ext uri="{9D8B030D-6E8A-4147-A177-3AD203B41FA5}">
                      <a16:colId xmlns:a16="http://schemas.microsoft.com/office/drawing/2014/main" val="4084540747"/>
                    </a:ext>
                  </a:extLst>
                </a:gridCol>
                <a:gridCol w="1236462">
                  <a:extLst>
                    <a:ext uri="{9D8B030D-6E8A-4147-A177-3AD203B41FA5}">
                      <a16:colId xmlns:a16="http://schemas.microsoft.com/office/drawing/2014/main" val="1339202767"/>
                    </a:ext>
                  </a:extLst>
                </a:gridCol>
                <a:gridCol w="1236462">
                  <a:extLst>
                    <a:ext uri="{9D8B030D-6E8A-4147-A177-3AD203B41FA5}">
                      <a16:colId xmlns:a16="http://schemas.microsoft.com/office/drawing/2014/main" val="3062562766"/>
                    </a:ext>
                  </a:extLst>
                </a:gridCol>
                <a:gridCol w="1236462">
                  <a:extLst>
                    <a:ext uri="{9D8B030D-6E8A-4147-A177-3AD203B41FA5}">
                      <a16:colId xmlns:a16="http://schemas.microsoft.com/office/drawing/2014/main" val="2806687785"/>
                    </a:ext>
                  </a:extLst>
                </a:gridCol>
              </a:tblGrid>
              <a:tr h="272257">
                <a:tc>
                  <a:txBody>
                    <a:bodyPr/>
                    <a:lstStyle/>
                    <a:p>
                      <a:pPr>
                        <a:spcAft>
                          <a:spcPts val="600"/>
                        </a:spcAft>
                      </a:pPr>
                      <a:r>
                        <a:rPr lang="en-GB" sz="1200">
                          <a:effectLst/>
                          <a:latin typeface="Calibri" panose="020F0502020204030204" pitchFamily="34" charset="0"/>
                          <a:ea typeface="Calibri" panose="020F0502020204030204" pitchFamily="34" charset="0"/>
                          <a:cs typeface="Arial" panose="020B0604020202020204" pitchFamily="34" charset="0"/>
                        </a:rPr>
                        <a:t> </a:t>
                      </a:r>
                    </a:p>
                  </a:txBody>
                  <a:tcPr marL="45800" marR="45800" marT="24172" marB="24172">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r>
                        <a:rPr lang="en-GB" sz="1200" b="1">
                          <a:effectLst/>
                          <a:latin typeface="Calibri" panose="020F0502020204030204" pitchFamily="34" charset="0"/>
                          <a:ea typeface="Calibri" panose="020F0502020204030204" pitchFamily="34" charset="0"/>
                          <a:cs typeface="Arial" panose="020B0604020202020204" pitchFamily="34" charset="0"/>
                        </a:rPr>
                        <a:t>Test with</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gn="ctr"/>
                      <a:r>
                        <a:rPr lang="en-GB" sz="1200" b="1">
                          <a:effectLst/>
                          <a:latin typeface="Calibri" panose="020F0502020204030204" pitchFamily="34" charset="0"/>
                          <a:ea typeface="Calibri" panose="020F0502020204030204" pitchFamily="34" charset="0"/>
                          <a:cs typeface="Arial" panose="020B0604020202020204" pitchFamily="34" charset="0"/>
                        </a:rPr>
                        <a:t>iodine solution</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45800" marR="45800" marT="24172" marB="241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b="1">
                          <a:effectLst/>
                          <a:latin typeface="Calibri" panose="020F0502020204030204" pitchFamily="34" charset="0"/>
                          <a:ea typeface="Calibri" panose="020F0502020204030204" pitchFamily="34" charset="0"/>
                          <a:cs typeface="Arial" panose="020B0604020202020204" pitchFamily="34" charset="0"/>
                        </a:rPr>
                        <a:t>Test with</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gn="ctr"/>
                      <a:r>
                        <a:rPr lang="en-GB" sz="1200" b="1">
                          <a:effectLst/>
                          <a:latin typeface="Calibri" panose="020F0502020204030204" pitchFamily="34" charset="0"/>
                          <a:ea typeface="Calibri" panose="020F0502020204030204" pitchFamily="34" charset="0"/>
                          <a:cs typeface="Arial" panose="020B0604020202020204" pitchFamily="34" charset="0"/>
                        </a:rPr>
                        <a:t>biuret solution</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45800" marR="45800" marT="24172" marB="241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b="1">
                          <a:effectLst/>
                          <a:latin typeface="Calibri" panose="020F0502020204030204" pitchFamily="34" charset="0"/>
                          <a:ea typeface="Calibri" panose="020F0502020204030204" pitchFamily="34" charset="0"/>
                          <a:cs typeface="Arial" panose="020B0604020202020204" pitchFamily="34" charset="0"/>
                        </a:rPr>
                        <a:t>Test with</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gn="ctr"/>
                      <a:r>
                        <a:rPr lang="en-GB" sz="1200" b="1">
                          <a:effectLst/>
                          <a:latin typeface="Calibri" panose="020F0502020204030204" pitchFamily="34" charset="0"/>
                          <a:ea typeface="Calibri" panose="020F0502020204030204" pitchFamily="34" charset="0"/>
                          <a:cs typeface="Arial" panose="020B0604020202020204" pitchFamily="34" charset="0"/>
                        </a:rPr>
                        <a:t>ethanol solution</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45800" marR="45800" marT="24172" marB="241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200" b="1">
                          <a:effectLst/>
                          <a:latin typeface="Calibri" panose="020F0502020204030204" pitchFamily="34" charset="0"/>
                          <a:ea typeface="Calibri" panose="020F0502020204030204" pitchFamily="34" charset="0"/>
                          <a:cs typeface="Arial" panose="020B0604020202020204" pitchFamily="34" charset="0"/>
                        </a:rPr>
                        <a:t>Test with</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gn="ctr"/>
                      <a:r>
                        <a:rPr lang="en-GB" sz="1200" b="1">
                          <a:effectLst/>
                          <a:latin typeface="Calibri" panose="020F0502020204030204" pitchFamily="34" charset="0"/>
                          <a:ea typeface="Calibri" panose="020F0502020204030204" pitchFamily="34" charset="0"/>
                          <a:cs typeface="Arial" panose="020B0604020202020204" pitchFamily="34" charset="0"/>
                        </a:rPr>
                        <a:t>Benedict’s solution</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45800" marR="45800" marT="24172" marB="241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53111"/>
                  </a:ext>
                </a:extLst>
              </a:tr>
              <a:tr h="625089">
                <a:tc>
                  <a:txBody>
                    <a:bodyPr/>
                    <a:lstStyle/>
                    <a:p>
                      <a:pPr>
                        <a:spcAft>
                          <a:spcPts val="600"/>
                        </a:spcAft>
                      </a:pPr>
                      <a:r>
                        <a:rPr lang="en-GB" sz="1200" b="1">
                          <a:effectLst/>
                          <a:latin typeface="Calibri" panose="020F0502020204030204" pitchFamily="34" charset="0"/>
                          <a:ea typeface="Calibri" panose="020F0502020204030204" pitchFamily="34" charset="0"/>
                          <a:cs typeface="Arial" panose="020B0604020202020204" pitchFamily="34" charset="0"/>
                        </a:rPr>
                        <a:t>Predict</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spcAft>
                          <a:spcPts val="600"/>
                        </a:spcAft>
                      </a:pPr>
                      <a:r>
                        <a:rPr lang="en-GB" sz="1200">
                          <a:effectLst/>
                          <a:latin typeface="Calibri" panose="020F0502020204030204" pitchFamily="34" charset="0"/>
                          <a:ea typeface="Calibri" panose="020F0502020204030204" pitchFamily="34" charset="0"/>
                          <a:cs typeface="Arial" panose="020B0604020202020204" pitchFamily="34" charset="0"/>
                        </a:rPr>
                        <a:t>What do you think the result of each test will be?</a:t>
                      </a:r>
                    </a:p>
                  </a:txBody>
                  <a:tcPr marL="45800" marR="4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900"/>
                        </a:spcAft>
                      </a:pPr>
                      <a:r>
                        <a:rPr lang="en-GB" sz="1200">
                          <a:effectLst/>
                          <a:latin typeface="Calibri" panose="020F0502020204030204" pitchFamily="34" charset="0"/>
                          <a:ea typeface="Calibri" panose="020F0502020204030204" pitchFamily="34" charset="0"/>
                          <a:cs typeface="Arial" panose="020B0604020202020204" pitchFamily="34" charset="0"/>
                        </a:rPr>
                        <a:t> </a:t>
                      </a:r>
                    </a:p>
                  </a:txBody>
                  <a:tcPr marL="45800" marR="4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900"/>
                        </a:spcAft>
                      </a:pPr>
                      <a:r>
                        <a:rPr lang="en-GB" sz="1200">
                          <a:effectLst/>
                          <a:latin typeface="Calibri" panose="020F0502020204030204" pitchFamily="34" charset="0"/>
                          <a:ea typeface="Calibri" panose="020F0502020204030204" pitchFamily="34" charset="0"/>
                          <a:cs typeface="Arial" panose="020B0604020202020204" pitchFamily="34" charset="0"/>
                        </a:rPr>
                        <a:t> </a:t>
                      </a:r>
                    </a:p>
                  </a:txBody>
                  <a:tcPr marL="45800" marR="4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900"/>
                        </a:spcAft>
                      </a:pPr>
                      <a:r>
                        <a:rPr lang="en-GB" sz="1200">
                          <a:effectLst/>
                          <a:latin typeface="Calibri" panose="020F0502020204030204" pitchFamily="34" charset="0"/>
                          <a:ea typeface="Calibri" panose="020F0502020204030204" pitchFamily="34" charset="0"/>
                          <a:cs typeface="Arial" panose="020B0604020202020204" pitchFamily="34" charset="0"/>
                        </a:rPr>
                        <a:t> </a:t>
                      </a:r>
                    </a:p>
                  </a:txBody>
                  <a:tcPr marL="45800" marR="4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900"/>
                        </a:spcAft>
                      </a:pPr>
                      <a:r>
                        <a:rPr lang="en-GB" sz="1200">
                          <a:effectLst/>
                          <a:latin typeface="Calibri" panose="020F0502020204030204" pitchFamily="34" charset="0"/>
                          <a:ea typeface="Calibri" panose="020F0502020204030204" pitchFamily="34" charset="0"/>
                          <a:cs typeface="Arial" panose="020B0604020202020204" pitchFamily="34" charset="0"/>
                        </a:rPr>
                        <a:t> </a:t>
                      </a:r>
                    </a:p>
                  </a:txBody>
                  <a:tcPr marL="45800" marR="4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4744338"/>
                  </a:ext>
                </a:extLst>
              </a:tr>
              <a:tr h="625089">
                <a:tc>
                  <a:txBody>
                    <a:bodyPr/>
                    <a:lstStyle/>
                    <a:p>
                      <a:pPr>
                        <a:spcAft>
                          <a:spcPts val="600"/>
                        </a:spcAft>
                      </a:pPr>
                      <a:r>
                        <a:rPr lang="en-GB" sz="1200" b="1" dirty="0">
                          <a:effectLst/>
                          <a:latin typeface="Calibri" panose="020F0502020204030204" pitchFamily="34" charset="0"/>
                          <a:ea typeface="Calibri" panose="020F0502020204030204" pitchFamily="34" charset="0"/>
                          <a:cs typeface="Arial" panose="020B0604020202020204" pitchFamily="34" charset="0"/>
                        </a:rPr>
                        <a:t>Explain</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spcAft>
                          <a:spcPts val="600"/>
                        </a:spcAft>
                      </a:pPr>
                      <a:r>
                        <a:rPr lang="en-GB" sz="1200" dirty="0">
                          <a:effectLst/>
                          <a:latin typeface="Calibri" panose="020F0502020204030204" pitchFamily="34" charset="0"/>
                          <a:ea typeface="Calibri" panose="020F0502020204030204" pitchFamily="34" charset="0"/>
                          <a:cs typeface="Arial" panose="020B0604020202020204" pitchFamily="34" charset="0"/>
                        </a:rPr>
                        <a:t>Explain why you think you will see these results.</a:t>
                      </a:r>
                    </a:p>
                  </a:txBody>
                  <a:tcPr marL="45800" marR="4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900"/>
                        </a:spcAft>
                      </a:pPr>
                      <a:r>
                        <a:rPr lang="en-GB" sz="1200">
                          <a:effectLst/>
                          <a:latin typeface="Calibri" panose="020F0502020204030204" pitchFamily="34" charset="0"/>
                          <a:ea typeface="Calibri" panose="020F0502020204030204" pitchFamily="34" charset="0"/>
                          <a:cs typeface="Arial" panose="020B0604020202020204" pitchFamily="34" charset="0"/>
                        </a:rPr>
                        <a:t> </a:t>
                      </a:r>
                    </a:p>
                  </a:txBody>
                  <a:tcPr marL="45800" marR="4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900"/>
                        </a:spcAft>
                      </a:pPr>
                      <a:r>
                        <a:rPr lang="en-GB" sz="1200">
                          <a:effectLst/>
                          <a:latin typeface="Calibri" panose="020F0502020204030204" pitchFamily="34" charset="0"/>
                          <a:ea typeface="Calibri" panose="020F0502020204030204" pitchFamily="34" charset="0"/>
                          <a:cs typeface="Arial" panose="020B0604020202020204" pitchFamily="34" charset="0"/>
                        </a:rPr>
                        <a:t> </a:t>
                      </a:r>
                    </a:p>
                  </a:txBody>
                  <a:tcPr marL="45800" marR="4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900"/>
                        </a:spcAft>
                      </a:pPr>
                      <a:r>
                        <a:rPr lang="en-GB" sz="1200">
                          <a:effectLst/>
                          <a:latin typeface="Calibri" panose="020F0502020204030204" pitchFamily="34" charset="0"/>
                          <a:ea typeface="Calibri" panose="020F0502020204030204" pitchFamily="34" charset="0"/>
                          <a:cs typeface="Arial" panose="020B0604020202020204" pitchFamily="34" charset="0"/>
                        </a:rPr>
                        <a:t> </a:t>
                      </a:r>
                    </a:p>
                  </a:txBody>
                  <a:tcPr marL="45800" marR="4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900"/>
                        </a:spcAft>
                      </a:pPr>
                      <a:r>
                        <a:rPr lang="en-GB" sz="1200">
                          <a:effectLst/>
                          <a:latin typeface="Calibri" panose="020F0502020204030204" pitchFamily="34" charset="0"/>
                          <a:ea typeface="Calibri" panose="020F0502020204030204" pitchFamily="34" charset="0"/>
                          <a:cs typeface="Arial" panose="020B0604020202020204" pitchFamily="34" charset="0"/>
                        </a:rPr>
                        <a:t> </a:t>
                      </a:r>
                    </a:p>
                  </a:txBody>
                  <a:tcPr marL="45800" marR="4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8540724"/>
                  </a:ext>
                </a:extLst>
              </a:tr>
              <a:tr h="304487">
                <a:tc gridSpan="5">
                  <a:txBody>
                    <a:bodyPr/>
                    <a:lstStyle/>
                    <a:p>
                      <a:pPr algn="ctr"/>
                      <a:r>
                        <a:rPr lang="en-GB" sz="1200" b="1">
                          <a:effectLst/>
                          <a:latin typeface="Calibri" panose="020F0502020204030204" pitchFamily="34" charset="0"/>
                          <a:ea typeface="Calibri" panose="020F0502020204030204" pitchFamily="34" charset="0"/>
                          <a:cs typeface="Arial" panose="020B0604020202020204" pitchFamily="34" charset="0"/>
                        </a:rPr>
                        <a:t>Now test the food in each tube using the test solutions</a:t>
                      </a:r>
                      <a:endParaRPr lang="en-GB" sz="1200">
                        <a:effectLst/>
                        <a:latin typeface="Calibri" panose="020F0502020204030204" pitchFamily="34" charset="0"/>
                        <a:ea typeface="Calibri" panose="020F0502020204030204" pitchFamily="34" charset="0"/>
                        <a:cs typeface="Arial" panose="020B0604020202020204" pitchFamily="34" charset="0"/>
                      </a:endParaRPr>
                    </a:p>
                  </a:txBody>
                  <a:tcPr marL="45800" marR="45800" marT="96265" marB="9626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860789710"/>
                  </a:ext>
                </a:extLst>
              </a:tr>
              <a:tr h="625089">
                <a:tc>
                  <a:txBody>
                    <a:bodyPr/>
                    <a:lstStyle/>
                    <a:p>
                      <a:pPr>
                        <a:spcAft>
                          <a:spcPts val="600"/>
                        </a:spcAft>
                      </a:pPr>
                      <a:r>
                        <a:rPr lang="en-GB" sz="1200" b="1">
                          <a:effectLst/>
                          <a:latin typeface="Calibri" panose="020F0502020204030204" pitchFamily="34" charset="0"/>
                          <a:ea typeface="Calibri" panose="020F0502020204030204" pitchFamily="34" charset="0"/>
                          <a:cs typeface="Arial" panose="020B0604020202020204" pitchFamily="34" charset="0"/>
                        </a:rPr>
                        <a:t>Observe</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spcAft>
                          <a:spcPts val="600"/>
                        </a:spcAft>
                      </a:pPr>
                      <a:r>
                        <a:rPr lang="en-GB" sz="1200">
                          <a:effectLst/>
                          <a:latin typeface="Calibri" panose="020F0502020204030204" pitchFamily="34" charset="0"/>
                          <a:ea typeface="Calibri" panose="020F0502020204030204" pitchFamily="34" charset="0"/>
                          <a:cs typeface="Arial" panose="020B0604020202020204" pitchFamily="34" charset="0"/>
                        </a:rPr>
                        <a:t>What was the result of each test?</a:t>
                      </a:r>
                    </a:p>
                  </a:txBody>
                  <a:tcPr marL="45800" marR="4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900"/>
                        </a:spcAft>
                      </a:pPr>
                      <a:r>
                        <a:rPr lang="en-GB" sz="1200">
                          <a:effectLst/>
                          <a:latin typeface="Calibri" panose="020F0502020204030204" pitchFamily="34" charset="0"/>
                          <a:ea typeface="Calibri" panose="020F0502020204030204" pitchFamily="34" charset="0"/>
                          <a:cs typeface="Arial" panose="020B0604020202020204" pitchFamily="34" charset="0"/>
                        </a:rPr>
                        <a:t> </a:t>
                      </a:r>
                    </a:p>
                  </a:txBody>
                  <a:tcPr marL="45800" marR="4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900"/>
                        </a:spcAft>
                      </a:pPr>
                      <a:r>
                        <a:rPr lang="en-GB" sz="1200">
                          <a:effectLst/>
                          <a:latin typeface="Calibri" panose="020F0502020204030204" pitchFamily="34" charset="0"/>
                          <a:ea typeface="Calibri" panose="020F0502020204030204" pitchFamily="34" charset="0"/>
                          <a:cs typeface="Arial" panose="020B0604020202020204" pitchFamily="34" charset="0"/>
                        </a:rPr>
                        <a:t> </a:t>
                      </a:r>
                    </a:p>
                  </a:txBody>
                  <a:tcPr marL="45800" marR="4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900"/>
                        </a:spcAft>
                      </a:pPr>
                      <a:r>
                        <a:rPr lang="en-GB" sz="1200">
                          <a:effectLst/>
                          <a:latin typeface="Calibri" panose="020F0502020204030204" pitchFamily="34" charset="0"/>
                          <a:ea typeface="Calibri" panose="020F0502020204030204" pitchFamily="34" charset="0"/>
                          <a:cs typeface="Arial" panose="020B0604020202020204" pitchFamily="34" charset="0"/>
                        </a:rPr>
                        <a:t> </a:t>
                      </a:r>
                    </a:p>
                  </a:txBody>
                  <a:tcPr marL="45800" marR="4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900"/>
                        </a:spcAft>
                      </a:pPr>
                      <a:r>
                        <a:rPr lang="en-GB" sz="1200">
                          <a:effectLst/>
                          <a:latin typeface="Calibri" panose="020F0502020204030204" pitchFamily="34" charset="0"/>
                          <a:ea typeface="Calibri" panose="020F0502020204030204" pitchFamily="34" charset="0"/>
                          <a:cs typeface="Arial" panose="020B0604020202020204" pitchFamily="34" charset="0"/>
                        </a:rPr>
                        <a:t> </a:t>
                      </a:r>
                    </a:p>
                  </a:txBody>
                  <a:tcPr marL="45800" marR="4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7736357"/>
                  </a:ext>
                </a:extLst>
              </a:tr>
              <a:tr h="625089">
                <a:tc>
                  <a:txBody>
                    <a:bodyPr/>
                    <a:lstStyle/>
                    <a:p>
                      <a:pPr>
                        <a:spcAft>
                          <a:spcPts val="600"/>
                        </a:spcAft>
                      </a:pPr>
                      <a:r>
                        <a:rPr lang="en-GB" sz="1200" b="1">
                          <a:effectLst/>
                          <a:latin typeface="Calibri" panose="020F0502020204030204" pitchFamily="34" charset="0"/>
                          <a:ea typeface="Calibri" panose="020F0502020204030204" pitchFamily="34" charset="0"/>
                          <a:cs typeface="Arial" panose="020B0604020202020204" pitchFamily="34" charset="0"/>
                        </a:rPr>
                        <a:t>Explain</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spcAft>
                          <a:spcPts val="600"/>
                        </a:spcAft>
                      </a:pPr>
                      <a:r>
                        <a:rPr lang="en-GB" sz="1200">
                          <a:effectLst/>
                          <a:latin typeface="Calibri" panose="020F0502020204030204" pitchFamily="34" charset="0"/>
                          <a:ea typeface="Calibri" panose="020F0502020204030204" pitchFamily="34" charset="0"/>
                          <a:cs typeface="Arial" panose="020B0604020202020204" pitchFamily="34" charset="0"/>
                        </a:rPr>
                        <a:t>Were your predictions correct?</a:t>
                      </a:r>
                    </a:p>
                    <a:p>
                      <a:pPr>
                        <a:spcAft>
                          <a:spcPts val="600"/>
                        </a:spcAft>
                      </a:pPr>
                      <a:r>
                        <a:rPr lang="en-GB" sz="1200">
                          <a:effectLst/>
                          <a:latin typeface="Calibri" panose="020F0502020204030204" pitchFamily="34" charset="0"/>
                          <a:ea typeface="Calibri" panose="020F0502020204030204" pitchFamily="34" charset="0"/>
                          <a:cs typeface="Arial" panose="020B0604020202020204" pitchFamily="34" charset="0"/>
                        </a:rPr>
                        <a:t>If not, how would you explain what you observed?</a:t>
                      </a:r>
                    </a:p>
                  </a:txBody>
                  <a:tcPr marL="45800" marR="1187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900"/>
                        </a:spcAft>
                      </a:pPr>
                      <a:r>
                        <a:rPr lang="en-GB" sz="1200">
                          <a:effectLst/>
                          <a:latin typeface="Calibri" panose="020F0502020204030204" pitchFamily="34" charset="0"/>
                          <a:ea typeface="Calibri" panose="020F0502020204030204" pitchFamily="34" charset="0"/>
                          <a:cs typeface="Arial" panose="020B0604020202020204" pitchFamily="34" charset="0"/>
                        </a:rPr>
                        <a:t> </a:t>
                      </a:r>
                    </a:p>
                  </a:txBody>
                  <a:tcPr marL="45800" marR="4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900"/>
                        </a:spcAft>
                      </a:pPr>
                      <a:r>
                        <a:rPr lang="en-GB" sz="1200">
                          <a:effectLst/>
                          <a:latin typeface="Calibri" panose="020F0502020204030204" pitchFamily="34" charset="0"/>
                          <a:ea typeface="Calibri" panose="020F0502020204030204" pitchFamily="34" charset="0"/>
                          <a:cs typeface="Arial" panose="020B0604020202020204" pitchFamily="34" charset="0"/>
                        </a:rPr>
                        <a:t> </a:t>
                      </a:r>
                    </a:p>
                  </a:txBody>
                  <a:tcPr marL="45800" marR="4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900"/>
                        </a:spcAft>
                      </a:pPr>
                      <a:r>
                        <a:rPr lang="en-GB" sz="1200" dirty="0">
                          <a:effectLst/>
                          <a:latin typeface="Calibri" panose="020F0502020204030204" pitchFamily="34" charset="0"/>
                          <a:ea typeface="Calibri" panose="020F0502020204030204" pitchFamily="34" charset="0"/>
                          <a:cs typeface="Arial" panose="020B0604020202020204" pitchFamily="34" charset="0"/>
                        </a:rPr>
                        <a:t> </a:t>
                      </a:r>
                    </a:p>
                  </a:txBody>
                  <a:tcPr marL="45800" marR="4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900"/>
                        </a:spcAft>
                      </a:pPr>
                      <a:r>
                        <a:rPr lang="en-GB" sz="1200" dirty="0">
                          <a:effectLst/>
                          <a:latin typeface="Calibri" panose="020F0502020204030204" pitchFamily="34" charset="0"/>
                          <a:ea typeface="Calibri" panose="020F0502020204030204" pitchFamily="34" charset="0"/>
                          <a:cs typeface="Arial" panose="020B0604020202020204" pitchFamily="34" charset="0"/>
                        </a:rPr>
                        <a:t> </a:t>
                      </a:r>
                    </a:p>
                  </a:txBody>
                  <a:tcPr marL="45800" marR="458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1472266"/>
                  </a:ext>
                </a:extLst>
              </a:tr>
            </a:tbl>
          </a:graphicData>
        </a:graphic>
      </p:graphicFrame>
      <p:sp>
        <p:nvSpPr>
          <p:cNvPr id="18" name="Rectangle 1">
            <a:extLst>
              <a:ext uri="{FF2B5EF4-FFF2-40B4-BE49-F238E27FC236}">
                <a16:creationId xmlns:a16="http://schemas.microsoft.com/office/drawing/2014/main" id="{0CDBAC8E-A41E-DEB0-00EE-8BED5E9A857B}"/>
              </a:ext>
            </a:extLst>
          </p:cNvPr>
          <p:cNvSpPr>
            <a:spLocks noChangeArrowheads="1"/>
          </p:cNvSpPr>
          <p:nvPr/>
        </p:nvSpPr>
        <p:spPr bwMode="auto">
          <a:xfrm>
            <a:off x="590550" y="928999"/>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4241997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6573F5-ACBF-DF6C-2B38-3192060D39BB}"/>
              </a:ext>
            </a:extLst>
          </p:cNvPr>
          <p:cNvSpPr txBox="1"/>
          <p:nvPr/>
        </p:nvSpPr>
        <p:spPr>
          <a:xfrm>
            <a:off x="184148" y="4272331"/>
            <a:ext cx="6487022" cy="5262979"/>
          </a:xfrm>
          <a:prstGeom prst="rect">
            <a:avLst/>
          </a:prstGeom>
          <a:noFill/>
          <a:ln>
            <a:solidFill>
              <a:schemeClr val="tx1"/>
            </a:solidFill>
          </a:ln>
        </p:spPr>
        <p:txBody>
          <a:bodyPr wrap="square" lIns="91440" tIns="45720" rIns="91440" bIns="45720" rtlCol="0" anchor="t">
            <a:spAutoFit/>
          </a:bodyPr>
          <a:lstStyle/>
          <a:p>
            <a:pPr marL="228600" indent="-228600">
              <a:buAutoNum type="arabicPeriod"/>
            </a:pPr>
            <a:r>
              <a:rPr lang="en-GB" sz="1200" dirty="0">
                <a:ea typeface="Calibri"/>
                <a:cs typeface="Calibri"/>
              </a:rPr>
              <a:t>Name the food groups present in this ham and cheese toastie.</a:t>
            </a:r>
          </a:p>
          <a:p>
            <a:pPr marL="228600" indent="-228600">
              <a:buAutoNum type="arabicPeriod"/>
            </a:pPr>
            <a:endParaRPr lang="en-GB" sz="1200" dirty="0">
              <a:ea typeface="Calibri"/>
              <a:cs typeface="Calibri"/>
            </a:endParaRPr>
          </a:p>
          <a:p>
            <a:pPr marL="228600" indent="-228600">
              <a:buAutoNum type="arabicPeriod"/>
            </a:pPr>
            <a:endParaRPr lang="en-GB" sz="1200" dirty="0">
              <a:ea typeface="Calibri"/>
              <a:cs typeface="Calibri"/>
            </a:endParaRPr>
          </a:p>
          <a:p>
            <a:pPr marL="228600" indent="-228600">
              <a:buAutoNum type="arabicPeriod"/>
            </a:pPr>
            <a:endParaRPr lang="en-GB" sz="1200" dirty="0">
              <a:ea typeface="Calibri"/>
              <a:cs typeface="Calibri"/>
            </a:endParaRPr>
          </a:p>
          <a:p>
            <a:pPr marL="228600" indent="-228600">
              <a:buAutoNum type="arabicPeriod"/>
            </a:pPr>
            <a:endParaRPr lang="en-GB" sz="1200" dirty="0">
              <a:ea typeface="Calibri"/>
              <a:cs typeface="Calibri"/>
            </a:endParaRPr>
          </a:p>
          <a:p>
            <a:pPr marL="228600" indent="-228600">
              <a:buAutoNum type="arabicPeriod"/>
            </a:pPr>
            <a:endParaRPr lang="en-GB" sz="1200" dirty="0">
              <a:ea typeface="Calibri"/>
              <a:cs typeface="Calibri"/>
            </a:endParaRPr>
          </a:p>
          <a:p>
            <a:pPr marL="228600" indent="-228600">
              <a:buAutoNum type="arabicPeriod"/>
            </a:pPr>
            <a:r>
              <a:rPr lang="en-GB" sz="1200" dirty="0">
                <a:ea typeface="Calibri"/>
                <a:cs typeface="Calibri"/>
              </a:rPr>
              <a:t>Describe which tests you would expect a </a:t>
            </a:r>
            <a:r>
              <a:rPr lang="en-GB" sz="1200" b="1" dirty="0">
                <a:ea typeface="Calibri"/>
                <a:cs typeface="Calibri"/>
              </a:rPr>
              <a:t>positive </a:t>
            </a:r>
            <a:r>
              <a:rPr lang="en-GB" sz="1200" dirty="0">
                <a:ea typeface="Calibri"/>
                <a:cs typeface="Calibri"/>
              </a:rPr>
              <a:t>result for. What would a positive result look like?</a:t>
            </a: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pPr marL="171450" indent="-171450">
              <a:buAutoNum type="arabicPeriod"/>
            </a:pPr>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endParaRPr lang="en-GB" sz="1200" dirty="0">
              <a:ea typeface="Calibri"/>
              <a:cs typeface="Calibri"/>
            </a:endParaRPr>
          </a:p>
          <a:p>
            <a:pPr marL="171450" indent="-171450">
              <a:buAutoNum type="arabicPeriod"/>
            </a:pPr>
            <a:endParaRPr lang="en-GB" sz="1200" dirty="0">
              <a:ea typeface="Calibri"/>
              <a:cs typeface="Calibri"/>
            </a:endParaRPr>
          </a:p>
          <a:p>
            <a:endParaRPr lang="en-GB" sz="1200" dirty="0">
              <a:ea typeface="Calibri"/>
              <a:cs typeface="Calibri"/>
            </a:endParaRPr>
          </a:p>
          <a:p>
            <a:pPr marL="171450" indent="-171450">
              <a:buAutoNum type="arabicPeriod"/>
            </a:pPr>
            <a:endParaRPr lang="en-GB" sz="1200" dirty="0">
              <a:ea typeface="Calibri"/>
              <a:cs typeface="Calibri"/>
            </a:endParaRPr>
          </a:p>
          <a:p>
            <a:pPr marL="171450" indent="-171450">
              <a:buAutoNum type="arabicPeriod"/>
            </a:pPr>
            <a:endParaRPr lang="en-GB" sz="1200" dirty="0">
              <a:ea typeface="Calibri"/>
              <a:cs typeface="Calibri"/>
            </a:endParaRPr>
          </a:p>
          <a:p>
            <a:pPr marL="171450" indent="-171450">
              <a:buAutoNum type="arabicPeriod"/>
            </a:pPr>
            <a:endParaRPr lang="en-GB" sz="1200" dirty="0">
              <a:ea typeface="Calibri"/>
              <a:cs typeface="Calibri"/>
            </a:endParaRPr>
          </a:p>
          <a:p>
            <a:pPr marL="171450" indent="-171450">
              <a:buAutoNum type="arabicPeriod"/>
            </a:pPr>
            <a:endParaRPr lang="en-GB" sz="1200" dirty="0">
              <a:ea typeface="Calibri"/>
              <a:cs typeface="Calibri"/>
            </a:endParaRPr>
          </a:p>
          <a:p>
            <a:pPr marL="171450" indent="-171450">
              <a:buAutoNum type="arabicPeriod"/>
            </a:pPr>
            <a:endParaRPr lang="en-GB" sz="1200" dirty="0">
              <a:ea typeface="Calibri"/>
              <a:cs typeface="Calibri"/>
            </a:endParaRPr>
          </a:p>
          <a:p>
            <a:pPr marL="171450" indent="-171450">
              <a:buAutoNum type="arabicPeriod"/>
            </a:pPr>
            <a:endParaRPr lang="en-GB" sz="1200" dirty="0">
              <a:ea typeface="Calibri"/>
              <a:cs typeface="Calibri"/>
            </a:endParaRPr>
          </a:p>
          <a:p>
            <a:pPr marL="171450" indent="-171450">
              <a:buAutoNum type="arabicPeriod"/>
            </a:pPr>
            <a:endParaRPr lang="en-GB" sz="1200" dirty="0">
              <a:ea typeface="Calibri"/>
              <a:cs typeface="Calibri"/>
            </a:endParaRPr>
          </a:p>
          <a:p>
            <a:pPr marL="171450" indent="-171450">
              <a:buAutoNum type="arabicPeriod"/>
            </a:pPr>
            <a:endParaRPr lang="en-GB" sz="1200" dirty="0">
              <a:ea typeface="Calibri"/>
              <a:cs typeface="Calibri"/>
            </a:endParaRPr>
          </a:p>
          <a:p>
            <a:pPr marL="171450" indent="-171450">
              <a:buAutoNum type="arabicPeriod"/>
            </a:pPr>
            <a:endParaRPr lang="en-GB" sz="1200" dirty="0">
              <a:ea typeface="Calibri"/>
              <a:cs typeface="Calibri"/>
            </a:endParaRPr>
          </a:p>
        </p:txBody>
      </p:sp>
      <p:sp>
        <p:nvSpPr>
          <p:cNvPr id="8" name="Title 1">
            <a:extLst>
              <a:ext uri="{FF2B5EF4-FFF2-40B4-BE49-F238E27FC236}">
                <a16:creationId xmlns:a16="http://schemas.microsoft.com/office/drawing/2014/main" id="{F2032CE5-AF20-7367-31EF-D0E934C6E592}"/>
              </a:ext>
            </a:extLst>
          </p:cNvPr>
          <p:cNvSpPr txBox="1">
            <a:spLocks/>
          </p:cNvSpPr>
          <p:nvPr/>
        </p:nvSpPr>
        <p:spPr>
          <a:xfrm>
            <a:off x="400202" y="5653437"/>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pic>
        <p:nvPicPr>
          <p:cNvPr id="4" name="Picture 3" descr="Ham &amp; cheese topped toastie: Costa Recipes | Costa Coffee">
            <a:extLst>
              <a:ext uri="{FF2B5EF4-FFF2-40B4-BE49-F238E27FC236}">
                <a16:creationId xmlns:a16="http://schemas.microsoft.com/office/drawing/2014/main" id="{AC62A046-D819-AEFC-E12F-BFB4C3B18015}"/>
              </a:ext>
            </a:extLst>
          </p:cNvPr>
          <p:cNvPicPr>
            <a:picLocks noChangeAspect="1"/>
          </p:cNvPicPr>
          <p:nvPr/>
        </p:nvPicPr>
        <p:blipFill>
          <a:blip r:embed="rId2"/>
          <a:stretch>
            <a:fillRect/>
          </a:stretch>
        </p:blipFill>
        <p:spPr>
          <a:xfrm>
            <a:off x="3767400" y="7392859"/>
            <a:ext cx="2743199" cy="1604210"/>
          </a:xfrm>
          <a:prstGeom prst="rect">
            <a:avLst/>
          </a:prstGeom>
        </p:spPr>
      </p:pic>
      <p:graphicFrame>
        <p:nvGraphicFramePr>
          <p:cNvPr id="13" name="Google Shape;383;p43">
            <a:extLst>
              <a:ext uri="{FF2B5EF4-FFF2-40B4-BE49-F238E27FC236}">
                <a16:creationId xmlns:a16="http://schemas.microsoft.com/office/drawing/2014/main" id="{5682A61D-8737-BC33-5E48-70AAA8EC1622}"/>
              </a:ext>
            </a:extLst>
          </p:cNvPr>
          <p:cNvGraphicFramePr/>
          <p:nvPr>
            <p:extLst>
              <p:ext uri="{D42A27DB-BD31-4B8C-83A1-F6EECF244321}">
                <p14:modId xmlns:p14="http://schemas.microsoft.com/office/powerpoint/2010/main" val="3281783725"/>
              </p:ext>
            </p:extLst>
          </p:nvPr>
        </p:nvGraphicFramePr>
        <p:xfrm>
          <a:off x="279083" y="746332"/>
          <a:ext cx="6210524" cy="2273915"/>
        </p:xfrm>
        <a:graphic>
          <a:graphicData uri="http://schemas.openxmlformats.org/drawingml/2006/table">
            <a:tbl>
              <a:tblPr>
                <a:noFill/>
              </a:tblPr>
              <a:tblGrid>
                <a:gridCol w="1063068">
                  <a:extLst>
                    <a:ext uri="{9D8B030D-6E8A-4147-A177-3AD203B41FA5}">
                      <a16:colId xmlns:a16="http://schemas.microsoft.com/office/drawing/2014/main" val="20000"/>
                    </a:ext>
                  </a:extLst>
                </a:gridCol>
                <a:gridCol w="1739688">
                  <a:extLst>
                    <a:ext uri="{9D8B030D-6E8A-4147-A177-3AD203B41FA5}">
                      <a16:colId xmlns:a16="http://schemas.microsoft.com/office/drawing/2014/main" val="20001"/>
                    </a:ext>
                  </a:extLst>
                </a:gridCol>
                <a:gridCol w="1855145">
                  <a:extLst>
                    <a:ext uri="{9D8B030D-6E8A-4147-A177-3AD203B41FA5}">
                      <a16:colId xmlns:a16="http://schemas.microsoft.com/office/drawing/2014/main" val="20002"/>
                    </a:ext>
                  </a:extLst>
                </a:gridCol>
                <a:gridCol w="1552623">
                  <a:extLst>
                    <a:ext uri="{9D8B030D-6E8A-4147-A177-3AD203B41FA5}">
                      <a16:colId xmlns:a16="http://schemas.microsoft.com/office/drawing/2014/main" val="20003"/>
                    </a:ext>
                  </a:extLst>
                </a:gridCol>
              </a:tblGrid>
              <a:tr h="454783">
                <a:tc>
                  <a:txBody>
                    <a:bodyPr/>
                    <a:lstStyle/>
                    <a:p>
                      <a:pPr marL="0" lvl="0" indent="0" algn="l" rtl="0">
                        <a:lnSpc>
                          <a:spcPct val="107000"/>
                        </a:lnSpc>
                        <a:spcBef>
                          <a:spcPts val="0"/>
                        </a:spcBef>
                        <a:spcAft>
                          <a:spcPts val="0"/>
                        </a:spcAft>
                        <a:buNone/>
                      </a:pPr>
                      <a:r>
                        <a:rPr lang="en-GB" sz="1200" b="1">
                          <a:solidFill>
                            <a:srgbClr val="434343"/>
                          </a:solidFill>
                          <a:latin typeface="+mn-lt"/>
                          <a:ea typeface="Montserrat"/>
                          <a:cs typeface="Montserrat"/>
                          <a:sym typeface="Montserrat"/>
                        </a:rPr>
                        <a:t>Test for...</a:t>
                      </a:r>
                      <a:endParaRPr sz="1200" b="1">
                        <a:solidFill>
                          <a:srgbClr val="434343"/>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lnSpc>
                          <a:spcPct val="107000"/>
                        </a:lnSpc>
                        <a:spcBef>
                          <a:spcPts val="0"/>
                        </a:spcBef>
                        <a:spcAft>
                          <a:spcPts val="0"/>
                        </a:spcAft>
                        <a:buNone/>
                      </a:pPr>
                      <a:r>
                        <a:rPr lang="en-GB" sz="1200" b="1">
                          <a:solidFill>
                            <a:srgbClr val="434343"/>
                          </a:solidFill>
                          <a:latin typeface="+mn-lt"/>
                          <a:ea typeface="Montserrat"/>
                          <a:cs typeface="Montserrat"/>
                          <a:sym typeface="Montserrat"/>
                        </a:rPr>
                        <a:t>Chemical</a:t>
                      </a:r>
                      <a:endParaRPr sz="1200" b="1">
                        <a:solidFill>
                          <a:srgbClr val="434343"/>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lnSpc>
                          <a:spcPct val="107000"/>
                        </a:lnSpc>
                        <a:spcBef>
                          <a:spcPts val="0"/>
                        </a:spcBef>
                        <a:spcAft>
                          <a:spcPts val="0"/>
                        </a:spcAft>
                        <a:buNone/>
                      </a:pPr>
                      <a:r>
                        <a:rPr lang="en-GB" sz="1200" b="1">
                          <a:solidFill>
                            <a:srgbClr val="434343"/>
                          </a:solidFill>
                          <a:latin typeface="+mn-lt"/>
                          <a:ea typeface="Montserrat"/>
                          <a:cs typeface="Montserrat"/>
                          <a:sym typeface="Montserrat"/>
                        </a:rPr>
                        <a:t>Colour changes from</a:t>
                      </a:r>
                      <a:endParaRPr sz="1200" b="1">
                        <a:solidFill>
                          <a:srgbClr val="434343"/>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lnSpc>
                          <a:spcPct val="107000"/>
                        </a:lnSpc>
                        <a:spcBef>
                          <a:spcPts val="0"/>
                        </a:spcBef>
                        <a:spcAft>
                          <a:spcPts val="0"/>
                        </a:spcAft>
                        <a:buNone/>
                      </a:pPr>
                      <a:r>
                        <a:rPr lang="en-GB" sz="1200" b="1">
                          <a:solidFill>
                            <a:srgbClr val="434343"/>
                          </a:solidFill>
                          <a:latin typeface="+mn-lt"/>
                          <a:ea typeface="Montserrat"/>
                          <a:cs typeface="Montserrat"/>
                          <a:sym typeface="Montserrat"/>
                        </a:rPr>
                        <a:t>To…</a:t>
                      </a:r>
                      <a:endParaRPr sz="1200" b="1">
                        <a:solidFill>
                          <a:srgbClr val="434343"/>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454783">
                <a:tc>
                  <a:txBody>
                    <a:bodyPr/>
                    <a:lstStyle/>
                    <a:p>
                      <a:pPr marL="0" lvl="0" indent="0" algn="l" rtl="0">
                        <a:lnSpc>
                          <a:spcPct val="107000"/>
                        </a:lnSpc>
                        <a:spcBef>
                          <a:spcPts val="0"/>
                        </a:spcBef>
                        <a:spcAft>
                          <a:spcPts val="0"/>
                        </a:spcAft>
                        <a:buNone/>
                      </a:pPr>
                      <a:r>
                        <a:rPr lang="en-GB" sz="1200" b="1" dirty="0">
                          <a:solidFill>
                            <a:srgbClr val="434343"/>
                          </a:solidFill>
                          <a:latin typeface="+mn-lt"/>
                          <a:ea typeface="Montserrat"/>
                          <a:cs typeface="Montserrat"/>
                          <a:sym typeface="Montserrat"/>
                        </a:rPr>
                        <a:t>Starch</a:t>
                      </a:r>
                      <a:endParaRPr sz="1200" b="1" dirty="0">
                        <a:solidFill>
                          <a:srgbClr val="434343"/>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200" b="1" dirty="0">
                        <a:solidFill>
                          <a:srgbClr val="FF0000"/>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lnSpc>
                          <a:spcPct val="107000"/>
                        </a:lnSpc>
                        <a:spcBef>
                          <a:spcPts val="0"/>
                        </a:spcBef>
                        <a:spcAft>
                          <a:spcPts val="0"/>
                        </a:spcAft>
                        <a:buNone/>
                      </a:pPr>
                      <a:r>
                        <a:rPr lang="en-GB" sz="1200" i="1">
                          <a:solidFill>
                            <a:srgbClr val="434343"/>
                          </a:solidFill>
                          <a:latin typeface="+mn-lt"/>
                          <a:ea typeface="Montserrat"/>
                          <a:cs typeface="Montserrat"/>
                          <a:sym typeface="Montserrat"/>
                        </a:rPr>
                        <a:t>Orange/brown</a:t>
                      </a:r>
                      <a:endParaRPr sz="1200" i="1">
                        <a:solidFill>
                          <a:srgbClr val="434343"/>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lnSpc>
                          <a:spcPct val="107000"/>
                        </a:lnSpc>
                        <a:spcBef>
                          <a:spcPts val="0"/>
                        </a:spcBef>
                        <a:spcAft>
                          <a:spcPts val="0"/>
                        </a:spcAft>
                        <a:buNone/>
                      </a:pPr>
                      <a:r>
                        <a:rPr lang="en-GB" sz="1200" i="1">
                          <a:solidFill>
                            <a:srgbClr val="434343"/>
                          </a:solidFill>
                          <a:latin typeface="+mn-lt"/>
                          <a:ea typeface="Montserrat"/>
                          <a:cs typeface="Montserrat"/>
                          <a:sym typeface="Montserrat"/>
                        </a:rPr>
                        <a:t>Blue/black</a:t>
                      </a:r>
                      <a:endParaRPr sz="1200" i="1">
                        <a:solidFill>
                          <a:srgbClr val="434343"/>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454783">
                <a:tc>
                  <a:txBody>
                    <a:bodyPr/>
                    <a:lstStyle/>
                    <a:p>
                      <a:pPr marL="0" lvl="0" indent="0" algn="l" rtl="0">
                        <a:lnSpc>
                          <a:spcPct val="107000"/>
                        </a:lnSpc>
                        <a:spcBef>
                          <a:spcPts val="0"/>
                        </a:spcBef>
                        <a:spcAft>
                          <a:spcPts val="0"/>
                        </a:spcAft>
                        <a:buNone/>
                      </a:pPr>
                      <a:r>
                        <a:rPr lang="en-GB" sz="1200" b="1" dirty="0">
                          <a:solidFill>
                            <a:srgbClr val="434343"/>
                          </a:solidFill>
                          <a:latin typeface="+mn-lt"/>
                          <a:ea typeface="Montserrat"/>
                          <a:cs typeface="Montserrat"/>
                          <a:sym typeface="Montserrat"/>
                        </a:rPr>
                        <a:t>Sugar</a:t>
                      </a:r>
                      <a:endParaRPr sz="1200" b="1" dirty="0">
                        <a:solidFill>
                          <a:srgbClr val="434343"/>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200" b="1" dirty="0">
                        <a:solidFill>
                          <a:srgbClr val="FF0000"/>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200" b="1" dirty="0">
                        <a:solidFill>
                          <a:srgbClr val="FF0000"/>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200" b="1" dirty="0">
                        <a:solidFill>
                          <a:srgbClr val="FF0000"/>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454783">
                <a:tc>
                  <a:txBody>
                    <a:bodyPr/>
                    <a:lstStyle/>
                    <a:p>
                      <a:pPr marL="0" lvl="0" indent="0" algn="l" rtl="0">
                        <a:lnSpc>
                          <a:spcPct val="107000"/>
                        </a:lnSpc>
                        <a:spcBef>
                          <a:spcPts val="0"/>
                        </a:spcBef>
                        <a:spcAft>
                          <a:spcPts val="0"/>
                        </a:spcAft>
                        <a:buNone/>
                      </a:pPr>
                      <a:r>
                        <a:rPr lang="en-GB" sz="1200" b="1">
                          <a:solidFill>
                            <a:srgbClr val="434343"/>
                          </a:solidFill>
                          <a:latin typeface="+mn-lt"/>
                          <a:ea typeface="Montserrat"/>
                          <a:cs typeface="Montserrat"/>
                          <a:sym typeface="Montserrat"/>
                        </a:rPr>
                        <a:t>Protein</a:t>
                      </a:r>
                      <a:endParaRPr sz="1200" b="1">
                        <a:solidFill>
                          <a:srgbClr val="434343"/>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200" b="1" dirty="0">
                        <a:solidFill>
                          <a:srgbClr val="FF0000"/>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200" b="1">
                        <a:solidFill>
                          <a:srgbClr val="FF0000"/>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200" b="1">
                        <a:solidFill>
                          <a:srgbClr val="FF0000"/>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454783">
                <a:tc>
                  <a:txBody>
                    <a:bodyPr/>
                    <a:lstStyle/>
                    <a:p>
                      <a:pPr marL="0" lvl="0" indent="0" algn="l" rtl="0">
                        <a:lnSpc>
                          <a:spcPct val="107000"/>
                        </a:lnSpc>
                        <a:spcBef>
                          <a:spcPts val="0"/>
                        </a:spcBef>
                        <a:spcAft>
                          <a:spcPts val="0"/>
                        </a:spcAft>
                        <a:buNone/>
                      </a:pPr>
                      <a:r>
                        <a:rPr lang="en-GB" sz="1200" b="1">
                          <a:solidFill>
                            <a:srgbClr val="434343"/>
                          </a:solidFill>
                          <a:latin typeface="+mn-lt"/>
                          <a:ea typeface="Montserrat"/>
                          <a:cs typeface="Montserrat"/>
                          <a:sym typeface="Montserrat"/>
                        </a:rPr>
                        <a:t>Fat</a:t>
                      </a:r>
                      <a:endParaRPr sz="1200" b="1">
                        <a:solidFill>
                          <a:srgbClr val="434343"/>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200" b="1" dirty="0">
                        <a:solidFill>
                          <a:srgbClr val="FF0000"/>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200" b="1" dirty="0">
                        <a:solidFill>
                          <a:srgbClr val="FF0000"/>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tc>
                  <a:txBody>
                    <a:bodyPr/>
                    <a:lstStyle/>
                    <a:p>
                      <a:pPr marL="0" lvl="0" indent="0" algn="l" rtl="0">
                        <a:spcBef>
                          <a:spcPts val="0"/>
                        </a:spcBef>
                        <a:spcAft>
                          <a:spcPts val="0"/>
                        </a:spcAft>
                        <a:buNone/>
                      </a:pPr>
                      <a:endParaRPr sz="1200" b="1" dirty="0">
                        <a:solidFill>
                          <a:srgbClr val="FF0000"/>
                        </a:solidFill>
                        <a:latin typeface="+mn-lt"/>
                        <a:ea typeface="Montserrat"/>
                        <a:cs typeface="Montserrat"/>
                        <a:sym typeface="Montserrat"/>
                      </a:endParaRPr>
                    </a:p>
                  </a:txBody>
                  <a:tcPr marL="91425" marR="91425" marT="91425" marB="91425">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bl>
          </a:graphicData>
        </a:graphic>
      </p:graphicFrame>
      <p:sp>
        <p:nvSpPr>
          <p:cNvPr id="15" name="TextBox 14">
            <a:extLst>
              <a:ext uri="{FF2B5EF4-FFF2-40B4-BE49-F238E27FC236}">
                <a16:creationId xmlns:a16="http://schemas.microsoft.com/office/drawing/2014/main" id="{45361579-499B-599A-07C4-EF9733B269C3}"/>
              </a:ext>
            </a:extLst>
          </p:cNvPr>
          <p:cNvSpPr txBox="1"/>
          <p:nvPr/>
        </p:nvSpPr>
        <p:spPr>
          <a:xfrm>
            <a:off x="280406" y="263703"/>
            <a:ext cx="332116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dirty="0">
                <a:ea typeface="Calibri"/>
                <a:cs typeface="Calibri"/>
              </a:rPr>
              <a:t>SLOP: Complete the table</a:t>
            </a:r>
          </a:p>
        </p:txBody>
      </p:sp>
      <p:sp>
        <p:nvSpPr>
          <p:cNvPr id="17" name="Content Placeholder 2">
            <a:extLst>
              <a:ext uri="{FF2B5EF4-FFF2-40B4-BE49-F238E27FC236}">
                <a16:creationId xmlns:a16="http://schemas.microsoft.com/office/drawing/2014/main" id="{157D2C24-664E-6CF6-C365-5DCD80B860B0}"/>
              </a:ext>
            </a:extLst>
          </p:cNvPr>
          <p:cNvSpPr txBox="1">
            <a:spLocks/>
          </p:cNvSpPr>
          <p:nvPr/>
        </p:nvSpPr>
        <p:spPr>
          <a:xfrm>
            <a:off x="183791" y="3822880"/>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Application of knowledge</a:t>
            </a:r>
            <a:endParaRPr lang="en-GB"/>
          </a:p>
        </p:txBody>
      </p:sp>
    </p:spTree>
    <p:extLst>
      <p:ext uri="{BB962C8B-B14F-4D97-AF65-F5344CB8AC3E}">
        <p14:creationId xmlns:p14="http://schemas.microsoft.com/office/powerpoint/2010/main" val="1056992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GB" sz="33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68085" y="6438137"/>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Additional space</a:t>
            </a: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274359"/>
            <a:ext cx="6466341" cy="9325201"/>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CC89DEE-F932-FD26-3443-F9E151D02A2F}"/>
              </a:ext>
            </a:extLst>
          </p:cNvPr>
          <p:cNvPicPr>
            <a:picLocks noChangeAspect="1"/>
          </p:cNvPicPr>
          <p:nvPr/>
        </p:nvPicPr>
        <p:blipFill>
          <a:blip r:embed="rId2">
            <a:alphaModFix amt="5000"/>
          </a:blip>
          <a:stretch>
            <a:fillRect/>
          </a:stretch>
        </p:blipFill>
        <p:spPr>
          <a:xfrm>
            <a:off x="264843" y="6885859"/>
            <a:ext cx="6352583" cy="2719052"/>
          </a:xfrm>
          <a:prstGeom prst="rect">
            <a:avLst/>
          </a:prstGeom>
        </p:spPr>
      </p:pic>
      <p:sp>
        <p:nvSpPr>
          <p:cNvPr id="3" name="Slide Number Placeholder 2">
            <a:extLst>
              <a:ext uri="{FF2B5EF4-FFF2-40B4-BE49-F238E27FC236}">
                <a16:creationId xmlns:a16="http://schemas.microsoft.com/office/drawing/2014/main" id="{F1B1E437-3D10-0E6E-E29D-1BF63680BEB5}"/>
              </a:ext>
            </a:extLst>
          </p:cNvPr>
          <p:cNvSpPr>
            <a:spLocks noGrp="1"/>
          </p:cNvSpPr>
          <p:nvPr>
            <p:ph type="sldNum" sz="quarter" idx="12"/>
          </p:nvPr>
        </p:nvSpPr>
        <p:spPr/>
        <p:txBody>
          <a:bodyPr/>
          <a:lstStyle/>
          <a:p>
            <a:fld id="{362E5E6D-3EB7-488C-996E-A22C004A3689}" type="slidenum">
              <a:rPr lang="en-GB" smtClean="0"/>
              <a:t>26</a:t>
            </a:fld>
            <a:endParaRPr lang="en-GB"/>
          </a:p>
        </p:txBody>
      </p:sp>
      <p:sp>
        <p:nvSpPr>
          <p:cNvPr id="7" name="TextBox 6">
            <a:extLst>
              <a:ext uri="{FF2B5EF4-FFF2-40B4-BE49-F238E27FC236}">
                <a16:creationId xmlns:a16="http://schemas.microsoft.com/office/drawing/2014/main" id="{46A5F27B-EF50-B657-E1B2-3C89C777A8F0}"/>
              </a:ext>
            </a:extLst>
          </p:cNvPr>
          <p:cNvSpPr txBox="1"/>
          <p:nvPr/>
        </p:nvSpPr>
        <p:spPr>
          <a:xfrm>
            <a:off x="221529" y="279393"/>
            <a:ext cx="3429000" cy="369332"/>
          </a:xfrm>
          <a:prstGeom prst="rect">
            <a:avLst/>
          </a:prstGeom>
          <a:noFill/>
        </p:spPr>
        <p:txBody>
          <a:bodyPr wrap="square">
            <a:spAutoFit/>
          </a:body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B4AAEBC-1EE7-C472-14BE-E7E6EE9F930A}"/>
              </a:ext>
            </a:extLst>
          </p:cNvPr>
          <p:cNvSpPr txBox="1"/>
          <p:nvPr/>
        </p:nvSpPr>
        <p:spPr>
          <a:xfrm>
            <a:off x="215954" y="801819"/>
            <a:ext cx="6396672" cy="3680110"/>
          </a:xfrm>
          <a:prstGeom prst="rect">
            <a:avLst/>
          </a:prstGeom>
          <a:noFill/>
        </p:spPr>
        <p:txBody>
          <a:bodyPr wrap="square" rtlCol="0">
            <a:spAutoFit/>
          </a:bodyPr>
          <a:lstStyle/>
          <a:p>
            <a:r>
              <a:rPr lang="en-GB" sz="1200" dirty="0"/>
              <a:t>Answer the core knowledge question below </a:t>
            </a:r>
            <a:r>
              <a:rPr lang="en-GB" sz="1200" i="1" u="sng" dirty="0"/>
              <a:t>in full sentences</a:t>
            </a:r>
          </a:p>
          <a:p>
            <a:endParaRPr lang="en-GB" sz="700" i="1" u="sng" dirty="0"/>
          </a:p>
          <a:p>
            <a:pPr>
              <a:lnSpc>
                <a:spcPct val="150000"/>
              </a:lnSpc>
            </a:pPr>
            <a:r>
              <a:rPr lang="en-GB" sz="1200" dirty="0"/>
              <a:t>1.__________________________________________________________________________________________________________________________________________________________________________________________________________________________________________________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en-GB" sz="1200" dirty="0"/>
              <a:t>_______________________________________________________________________________</a:t>
            </a:r>
          </a:p>
          <a:p>
            <a:pPr>
              <a:lnSpc>
                <a:spcPct val="150000"/>
              </a:lnSpc>
            </a:pPr>
            <a:r>
              <a:rPr lang="en-GB" sz="1200" dirty="0"/>
              <a:t>__________________________________________________________________________________________________________________________________________________________________ 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en-GB" sz="1200" dirty="0"/>
              <a:t>__________________________________________________________________________________________________________________________________________________________________</a:t>
            </a:r>
          </a:p>
        </p:txBody>
      </p:sp>
      <p:pic>
        <p:nvPicPr>
          <p:cNvPr id="12" name="Picture 1791846066" descr="A picture containing text, vector graphics&#10;&#10;Description automatically generated">
            <a:extLst>
              <a:ext uri="{FF2B5EF4-FFF2-40B4-BE49-F238E27FC236}">
                <a16:creationId xmlns:a16="http://schemas.microsoft.com/office/drawing/2014/main" id="{9184D08F-B256-FE00-D877-747A70CB4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5562" y="378453"/>
            <a:ext cx="566448" cy="85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725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4AE01-45F0-29CB-FDDB-82C40AC97EBB}"/>
              </a:ext>
            </a:extLst>
          </p:cNvPr>
          <p:cNvSpPr>
            <a:spLocks noGrp="1"/>
          </p:cNvSpPr>
          <p:nvPr>
            <p:ph idx="1"/>
          </p:nvPr>
        </p:nvSpPr>
        <p:spPr>
          <a:xfrm>
            <a:off x="210230" y="2945487"/>
            <a:ext cx="5915025" cy="454529"/>
          </a:xfrm>
        </p:spPr>
        <p:txBody>
          <a:bodyPr/>
          <a:lstStyle/>
          <a:p>
            <a:pPr marL="0" indent="0">
              <a:buNone/>
            </a:pPr>
            <a:r>
              <a:rPr lang="en-GB" sz="1800" b="1" u="sng">
                <a:solidFill>
                  <a:srgbClr val="000000"/>
                </a:solidFill>
                <a:effectLst/>
                <a:ea typeface="Calibri" panose="020F0502020204030204" pitchFamily="34" charset="0"/>
                <a:cs typeface="Calibri" panose="020F0502020204030204" pitchFamily="34" charset="0"/>
              </a:rPr>
              <a:t>Academic Language</a:t>
            </a:r>
            <a:r>
              <a:rPr lang="en-GB" sz="1800" u="sng">
                <a:solidFill>
                  <a:srgbClr val="000000"/>
                </a:solidFill>
                <a:effectLst/>
                <a:ea typeface="Calibri" panose="020F0502020204030204" pitchFamily="34" charset="0"/>
                <a:cs typeface="Calibri" panose="020F0502020204030204" pitchFamily="34" charset="0"/>
              </a:rPr>
              <a:t> </a:t>
            </a:r>
            <a:r>
              <a:rPr lang="en-GB" sz="1800">
                <a:solidFill>
                  <a:srgbClr val="000000"/>
                </a:solidFill>
                <a:effectLst/>
                <a:ea typeface="Calibri" panose="020F0502020204030204" pitchFamily="34" charset="0"/>
                <a:cs typeface="Calibri" panose="020F0502020204030204" pitchFamily="34" charset="0"/>
              </a:rPr>
              <a:t>        SEE IT              SAY IT              Write it  </a:t>
            </a:r>
            <a:endParaRPr lang="en-GB" sz="1800">
              <a:effectLst/>
              <a:ea typeface="Calibri" panose="020F0502020204030204" pitchFamily="34" charset="0"/>
              <a:cs typeface="Times New Roman" panose="02020603050405020304" pitchFamily="18" charset="0"/>
            </a:endParaRPr>
          </a:p>
          <a:p>
            <a:pPr marL="0" indent="0">
              <a:buNone/>
            </a:pPr>
            <a:endParaRPr lang="en-GB"/>
          </a:p>
        </p:txBody>
      </p:sp>
      <p:sp>
        <p:nvSpPr>
          <p:cNvPr id="4" name="Title 1">
            <a:extLst>
              <a:ext uri="{FF2B5EF4-FFF2-40B4-BE49-F238E27FC236}">
                <a16:creationId xmlns:a16="http://schemas.microsoft.com/office/drawing/2014/main" id="{80F8ABFA-BE7E-5983-F845-7D56BD880CA3}"/>
              </a:ext>
            </a:extLst>
          </p:cNvPr>
          <p:cNvSpPr txBox="1">
            <a:spLocks/>
          </p:cNvSpPr>
          <p:nvPr/>
        </p:nvSpPr>
        <p:spPr>
          <a:xfrm>
            <a:off x="5051381" y="168639"/>
            <a:ext cx="2815771" cy="70305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1600" dirty="0">
                <a:latin typeface="+mn-lt"/>
              </a:rPr>
              <a:t>Date: __________</a:t>
            </a:r>
          </a:p>
        </p:txBody>
      </p:sp>
      <p:pic>
        <p:nvPicPr>
          <p:cNvPr id="5" name="Picture 4">
            <a:extLst>
              <a:ext uri="{FF2B5EF4-FFF2-40B4-BE49-F238E27FC236}">
                <a16:creationId xmlns:a16="http://schemas.microsoft.com/office/drawing/2014/main" id="{6844F870-A489-B331-2AD6-C2BFE345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2129" y="2924764"/>
            <a:ext cx="391795" cy="391795"/>
          </a:xfrm>
          <a:prstGeom prst="rect">
            <a:avLst/>
          </a:prstGeom>
          <a:noFill/>
        </p:spPr>
      </p:pic>
      <p:pic>
        <p:nvPicPr>
          <p:cNvPr id="6" name="Picture 5" descr="Shape&#10;&#10;Description automatically generated with low confidence">
            <a:extLst>
              <a:ext uri="{FF2B5EF4-FFF2-40B4-BE49-F238E27FC236}">
                <a16:creationId xmlns:a16="http://schemas.microsoft.com/office/drawing/2014/main" id="{3E83F7BE-09B5-91F3-0C16-894A716C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219" y="2973976"/>
            <a:ext cx="293370" cy="2933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BAAD1EE-2B6B-7EBB-27F6-DBA5B1EDC1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255" y="2864756"/>
            <a:ext cx="402590" cy="402590"/>
          </a:xfrm>
          <a:prstGeom prst="rect">
            <a:avLst/>
          </a:prstGeom>
          <a:noFill/>
        </p:spPr>
      </p:pic>
      <p:graphicFrame>
        <p:nvGraphicFramePr>
          <p:cNvPr id="8" name="Table 7">
            <a:extLst>
              <a:ext uri="{FF2B5EF4-FFF2-40B4-BE49-F238E27FC236}">
                <a16:creationId xmlns:a16="http://schemas.microsoft.com/office/drawing/2014/main" id="{CA1DDF4D-CBAC-6B6A-D5D4-646836A64F3E}"/>
              </a:ext>
            </a:extLst>
          </p:cNvPr>
          <p:cNvGraphicFramePr>
            <a:graphicFrameLocks noGrp="1"/>
          </p:cNvGraphicFramePr>
          <p:nvPr>
            <p:extLst>
              <p:ext uri="{D42A27DB-BD31-4B8C-83A1-F6EECF244321}">
                <p14:modId xmlns:p14="http://schemas.microsoft.com/office/powerpoint/2010/main" val="3913783123"/>
              </p:ext>
            </p:extLst>
          </p:nvPr>
        </p:nvGraphicFramePr>
        <p:xfrm>
          <a:off x="239258" y="3393167"/>
          <a:ext cx="6437312" cy="1586949"/>
        </p:xfrm>
        <a:graphic>
          <a:graphicData uri="http://schemas.openxmlformats.org/drawingml/2006/table">
            <a:tbl>
              <a:tblPr firstRow="1" firstCol="1" bandRow="1">
                <a:tableStyleId>{5C22544A-7EE6-4342-B048-85BDC9FD1C3A}</a:tableStyleId>
              </a:tblPr>
              <a:tblGrid>
                <a:gridCol w="2251159">
                  <a:extLst>
                    <a:ext uri="{9D8B030D-6E8A-4147-A177-3AD203B41FA5}">
                      <a16:colId xmlns:a16="http://schemas.microsoft.com/office/drawing/2014/main" val="3614648286"/>
                    </a:ext>
                  </a:extLst>
                </a:gridCol>
                <a:gridCol w="4186153">
                  <a:extLst>
                    <a:ext uri="{9D8B030D-6E8A-4147-A177-3AD203B41FA5}">
                      <a16:colId xmlns:a16="http://schemas.microsoft.com/office/drawing/2014/main" val="285689622"/>
                    </a:ext>
                  </a:extLst>
                </a:gridCol>
              </a:tblGrid>
              <a:tr h="383767">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435648">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b="0" i="0" dirty="0">
                          <a:solidFill>
                            <a:schemeClr val="tx1"/>
                          </a:solidFill>
                          <a:effectLst/>
                          <a:latin typeface="+mn-lt"/>
                        </a:rPr>
                        <a:t>A condition where someone does not get enough of a certain substance in their diet that can make them unwell.</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651724"/>
                  </a:ext>
                </a:extLst>
              </a:tr>
              <a:tr h="383767">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dirty="0">
                          <a:solidFill>
                            <a:schemeClr val="tx1"/>
                          </a:solidFill>
                          <a:effectLst/>
                          <a:latin typeface="+mn-lt"/>
                        </a:rPr>
                        <a:t>Abnormal or excessive fat accumulation that presents a risk to health.</a:t>
                      </a:r>
                      <a:endParaRPr lang="en-GB" sz="1200" dirty="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r h="383767">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dirty="0">
                          <a:solidFill>
                            <a:schemeClr val="tx1"/>
                          </a:solidFill>
                          <a:effectLst/>
                          <a:latin typeface="+mn-lt"/>
                        </a:rPr>
                        <a:t> </a:t>
                      </a:r>
                      <a:r>
                        <a:rPr lang="en-GB" sz="1200" i="0" kern="1200" dirty="0">
                          <a:solidFill>
                            <a:schemeClr val="dk1"/>
                          </a:solidFill>
                          <a:effectLst/>
                          <a:latin typeface="+mn-lt"/>
                          <a:ea typeface="+mn-ea"/>
                          <a:cs typeface="+mn-cs"/>
                        </a:rPr>
                        <a:t>Condition when your diet does not contain the right amount of nutrients or too many of the wrong nutrients.</a:t>
                      </a:r>
                      <a:endParaRPr lang="en-GB" sz="1350" i="0" kern="1200" dirty="0">
                        <a:solidFill>
                          <a:schemeClr val="dk1"/>
                        </a:solidFill>
                        <a:effectLst/>
                        <a:latin typeface="+mn-lt"/>
                        <a:ea typeface="+mn-ea"/>
                        <a:cs typeface="+mn-cs"/>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315580"/>
                  </a:ext>
                </a:extLst>
              </a:tr>
            </a:tbl>
          </a:graphicData>
        </a:graphic>
      </p:graphicFrame>
      <p:sp>
        <p:nvSpPr>
          <p:cNvPr id="11" name="Rectangle 10">
            <a:extLst>
              <a:ext uri="{FF2B5EF4-FFF2-40B4-BE49-F238E27FC236}">
                <a16:creationId xmlns:a16="http://schemas.microsoft.com/office/drawing/2014/main" id="{A03809A9-D761-9DD0-8937-DF49BA187D35}"/>
              </a:ext>
            </a:extLst>
          </p:cNvPr>
          <p:cNvSpPr/>
          <p:nvPr/>
        </p:nvSpPr>
        <p:spPr>
          <a:xfrm>
            <a:off x="195829" y="775379"/>
            <a:ext cx="6466341" cy="205132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2">
            <a:extLst>
              <a:ext uri="{FF2B5EF4-FFF2-40B4-BE49-F238E27FC236}">
                <a16:creationId xmlns:a16="http://schemas.microsoft.com/office/drawing/2014/main" id="{6B8D5A68-9B07-BD55-AD52-3D59F6218D71}"/>
              </a:ext>
            </a:extLst>
          </p:cNvPr>
          <p:cNvSpPr>
            <a:spLocks noChangeArrowheads="1"/>
          </p:cNvSpPr>
          <p:nvPr/>
        </p:nvSpPr>
        <p:spPr bwMode="auto">
          <a:xfrm>
            <a:off x="239258" y="1242251"/>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791846066" descr="A picture containing text, vector graphics&#10;&#10;Description automatically generated">
            <a:extLst>
              <a:ext uri="{FF2B5EF4-FFF2-40B4-BE49-F238E27FC236}">
                <a16:creationId xmlns:a16="http://schemas.microsoft.com/office/drawing/2014/main" id="{632C3579-B5A2-4085-3DBF-31EBC314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524" y="1542334"/>
            <a:ext cx="641350" cy="9715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4C03A031-2C90-1267-896A-2B0F85CCED8F}"/>
              </a:ext>
            </a:extLst>
          </p:cNvPr>
          <p:cNvSpPr>
            <a:spLocks noChangeArrowheads="1"/>
          </p:cNvSpPr>
          <p:nvPr/>
        </p:nvSpPr>
        <p:spPr bwMode="auto">
          <a:xfrm>
            <a:off x="239258" y="1197558"/>
            <a:ext cx="4559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By the end of this lesson, you will know:</a:t>
            </a:r>
            <a:endParaRPr kumimoji="0" lang="en-GB" altLang="en-US" sz="1200" b="0" i="0" u="none" strike="noStrike" cap="none" normalizeH="0" baseline="0">
              <a:ln>
                <a:noFill/>
              </a:ln>
              <a:solidFill>
                <a:schemeClr val="tx1"/>
              </a:solidFill>
              <a:effectLst/>
            </a:endParaRPr>
          </a:p>
        </p:txBody>
      </p:sp>
      <p:sp>
        <p:nvSpPr>
          <p:cNvPr id="16" name="TextBox 15">
            <a:extLst>
              <a:ext uri="{FF2B5EF4-FFF2-40B4-BE49-F238E27FC236}">
                <a16:creationId xmlns:a16="http://schemas.microsoft.com/office/drawing/2014/main" id="{808C938A-CC77-E29B-2D79-8BCA6B42B966}"/>
              </a:ext>
            </a:extLst>
          </p:cNvPr>
          <p:cNvSpPr txBox="1"/>
          <p:nvPr/>
        </p:nvSpPr>
        <p:spPr>
          <a:xfrm>
            <a:off x="1306286" y="1644034"/>
            <a:ext cx="5152980" cy="646331"/>
          </a:xfrm>
          <a:prstGeom prst="rect">
            <a:avLst/>
          </a:prstGeom>
          <a:noFill/>
        </p:spPr>
        <p:txBody>
          <a:bodyPr wrap="square" rtlCol="0">
            <a:spAutoFit/>
          </a:bodyPr>
          <a:lstStyle/>
          <a:p>
            <a:pPr marL="285750" indent="-285750">
              <a:buFont typeface="Arial" panose="020B0604020202020204" pitchFamily="34" charset="0"/>
              <a:buChar char="•"/>
            </a:pPr>
            <a:r>
              <a:rPr lang="en-GB" sz="1200" dirty="0"/>
              <a:t>Describe some health issues caused by an unhealthy diet.</a:t>
            </a:r>
          </a:p>
          <a:p>
            <a:pPr marL="285750" indent="-285750">
              <a:buFont typeface="Arial" panose="020B0604020202020204" pitchFamily="34" charset="0"/>
              <a:buChar char="•"/>
            </a:pPr>
            <a:endParaRPr lang="en-GB" sz="1200" dirty="0"/>
          </a:p>
          <a:p>
            <a:pPr marL="285750" indent="-285750">
              <a:buFont typeface="Arial" panose="020B0604020202020204" pitchFamily="34" charset="0"/>
              <a:buChar char="•"/>
            </a:pPr>
            <a:r>
              <a:rPr lang="en-GB" sz="1200" dirty="0"/>
              <a:t>Interpret data to identify trends.</a:t>
            </a:r>
          </a:p>
        </p:txBody>
      </p:sp>
      <p:sp>
        <p:nvSpPr>
          <p:cNvPr id="17" name="Content Placeholder 2">
            <a:extLst>
              <a:ext uri="{FF2B5EF4-FFF2-40B4-BE49-F238E27FC236}">
                <a16:creationId xmlns:a16="http://schemas.microsoft.com/office/drawing/2014/main" id="{07762A29-A216-C7CF-F1FF-17AEBB1CCE4B}"/>
              </a:ext>
            </a:extLst>
          </p:cNvPr>
          <p:cNvSpPr txBox="1">
            <a:spLocks/>
          </p:cNvSpPr>
          <p:nvPr/>
        </p:nvSpPr>
        <p:spPr>
          <a:xfrm>
            <a:off x="239258" y="828454"/>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0" name="Content Placeholder 2">
            <a:extLst>
              <a:ext uri="{FF2B5EF4-FFF2-40B4-BE49-F238E27FC236}">
                <a16:creationId xmlns:a16="http://schemas.microsoft.com/office/drawing/2014/main" id="{9F7DE24A-620C-4936-98CC-03F89AF79A0E}"/>
              </a:ext>
            </a:extLst>
          </p:cNvPr>
          <p:cNvSpPr txBox="1">
            <a:spLocks/>
          </p:cNvSpPr>
          <p:nvPr/>
        </p:nvSpPr>
        <p:spPr>
          <a:xfrm>
            <a:off x="167028" y="4980116"/>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Lesson content</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1" name="TextBox 20">
            <a:extLst>
              <a:ext uri="{FF2B5EF4-FFF2-40B4-BE49-F238E27FC236}">
                <a16:creationId xmlns:a16="http://schemas.microsoft.com/office/drawing/2014/main" id="{BF8364F0-4210-D35B-4E13-3C621044089B}"/>
              </a:ext>
            </a:extLst>
          </p:cNvPr>
          <p:cNvSpPr txBox="1"/>
          <p:nvPr/>
        </p:nvSpPr>
        <p:spPr>
          <a:xfrm>
            <a:off x="215857" y="5325898"/>
            <a:ext cx="6437312" cy="4524315"/>
          </a:xfrm>
          <a:prstGeom prst="rect">
            <a:avLst/>
          </a:prstGeom>
          <a:noFill/>
          <a:ln>
            <a:solidFill>
              <a:schemeClr val="tx1"/>
            </a:solidFill>
          </a:ln>
        </p:spPr>
        <p:txBody>
          <a:bodyPr wrap="square" rtlCol="0">
            <a:spAutoFit/>
          </a:bodyPr>
          <a:lstStyle/>
          <a:p>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p:txBody>
      </p:sp>
      <p:sp>
        <p:nvSpPr>
          <p:cNvPr id="10" name="Content Placeholder 2">
            <a:extLst>
              <a:ext uri="{FF2B5EF4-FFF2-40B4-BE49-F238E27FC236}">
                <a16:creationId xmlns:a16="http://schemas.microsoft.com/office/drawing/2014/main" id="{E494482F-C40A-BBEA-2AAF-DD65D0D51AFA}"/>
              </a:ext>
            </a:extLst>
          </p:cNvPr>
          <p:cNvSpPr txBox="1">
            <a:spLocks/>
          </p:cNvSpPr>
          <p:nvPr/>
        </p:nvSpPr>
        <p:spPr>
          <a:xfrm>
            <a:off x="167029" y="330233"/>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dirty="0">
                <a:solidFill>
                  <a:srgbClr val="000000"/>
                </a:solidFill>
                <a:ea typeface="Calibri" panose="020F0502020204030204" pitchFamily="34" charset="0"/>
                <a:cs typeface="Calibri" panose="020F0502020204030204" pitchFamily="34" charset="0"/>
              </a:rPr>
              <a:t>What are the consequences of an unhealthy diet?</a:t>
            </a:r>
          </a:p>
          <a:p>
            <a:pPr marL="0" indent="0">
              <a:buFont typeface="Arial" panose="020B0604020202020204" pitchFamily="34" charset="0"/>
              <a:buNone/>
            </a:pPr>
            <a:endParaRPr lang="en-GB" dirty="0"/>
          </a:p>
        </p:txBody>
      </p:sp>
      <p:sp>
        <p:nvSpPr>
          <p:cNvPr id="39" name="Title 38">
            <a:extLst>
              <a:ext uri="{FF2B5EF4-FFF2-40B4-BE49-F238E27FC236}">
                <a16:creationId xmlns:a16="http://schemas.microsoft.com/office/drawing/2014/main" id="{5CB0E52E-6653-845C-60C3-41DCE86FE980}"/>
              </a:ext>
            </a:extLst>
          </p:cNvPr>
          <p:cNvSpPr>
            <a:spLocks noGrp="1"/>
          </p:cNvSpPr>
          <p:nvPr>
            <p:ph type="title"/>
          </p:nvPr>
        </p:nvSpPr>
        <p:spPr/>
        <p:txBody>
          <a:bodyPr/>
          <a:lstStyle/>
          <a:p>
            <a:endParaRPr lang="en-GB"/>
          </a:p>
        </p:txBody>
      </p:sp>
      <p:pic>
        <p:nvPicPr>
          <p:cNvPr id="40" name="Picture 39">
            <a:extLst>
              <a:ext uri="{FF2B5EF4-FFF2-40B4-BE49-F238E27FC236}">
                <a16:creationId xmlns:a16="http://schemas.microsoft.com/office/drawing/2014/main" id="{00D7DC46-EC29-4420-3763-483D80B84885}"/>
              </a:ext>
            </a:extLst>
          </p:cNvPr>
          <p:cNvPicPr>
            <a:picLocks noChangeAspect="1"/>
          </p:cNvPicPr>
          <p:nvPr/>
        </p:nvPicPr>
        <p:blipFill>
          <a:blip r:embed="rId6"/>
          <a:stretch>
            <a:fillRect/>
          </a:stretch>
        </p:blipFill>
        <p:spPr>
          <a:xfrm>
            <a:off x="264086" y="5684990"/>
            <a:ext cx="6222862" cy="3490480"/>
          </a:xfrm>
          <a:prstGeom prst="rect">
            <a:avLst/>
          </a:prstGeom>
        </p:spPr>
      </p:pic>
    </p:spTree>
    <p:extLst>
      <p:ext uri="{BB962C8B-B14F-4D97-AF65-F5344CB8AC3E}">
        <p14:creationId xmlns:p14="http://schemas.microsoft.com/office/powerpoint/2010/main" val="40769833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2C54742-C497-FA52-B939-12B5A9EDC410}"/>
              </a:ext>
            </a:extLst>
          </p:cNvPr>
          <p:cNvSpPr txBox="1"/>
          <p:nvPr/>
        </p:nvSpPr>
        <p:spPr>
          <a:xfrm>
            <a:off x="156344" y="3352026"/>
            <a:ext cx="6473312" cy="5262979"/>
          </a:xfrm>
          <a:prstGeom prst="rect">
            <a:avLst/>
          </a:prstGeom>
          <a:noFill/>
          <a:ln>
            <a:solidFill>
              <a:schemeClr val="tx1"/>
            </a:solidFill>
          </a:ln>
        </p:spPr>
        <p:txBody>
          <a:bodyPr wrap="square" lIns="91440" tIns="45720" rIns="91440" bIns="45720" rtlCol="0" anchor="t">
            <a:spAutoFit/>
          </a:bodyPr>
          <a:lstStyle/>
          <a:p>
            <a:r>
              <a:rPr lang="en-GB" sz="1200" b="1" u="sng" dirty="0">
                <a:ea typeface="Calibri"/>
                <a:cs typeface="Calibri"/>
              </a:rPr>
              <a:t>Application of Knowledge</a:t>
            </a:r>
            <a:endParaRPr lang="en-GB" sz="1200" dirty="0">
              <a:ea typeface="Calibri"/>
              <a:cs typeface="Calibri"/>
            </a:endParaRPr>
          </a:p>
          <a:p>
            <a:endParaRPr lang="en-GB" sz="1200" dirty="0"/>
          </a:p>
          <a:p>
            <a:endParaRPr lang="en-GB" sz="1200" dirty="0"/>
          </a:p>
          <a:p>
            <a:endParaRPr lang="en-GB" sz="1200" dirty="0"/>
          </a:p>
          <a:p>
            <a:endParaRPr lang="en-GB" sz="1200" dirty="0">
              <a:ea typeface="Calibri" panose="020F0502020204030204"/>
              <a:cs typeface="Calibri" panose="020F0502020204030204"/>
            </a:endParaRPr>
          </a:p>
          <a:p>
            <a:endParaRPr lang="en-GB" sz="1200" dirty="0">
              <a:ea typeface="Calibri" panose="020F0502020204030204"/>
              <a:cs typeface="Calibri" panose="020F0502020204030204"/>
            </a:endParaRPr>
          </a:p>
          <a:p>
            <a:endParaRPr lang="en-GB" sz="1200" dirty="0">
              <a:ea typeface="Calibri" panose="020F0502020204030204"/>
              <a:cs typeface="Calibri" panose="020F0502020204030204"/>
            </a:endParaRPr>
          </a:p>
          <a:p>
            <a:endParaRPr lang="en-GB" sz="1200" dirty="0">
              <a:ea typeface="Calibri" panose="020F0502020204030204"/>
              <a:cs typeface="Calibri" panose="020F0502020204030204"/>
            </a:endParaRPr>
          </a:p>
          <a:p>
            <a:endParaRPr lang="en-GB" sz="1200" dirty="0">
              <a:ea typeface="Calibri" panose="020F0502020204030204"/>
              <a:cs typeface="Calibri" panose="020F0502020204030204"/>
            </a:endParaRPr>
          </a:p>
          <a:p>
            <a:endParaRPr lang="en-GB" sz="1200" dirty="0">
              <a:ea typeface="Calibri" panose="020F0502020204030204"/>
              <a:cs typeface="Calibri" panose="020F0502020204030204"/>
            </a:endParaRPr>
          </a:p>
          <a:p>
            <a:endParaRPr lang="en-GB" sz="1200" dirty="0"/>
          </a:p>
          <a:p>
            <a:endParaRPr lang="en-GB" sz="1200" dirty="0"/>
          </a:p>
          <a:p>
            <a:endParaRPr lang="en-GB" sz="1200" dirty="0"/>
          </a:p>
          <a:p>
            <a:endParaRPr lang="en-GB" sz="1200" dirty="0">
              <a:ea typeface="Calibri" panose="020F0502020204030204"/>
              <a:cs typeface="Calibri" panose="020F0502020204030204"/>
            </a:endParaRPr>
          </a:p>
          <a:p>
            <a:endParaRPr lang="en-GB" sz="1200" dirty="0">
              <a:ea typeface="Calibri" panose="020F0502020204030204"/>
              <a:cs typeface="Calibri" panose="020F0502020204030204"/>
            </a:endParaRPr>
          </a:p>
          <a:p>
            <a:endParaRPr lang="en-GB" sz="1200" dirty="0">
              <a:ea typeface="Calibri" panose="020F0502020204030204"/>
              <a:cs typeface="Calibri" panose="020F0502020204030204"/>
            </a:endParaRPr>
          </a:p>
          <a:p>
            <a:endParaRPr lang="en-GB" sz="1200" dirty="0">
              <a:ea typeface="Calibri" panose="020F0502020204030204"/>
              <a:cs typeface="Calibri" panose="020F0502020204030204"/>
            </a:endParaRPr>
          </a:p>
          <a:p>
            <a:r>
              <a:rPr lang="en-GB" sz="1200" b="1" dirty="0">
                <a:ea typeface="Calibri" panose="020F0502020204030204"/>
                <a:cs typeface="Calibri" panose="020F0502020204030204"/>
              </a:rPr>
              <a:t>Questions</a:t>
            </a:r>
            <a:r>
              <a:rPr lang="en-US" sz="1200" dirty="0">
                <a:ea typeface="Calibri" panose="020F0502020204030204"/>
                <a:cs typeface="Calibri" panose="020F0502020204030204"/>
              </a:rPr>
              <a:t> </a:t>
            </a:r>
          </a:p>
          <a:p>
            <a:r>
              <a:rPr lang="en-GB" sz="1200" b="1" dirty="0">
                <a:ea typeface="Calibri" panose="020F0502020204030204"/>
                <a:cs typeface="Calibri" panose="020F0502020204030204"/>
              </a:rPr>
              <a:t>1. </a:t>
            </a:r>
            <a:r>
              <a:rPr lang="en-GB" sz="1200" dirty="0">
                <a:ea typeface="Calibri" panose="020F0502020204030204"/>
                <a:cs typeface="Calibri" panose="020F0502020204030204"/>
              </a:rPr>
              <a:t>What </a:t>
            </a:r>
            <a:r>
              <a:rPr lang="en-GB" sz="1200" b="1" dirty="0">
                <a:ea typeface="Calibri" panose="020F0502020204030204"/>
                <a:cs typeface="Calibri" panose="020F0502020204030204"/>
              </a:rPr>
              <a:t>conclusion </a:t>
            </a:r>
            <a:r>
              <a:rPr lang="en-GB" sz="1200" dirty="0">
                <a:ea typeface="Calibri" panose="020F0502020204030204"/>
                <a:cs typeface="Calibri" panose="020F0502020204030204"/>
              </a:rPr>
              <a:t>could you draw from the data you are given here about people in the UK.</a:t>
            </a:r>
            <a:r>
              <a:rPr lang="en-US" sz="1200" dirty="0">
                <a:ea typeface="Calibri" panose="020F0502020204030204"/>
                <a:cs typeface="Calibri" panose="020F0502020204030204"/>
              </a:rPr>
              <a:t> </a:t>
            </a:r>
          </a:p>
          <a:p>
            <a:r>
              <a:rPr lang="en-GB" sz="1200" dirty="0">
                <a:ea typeface="Calibri" panose="020F0502020204030204"/>
                <a:cs typeface="Calibri" panose="020F0502020204030204"/>
              </a:rPr>
              <a:t>____________________________________________________________________________</a:t>
            </a:r>
            <a:r>
              <a:rPr lang="en-US" sz="1200" dirty="0">
                <a:ea typeface="Calibri" panose="020F0502020204030204"/>
                <a:cs typeface="Calibri" panose="020F0502020204030204"/>
              </a:rPr>
              <a:t> </a:t>
            </a:r>
          </a:p>
          <a:p>
            <a:r>
              <a:rPr lang="en-GB" sz="1200" dirty="0">
                <a:ea typeface="Calibri" panose="020F0502020204030204"/>
                <a:cs typeface="Calibri" panose="020F0502020204030204"/>
              </a:rPr>
              <a:t>2. Suggest why there is a smaller proportion of overweight and obese people over 75 years old</a:t>
            </a:r>
            <a:r>
              <a:rPr lang="en-US" sz="1200" dirty="0">
                <a:ea typeface="Calibri" panose="020F0502020204030204"/>
                <a:cs typeface="Calibri" panose="020F0502020204030204"/>
              </a:rPr>
              <a:t> </a:t>
            </a:r>
          </a:p>
          <a:p>
            <a:r>
              <a:rPr lang="en-GB" sz="1200" dirty="0">
                <a:ea typeface="Calibri" panose="020F0502020204030204"/>
                <a:cs typeface="Calibri" panose="020F0502020204030204"/>
              </a:rPr>
              <a:t>_____________________________________________________________________________</a:t>
            </a:r>
            <a:r>
              <a:rPr lang="en-US" sz="1200" dirty="0">
                <a:ea typeface="Calibri" panose="020F0502020204030204"/>
                <a:cs typeface="Calibri" panose="020F0502020204030204"/>
              </a:rPr>
              <a:t> </a:t>
            </a:r>
          </a:p>
          <a:p>
            <a:pPr marL="171450" indent="-171450">
              <a:buFont typeface="Arial" panose="020B0604020202020204" pitchFamily="34" charset="0"/>
              <a:buChar char="•"/>
            </a:pPr>
            <a:endParaRPr lang="en-GB" sz="1200" dirty="0">
              <a:ea typeface="Calibri" panose="020F0502020204030204"/>
              <a:cs typeface="Calibri" panose="020F0502020204030204"/>
            </a:endParaRP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p:txBody>
      </p:sp>
      <p:pic>
        <p:nvPicPr>
          <p:cNvPr id="10" name="Picture 2" descr="Obesity statistics - House of Commons Library">
            <a:extLst>
              <a:ext uri="{FF2B5EF4-FFF2-40B4-BE49-F238E27FC236}">
                <a16:creationId xmlns:a16="http://schemas.microsoft.com/office/drawing/2014/main" id="{161DE5C3-48AC-8D99-7149-9138C26698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60" y="3726840"/>
            <a:ext cx="5994828" cy="24512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00A0583-BD3A-D379-3972-C616446DE5A6}"/>
              </a:ext>
            </a:extLst>
          </p:cNvPr>
          <p:cNvSpPr txBox="1"/>
          <p:nvPr/>
        </p:nvSpPr>
        <p:spPr>
          <a:xfrm>
            <a:off x="108009" y="352307"/>
            <a:ext cx="6522041" cy="2123658"/>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b="1" dirty="0">
                <a:ea typeface="Calibri"/>
                <a:cs typeface="Calibri"/>
              </a:rPr>
              <a:t>SLOP:</a:t>
            </a:r>
          </a:p>
          <a:p>
            <a:pPr marL="342900" indent="-342900">
              <a:buAutoNum type="arabicPeriod"/>
            </a:pPr>
            <a:r>
              <a:rPr lang="en-US" sz="1100" dirty="0">
                <a:ea typeface="Calibri"/>
                <a:cs typeface="Calibri"/>
              </a:rPr>
              <a:t>Define the term malnutrition.</a:t>
            </a:r>
          </a:p>
          <a:p>
            <a:pPr marL="342900" indent="-342900">
              <a:buAutoNum type="arabicPeriod"/>
            </a:pPr>
            <a:endParaRPr lang="en-US" sz="1100" dirty="0">
              <a:ea typeface="Calibri"/>
              <a:cs typeface="Calibri"/>
            </a:endParaRPr>
          </a:p>
          <a:p>
            <a:pPr marL="342900" indent="-342900">
              <a:buAutoNum type="arabicPeriod"/>
            </a:pPr>
            <a:r>
              <a:rPr lang="en-US" sz="1100" dirty="0">
                <a:ea typeface="Calibri"/>
                <a:cs typeface="Calibri"/>
              </a:rPr>
              <a:t>What causes scurvy?</a:t>
            </a:r>
          </a:p>
          <a:p>
            <a:pPr marL="342900" indent="-342900">
              <a:buAutoNum type="arabicPeriod"/>
            </a:pPr>
            <a:endParaRPr lang="en-US" sz="1100" dirty="0">
              <a:ea typeface="Calibri"/>
              <a:cs typeface="Calibri"/>
            </a:endParaRPr>
          </a:p>
          <a:p>
            <a:pPr marL="342900" indent="-342900">
              <a:buAutoNum type="arabicPeriod"/>
            </a:pPr>
            <a:r>
              <a:rPr lang="en-US" sz="1100" dirty="0">
                <a:ea typeface="Calibri"/>
                <a:cs typeface="Calibri"/>
              </a:rPr>
              <a:t>Which mineral is deficient in </a:t>
            </a:r>
            <a:r>
              <a:rPr lang="en-US" sz="1100" dirty="0" err="1">
                <a:ea typeface="Calibri"/>
                <a:cs typeface="Calibri"/>
              </a:rPr>
              <a:t>anaemia</a:t>
            </a:r>
            <a:r>
              <a:rPr lang="en-US" sz="1100" dirty="0">
                <a:ea typeface="Calibri"/>
                <a:cs typeface="Calibri"/>
              </a:rPr>
              <a:t>?</a:t>
            </a:r>
          </a:p>
          <a:p>
            <a:pPr marL="342900" indent="-342900">
              <a:buAutoNum type="arabicPeriod"/>
            </a:pPr>
            <a:endParaRPr lang="en-US" sz="1100" dirty="0">
              <a:ea typeface="Calibri"/>
              <a:cs typeface="Calibri"/>
            </a:endParaRPr>
          </a:p>
          <a:p>
            <a:pPr marL="342900" indent="-342900">
              <a:buAutoNum type="arabicPeriod"/>
            </a:pPr>
            <a:r>
              <a:rPr lang="en-US" sz="1100" dirty="0">
                <a:ea typeface="Calibri"/>
                <a:cs typeface="Calibri"/>
              </a:rPr>
              <a:t>Which disease can develop due to obesity?</a:t>
            </a:r>
          </a:p>
          <a:p>
            <a:pPr marL="342900" indent="-342900">
              <a:buAutoNum type="arabicPeriod"/>
            </a:pPr>
            <a:endParaRPr lang="en-US" sz="1100" dirty="0">
              <a:ea typeface="Calibri"/>
              <a:cs typeface="Calibri"/>
            </a:endParaRPr>
          </a:p>
          <a:p>
            <a:pPr marL="342900" indent="-342900">
              <a:buAutoNum type="arabicPeriod"/>
            </a:pPr>
            <a:r>
              <a:rPr lang="en-US" sz="1100" dirty="0">
                <a:ea typeface="Calibri"/>
                <a:cs typeface="Calibri"/>
              </a:rPr>
              <a:t>Which disease can be caused by a lack of protein?</a:t>
            </a:r>
          </a:p>
          <a:p>
            <a:pPr marL="342900" indent="-342900">
              <a:buAutoNum type="arabicPeriod"/>
            </a:pPr>
            <a:endParaRPr lang="en-US" sz="1100" dirty="0">
              <a:ea typeface="Calibri"/>
              <a:cs typeface="Calibri"/>
            </a:endParaRPr>
          </a:p>
          <a:p>
            <a:pPr marL="342900" indent="-342900">
              <a:buAutoNum type="arabicPeriod"/>
            </a:pPr>
            <a:endParaRPr lang="en-US" sz="1100" dirty="0">
              <a:ea typeface="Calibri"/>
              <a:cs typeface="Calibri"/>
            </a:endParaRPr>
          </a:p>
        </p:txBody>
      </p:sp>
    </p:spTree>
    <p:extLst>
      <p:ext uri="{BB962C8B-B14F-4D97-AF65-F5344CB8AC3E}">
        <p14:creationId xmlns:p14="http://schemas.microsoft.com/office/powerpoint/2010/main" val="3000810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53232" y="5410044"/>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sp>
        <p:nvSpPr>
          <p:cNvPr id="7" name="Rectangle 6">
            <a:extLst>
              <a:ext uri="{FF2B5EF4-FFF2-40B4-BE49-F238E27FC236}">
                <a16:creationId xmlns:a16="http://schemas.microsoft.com/office/drawing/2014/main" id="{941DF07A-7A09-B862-F9DB-02BDE105DABD}"/>
              </a:ext>
            </a:extLst>
          </p:cNvPr>
          <p:cNvSpPr/>
          <p:nvPr/>
        </p:nvSpPr>
        <p:spPr>
          <a:xfrm>
            <a:off x="133530" y="125186"/>
            <a:ext cx="6518256" cy="2664448"/>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6C3AF010-8A62-9AC4-09CB-200EA2066F89}"/>
              </a:ext>
            </a:extLst>
          </p:cNvPr>
          <p:cNvSpPr txBox="1"/>
          <p:nvPr/>
        </p:nvSpPr>
        <p:spPr>
          <a:xfrm>
            <a:off x="133346" y="125185"/>
            <a:ext cx="3429000" cy="369332"/>
          </a:xfrm>
          <a:prstGeom prst="rect">
            <a:avLst/>
          </a:prstGeom>
          <a:noFill/>
        </p:spPr>
        <p:txBody>
          <a:bodyPr wrap="square">
            <a:spAutoFit/>
          </a:body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DF5BF58-630F-22AA-6DD4-D7494A863A51}"/>
              </a:ext>
            </a:extLst>
          </p:cNvPr>
          <p:cNvSpPr txBox="1"/>
          <p:nvPr/>
        </p:nvSpPr>
        <p:spPr>
          <a:xfrm>
            <a:off x="131579" y="494520"/>
            <a:ext cx="6396672" cy="2295115"/>
          </a:xfrm>
          <a:prstGeom prst="rect">
            <a:avLst/>
          </a:prstGeom>
          <a:noFill/>
        </p:spPr>
        <p:txBody>
          <a:bodyPr wrap="square" rtlCol="0">
            <a:spAutoFit/>
          </a:bodyPr>
          <a:lstStyle/>
          <a:p>
            <a:r>
              <a:rPr lang="en-GB" sz="1200" dirty="0"/>
              <a:t>Answer the core knowledge question below </a:t>
            </a:r>
            <a:r>
              <a:rPr lang="en-GB" sz="1200" i="1" u="sng" dirty="0"/>
              <a:t>in full sentences</a:t>
            </a:r>
          </a:p>
          <a:p>
            <a:endParaRPr lang="en-GB" sz="700" i="1" u="sng" dirty="0"/>
          </a:p>
          <a:p>
            <a:pPr>
              <a:lnSpc>
                <a:spcPct val="150000"/>
              </a:lnSpc>
            </a:pPr>
            <a:r>
              <a:rPr lang="en-GB" sz="1200" dirty="0"/>
              <a:t>1.__________________________________________________________________________________________________________________________________________________________________________________________________________________________________________________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en-GB" sz="1200" dirty="0"/>
              <a:t>2. _______________________________________________________________________________</a:t>
            </a:r>
          </a:p>
          <a:p>
            <a:pPr>
              <a:lnSpc>
                <a:spcPct val="150000"/>
              </a:lnSpc>
            </a:pPr>
            <a:r>
              <a:rPr lang="en-GB" sz="1200" dirty="0"/>
              <a:t>__________________________________________________________________________________________________________________________________________________________________</a:t>
            </a:r>
          </a:p>
          <a:p>
            <a:pPr>
              <a:lnSpc>
                <a:spcPct val="150000"/>
              </a:lnSpc>
            </a:pPr>
            <a:endParaRPr lang="en-GB" sz="1200" dirty="0"/>
          </a:p>
        </p:txBody>
      </p:sp>
      <p:pic>
        <p:nvPicPr>
          <p:cNvPr id="12" name="Picture 1791846066" descr="A picture containing text, vector graphics&#10;&#10;Description automatically generated">
            <a:extLst>
              <a:ext uri="{FF2B5EF4-FFF2-40B4-BE49-F238E27FC236}">
                <a16:creationId xmlns:a16="http://schemas.microsoft.com/office/drawing/2014/main" id="{EFDF03FA-5DF8-B6D7-2293-0A72AC035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2465" y="125185"/>
            <a:ext cx="566448" cy="858085"/>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23B2AE59-B181-B791-6EA0-4A45907E67AA}"/>
              </a:ext>
            </a:extLst>
          </p:cNvPr>
          <p:cNvSpPr txBox="1">
            <a:spLocks/>
          </p:cNvSpPr>
          <p:nvPr/>
        </p:nvSpPr>
        <p:spPr>
          <a:xfrm>
            <a:off x="97190" y="3213453"/>
            <a:ext cx="5915025" cy="38004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dirty="0">
                <a:solidFill>
                  <a:srgbClr val="000000"/>
                </a:solidFill>
                <a:ea typeface="Calibri" panose="020F0502020204030204" pitchFamily="34" charset="0"/>
                <a:cs typeface="Calibri" panose="020F0502020204030204" pitchFamily="34" charset="0"/>
              </a:rPr>
              <a:t>Additional space</a:t>
            </a:r>
            <a:endParaRPr lang="en-GB" dirty="0"/>
          </a:p>
        </p:txBody>
      </p:sp>
      <p:sp>
        <p:nvSpPr>
          <p:cNvPr id="13" name="Content Placeholder 2">
            <a:extLst>
              <a:ext uri="{FF2B5EF4-FFF2-40B4-BE49-F238E27FC236}">
                <a16:creationId xmlns:a16="http://schemas.microsoft.com/office/drawing/2014/main" id="{99589B69-E26B-D780-7E6B-FAA738EEF3B1}"/>
              </a:ext>
            </a:extLst>
          </p:cNvPr>
          <p:cNvSpPr txBox="1">
            <a:spLocks/>
          </p:cNvSpPr>
          <p:nvPr/>
        </p:nvSpPr>
        <p:spPr>
          <a:xfrm>
            <a:off x="107573" y="3211146"/>
            <a:ext cx="6445575" cy="6013993"/>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a:p>
        </p:txBody>
      </p:sp>
    </p:spTree>
    <p:extLst>
      <p:ext uri="{BB962C8B-B14F-4D97-AF65-F5344CB8AC3E}">
        <p14:creationId xmlns:p14="http://schemas.microsoft.com/office/powerpoint/2010/main" val="739465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F0C14-9CE9-E317-59D9-9176FD95DF2F}"/>
              </a:ext>
            </a:extLst>
          </p:cNvPr>
          <p:cNvSpPr>
            <a:spLocks noGrp="1"/>
          </p:cNvSpPr>
          <p:nvPr>
            <p:ph type="title"/>
          </p:nvPr>
        </p:nvSpPr>
        <p:spPr>
          <a:xfrm>
            <a:off x="471488" y="306439"/>
            <a:ext cx="5915025" cy="677281"/>
          </a:xfrm>
        </p:spPr>
        <p:txBody>
          <a:bodyPr/>
          <a:lstStyle/>
          <a:p>
            <a:pPr algn="ctr"/>
            <a:r>
              <a:rPr lang="en-GB" u="sng" dirty="0">
                <a:latin typeface="+mn-lt"/>
              </a:rPr>
              <a:t>The Digestive System</a:t>
            </a:r>
            <a:endParaRPr lang="en-GB" dirty="0">
              <a:latin typeface="+mn-lt"/>
            </a:endParaRPr>
          </a:p>
        </p:txBody>
      </p:sp>
      <p:graphicFrame>
        <p:nvGraphicFramePr>
          <p:cNvPr id="4" name="Content Placeholder 3">
            <a:extLst>
              <a:ext uri="{FF2B5EF4-FFF2-40B4-BE49-F238E27FC236}">
                <a16:creationId xmlns:a16="http://schemas.microsoft.com/office/drawing/2014/main" id="{6CA533C9-FD7C-1023-676B-912E93970D18}"/>
              </a:ext>
            </a:extLst>
          </p:cNvPr>
          <p:cNvGraphicFramePr>
            <a:graphicFrameLocks noGrp="1"/>
          </p:cNvGraphicFramePr>
          <p:nvPr>
            <p:ph idx="1"/>
            <p:extLst>
              <p:ext uri="{D42A27DB-BD31-4B8C-83A1-F6EECF244321}">
                <p14:modId xmlns:p14="http://schemas.microsoft.com/office/powerpoint/2010/main" val="402845933"/>
              </p:ext>
            </p:extLst>
          </p:nvPr>
        </p:nvGraphicFramePr>
        <p:xfrm>
          <a:off x="471488" y="1161142"/>
          <a:ext cx="5992178" cy="7460343"/>
        </p:xfrm>
        <a:graphic>
          <a:graphicData uri="http://schemas.openxmlformats.org/drawingml/2006/table">
            <a:tbl>
              <a:tblPr firstRow="1" firstCol="1" lastRow="1" lastCol="1" bandRow="1" bandCol="1"/>
              <a:tblGrid>
                <a:gridCol w="2503941">
                  <a:extLst>
                    <a:ext uri="{9D8B030D-6E8A-4147-A177-3AD203B41FA5}">
                      <a16:colId xmlns:a16="http://schemas.microsoft.com/office/drawing/2014/main" val="1682252795"/>
                    </a:ext>
                  </a:extLst>
                </a:gridCol>
                <a:gridCol w="3488237">
                  <a:extLst>
                    <a:ext uri="{9D8B030D-6E8A-4147-A177-3AD203B41FA5}">
                      <a16:colId xmlns:a16="http://schemas.microsoft.com/office/drawing/2014/main" val="2953934516"/>
                    </a:ext>
                  </a:extLst>
                </a:gridCol>
              </a:tblGrid>
              <a:tr h="436822">
                <a:tc>
                  <a:txBody>
                    <a:bodyPr/>
                    <a:lstStyle/>
                    <a:p>
                      <a:pPr marL="80645" algn="ctr">
                        <a:spcBef>
                          <a:spcPts val="15"/>
                        </a:spcBef>
                        <a:spcAft>
                          <a:spcPts val="0"/>
                        </a:spcAft>
                      </a:pPr>
                      <a:r>
                        <a:rPr lang="en-US" sz="1400" b="1" dirty="0">
                          <a:solidFill>
                            <a:srgbClr val="000000"/>
                          </a:solidFill>
                          <a:effectLst/>
                          <a:latin typeface="+mn-lt"/>
                          <a:ea typeface="Arial MT"/>
                          <a:cs typeface="Arial MT"/>
                        </a:rPr>
                        <a:t>What</a:t>
                      </a:r>
                      <a:r>
                        <a:rPr lang="en-US" sz="1400" b="1" spc="-15"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you</a:t>
                      </a:r>
                      <a:r>
                        <a:rPr lang="en-US" sz="1400" b="1" spc="-25"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should</a:t>
                      </a:r>
                      <a:r>
                        <a:rPr lang="en-US" sz="1400" b="1" spc="-25"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already</a:t>
                      </a:r>
                      <a:r>
                        <a:rPr lang="en-US" sz="1400" b="1" spc="35"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know</a:t>
                      </a:r>
                      <a:endParaRPr lang="en-GB" sz="1400" dirty="0">
                        <a:effectLst/>
                        <a:latin typeface="+mn-lt"/>
                        <a:ea typeface="Arial MT"/>
                        <a:cs typeface="Arial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tc>
                  <a:txBody>
                    <a:bodyPr/>
                    <a:lstStyle/>
                    <a:p>
                      <a:pPr marL="70485" algn="ctr">
                        <a:spcBef>
                          <a:spcPts val="15"/>
                        </a:spcBef>
                        <a:spcAft>
                          <a:spcPts val="0"/>
                        </a:spcAft>
                      </a:pPr>
                      <a:r>
                        <a:rPr lang="en-US" sz="1400" b="1" dirty="0">
                          <a:solidFill>
                            <a:srgbClr val="000000"/>
                          </a:solidFill>
                          <a:effectLst/>
                          <a:latin typeface="+mn-lt"/>
                          <a:ea typeface="Arial MT"/>
                          <a:cs typeface="Arial MT"/>
                        </a:rPr>
                        <a:t>What</a:t>
                      </a:r>
                      <a:r>
                        <a:rPr lang="en-US" sz="1400" b="1" spc="-5"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you</a:t>
                      </a:r>
                      <a:r>
                        <a:rPr lang="en-US" sz="1400" b="1" spc="-15"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will</a:t>
                      </a:r>
                      <a:r>
                        <a:rPr lang="en-US" sz="1400" b="1" spc="-15"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be</a:t>
                      </a:r>
                      <a:r>
                        <a:rPr lang="en-US" sz="1400" b="1" spc="-30"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learning</a:t>
                      </a:r>
                      <a:r>
                        <a:rPr lang="en-US" sz="1400" b="1" spc="5"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in</a:t>
                      </a:r>
                      <a:r>
                        <a:rPr lang="en-US" sz="1400" b="1" spc="-15"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this</a:t>
                      </a:r>
                      <a:r>
                        <a:rPr lang="en-US" sz="1400" b="1" spc="-30" dirty="0">
                          <a:solidFill>
                            <a:srgbClr val="000000"/>
                          </a:solidFill>
                          <a:effectLst/>
                          <a:latin typeface="+mn-lt"/>
                          <a:ea typeface="Arial MT"/>
                          <a:cs typeface="Arial MT"/>
                        </a:rPr>
                        <a:t> </a:t>
                      </a:r>
                      <a:r>
                        <a:rPr lang="en-US" sz="1400" b="1" dirty="0">
                          <a:solidFill>
                            <a:srgbClr val="000000"/>
                          </a:solidFill>
                          <a:effectLst/>
                          <a:latin typeface="+mn-lt"/>
                          <a:ea typeface="Arial MT"/>
                          <a:cs typeface="Arial MT"/>
                        </a:rPr>
                        <a:t>unit</a:t>
                      </a:r>
                      <a:endParaRPr lang="en-GB" sz="1400" dirty="0">
                        <a:effectLst/>
                        <a:latin typeface="+mn-lt"/>
                        <a:ea typeface="Arial MT"/>
                        <a:cs typeface="Arial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F1F1"/>
                    </a:solidFill>
                  </a:tcPr>
                </a:tc>
                <a:extLst>
                  <a:ext uri="{0D108BD9-81ED-4DB2-BD59-A6C34878D82A}">
                    <a16:rowId xmlns:a16="http://schemas.microsoft.com/office/drawing/2014/main" val="1965341514"/>
                  </a:ext>
                </a:extLst>
              </a:tr>
              <a:tr h="7023521">
                <a:tc>
                  <a:txBody>
                    <a:bodyPr/>
                    <a:lstStyle/>
                    <a:p>
                      <a:pPr marL="171450" marR="153670" lvl="0" indent="-171450">
                        <a:lnSpc>
                          <a:spcPct val="106000"/>
                        </a:lnSpc>
                        <a:spcAft>
                          <a:spcPts val="0"/>
                        </a:spcAft>
                        <a:buSzPts val="1100"/>
                        <a:buFont typeface="Arial" panose="020B0604020202020204" pitchFamily="34" charset="0"/>
                        <a:buChar char="•"/>
                        <a:tabLst>
                          <a:tab pos="281305" algn="l"/>
                        </a:tabLst>
                      </a:pPr>
                      <a:endParaRPr lang="en-GB" sz="1200" dirty="0">
                        <a:effectLst/>
                        <a:latin typeface="+mn-lt"/>
                        <a:ea typeface="Arial MT"/>
                        <a:cs typeface="Arial MT"/>
                      </a:endParaRPr>
                    </a:p>
                    <a:p>
                      <a:pPr marL="263525"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Identify that animals, including humans, need the right types and amounts of nutrition, and that they cannot make their own food; they get nutrition from what they eat.</a:t>
                      </a:r>
                    </a:p>
                    <a:p>
                      <a:pPr marL="263525" lvl="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263525" lvl="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263525"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Describe the simple functions of the basic parts of the digestive system in humans. </a:t>
                      </a:r>
                    </a:p>
                    <a:p>
                      <a:pPr marL="263525" lvl="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263525" lvl="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263525" indent="-171450" rtl="0" fontAlgn="base">
                        <a:buFont typeface="Arial" panose="020B0604020202020204" pitchFamily="34" charset="0"/>
                        <a:buChar char="•"/>
                      </a:pPr>
                      <a:r>
                        <a:rPr lang="en-GB" sz="1200" b="0" i="0" kern="1200" dirty="0">
                          <a:solidFill>
                            <a:schemeClr val="tx1"/>
                          </a:solidFill>
                          <a:effectLst/>
                          <a:latin typeface="+mn-lt"/>
                          <a:ea typeface="+mn-ea"/>
                          <a:cs typeface="+mn-cs"/>
                        </a:rPr>
                        <a:t>The hierarchical organisation of multicellular organisms: from cells to tissue to organs to systems to organisms. </a:t>
                      </a:r>
                    </a:p>
                    <a:p>
                      <a:pPr marL="263525" indent="-171450" rtl="0" fontAlgn="base">
                        <a:buFont typeface="Arial" panose="020B0604020202020204" pitchFamily="34" charset="0"/>
                        <a:buChar char="•"/>
                      </a:pPr>
                      <a:endParaRPr lang="en-GB" sz="1200" b="0" i="0" kern="1200" dirty="0">
                        <a:solidFill>
                          <a:schemeClr val="tx1"/>
                        </a:solidFill>
                        <a:effectLst/>
                        <a:latin typeface="+mn-lt"/>
                        <a:ea typeface="+mn-ea"/>
                        <a:cs typeface="+mn-cs"/>
                      </a:endParaRPr>
                    </a:p>
                    <a:p>
                      <a:pPr marL="171450" marR="153670" lvl="0" indent="-171450">
                        <a:lnSpc>
                          <a:spcPct val="106000"/>
                        </a:lnSpc>
                        <a:spcAft>
                          <a:spcPts val="0"/>
                        </a:spcAft>
                        <a:buSzPts val="1100"/>
                        <a:buFont typeface="Arial" panose="020B0604020202020204" pitchFamily="34" charset="0"/>
                        <a:buChar char="•"/>
                        <a:tabLst>
                          <a:tab pos="281305" algn="l"/>
                        </a:tabLst>
                      </a:pPr>
                      <a:endParaRPr lang="en-GB" sz="1200" dirty="0">
                        <a:effectLst/>
                        <a:latin typeface="+mn-lt"/>
                        <a:ea typeface="Arial MT"/>
                        <a:cs typeface="Arial MT"/>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71450" marR="264795" lvl="0" indent="-171450" algn="l" defTabSz="685800" rtl="0" eaLnBrk="1" fontAlgn="auto" latinLnBrk="0" hangingPunct="1">
                        <a:lnSpc>
                          <a:spcPct val="106000"/>
                        </a:lnSpc>
                        <a:spcBef>
                          <a:spcPts val="15"/>
                        </a:spcBef>
                        <a:spcAft>
                          <a:spcPts val="0"/>
                        </a:spcAft>
                        <a:buClrTx/>
                        <a:buSzPts val="1100"/>
                        <a:buFont typeface="Arial" panose="020B0604020202020204" pitchFamily="34" charset="0"/>
                        <a:buChar char="•"/>
                        <a:tabLst>
                          <a:tab pos="271780" algn="l"/>
                        </a:tabLst>
                        <a:defRPr/>
                      </a:pPr>
                      <a:endParaRPr lang="en-GB" sz="1200" dirty="0">
                        <a:effectLst/>
                        <a:latin typeface="+mn-lt"/>
                        <a:ea typeface="Arial MT"/>
                        <a:cs typeface="Arial MT"/>
                      </a:endParaRPr>
                    </a:p>
                    <a:p>
                      <a:pPr marL="285750" lvl="0" indent="-193675">
                        <a:buFont typeface="Arial" panose="020B0604020202020204" pitchFamily="34" charset="0"/>
                        <a:buChar char="•"/>
                      </a:pPr>
                      <a:r>
                        <a:rPr lang="en-GB" sz="1200" u="none" strike="noStrike" kern="1200" dirty="0">
                          <a:solidFill>
                            <a:schemeClr val="tx1"/>
                          </a:solidFill>
                          <a:effectLst/>
                          <a:latin typeface="+mn-lt"/>
                          <a:ea typeface="+mn-ea"/>
                          <a:cs typeface="+mn-cs"/>
                        </a:rPr>
                        <a:t>Content of a healthy diet; carbohydrates, lipids, (fats and oils), proteins, vitamins, minerals, dietary fibre and water, and why each is needed.</a:t>
                      </a:r>
                    </a:p>
                    <a:p>
                      <a:pPr marL="285750" lvl="0" indent="-193675">
                        <a:buFont typeface="Arial" panose="020B0604020202020204" pitchFamily="34" charset="0"/>
                        <a:buChar char="•"/>
                      </a:pPr>
                      <a:endParaRPr lang="en-GB" sz="1200" u="none" strike="noStrike" kern="1200" dirty="0">
                        <a:solidFill>
                          <a:schemeClr val="tx1"/>
                        </a:solidFill>
                        <a:effectLst/>
                        <a:latin typeface="+mn-lt"/>
                        <a:ea typeface="+mn-ea"/>
                        <a:cs typeface="+mn-cs"/>
                      </a:endParaRPr>
                    </a:p>
                    <a:p>
                      <a:pPr marL="285750" lvl="0" indent="-193675">
                        <a:buFont typeface="Arial" panose="020B0604020202020204" pitchFamily="34" charset="0"/>
                        <a:buChar char="•"/>
                      </a:pPr>
                      <a:endParaRPr lang="en-GB" sz="1200" u="none" strike="noStrike" kern="1200" dirty="0">
                        <a:solidFill>
                          <a:schemeClr val="tx1"/>
                        </a:solidFill>
                        <a:effectLst/>
                        <a:latin typeface="+mn-lt"/>
                        <a:ea typeface="+mn-ea"/>
                        <a:cs typeface="+mn-cs"/>
                      </a:endParaRPr>
                    </a:p>
                    <a:p>
                      <a:pPr marL="285750" lvl="0" indent="-193675">
                        <a:buFont typeface="Arial" panose="020B0604020202020204" pitchFamily="34" charset="0"/>
                        <a:buChar char="•"/>
                      </a:pPr>
                      <a:r>
                        <a:rPr lang="en-GB" sz="1200" u="none" strike="noStrike" kern="1200" dirty="0">
                          <a:solidFill>
                            <a:schemeClr val="tx1"/>
                          </a:solidFill>
                          <a:effectLst/>
                          <a:latin typeface="+mn-lt"/>
                          <a:ea typeface="+mn-ea"/>
                          <a:cs typeface="+mn-cs"/>
                        </a:rPr>
                        <a:t>Calculations of energy requirements in a health daily diet.</a:t>
                      </a:r>
                    </a:p>
                    <a:p>
                      <a:pPr marL="285750" lvl="0" indent="-193675">
                        <a:buFont typeface="Arial" panose="020B0604020202020204" pitchFamily="34" charset="0"/>
                        <a:buChar char="•"/>
                      </a:pPr>
                      <a:endParaRPr lang="en-GB" sz="1200" u="none" strike="noStrike" kern="1200" dirty="0">
                        <a:solidFill>
                          <a:schemeClr val="tx1"/>
                        </a:solidFill>
                        <a:effectLst/>
                        <a:latin typeface="+mn-lt"/>
                        <a:ea typeface="+mn-ea"/>
                        <a:cs typeface="+mn-cs"/>
                      </a:endParaRPr>
                    </a:p>
                    <a:p>
                      <a:pPr marL="285750" lvl="0" indent="-193675">
                        <a:buFont typeface="Arial" panose="020B0604020202020204" pitchFamily="34" charset="0"/>
                        <a:buChar char="•"/>
                      </a:pPr>
                      <a:endParaRPr lang="en-GB" sz="1200" u="none" strike="noStrike" kern="1200" dirty="0">
                        <a:solidFill>
                          <a:schemeClr val="tx1"/>
                        </a:solidFill>
                        <a:effectLst/>
                        <a:latin typeface="+mn-lt"/>
                        <a:ea typeface="+mn-ea"/>
                        <a:cs typeface="+mn-cs"/>
                      </a:endParaRPr>
                    </a:p>
                    <a:p>
                      <a:pPr marL="285750" lvl="0" indent="-193675">
                        <a:buFont typeface="Arial" panose="020B0604020202020204" pitchFamily="34" charset="0"/>
                        <a:buChar char="•"/>
                      </a:pPr>
                      <a:r>
                        <a:rPr lang="en-GB" sz="1200" u="none" strike="noStrike" kern="1200" dirty="0">
                          <a:solidFill>
                            <a:schemeClr val="tx1"/>
                          </a:solidFill>
                          <a:effectLst/>
                          <a:latin typeface="+mn-lt"/>
                          <a:ea typeface="+mn-ea"/>
                          <a:cs typeface="+mn-cs"/>
                        </a:rPr>
                        <a:t>The consequences of imbalances in the diet, including obesity, starvation, and deficiency disease.</a:t>
                      </a:r>
                    </a:p>
                    <a:p>
                      <a:pPr marL="285750" lvl="0" indent="-193675">
                        <a:buFont typeface="Arial" panose="020B0604020202020204" pitchFamily="34" charset="0"/>
                        <a:buChar char="•"/>
                      </a:pPr>
                      <a:endParaRPr lang="en-GB" sz="1200" u="none" strike="noStrike" kern="1200" dirty="0">
                        <a:solidFill>
                          <a:schemeClr val="tx1"/>
                        </a:solidFill>
                        <a:effectLst/>
                        <a:latin typeface="+mn-lt"/>
                        <a:ea typeface="+mn-ea"/>
                        <a:cs typeface="+mn-cs"/>
                      </a:endParaRPr>
                    </a:p>
                    <a:p>
                      <a:pPr marL="285750" lvl="0" indent="-193675">
                        <a:buFont typeface="Arial" panose="020B0604020202020204" pitchFamily="34" charset="0"/>
                        <a:buChar char="•"/>
                      </a:pPr>
                      <a:endParaRPr lang="en-GB" sz="1200" u="none" strike="noStrike" kern="1200" dirty="0">
                        <a:solidFill>
                          <a:schemeClr val="tx1"/>
                        </a:solidFill>
                        <a:effectLst/>
                        <a:latin typeface="+mn-lt"/>
                        <a:ea typeface="+mn-ea"/>
                        <a:cs typeface="+mn-cs"/>
                      </a:endParaRPr>
                    </a:p>
                    <a:p>
                      <a:pPr marL="285750" lvl="0" indent="-193675">
                        <a:buFont typeface="Arial" panose="020B0604020202020204" pitchFamily="34" charset="0"/>
                        <a:buChar char="•"/>
                      </a:pPr>
                      <a:r>
                        <a:rPr lang="en-GB" sz="1200" u="none" strike="noStrike" kern="1200" dirty="0">
                          <a:solidFill>
                            <a:schemeClr val="tx1"/>
                          </a:solidFill>
                          <a:effectLst/>
                          <a:latin typeface="+mn-lt"/>
                          <a:ea typeface="+mn-ea"/>
                          <a:cs typeface="+mn-cs"/>
                        </a:rPr>
                        <a:t>The tissues and organs of the human digestive system, including adaptations to function and how the digestive system digests food (enzymes simply and biological catalysts).</a:t>
                      </a:r>
                    </a:p>
                    <a:p>
                      <a:pPr marL="285750" lvl="0" indent="-193675">
                        <a:buFont typeface="Arial" panose="020B0604020202020204" pitchFamily="34" charset="0"/>
                        <a:buChar char="•"/>
                      </a:pPr>
                      <a:endParaRPr lang="en-GB" sz="1200" u="none" strike="noStrike" kern="1200" dirty="0">
                        <a:solidFill>
                          <a:schemeClr val="tx1"/>
                        </a:solidFill>
                        <a:effectLst/>
                        <a:latin typeface="+mn-lt"/>
                        <a:ea typeface="+mn-ea"/>
                        <a:cs typeface="+mn-cs"/>
                      </a:endParaRPr>
                    </a:p>
                    <a:p>
                      <a:pPr marL="285750" lvl="0" indent="-193675">
                        <a:buFont typeface="Arial" panose="020B0604020202020204" pitchFamily="34" charset="0"/>
                        <a:buChar char="•"/>
                      </a:pPr>
                      <a:endParaRPr lang="en-GB" sz="1200" u="none" strike="noStrike" kern="1200" dirty="0">
                        <a:solidFill>
                          <a:schemeClr val="tx1"/>
                        </a:solidFill>
                        <a:effectLst/>
                        <a:latin typeface="+mn-lt"/>
                        <a:ea typeface="+mn-ea"/>
                        <a:cs typeface="+mn-cs"/>
                      </a:endParaRPr>
                    </a:p>
                    <a:p>
                      <a:pPr marL="285750" lvl="0" indent="-193675">
                        <a:buFont typeface="Arial" panose="020B0604020202020204" pitchFamily="34" charset="0"/>
                        <a:buChar char="•"/>
                      </a:pPr>
                      <a:r>
                        <a:rPr lang="en-GB" sz="1200" u="none" strike="noStrike" kern="1200" dirty="0">
                          <a:solidFill>
                            <a:schemeClr val="tx1"/>
                          </a:solidFill>
                          <a:effectLst/>
                          <a:latin typeface="+mn-lt"/>
                          <a:ea typeface="+mn-ea"/>
                          <a:cs typeface="+mn-cs"/>
                        </a:rPr>
                        <a:t>The importance of bacteria in the human digestive system.</a:t>
                      </a:r>
                    </a:p>
                    <a:p>
                      <a:pPr marL="285750" lvl="0" indent="-193675">
                        <a:buFont typeface="Arial" panose="020B0604020202020204" pitchFamily="34" charset="0"/>
                        <a:buChar char="•"/>
                      </a:pPr>
                      <a:endParaRPr lang="en-GB" sz="1200" u="none" strike="noStrike" kern="1200" dirty="0">
                        <a:solidFill>
                          <a:schemeClr val="tx1"/>
                        </a:solidFill>
                        <a:effectLst/>
                        <a:latin typeface="+mn-lt"/>
                        <a:ea typeface="+mn-ea"/>
                        <a:cs typeface="+mn-cs"/>
                      </a:endParaRPr>
                    </a:p>
                    <a:p>
                      <a:pPr marL="285750" lvl="0" indent="-193675">
                        <a:buFont typeface="Arial" panose="020B0604020202020204" pitchFamily="34" charset="0"/>
                        <a:buChar char="•"/>
                      </a:pPr>
                      <a:endParaRPr lang="en-GB" sz="1200" u="none" strike="noStrike" kern="1200" dirty="0">
                        <a:solidFill>
                          <a:schemeClr val="tx1"/>
                        </a:solidFill>
                        <a:effectLst/>
                        <a:latin typeface="+mn-lt"/>
                        <a:ea typeface="+mn-ea"/>
                        <a:cs typeface="+mn-cs"/>
                      </a:endParaRPr>
                    </a:p>
                    <a:p>
                      <a:pPr marL="285750" lvl="0" indent="-193675">
                        <a:buFont typeface="Arial" panose="020B0604020202020204" pitchFamily="34" charset="0"/>
                        <a:buChar char="•"/>
                      </a:pPr>
                      <a:r>
                        <a:rPr lang="en-GB" sz="1200" u="none" strike="noStrike" kern="1200" dirty="0">
                          <a:solidFill>
                            <a:schemeClr val="tx1"/>
                          </a:solidFill>
                          <a:effectLst/>
                          <a:latin typeface="+mn-lt"/>
                          <a:ea typeface="+mn-ea"/>
                          <a:cs typeface="+mn-cs"/>
                        </a:rPr>
                        <a:t>Identify simple advantages of working together on experiments or investigations</a:t>
                      </a:r>
                    </a:p>
                    <a:p>
                      <a:pPr marL="285750" lvl="0" indent="-193675">
                        <a:buFont typeface="Arial" panose="020B0604020202020204" pitchFamily="34" charset="0"/>
                        <a:buChar char="•"/>
                      </a:pPr>
                      <a:endParaRPr lang="en-GB" sz="1200" u="none" strike="noStrike" kern="1200" dirty="0">
                        <a:solidFill>
                          <a:schemeClr val="tx1"/>
                        </a:solidFill>
                        <a:effectLst/>
                        <a:latin typeface="+mn-lt"/>
                        <a:ea typeface="+mn-ea"/>
                        <a:cs typeface="+mn-cs"/>
                      </a:endParaRPr>
                    </a:p>
                    <a:p>
                      <a:pPr marL="285750" lvl="0" indent="-193675">
                        <a:buFont typeface="Arial" panose="020B0604020202020204" pitchFamily="34" charset="0"/>
                        <a:buChar char="•"/>
                      </a:pPr>
                      <a:endParaRPr lang="en-GB" sz="1200" u="none" strike="noStrike" kern="1200" dirty="0">
                        <a:solidFill>
                          <a:schemeClr val="tx1"/>
                        </a:solidFill>
                        <a:effectLst/>
                        <a:latin typeface="+mn-lt"/>
                        <a:ea typeface="+mn-ea"/>
                        <a:cs typeface="+mn-cs"/>
                      </a:endParaRPr>
                    </a:p>
                    <a:p>
                      <a:pPr marL="285750" lvl="0" indent="-193675">
                        <a:buFont typeface="Arial" panose="020B0604020202020204" pitchFamily="34" charset="0"/>
                        <a:buChar char="•"/>
                      </a:pPr>
                      <a:r>
                        <a:rPr lang="en-GB" sz="1200" u="none" strike="noStrike" kern="1200" dirty="0">
                          <a:solidFill>
                            <a:schemeClr val="tx1"/>
                          </a:solidFill>
                          <a:effectLst/>
                          <a:latin typeface="+mn-lt"/>
                          <a:ea typeface="+mn-ea"/>
                          <a:cs typeface="+mn-cs"/>
                        </a:rPr>
                        <a:t>Use appropriate sampling techniques and/or scientific procedures to collect data</a:t>
                      </a:r>
                    </a:p>
                    <a:p>
                      <a:pPr marL="285750" lvl="0" indent="-193675">
                        <a:buFont typeface="Arial" panose="020B0604020202020204" pitchFamily="34" charset="0"/>
                        <a:buChar char="•"/>
                      </a:pPr>
                      <a:endParaRPr lang="en-GB" sz="1200" u="none" strike="noStrike" kern="1200" dirty="0">
                        <a:solidFill>
                          <a:schemeClr val="tx1"/>
                        </a:solidFill>
                        <a:effectLst/>
                        <a:latin typeface="+mn-lt"/>
                        <a:ea typeface="+mn-ea"/>
                        <a:cs typeface="+mn-cs"/>
                      </a:endParaRPr>
                    </a:p>
                    <a:p>
                      <a:pPr marL="285750" lvl="0" indent="-193675">
                        <a:buFont typeface="Arial" panose="020B0604020202020204" pitchFamily="34" charset="0"/>
                        <a:buChar char="•"/>
                      </a:pPr>
                      <a:endParaRPr lang="en-GB" sz="1200" u="none" strike="noStrike" kern="1200" dirty="0">
                        <a:solidFill>
                          <a:schemeClr val="tx1"/>
                        </a:solidFill>
                        <a:effectLst/>
                        <a:latin typeface="+mn-lt"/>
                        <a:ea typeface="+mn-ea"/>
                        <a:cs typeface="+mn-cs"/>
                      </a:endParaRPr>
                    </a:p>
                    <a:p>
                      <a:pPr marL="285750" lvl="0" indent="-193675">
                        <a:buFont typeface="Arial" panose="020B0604020202020204" pitchFamily="34" charset="0"/>
                        <a:buChar char="•"/>
                      </a:pPr>
                      <a:r>
                        <a:rPr lang="en-GB" sz="1200" u="none" strike="noStrike" kern="1200" dirty="0">
                          <a:solidFill>
                            <a:schemeClr val="tx1"/>
                          </a:solidFill>
                          <a:effectLst/>
                          <a:latin typeface="+mn-lt"/>
                          <a:ea typeface="+mn-ea"/>
                          <a:cs typeface="+mn-cs"/>
                        </a:rPr>
                        <a:t>Draw straight forward conclusions from data presented</a:t>
                      </a:r>
                    </a:p>
                    <a:p>
                      <a:pPr marL="342900" marR="264795" lvl="0" indent="-342900">
                        <a:lnSpc>
                          <a:spcPct val="106000"/>
                        </a:lnSpc>
                        <a:spcBef>
                          <a:spcPts val="15"/>
                        </a:spcBef>
                        <a:spcAft>
                          <a:spcPts val="0"/>
                        </a:spcAft>
                        <a:buSzPts val="1100"/>
                        <a:buFont typeface="Arial" panose="020B0604020202020204" pitchFamily="34" charset="0"/>
                        <a:buChar char="•"/>
                        <a:tabLst>
                          <a:tab pos="271780" algn="l"/>
                        </a:tabLst>
                      </a:pPr>
                      <a:endParaRPr lang="en-GB" sz="1200" dirty="0">
                        <a:effectLst/>
                        <a:latin typeface="+mn-lt"/>
                        <a:ea typeface="Symbol" panose="05050102010706020507" pitchFamily="18" charset="2"/>
                        <a:cs typeface="Symbol" panose="05050102010706020507" pitchFamily="18" charset="2"/>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8122523"/>
                  </a:ext>
                </a:extLst>
              </a:tr>
            </a:tbl>
          </a:graphicData>
        </a:graphic>
      </p:graphicFrame>
    </p:spTree>
    <p:extLst>
      <p:ext uri="{BB962C8B-B14F-4D97-AF65-F5344CB8AC3E}">
        <p14:creationId xmlns:p14="http://schemas.microsoft.com/office/powerpoint/2010/main" val="2478360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4AE01-45F0-29CB-FDDB-82C40AC97EBB}"/>
              </a:ext>
            </a:extLst>
          </p:cNvPr>
          <p:cNvSpPr>
            <a:spLocks noGrp="1"/>
          </p:cNvSpPr>
          <p:nvPr>
            <p:ph idx="1"/>
          </p:nvPr>
        </p:nvSpPr>
        <p:spPr>
          <a:xfrm>
            <a:off x="210230" y="2945487"/>
            <a:ext cx="5915025" cy="454529"/>
          </a:xfrm>
        </p:spPr>
        <p:txBody>
          <a:bodyPr/>
          <a:lstStyle/>
          <a:p>
            <a:pPr marL="0" indent="0">
              <a:buNone/>
            </a:pPr>
            <a:r>
              <a:rPr lang="en-GB" sz="1800" b="1" u="sng">
                <a:solidFill>
                  <a:srgbClr val="000000"/>
                </a:solidFill>
                <a:effectLst/>
                <a:ea typeface="Calibri" panose="020F0502020204030204" pitchFamily="34" charset="0"/>
                <a:cs typeface="Calibri" panose="020F0502020204030204" pitchFamily="34" charset="0"/>
              </a:rPr>
              <a:t>Academic Language</a:t>
            </a:r>
            <a:r>
              <a:rPr lang="en-GB" sz="1800" u="sng">
                <a:solidFill>
                  <a:srgbClr val="000000"/>
                </a:solidFill>
                <a:effectLst/>
                <a:ea typeface="Calibri" panose="020F0502020204030204" pitchFamily="34" charset="0"/>
                <a:cs typeface="Calibri" panose="020F0502020204030204" pitchFamily="34" charset="0"/>
              </a:rPr>
              <a:t> </a:t>
            </a:r>
            <a:r>
              <a:rPr lang="en-GB" sz="1800">
                <a:solidFill>
                  <a:srgbClr val="000000"/>
                </a:solidFill>
                <a:effectLst/>
                <a:ea typeface="Calibri" panose="020F0502020204030204" pitchFamily="34" charset="0"/>
                <a:cs typeface="Calibri" panose="020F0502020204030204" pitchFamily="34" charset="0"/>
              </a:rPr>
              <a:t>        SEE IT              SAY IT              Write it  </a:t>
            </a:r>
            <a:endParaRPr lang="en-GB" sz="1800">
              <a:effectLst/>
              <a:ea typeface="Calibri" panose="020F0502020204030204" pitchFamily="34" charset="0"/>
              <a:cs typeface="Times New Roman" panose="02020603050405020304" pitchFamily="18" charset="0"/>
            </a:endParaRPr>
          </a:p>
          <a:p>
            <a:pPr marL="0" indent="0">
              <a:buNone/>
            </a:pPr>
            <a:endParaRPr lang="en-GB"/>
          </a:p>
        </p:txBody>
      </p:sp>
      <p:sp>
        <p:nvSpPr>
          <p:cNvPr id="4" name="Title 1">
            <a:extLst>
              <a:ext uri="{FF2B5EF4-FFF2-40B4-BE49-F238E27FC236}">
                <a16:creationId xmlns:a16="http://schemas.microsoft.com/office/drawing/2014/main" id="{80F8ABFA-BE7E-5983-F845-7D56BD880CA3}"/>
              </a:ext>
            </a:extLst>
          </p:cNvPr>
          <p:cNvSpPr txBox="1">
            <a:spLocks/>
          </p:cNvSpPr>
          <p:nvPr/>
        </p:nvSpPr>
        <p:spPr>
          <a:xfrm>
            <a:off x="4471720" y="-103982"/>
            <a:ext cx="2815771" cy="70305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1600">
                <a:latin typeface="+mn-lt"/>
              </a:rPr>
              <a:t>Date: ________________</a:t>
            </a:r>
          </a:p>
        </p:txBody>
      </p:sp>
      <p:pic>
        <p:nvPicPr>
          <p:cNvPr id="5" name="Picture 4">
            <a:extLst>
              <a:ext uri="{FF2B5EF4-FFF2-40B4-BE49-F238E27FC236}">
                <a16:creationId xmlns:a16="http://schemas.microsoft.com/office/drawing/2014/main" id="{6844F870-A489-B331-2AD6-C2BFE345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2129" y="2924764"/>
            <a:ext cx="391795" cy="391795"/>
          </a:xfrm>
          <a:prstGeom prst="rect">
            <a:avLst/>
          </a:prstGeom>
          <a:noFill/>
        </p:spPr>
      </p:pic>
      <p:pic>
        <p:nvPicPr>
          <p:cNvPr id="6" name="Picture 5" descr="Shape&#10;&#10;Description automatically generated with low confidence">
            <a:extLst>
              <a:ext uri="{FF2B5EF4-FFF2-40B4-BE49-F238E27FC236}">
                <a16:creationId xmlns:a16="http://schemas.microsoft.com/office/drawing/2014/main" id="{3E83F7BE-09B5-91F3-0C16-894A716C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219" y="2973976"/>
            <a:ext cx="293370" cy="2933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BAAD1EE-2B6B-7EBB-27F6-DBA5B1EDC1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255" y="2864756"/>
            <a:ext cx="402590" cy="402590"/>
          </a:xfrm>
          <a:prstGeom prst="rect">
            <a:avLst/>
          </a:prstGeom>
          <a:noFill/>
        </p:spPr>
      </p:pic>
      <p:graphicFrame>
        <p:nvGraphicFramePr>
          <p:cNvPr id="8" name="Table 7">
            <a:extLst>
              <a:ext uri="{FF2B5EF4-FFF2-40B4-BE49-F238E27FC236}">
                <a16:creationId xmlns:a16="http://schemas.microsoft.com/office/drawing/2014/main" id="{CA1DDF4D-CBAC-6B6A-D5D4-646836A64F3E}"/>
              </a:ext>
            </a:extLst>
          </p:cNvPr>
          <p:cNvGraphicFramePr>
            <a:graphicFrameLocks noGrp="1"/>
          </p:cNvGraphicFramePr>
          <p:nvPr>
            <p:extLst>
              <p:ext uri="{D42A27DB-BD31-4B8C-83A1-F6EECF244321}">
                <p14:modId xmlns:p14="http://schemas.microsoft.com/office/powerpoint/2010/main" val="782699147"/>
              </p:ext>
            </p:extLst>
          </p:nvPr>
        </p:nvGraphicFramePr>
        <p:xfrm>
          <a:off x="239258" y="3393166"/>
          <a:ext cx="6437312" cy="1578957"/>
        </p:xfrm>
        <a:graphic>
          <a:graphicData uri="http://schemas.openxmlformats.org/drawingml/2006/table">
            <a:tbl>
              <a:tblPr firstRow="1" firstCol="1" bandRow="1">
                <a:tableStyleId>{5C22544A-7EE6-4342-B048-85BDC9FD1C3A}</a:tableStyleId>
              </a:tblPr>
              <a:tblGrid>
                <a:gridCol w="2251159">
                  <a:extLst>
                    <a:ext uri="{9D8B030D-6E8A-4147-A177-3AD203B41FA5}">
                      <a16:colId xmlns:a16="http://schemas.microsoft.com/office/drawing/2014/main" val="3614648286"/>
                    </a:ext>
                  </a:extLst>
                </a:gridCol>
                <a:gridCol w="4186153">
                  <a:extLst>
                    <a:ext uri="{9D8B030D-6E8A-4147-A177-3AD203B41FA5}">
                      <a16:colId xmlns:a16="http://schemas.microsoft.com/office/drawing/2014/main" val="285689622"/>
                    </a:ext>
                  </a:extLst>
                </a:gridCol>
              </a:tblGrid>
              <a:tr h="380950">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432451">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685800" rtl="0" eaLnBrk="1" fontAlgn="auto" latinLnBrk="0" hangingPunct="1">
                        <a:lnSpc>
                          <a:spcPct val="107000"/>
                        </a:lnSpc>
                        <a:spcBef>
                          <a:spcPts val="0"/>
                        </a:spcBef>
                        <a:spcAft>
                          <a:spcPts val="800"/>
                        </a:spcAft>
                        <a:buClrTx/>
                        <a:buSzTx/>
                        <a:buFontTx/>
                        <a:buNone/>
                        <a:tabLst/>
                        <a:defRPr/>
                      </a:pPr>
                      <a:r>
                        <a:rPr lang="en-GB" sz="1200" dirty="0">
                          <a:solidFill>
                            <a:schemeClr val="tx1"/>
                          </a:solidFill>
                          <a:effectLst/>
                          <a:latin typeface="+mn-lt"/>
                        </a:rPr>
                        <a:t>An organ in the body that makes enzymes and insulin, aiding in digestion</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651724"/>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dirty="0">
                          <a:solidFill>
                            <a:schemeClr val="tx1"/>
                          </a:solidFill>
                          <a:effectLst/>
                          <a:latin typeface="+mn-lt"/>
                        </a:rPr>
                        <a:t>A biological catalyst (chemical) that breaks down substances into smaller parts</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dirty="0">
                          <a:solidFill>
                            <a:schemeClr val="tx1"/>
                          </a:solidFill>
                          <a:effectLst/>
                          <a:latin typeface="+mn-lt"/>
                        </a:rPr>
                        <a:t> The muscular tube that carries food from the mouth to the stomach</a:t>
                      </a: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315580"/>
                  </a:ext>
                </a:extLst>
              </a:tr>
            </a:tbl>
          </a:graphicData>
        </a:graphic>
      </p:graphicFrame>
      <p:sp>
        <p:nvSpPr>
          <p:cNvPr id="11" name="Rectangle 10">
            <a:extLst>
              <a:ext uri="{FF2B5EF4-FFF2-40B4-BE49-F238E27FC236}">
                <a16:creationId xmlns:a16="http://schemas.microsoft.com/office/drawing/2014/main" id="{A03809A9-D761-9DD0-8937-DF49BA187D35}"/>
              </a:ext>
            </a:extLst>
          </p:cNvPr>
          <p:cNvSpPr/>
          <p:nvPr/>
        </p:nvSpPr>
        <p:spPr>
          <a:xfrm>
            <a:off x="195829" y="775379"/>
            <a:ext cx="6466341" cy="205132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2">
            <a:extLst>
              <a:ext uri="{FF2B5EF4-FFF2-40B4-BE49-F238E27FC236}">
                <a16:creationId xmlns:a16="http://schemas.microsoft.com/office/drawing/2014/main" id="{6B8D5A68-9B07-BD55-AD52-3D59F6218D71}"/>
              </a:ext>
            </a:extLst>
          </p:cNvPr>
          <p:cNvSpPr>
            <a:spLocks noChangeArrowheads="1"/>
          </p:cNvSpPr>
          <p:nvPr/>
        </p:nvSpPr>
        <p:spPr bwMode="auto">
          <a:xfrm>
            <a:off x="239258" y="1242251"/>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791846066" descr="A picture containing text, vector graphics&#10;&#10;Description automatically generated">
            <a:extLst>
              <a:ext uri="{FF2B5EF4-FFF2-40B4-BE49-F238E27FC236}">
                <a16:creationId xmlns:a16="http://schemas.microsoft.com/office/drawing/2014/main" id="{632C3579-B5A2-4085-3DBF-31EBC314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733" y="1675463"/>
            <a:ext cx="641350" cy="9715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4C03A031-2C90-1267-896A-2B0F85CCED8F}"/>
              </a:ext>
            </a:extLst>
          </p:cNvPr>
          <p:cNvSpPr>
            <a:spLocks noChangeArrowheads="1"/>
          </p:cNvSpPr>
          <p:nvPr/>
        </p:nvSpPr>
        <p:spPr bwMode="auto">
          <a:xfrm>
            <a:off x="239258" y="1197558"/>
            <a:ext cx="4559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By the end of this lesson, you will know:</a:t>
            </a:r>
            <a:endParaRPr kumimoji="0" lang="en-GB" altLang="en-US" sz="1200" b="0" i="0" u="none" strike="noStrike" cap="none" normalizeH="0" baseline="0">
              <a:ln>
                <a:noFill/>
              </a:ln>
              <a:solidFill>
                <a:schemeClr val="tx1"/>
              </a:solidFill>
              <a:effectLst/>
            </a:endParaRPr>
          </a:p>
        </p:txBody>
      </p:sp>
      <p:sp>
        <p:nvSpPr>
          <p:cNvPr id="16" name="TextBox 15">
            <a:extLst>
              <a:ext uri="{FF2B5EF4-FFF2-40B4-BE49-F238E27FC236}">
                <a16:creationId xmlns:a16="http://schemas.microsoft.com/office/drawing/2014/main" id="{808C938A-CC77-E29B-2D79-8BCA6B42B966}"/>
              </a:ext>
            </a:extLst>
          </p:cNvPr>
          <p:cNvSpPr txBox="1"/>
          <p:nvPr/>
        </p:nvSpPr>
        <p:spPr>
          <a:xfrm>
            <a:off x="1306287" y="1449010"/>
            <a:ext cx="5152980" cy="1384995"/>
          </a:xfrm>
          <a:prstGeom prst="rect">
            <a:avLst/>
          </a:prstGeom>
          <a:noFill/>
        </p:spPr>
        <p:txBody>
          <a:bodyPr wrap="square" rtlCol="0">
            <a:spAutoFit/>
          </a:bodyPr>
          <a:lstStyle/>
          <a:p>
            <a:pPr marL="285750" indent="-285750">
              <a:buFont typeface="Arial" panose="020B0604020202020204" pitchFamily="34" charset="0"/>
              <a:buChar char="•"/>
            </a:pPr>
            <a:r>
              <a:rPr lang="en-GB" sz="1200" dirty="0"/>
              <a:t>Teeth are used to break up food into smaller pieces for digestion. </a:t>
            </a:r>
          </a:p>
          <a:p>
            <a:pPr marL="285750" indent="-285750">
              <a:buFont typeface="Arial" panose="020B0604020202020204" pitchFamily="34" charset="0"/>
              <a:buChar char="•"/>
            </a:pPr>
            <a:r>
              <a:rPr lang="en-GB" sz="1200" dirty="0"/>
              <a:t>The oesophagus is the tube that carries the food from the moth to the stomach. </a:t>
            </a:r>
          </a:p>
          <a:p>
            <a:pPr marL="285750" indent="-285750">
              <a:buFont typeface="Arial" panose="020B0604020202020204" pitchFamily="34" charset="0"/>
              <a:buChar char="•"/>
            </a:pPr>
            <a:r>
              <a:rPr lang="en-GB" sz="1200" dirty="0"/>
              <a:t>The stomach contains acid that kills bacteria, and churns food to make it smaller. </a:t>
            </a:r>
          </a:p>
          <a:p>
            <a:pPr marL="285750" indent="-285750">
              <a:buFont typeface="Arial" panose="020B0604020202020204" pitchFamily="34" charset="0"/>
              <a:buChar char="•"/>
            </a:pPr>
            <a:r>
              <a:rPr lang="en-GB" sz="1200" dirty="0"/>
              <a:t>The small and large intestine is where nutrients and water is absorbed into the blood stream.</a:t>
            </a:r>
          </a:p>
        </p:txBody>
      </p:sp>
      <p:sp>
        <p:nvSpPr>
          <p:cNvPr id="17" name="Content Placeholder 2">
            <a:extLst>
              <a:ext uri="{FF2B5EF4-FFF2-40B4-BE49-F238E27FC236}">
                <a16:creationId xmlns:a16="http://schemas.microsoft.com/office/drawing/2014/main" id="{07762A29-A216-C7CF-F1FF-17AEBB1CCE4B}"/>
              </a:ext>
            </a:extLst>
          </p:cNvPr>
          <p:cNvSpPr txBox="1">
            <a:spLocks/>
          </p:cNvSpPr>
          <p:nvPr/>
        </p:nvSpPr>
        <p:spPr>
          <a:xfrm>
            <a:off x="239258" y="828454"/>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0" name="Content Placeholder 2">
            <a:extLst>
              <a:ext uri="{FF2B5EF4-FFF2-40B4-BE49-F238E27FC236}">
                <a16:creationId xmlns:a16="http://schemas.microsoft.com/office/drawing/2014/main" id="{9F7DE24A-620C-4936-98CC-03F89AF79A0E}"/>
              </a:ext>
            </a:extLst>
          </p:cNvPr>
          <p:cNvSpPr txBox="1">
            <a:spLocks/>
          </p:cNvSpPr>
          <p:nvPr/>
        </p:nvSpPr>
        <p:spPr>
          <a:xfrm>
            <a:off x="99017" y="4940302"/>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Lesson content</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1" name="TextBox 20">
            <a:extLst>
              <a:ext uri="{FF2B5EF4-FFF2-40B4-BE49-F238E27FC236}">
                <a16:creationId xmlns:a16="http://schemas.microsoft.com/office/drawing/2014/main" id="{BF8364F0-4210-D35B-4E13-3C621044089B}"/>
              </a:ext>
            </a:extLst>
          </p:cNvPr>
          <p:cNvSpPr txBox="1"/>
          <p:nvPr/>
        </p:nvSpPr>
        <p:spPr>
          <a:xfrm>
            <a:off x="210343" y="5246270"/>
            <a:ext cx="6437312" cy="4524315"/>
          </a:xfrm>
          <a:prstGeom prst="rect">
            <a:avLst/>
          </a:prstGeom>
          <a:noFill/>
          <a:ln>
            <a:solidFill>
              <a:schemeClr val="tx1"/>
            </a:solidFill>
          </a:ln>
        </p:spPr>
        <p:txBody>
          <a:bodyPr wrap="square" rtlCol="0">
            <a:spAutoFit/>
          </a:bodyPr>
          <a:lstStyle/>
          <a:p>
            <a:pPr marL="171450" indent="-171450">
              <a:buFont typeface="Arial" panose="020B0604020202020204" pitchFamily="34" charset="0"/>
              <a:buChar char="•"/>
            </a:pPr>
            <a:r>
              <a:rPr lang="en-GB" sz="1200" b="1" dirty="0"/>
              <a:t>The Digestive System</a:t>
            </a:r>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endParaRPr lang="en-GB" sz="1200" dirty="0"/>
          </a:p>
          <a:p>
            <a:endParaRPr lang="en-GB" sz="1200" dirty="0"/>
          </a:p>
          <a:p>
            <a:endParaRPr lang="en-GB" sz="1200" dirty="0"/>
          </a:p>
          <a:p>
            <a:endParaRPr lang="en-GB" sz="1200" dirty="0"/>
          </a:p>
          <a:p>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a:p>
            <a:pPr marL="171450" indent="-171450">
              <a:buFont typeface="Arial" panose="020B0604020202020204" pitchFamily="34" charset="0"/>
              <a:buChar char="•"/>
            </a:pPr>
            <a:endParaRPr lang="en-GB" sz="1200" dirty="0"/>
          </a:p>
        </p:txBody>
      </p:sp>
      <p:sp>
        <p:nvSpPr>
          <p:cNvPr id="10" name="Content Placeholder 2">
            <a:extLst>
              <a:ext uri="{FF2B5EF4-FFF2-40B4-BE49-F238E27FC236}">
                <a16:creationId xmlns:a16="http://schemas.microsoft.com/office/drawing/2014/main" id="{E494482F-C40A-BBEA-2AAF-DD65D0D51AFA}"/>
              </a:ext>
            </a:extLst>
          </p:cNvPr>
          <p:cNvSpPr txBox="1">
            <a:spLocks/>
          </p:cNvSpPr>
          <p:nvPr/>
        </p:nvSpPr>
        <p:spPr>
          <a:xfrm>
            <a:off x="99018" y="386770"/>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dirty="0">
                <a:solidFill>
                  <a:srgbClr val="000000"/>
                </a:solidFill>
                <a:ea typeface="Calibri" panose="020F0502020204030204" pitchFamily="34" charset="0"/>
                <a:cs typeface="Calibri" panose="020F0502020204030204" pitchFamily="34" charset="0"/>
              </a:rPr>
              <a:t>How does my body break down food?</a:t>
            </a:r>
          </a:p>
          <a:p>
            <a:pPr marL="0" indent="0">
              <a:buFont typeface="Arial" panose="020B0604020202020204" pitchFamily="34" charset="0"/>
              <a:buNone/>
            </a:pPr>
            <a:endParaRPr lang="en-GB" dirty="0"/>
          </a:p>
        </p:txBody>
      </p:sp>
      <p:pic>
        <p:nvPicPr>
          <p:cNvPr id="2" name="Picture 1">
            <a:extLst>
              <a:ext uri="{FF2B5EF4-FFF2-40B4-BE49-F238E27FC236}">
                <a16:creationId xmlns:a16="http://schemas.microsoft.com/office/drawing/2014/main" id="{6F78485C-25B5-F10B-41EB-026E98B95161}"/>
              </a:ext>
            </a:extLst>
          </p:cNvPr>
          <p:cNvPicPr>
            <a:picLocks noChangeAspect="1"/>
          </p:cNvPicPr>
          <p:nvPr/>
        </p:nvPicPr>
        <p:blipFill>
          <a:blip r:embed="rId6"/>
          <a:stretch>
            <a:fillRect/>
          </a:stretch>
        </p:blipFill>
        <p:spPr>
          <a:xfrm>
            <a:off x="257155" y="5847544"/>
            <a:ext cx="6346255" cy="3321766"/>
          </a:xfrm>
          <a:prstGeom prst="rect">
            <a:avLst/>
          </a:prstGeom>
        </p:spPr>
      </p:pic>
    </p:spTree>
    <p:extLst>
      <p:ext uri="{BB962C8B-B14F-4D97-AF65-F5344CB8AC3E}">
        <p14:creationId xmlns:p14="http://schemas.microsoft.com/office/powerpoint/2010/main" val="2841554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1FF3E5C-1878-B2E1-00F1-B65710369122}"/>
              </a:ext>
            </a:extLst>
          </p:cNvPr>
          <p:cNvSpPr txBox="1"/>
          <p:nvPr/>
        </p:nvSpPr>
        <p:spPr>
          <a:xfrm>
            <a:off x="210344" y="3913877"/>
            <a:ext cx="6437312" cy="5816977"/>
          </a:xfrm>
          <a:prstGeom prst="rect">
            <a:avLst/>
          </a:prstGeom>
          <a:noFill/>
          <a:ln>
            <a:solidFill>
              <a:schemeClr val="tx1"/>
            </a:solidFill>
          </a:ln>
        </p:spPr>
        <p:txBody>
          <a:bodyPr wrap="square" lIns="91440" tIns="45720" rIns="91440" bIns="45720" rtlCol="0" anchor="t">
            <a:spAutoFit/>
          </a:bodyPr>
          <a:lstStyle/>
          <a:p>
            <a:r>
              <a:rPr lang="en-GB" sz="1200" b="1" u="sng" dirty="0"/>
              <a:t>Application of Knowledge</a:t>
            </a:r>
            <a:endParaRPr lang="en-US" dirty="0"/>
          </a:p>
          <a:p>
            <a:endParaRPr lang="en-GB" sz="1200" b="1" u="sng" dirty="0">
              <a:ea typeface="Calibri"/>
              <a:cs typeface="Calibri"/>
            </a:endParaRPr>
          </a:p>
          <a:p>
            <a:r>
              <a:rPr lang="en-GB" sz="1200" dirty="0">
                <a:ea typeface="Calibri"/>
                <a:cs typeface="Calibri"/>
              </a:rPr>
              <a:t>Describe and explain the journey of a ham and cheese toastie through the digestive system. </a:t>
            </a:r>
          </a:p>
          <a:p>
            <a:r>
              <a:rPr lang="en-GB" sz="1200" dirty="0">
                <a:ea typeface="Calibri"/>
                <a:cs typeface="Calibri"/>
              </a:rPr>
              <a:t>Include:</a:t>
            </a:r>
          </a:p>
          <a:p>
            <a:pPr marL="171450" indent="-171450">
              <a:buFont typeface="Wingdings"/>
              <a:buChar char="ü"/>
            </a:pPr>
            <a:r>
              <a:rPr lang="en-GB" sz="1200" dirty="0">
                <a:ea typeface="Calibri"/>
                <a:cs typeface="Calibri"/>
              </a:rPr>
              <a:t>Names of organs involved</a:t>
            </a:r>
          </a:p>
          <a:p>
            <a:pPr marL="171450" indent="-171450">
              <a:buFont typeface="Wingdings"/>
              <a:buChar char="ü"/>
            </a:pPr>
            <a:r>
              <a:rPr lang="en-GB" sz="1200" dirty="0">
                <a:ea typeface="Calibri"/>
                <a:cs typeface="Calibri"/>
              </a:rPr>
              <a:t>Digestive processes involved in each organ</a:t>
            </a:r>
          </a:p>
          <a:p>
            <a:pPr marL="171450" indent="-171450">
              <a:buFont typeface="Wingdings"/>
              <a:buChar char="ü"/>
            </a:pPr>
            <a:r>
              <a:rPr lang="en-GB" sz="1200" dirty="0">
                <a:ea typeface="Calibri"/>
                <a:cs typeface="Calibri"/>
              </a:rPr>
              <a:t>Names of the food groups broken down at each stage</a:t>
            </a:r>
            <a:endParaRPr lang="en-GB" dirty="0">
              <a:ea typeface="Calibri"/>
              <a:cs typeface="Calibri"/>
            </a:endParaRPr>
          </a:p>
          <a:p>
            <a:pPr marL="171450" indent="-171450">
              <a:buFont typeface="Wingdings"/>
              <a:buChar char="ü"/>
            </a:pPr>
            <a:r>
              <a:rPr lang="en-GB" sz="1200" dirty="0">
                <a:ea typeface="Calibri"/>
                <a:cs typeface="Calibri"/>
              </a:rPr>
              <a:t>How different factors might affect how well the digestive system works – for example, how might poor dental health (tooth loss, tooth decay) affect the initial breakdown of food? What impact would this have on the rest of the digestion process?</a:t>
            </a:r>
            <a:endParaRPr lang="en-GB">
              <a:ea typeface="Calibri"/>
              <a:cs typeface="Calibri"/>
            </a:endParaRPr>
          </a:p>
          <a:p>
            <a:endParaRPr lang="en-GB" sz="1200" dirty="0">
              <a:ea typeface="Calibri"/>
              <a:cs typeface="Calibri"/>
            </a:endParaRPr>
          </a:p>
          <a:p>
            <a:r>
              <a:rPr lang="en-GB" sz="1200" dirty="0">
                <a:ea typeface="Calibri"/>
                <a:cs typeface="Calibri"/>
              </a:rPr>
              <a:t>_____________________________________________________________________________</a:t>
            </a:r>
          </a:p>
          <a:p>
            <a:r>
              <a:rPr lang="en-GB" sz="1200" dirty="0">
                <a:ea typeface="Calibri"/>
                <a:cs typeface="Calibri"/>
              </a:rPr>
              <a:t>_____________________________________________________________________________</a:t>
            </a:r>
            <a:endParaRPr lang="en-GB" dirty="0"/>
          </a:p>
          <a:p>
            <a:r>
              <a:rPr lang="en-GB" sz="1200" dirty="0">
                <a:ea typeface="Calibri"/>
                <a:cs typeface="Calibri"/>
              </a:rPr>
              <a:t>_____________________________________________________________________________</a:t>
            </a:r>
            <a:endParaRPr lang="en-GB" dirty="0"/>
          </a:p>
          <a:p>
            <a:r>
              <a:rPr lang="en-GB" sz="1200" dirty="0">
                <a:ea typeface="Calibri"/>
                <a:cs typeface="Calibri"/>
              </a:rPr>
              <a:t>_____________________________________________________________________________</a:t>
            </a:r>
            <a:endParaRPr lang="en-GB" dirty="0"/>
          </a:p>
          <a:p>
            <a:r>
              <a:rPr lang="en-GB" sz="1200" dirty="0">
                <a:ea typeface="Calibri"/>
                <a:cs typeface="Calibri"/>
              </a:rPr>
              <a:t>_____________________________________________________________________________</a:t>
            </a:r>
            <a:endParaRPr lang="en-GB" dirty="0"/>
          </a:p>
          <a:p>
            <a:r>
              <a:rPr lang="en-GB" sz="1200" dirty="0">
                <a:ea typeface="Calibri"/>
                <a:cs typeface="Calibri"/>
              </a:rPr>
              <a:t>_____________________________________________________________________________</a:t>
            </a:r>
            <a:endParaRPr lang="en-GB" dirty="0"/>
          </a:p>
          <a:p>
            <a:r>
              <a:rPr lang="en-GB" sz="1200" dirty="0">
                <a:ea typeface="Calibri"/>
                <a:cs typeface="Calibri"/>
              </a:rPr>
              <a:t>_____________________________________________________________________________</a:t>
            </a:r>
            <a:endParaRPr lang="en-GB" dirty="0"/>
          </a:p>
          <a:p>
            <a:r>
              <a:rPr lang="en-GB" sz="1200" dirty="0">
                <a:ea typeface="Calibri"/>
                <a:cs typeface="Calibri"/>
              </a:rPr>
              <a:t>_____________________________________________________________________________</a:t>
            </a:r>
            <a:endParaRPr lang="en-GB" dirty="0"/>
          </a:p>
          <a:p>
            <a:r>
              <a:rPr lang="en-GB" sz="1200" dirty="0">
                <a:ea typeface="Calibri"/>
                <a:cs typeface="Calibri"/>
              </a:rPr>
              <a:t>_____________________________________________________________________________</a:t>
            </a:r>
            <a:endParaRPr lang="en-GB" dirty="0"/>
          </a:p>
          <a:p>
            <a:r>
              <a:rPr lang="en-GB" sz="1200" dirty="0">
                <a:ea typeface="Calibri"/>
                <a:cs typeface="Calibri"/>
              </a:rPr>
              <a:t>_____________________________________________________________________________</a:t>
            </a:r>
            <a:endParaRPr lang="en-GB" dirty="0"/>
          </a:p>
          <a:p>
            <a:r>
              <a:rPr lang="en-GB" sz="1200" dirty="0">
                <a:ea typeface="Calibri"/>
                <a:cs typeface="Calibri"/>
              </a:rPr>
              <a:t>_____________________________________________________________________________</a:t>
            </a:r>
            <a:endParaRPr lang="en-GB" dirty="0"/>
          </a:p>
          <a:p>
            <a:r>
              <a:rPr lang="en-GB" sz="1200" dirty="0">
                <a:ea typeface="Calibri"/>
                <a:cs typeface="Calibri"/>
              </a:rPr>
              <a:t>_____________________________________________________________________________</a:t>
            </a:r>
            <a:endParaRPr lang="en-GB" dirty="0"/>
          </a:p>
          <a:p>
            <a:r>
              <a:rPr lang="en-GB" sz="1200" dirty="0">
                <a:ea typeface="Calibri"/>
                <a:cs typeface="Calibri"/>
              </a:rPr>
              <a:t>_____________________________________________________________________________</a:t>
            </a:r>
            <a:endParaRPr lang="en-GB" dirty="0"/>
          </a:p>
          <a:p>
            <a:r>
              <a:rPr lang="en-GB" sz="1200" dirty="0">
                <a:ea typeface="Calibri"/>
                <a:cs typeface="Calibri"/>
              </a:rPr>
              <a:t>_____________________________________________________________________________</a:t>
            </a:r>
            <a:endParaRPr lang="en-GB" dirty="0"/>
          </a:p>
          <a:p>
            <a:r>
              <a:rPr lang="en-GB" sz="1200" dirty="0">
                <a:ea typeface="Calibri"/>
                <a:cs typeface="Calibri"/>
              </a:rPr>
              <a:t>_____________________________________________________________________________</a:t>
            </a:r>
            <a:endParaRPr lang="en-GB" dirty="0"/>
          </a:p>
          <a:p>
            <a:r>
              <a:rPr lang="en-GB" sz="1200" dirty="0">
                <a:ea typeface="Calibri"/>
                <a:cs typeface="Calibri"/>
              </a:rPr>
              <a:t>_____________________________________________________________________________</a:t>
            </a:r>
            <a:endParaRPr lang="en-GB" dirty="0"/>
          </a:p>
          <a:p>
            <a:r>
              <a:rPr lang="en-GB" sz="1200" dirty="0">
                <a:ea typeface="Calibri"/>
                <a:cs typeface="Calibri"/>
              </a:rPr>
              <a:t>_____________________________________________________________________________</a:t>
            </a:r>
            <a:endParaRPr lang="en-GB" dirty="0"/>
          </a:p>
          <a:p>
            <a:r>
              <a:rPr lang="en-GB" sz="1200" dirty="0">
                <a:ea typeface="Calibri"/>
                <a:cs typeface="Calibri"/>
              </a:rPr>
              <a:t>_____________________________________________________________________________</a:t>
            </a:r>
            <a:endParaRPr lang="en-GB" dirty="0"/>
          </a:p>
          <a:p>
            <a:r>
              <a:rPr lang="en-GB" sz="1200" dirty="0">
                <a:ea typeface="Calibri"/>
                <a:cs typeface="Calibri"/>
              </a:rPr>
              <a:t>_____________________________________________________________________________</a:t>
            </a:r>
            <a:endParaRPr lang="en-GB" dirty="0"/>
          </a:p>
          <a:p>
            <a:endParaRPr lang="en-GB" sz="1200" dirty="0">
              <a:ea typeface="Calibri"/>
              <a:cs typeface="Calibri"/>
            </a:endParaRPr>
          </a:p>
        </p:txBody>
      </p:sp>
      <p:sp>
        <p:nvSpPr>
          <p:cNvPr id="2" name="TextBox 1">
            <a:extLst>
              <a:ext uri="{FF2B5EF4-FFF2-40B4-BE49-F238E27FC236}">
                <a16:creationId xmlns:a16="http://schemas.microsoft.com/office/drawing/2014/main" id="{E3B8F3E3-C815-BA98-77C9-C65912F2801F}"/>
              </a:ext>
            </a:extLst>
          </p:cNvPr>
          <p:cNvSpPr txBox="1"/>
          <p:nvPr/>
        </p:nvSpPr>
        <p:spPr>
          <a:xfrm>
            <a:off x="135010" y="405031"/>
            <a:ext cx="6501270" cy="286232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b="1" u="sng" dirty="0">
                <a:ea typeface="Calibri"/>
                <a:cs typeface="Calibri"/>
              </a:rPr>
              <a:t>SLOP</a:t>
            </a:r>
          </a:p>
          <a:p>
            <a:pPr marL="342900" indent="-342900">
              <a:buAutoNum type="arabicPeriod"/>
            </a:pPr>
            <a:r>
              <a:rPr lang="en-US" sz="1200" dirty="0">
                <a:ea typeface="Calibri"/>
                <a:cs typeface="Calibri"/>
              </a:rPr>
              <a:t>State the name of the part of the digestive system where food is broken down by saliva.</a:t>
            </a:r>
          </a:p>
          <a:p>
            <a:pPr marL="342900" indent="-342900">
              <a:buAutoNum type="arabicPeriod"/>
            </a:pPr>
            <a:endParaRPr lang="en-US" sz="1200" dirty="0">
              <a:ea typeface="Calibri"/>
              <a:cs typeface="Calibri"/>
            </a:endParaRPr>
          </a:p>
          <a:p>
            <a:pPr marL="342900" indent="-342900">
              <a:buAutoNum type="arabicPeriod"/>
            </a:pPr>
            <a:r>
              <a:rPr lang="en-US" sz="1200" dirty="0">
                <a:ea typeface="Calibri"/>
                <a:cs typeface="Calibri"/>
              </a:rPr>
              <a:t>State the name of the part of the digestive system where nutrients are absorbed</a:t>
            </a:r>
          </a:p>
          <a:p>
            <a:pPr marL="342900" indent="-342900">
              <a:buAutoNum type="arabicPeriod"/>
            </a:pPr>
            <a:endParaRPr lang="en-US" sz="1200" dirty="0">
              <a:ea typeface="Calibri"/>
              <a:cs typeface="Calibri"/>
            </a:endParaRPr>
          </a:p>
          <a:p>
            <a:pPr marL="342900" indent="-342900">
              <a:buAutoNum type="arabicPeriod"/>
            </a:pPr>
            <a:r>
              <a:rPr lang="en-US" sz="1200" dirty="0">
                <a:ea typeface="Calibri"/>
                <a:cs typeface="Calibri"/>
              </a:rPr>
              <a:t>What happens in the stomach during digestion?</a:t>
            </a:r>
          </a:p>
          <a:p>
            <a:pPr marL="342900" indent="-342900">
              <a:buAutoNum type="arabicPeriod"/>
            </a:pPr>
            <a:endParaRPr lang="en-US" sz="1200" dirty="0">
              <a:ea typeface="Calibri"/>
              <a:cs typeface="Calibri"/>
            </a:endParaRPr>
          </a:p>
          <a:p>
            <a:pPr marL="342900" indent="-342900">
              <a:buAutoNum type="arabicPeriod"/>
            </a:pPr>
            <a:r>
              <a:rPr lang="en-US" sz="1200" dirty="0">
                <a:ea typeface="Calibri"/>
                <a:cs typeface="Calibri"/>
              </a:rPr>
              <a:t>What is absorbed from food in the large intestine?</a:t>
            </a:r>
          </a:p>
          <a:p>
            <a:pPr marL="342900" indent="-342900">
              <a:buAutoNum type="arabicPeriod"/>
            </a:pPr>
            <a:endParaRPr lang="en-US" sz="1200" dirty="0">
              <a:ea typeface="Calibri"/>
              <a:cs typeface="Calibri"/>
            </a:endParaRPr>
          </a:p>
          <a:p>
            <a:pPr marL="342900" indent="-342900">
              <a:buAutoNum type="arabicPeriod"/>
            </a:pPr>
            <a:r>
              <a:rPr lang="en-US" sz="1200" dirty="0">
                <a:ea typeface="Calibri"/>
                <a:cs typeface="Calibri"/>
              </a:rPr>
              <a:t>State the name of the part of the digestive system where enzymes are mixed with food</a:t>
            </a:r>
          </a:p>
          <a:p>
            <a:pPr marL="342900" indent="-342900">
              <a:buAutoNum type="arabicPeriod"/>
            </a:pPr>
            <a:endParaRPr lang="en-US" sz="1200" dirty="0">
              <a:ea typeface="Calibri"/>
              <a:cs typeface="Calibri"/>
            </a:endParaRPr>
          </a:p>
          <a:p>
            <a:pPr marL="342900" indent="-342900">
              <a:buAutoNum type="arabicPeriod"/>
            </a:pPr>
            <a:r>
              <a:rPr lang="en-US" sz="1200" dirty="0">
                <a:ea typeface="Calibri"/>
                <a:cs typeface="Calibri"/>
              </a:rPr>
              <a:t>What is the name of the tube that carries food from the mouth to the stomach?</a:t>
            </a:r>
          </a:p>
          <a:p>
            <a:pPr marL="342900" indent="-342900">
              <a:buAutoNum type="arabicPeriod"/>
            </a:pPr>
            <a:endParaRPr lang="en-US" sz="1200" dirty="0">
              <a:ea typeface="Calibri"/>
              <a:cs typeface="Calibri"/>
            </a:endParaRPr>
          </a:p>
          <a:p>
            <a:pPr marL="342900" indent="-342900">
              <a:buAutoNum type="arabicPeriod"/>
            </a:pPr>
            <a:r>
              <a:rPr lang="en-US" sz="1200" dirty="0">
                <a:ea typeface="Calibri"/>
                <a:cs typeface="Calibri"/>
              </a:rPr>
              <a:t>State the name of the part of the digestive system where </a:t>
            </a:r>
            <a:r>
              <a:rPr lang="en-US" sz="1200" dirty="0" err="1">
                <a:ea typeface="Calibri"/>
                <a:cs typeface="Calibri"/>
              </a:rPr>
              <a:t>faeces</a:t>
            </a:r>
            <a:r>
              <a:rPr lang="en-US" sz="1200" dirty="0">
                <a:ea typeface="Calibri"/>
                <a:cs typeface="Calibri"/>
              </a:rPr>
              <a:t> is stored</a:t>
            </a:r>
          </a:p>
          <a:p>
            <a:pPr marL="342900" indent="-342900">
              <a:buAutoNum type="arabicPeriod"/>
            </a:pPr>
            <a:endParaRPr lang="en-US" sz="1200" dirty="0">
              <a:ea typeface="Calibri"/>
              <a:cs typeface="Calibri"/>
            </a:endParaRPr>
          </a:p>
        </p:txBody>
      </p:sp>
    </p:spTree>
    <p:extLst>
      <p:ext uri="{BB962C8B-B14F-4D97-AF65-F5344CB8AC3E}">
        <p14:creationId xmlns:p14="http://schemas.microsoft.com/office/powerpoint/2010/main" val="2959576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4090509"/>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dirty="0">
                <a:solidFill>
                  <a:srgbClr val="000000"/>
                </a:solidFill>
                <a:ea typeface="Calibri" panose="020F0502020204030204" pitchFamily="34" charset="0"/>
                <a:cs typeface="Calibri" panose="020F0502020204030204" pitchFamily="34" charset="0"/>
              </a:rPr>
              <a:t>Additional space</a:t>
            </a:r>
            <a:endParaRPr lang="en-GB" dirty="0"/>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4033640"/>
            <a:ext cx="6466341" cy="5565920"/>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a:p>
        </p:txBody>
      </p:sp>
      <p:sp>
        <p:nvSpPr>
          <p:cNvPr id="7" name="Rectangle 6">
            <a:extLst>
              <a:ext uri="{FF2B5EF4-FFF2-40B4-BE49-F238E27FC236}">
                <a16:creationId xmlns:a16="http://schemas.microsoft.com/office/drawing/2014/main" id="{941DF07A-7A09-B862-F9DB-02BDE105DABD}"/>
              </a:ext>
            </a:extLst>
          </p:cNvPr>
          <p:cNvSpPr/>
          <p:nvPr/>
        </p:nvSpPr>
        <p:spPr>
          <a:xfrm>
            <a:off x="214085" y="218597"/>
            <a:ext cx="6466341" cy="3667604"/>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6C3AF010-8A62-9AC4-09CB-200EA2066F89}"/>
              </a:ext>
            </a:extLst>
          </p:cNvPr>
          <p:cNvSpPr txBox="1"/>
          <p:nvPr/>
        </p:nvSpPr>
        <p:spPr>
          <a:xfrm>
            <a:off x="265815" y="218596"/>
            <a:ext cx="3429000" cy="369332"/>
          </a:xfrm>
          <a:prstGeom prst="rect">
            <a:avLst/>
          </a:prstGeom>
          <a:noFill/>
        </p:spPr>
        <p:txBody>
          <a:bodyPr wrap="square">
            <a:spAutoFit/>
          </a:body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DF5BF58-630F-22AA-6DD4-D7494A863A51}"/>
              </a:ext>
            </a:extLst>
          </p:cNvPr>
          <p:cNvSpPr txBox="1"/>
          <p:nvPr/>
        </p:nvSpPr>
        <p:spPr>
          <a:xfrm>
            <a:off x="269240" y="587930"/>
            <a:ext cx="6396672" cy="633122"/>
          </a:xfrm>
          <a:prstGeom prst="rect">
            <a:avLst/>
          </a:prstGeom>
          <a:noFill/>
        </p:spPr>
        <p:txBody>
          <a:bodyPr wrap="square" rtlCol="0">
            <a:spAutoFit/>
          </a:bodyPr>
          <a:lstStyle/>
          <a:p>
            <a:r>
              <a:rPr lang="en-GB" sz="1200" dirty="0"/>
              <a:t>Find it, fix it! Spot the mistakes and correct them</a:t>
            </a:r>
            <a:endParaRPr lang="en-GB" sz="1200" i="1" u="sng" dirty="0"/>
          </a:p>
          <a:p>
            <a:endParaRPr lang="en-GB" sz="700" i="1" u="sng" dirty="0"/>
          </a:p>
          <a:p>
            <a:pPr>
              <a:lnSpc>
                <a:spcPct val="150000"/>
              </a:lnSpc>
            </a:pPr>
            <a:endParaRPr lang="en-GB" sz="1200" dirty="0"/>
          </a:p>
        </p:txBody>
      </p:sp>
      <p:pic>
        <p:nvPicPr>
          <p:cNvPr id="12" name="Picture 1791846066" descr="A picture containing text, vector graphics&#10;&#10;Description automatically generated">
            <a:extLst>
              <a:ext uri="{FF2B5EF4-FFF2-40B4-BE49-F238E27FC236}">
                <a16:creationId xmlns:a16="http://schemas.microsoft.com/office/drawing/2014/main" id="{EFDF03FA-5DF8-B6D7-2293-0A72AC035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754" y="252213"/>
            <a:ext cx="418820" cy="6344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F92CEFDA-55F2-63FF-9247-298648610B0E}"/>
              </a:ext>
            </a:extLst>
          </p:cNvPr>
          <p:cNvGraphicFramePr/>
          <p:nvPr>
            <p:extLst>
              <p:ext uri="{D42A27DB-BD31-4B8C-83A1-F6EECF244321}">
                <p14:modId xmlns:p14="http://schemas.microsoft.com/office/powerpoint/2010/main" val="1637322627"/>
              </p:ext>
            </p:extLst>
          </p:nvPr>
        </p:nvGraphicFramePr>
        <p:xfrm>
          <a:off x="361041" y="1037946"/>
          <a:ext cx="6172428" cy="2713256"/>
        </p:xfrm>
        <a:graphic>
          <a:graphicData uri="http://schemas.openxmlformats.org/drawingml/2006/table">
            <a:tbl>
              <a:tblPr/>
              <a:tblGrid>
                <a:gridCol w="2057476">
                  <a:extLst>
                    <a:ext uri="{9D8B030D-6E8A-4147-A177-3AD203B41FA5}">
                      <a16:colId xmlns:a16="http://schemas.microsoft.com/office/drawing/2014/main" val="1286924628"/>
                    </a:ext>
                  </a:extLst>
                </a:gridCol>
                <a:gridCol w="2057476">
                  <a:extLst>
                    <a:ext uri="{9D8B030D-6E8A-4147-A177-3AD203B41FA5}">
                      <a16:colId xmlns:a16="http://schemas.microsoft.com/office/drawing/2014/main" val="659796330"/>
                    </a:ext>
                  </a:extLst>
                </a:gridCol>
                <a:gridCol w="2057476">
                  <a:extLst>
                    <a:ext uri="{9D8B030D-6E8A-4147-A177-3AD203B41FA5}">
                      <a16:colId xmlns:a16="http://schemas.microsoft.com/office/drawing/2014/main" val="1748825954"/>
                    </a:ext>
                  </a:extLst>
                </a:gridCol>
              </a:tblGrid>
              <a:tr h="1207629">
                <a:tc>
                  <a:txBody>
                    <a:bodyPr/>
                    <a:lstStyle/>
                    <a:p>
                      <a:pPr marL="0" indent="0" algn="l" rtl="0" fontAlgn="t">
                        <a:spcBef>
                          <a:spcPts val="0"/>
                        </a:spcBef>
                        <a:spcAft>
                          <a:spcPts val="0"/>
                        </a:spcAft>
                      </a:pPr>
                      <a:r>
                        <a:rPr lang="en-GB" sz="1200" u="none" strike="noStrike" dirty="0">
                          <a:effectLst/>
                          <a:latin typeface="+mn-lt"/>
                        </a:rPr>
                        <a:t>Food is first chewed by the teeth, this is an example of chemical digestion.</a:t>
                      </a:r>
                      <a:endParaRPr lang="en-GB" sz="900" b="0" i="0" u="none" strike="noStrike" dirty="0">
                        <a:effectLst/>
                        <a:latin typeface="+mn-lt"/>
                      </a:endParaRPr>
                    </a:p>
                  </a:txBody>
                  <a:tcPr marL="61094" marR="61094" marT="61094" marB="61094"/>
                </a:tc>
                <a:tc>
                  <a:txBody>
                    <a:bodyPr/>
                    <a:lstStyle/>
                    <a:p>
                      <a:pPr marL="0" indent="0" algn="l" rtl="0" fontAlgn="t">
                        <a:spcBef>
                          <a:spcPts val="0"/>
                        </a:spcBef>
                        <a:spcAft>
                          <a:spcPts val="0"/>
                        </a:spcAft>
                      </a:pPr>
                      <a:r>
                        <a:rPr lang="en-GB" sz="1200" u="none" strike="noStrike" dirty="0">
                          <a:effectLst/>
                          <a:latin typeface="+mn-lt"/>
                        </a:rPr>
                        <a:t>Most digestion takes place in the stomach.</a:t>
                      </a:r>
                      <a:endParaRPr lang="en-GB" sz="900" b="0" i="0" u="none" strike="noStrike" dirty="0">
                        <a:effectLst/>
                        <a:latin typeface="+mn-lt"/>
                      </a:endParaRPr>
                    </a:p>
                  </a:txBody>
                  <a:tcPr marL="61094" marR="61094" marT="61094" marB="61094"/>
                </a:tc>
                <a:tc>
                  <a:txBody>
                    <a:bodyPr/>
                    <a:lstStyle/>
                    <a:p>
                      <a:pPr marL="0" indent="0" algn="l" rtl="0" fontAlgn="t">
                        <a:spcBef>
                          <a:spcPts val="0"/>
                        </a:spcBef>
                        <a:spcAft>
                          <a:spcPts val="0"/>
                        </a:spcAft>
                      </a:pPr>
                      <a:r>
                        <a:rPr lang="en-GB" sz="1200" u="none" strike="noStrike" dirty="0">
                          <a:effectLst/>
                          <a:latin typeface="+mn-lt"/>
                        </a:rPr>
                        <a:t>Digestion is the process where large soluble molecules are broken down into small insoluble ones.</a:t>
                      </a:r>
                    </a:p>
                    <a:p>
                      <a:pPr marL="0" indent="0" algn="l" rtl="0" fontAlgn="t">
                        <a:spcBef>
                          <a:spcPts val="0"/>
                        </a:spcBef>
                        <a:spcAft>
                          <a:spcPts val="0"/>
                        </a:spcAft>
                      </a:pPr>
                      <a:endParaRPr lang="en-GB" sz="1200" b="0" i="0" u="none" strike="noStrike" dirty="0">
                        <a:effectLst/>
                        <a:latin typeface="+mn-lt"/>
                      </a:endParaRPr>
                    </a:p>
                    <a:p>
                      <a:pPr marL="0" indent="0" algn="l" rtl="0" fontAlgn="t">
                        <a:spcBef>
                          <a:spcPts val="0"/>
                        </a:spcBef>
                        <a:spcAft>
                          <a:spcPts val="0"/>
                        </a:spcAft>
                      </a:pPr>
                      <a:endParaRPr lang="en-GB" sz="1200" b="0" i="0" u="none" strike="noStrike" dirty="0">
                        <a:effectLst/>
                        <a:latin typeface="+mn-lt"/>
                      </a:endParaRPr>
                    </a:p>
                    <a:p>
                      <a:pPr marL="0" indent="0" algn="l" rtl="0" fontAlgn="t">
                        <a:spcBef>
                          <a:spcPts val="0"/>
                        </a:spcBef>
                        <a:spcAft>
                          <a:spcPts val="0"/>
                        </a:spcAft>
                      </a:pPr>
                      <a:endParaRPr lang="en-GB" sz="900" b="0" i="0" u="none" strike="noStrike" dirty="0">
                        <a:effectLst/>
                        <a:latin typeface="+mn-lt"/>
                      </a:endParaRPr>
                    </a:p>
                  </a:txBody>
                  <a:tcPr marL="61094" marR="61094" marT="61094" marB="61094"/>
                </a:tc>
                <a:extLst>
                  <a:ext uri="{0D108BD9-81ED-4DB2-BD59-A6C34878D82A}">
                    <a16:rowId xmlns:a16="http://schemas.microsoft.com/office/drawing/2014/main" val="553355351"/>
                  </a:ext>
                </a:extLst>
              </a:tr>
              <a:tr h="1064891">
                <a:tc>
                  <a:txBody>
                    <a:bodyPr/>
                    <a:lstStyle/>
                    <a:p>
                      <a:pPr marL="0" indent="0" algn="l" rtl="0" fontAlgn="t">
                        <a:spcBef>
                          <a:spcPts val="0"/>
                        </a:spcBef>
                        <a:spcAft>
                          <a:spcPts val="0"/>
                        </a:spcAft>
                      </a:pPr>
                      <a:r>
                        <a:rPr lang="en-GB" sz="1200" u="none" strike="noStrike" dirty="0">
                          <a:effectLst/>
                          <a:latin typeface="+mn-lt"/>
                        </a:rPr>
                        <a:t>Enzymes are needed to help digest food. These are part of the mechanical digestion of food.</a:t>
                      </a:r>
                      <a:endParaRPr lang="en-GB" sz="900" b="0" i="0" u="none" strike="noStrike" dirty="0">
                        <a:effectLst/>
                        <a:latin typeface="+mn-lt"/>
                      </a:endParaRPr>
                    </a:p>
                  </a:txBody>
                  <a:tcPr marL="61094" marR="61094" marT="61094" marB="61094"/>
                </a:tc>
                <a:tc>
                  <a:txBody>
                    <a:bodyPr/>
                    <a:lstStyle/>
                    <a:p>
                      <a:pPr marL="0" indent="0" algn="l" rtl="0" fontAlgn="t">
                        <a:spcBef>
                          <a:spcPts val="0"/>
                        </a:spcBef>
                        <a:spcAft>
                          <a:spcPts val="0"/>
                        </a:spcAft>
                      </a:pPr>
                      <a:r>
                        <a:rPr lang="en-GB" sz="1200" u="none" strike="noStrike" dirty="0">
                          <a:effectLst/>
                          <a:latin typeface="+mn-lt"/>
                        </a:rPr>
                        <a:t>The main role of the stomach acid is to digest food after it is swallowed.</a:t>
                      </a:r>
                      <a:endParaRPr lang="en-GB" sz="900" b="0" i="0" u="none" strike="noStrike" dirty="0">
                        <a:effectLst/>
                        <a:latin typeface="+mn-lt"/>
                      </a:endParaRPr>
                    </a:p>
                  </a:txBody>
                  <a:tcPr marL="61094" marR="61094" marT="61094" marB="61094"/>
                </a:tc>
                <a:tc>
                  <a:txBody>
                    <a:bodyPr/>
                    <a:lstStyle/>
                    <a:p>
                      <a:pPr marL="0" indent="0" algn="l" rtl="0" fontAlgn="t">
                        <a:spcBef>
                          <a:spcPts val="0"/>
                        </a:spcBef>
                        <a:spcAft>
                          <a:spcPts val="0"/>
                        </a:spcAft>
                      </a:pPr>
                      <a:r>
                        <a:rPr lang="en-GB" sz="1200" u="none" strike="noStrike" dirty="0">
                          <a:effectLst/>
                          <a:latin typeface="+mn-lt"/>
                        </a:rPr>
                        <a:t>The function of the large intestine is to absorb the small, soluble molecules into the bloodstream.</a:t>
                      </a:r>
                    </a:p>
                    <a:p>
                      <a:pPr marL="0" indent="0" algn="l" rtl="0" fontAlgn="t">
                        <a:spcBef>
                          <a:spcPts val="0"/>
                        </a:spcBef>
                        <a:spcAft>
                          <a:spcPts val="0"/>
                        </a:spcAft>
                      </a:pPr>
                      <a:endParaRPr lang="en-GB" sz="1200" b="0" i="0" u="none" strike="noStrike" dirty="0">
                        <a:effectLst/>
                        <a:latin typeface="+mn-lt"/>
                      </a:endParaRPr>
                    </a:p>
                    <a:p>
                      <a:pPr marL="0" indent="0" algn="l" rtl="0" fontAlgn="t">
                        <a:spcBef>
                          <a:spcPts val="0"/>
                        </a:spcBef>
                        <a:spcAft>
                          <a:spcPts val="0"/>
                        </a:spcAft>
                      </a:pPr>
                      <a:endParaRPr lang="en-GB" sz="1200" b="0" i="0" u="none" strike="noStrike" dirty="0">
                        <a:effectLst/>
                        <a:latin typeface="+mn-lt"/>
                      </a:endParaRPr>
                    </a:p>
                    <a:p>
                      <a:pPr marL="0" indent="0" algn="l" rtl="0" fontAlgn="t">
                        <a:spcBef>
                          <a:spcPts val="0"/>
                        </a:spcBef>
                        <a:spcAft>
                          <a:spcPts val="0"/>
                        </a:spcAft>
                      </a:pPr>
                      <a:endParaRPr lang="en-GB" sz="900" b="0" i="0" u="none" strike="noStrike" dirty="0">
                        <a:effectLst/>
                        <a:latin typeface="+mn-lt"/>
                      </a:endParaRPr>
                    </a:p>
                  </a:txBody>
                  <a:tcPr marL="61094" marR="61094" marT="61094" marB="61094"/>
                </a:tc>
                <a:extLst>
                  <a:ext uri="{0D108BD9-81ED-4DB2-BD59-A6C34878D82A}">
                    <a16:rowId xmlns:a16="http://schemas.microsoft.com/office/drawing/2014/main" val="1621809588"/>
                  </a:ext>
                </a:extLst>
              </a:tr>
            </a:tbl>
          </a:graphicData>
        </a:graphic>
      </p:graphicFrame>
    </p:spTree>
    <p:extLst>
      <p:ext uri="{BB962C8B-B14F-4D97-AF65-F5344CB8AC3E}">
        <p14:creationId xmlns:p14="http://schemas.microsoft.com/office/powerpoint/2010/main" val="9787429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4AE01-45F0-29CB-FDDB-82C40AC97EBB}"/>
              </a:ext>
            </a:extLst>
          </p:cNvPr>
          <p:cNvSpPr>
            <a:spLocks noGrp="1"/>
          </p:cNvSpPr>
          <p:nvPr>
            <p:ph idx="1"/>
          </p:nvPr>
        </p:nvSpPr>
        <p:spPr>
          <a:xfrm>
            <a:off x="210230" y="2829371"/>
            <a:ext cx="5915025" cy="454529"/>
          </a:xfrm>
        </p:spPr>
        <p:txBody>
          <a:bodyPr/>
          <a:lstStyle/>
          <a:p>
            <a:pPr marL="0" indent="0">
              <a:buNone/>
            </a:pPr>
            <a:r>
              <a:rPr lang="en-GB" sz="1800" b="1" u="sng">
                <a:solidFill>
                  <a:srgbClr val="000000"/>
                </a:solidFill>
                <a:effectLst/>
                <a:ea typeface="Calibri" panose="020F0502020204030204" pitchFamily="34" charset="0"/>
                <a:cs typeface="Calibri" panose="020F0502020204030204" pitchFamily="34" charset="0"/>
              </a:rPr>
              <a:t>Academic Language</a:t>
            </a:r>
            <a:r>
              <a:rPr lang="en-GB" sz="1800" u="sng">
                <a:solidFill>
                  <a:srgbClr val="000000"/>
                </a:solidFill>
                <a:effectLst/>
                <a:ea typeface="Calibri" panose="020F0502020204030204" pitchFamily="34" charset="0"/>
                <a:cs typeface="Calibri" panose="020F0502020204030204" pitchFamily="34" charset="0"/>
              </a:rPr>
              <a:t> </a:t>
            </a:r>
            <a:r>
              <a:rPr lang="en-GB" sz="1800">
                <a:solidFill>
                  <a:srgbClr val="000000"/>
                </a:solidFill>
                <a:effectLst/>
                <a:ea typeface="Calibri" panose="020F0502020204030204" pitchFamily="34" charset="0"/>
                <a:cs typeface="Calibri" panose="020F0502020204030204" pitchFamily="34" charset="0"/>
              </a:rPr>
              <a:t>        SEE IT              SAY IT              Write it  </a:t>
            </a:r>
            <a:endParaRPr lang="en-GB" sz="1800">
              <a:effectLst/>
              <a:ea typeface="Calibri" panose="020F0502020204030204" pitchFamily="34" charset="0"/>
              <a:cs typeface="Times New Roman" panose="02020603050405020304" pitchFamily="18" charset="0"/>
            </a:endParaRPr>
          </a:p>
          <a:p>
            <a:pPr marL="0" indent="0">
              <a:buNone/>
            </a:pPr>
            <a:endParaRPr lang="en-GB"/>
          </a:p>
        </p:txBody>
      </p:sp>
      <p:sp>
        <p:nvSpPr>
          <p:cNvPr id="4" name="Title 1">
            <a:extLst>
              <a:ext uri="{FF2B5EF4-FFF2-40B4-BE49-F238E27FC236}">
                <a16:creationId xmlns:a16="http://schemas.microsoft.com/office/drawing/2014/main" id="{80F8ABFA-BE7E-5983-F845-7D56BD880CA3}"/>
              </a:ext>
            </a:extLst>
          </p:cNvPr>
          <p:cNvSpPr txBox="1">
            <a:spLocks/>
          </p:cNvSpPr>
          <p:nvPr/>
        </p:nvSpPr>
        <p:spPr>
          <a:xfrm>
            <a:off x="4471720" y="-103982"/>
            <a:ext cx="2815771" cy="70305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1600">
                <a:latin typeface="+mn-lt"/>
              </a:rPr>
              <a:t>Date: ________________</a:t>
            </a:r>
          </a:p>
        </p:txBody>
      </p:sp>
      <p:pic>
        <p:nvPicPr>
          <p:cNvPr id="5" name="Picture 4">
            <a:extLst>
              <a:ext uri="{FF2B5EF4-FFF2-40B4-BE49-F238E27FC236}">
                <a16:creationId xmlns:a16="http://schemas.microsoft.com/office/drawing/2014/main" id="{6844F870-A489-B331-2AD6-C2BFE345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2129" y="2808648"/>
            <a:ext cx="391795" cy="391795"/>
          </a:xfrm>
          <a:prstGeom prst="rect">
            <a:avLst/>
          </a:prstGeom>
          <a:noFill/>
        </p:spPr>
      </p:pic>
      <p:pic>
        <p:nvPicPr>
          <p:cNvPr id="6" name="Picture 5" descr="Shape&#10;&#10;Description automatically generated with low confidence">
            <a:extLst>
              <a:ext uri="{FF2B5EF4-FFF2-40B4-BE49-F238E27FC236}">
                <a16:creationId xmlns:a16="http://schemas.microsoft.com/office/drawing/2014/main" id="{3E83F7BE-09B5-91F3-0C16-894A716C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219" y="2857860"/>
            <a:ext cx="293370" cy="2933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BAAD1EE-2B6B-7EBB-27F6-DBA5B1EDC1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255" y="2748640"/>
            <a:ext cx="402590" cy="402590"/>
          </a:xfrm>
          <a:prstGeom prst="rect">
            <a:avLst/>
          </a:prstGeom>
          <a:noFill/>
        </p:spPr>
      </p:pic>
      <p:graphicFrame>
        <p:nvGraphicFramePr>
          <p:cNvPr id="8" name="Table 7">
            <a:extLst>
              <a:ext uri="{FF2B5EF4-FFF2-40B4-BE49-F238E27FC236}">
                <a16:creationId xmlns:a16="http://schemas.microsoft.com/office/drawing/2014/main" id="{CA1DDF4D-CBAC-6B6A-D5D4-646836A64F3E}"/>
              </a:ext>
            </a:extLst>
          </p:cNvPr>
          <p:cNvGraphicFramePr>
            <a:graphicFrameLocks noGrp="1"/>
          </p:cNvGraphicFramePr>
          <p:nvPr>
            <p:extLst>
              <p:ext uri="{D42A27DB-BD31-4B8C-83A1-F6EECF244321}">
                <p14:modId xmlns:p14="http://schemas.microsoft.com/office/powerpoint/2010/main" val="1982190916"/>
              </p:ext>
            </p:extLst>
          </p:nvPr>
        </p:nvGraphicFramePr>
        <p:xfrm>
          <a:off x="239258" y="3298719"/>
          <a:ext cx="6437312" cy="1605373"/>
        </p:xfrm>
        <a:graphic>
          <a:graphicData uri="http://schemas.openxmlformats.org/drawingml/2006/table">
            <a:tbl>
              <a:tblPr firstRow="1" firstCol="1" bandRow="1">
                <a:tableStyleId>{5C22544A-7EE6-4342-B048-85BDC9FD1C3A}</a:tableStyleId>
              </a:tblPr>
              <a:tblGrid>
                <a:gridCol w="2251159">
                  <a:extLst>
                    <a:ext uri="{9D8B030D-6E8A-4147-A177-3AD203B41FA5}">
                      <a16:colId xmlns:a16="http://schemas.microsoft.com/office/drawing/2014/main" val="3614648286"/>
                    </a:ext>
                  </a:extLst>
                </a:gridCol>
                <a:gridCol w="4186153">
                  <a:extLst>
                    <a:ext uri="{9D8B030D-6E8A-4147-A177-3AD203B41FA5}">
                      <a16:colId xmlns:a16="http://schemas.microsoft.com/office/drawing/2014/main" val="285689622"/>
                    </a:ext>
                  </a:extLst>
                </a:gridCol>
              </a:tblGrid>
              <a:tr h="380950">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432451">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dirty="0">
                          <a:solidFill>
                            <a:schemeClr val="tx1"/>
                          </a:solidFill>
                          <a:effectLst/>
                          <a:latin typeface="+mn-lt"/>
                        </a:rPr>
                        <a:t>Enzyme that breaks down carbohydrates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651724"/>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dirty="0">
                          <a:solidFill>
                            <a:schemeClr val="tx1"/>
                          </a:solidFill>
                          <a:effectLst/>
                          <a:latin typeface="+mn-lt"/>
                        </a:rPr>
                        <a:t>Enzyme that breaks down  lipids (fats)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r h="411022">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rtl="0" fontAlgn="base"/>
                      <a:r>
                        <a:rPr lang="en-GB" sz="1200" b="0" i="0" dirty="0">
                          <a:solidFill>
                            <a:schemeClr val="tx1"/>
                          </a:solidFill>
                          <a:effectLst/>
                          <a:latin typeface="+mn-lt"/>
                        </a:rPr>
                        <a:t>Enzyme that breaks down proteins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315580"/>
                  </a:ext>
                </a:extLst>
              </a:tr>
            </a:tbl>
          </a:graphicData>
        </a:graphic>
      </p:graphicFrame>
      <p:sp>
        <p:nvSpPr>
          <p:cNvPr id="11" name="Rectangle 10">
            <a:extLst>
              <a:ext uri="{FF2B5EF4-FFF2-40B4-BE49-F238E27FC236}">
                <a16:creationId xmlns:a16="http://schemas.microsoft.com/office/drawing/2014/main" id="{A03809A9-D761-9DD0-8937-DF49BA187D35}"/>
              </a:ext>
            </a:extLst>
          </p:cNvPr>
          <p:cNvSpPr/>
          <p:nvPr/>
        </p:nvSpPr>
        <p:spPr>
          <a:xfrm>
            <a:off x="195829" y="775379"/>
            <a:ext cx="6466341" cy="1992635"/>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2">
            <a:extLst>
              <a:ext uri="{FF2B5EF4-FFF2-40B4-BE49-F238E27FC236}">
                <a16:creationId xmlns:a16="http://schemas.microsoft.com/office/drawing/2014/main" id="{6B8D5A68-9B07-BD55-AD52-3D59F6218D71}"/>
              </a:ext>
            </a:extLst>
          </p:cNvPr>
          <p:cNvSpPr>
            <a:spLocks noChangeArrowheads="1"/>
          </p:cNvSpPr>
          <p:nvPr/>
        </p:nvSpPr>
        <p:spPr bwMode="auto">
          <a:xfrm>
            <a:off x="239258" y="1242251"/>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791846066" descr="A picture containing text, vector graphics&#10;&#10;Description automatically generated">
            <a:extLst>
              <a:ext uri="{FF2B5EF4-FFF2-40B4-BE49-F238E27FC236}">
                <a16:creationId xmlns:a16="http://schemas.microsoft.com/office/drawing/2014/main" id="{632C3579-B5A2-4085-3DBF-31EBC314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558" y="1519250"/>
            <a:ext cx="641350" cy="9715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4C03A031-2C90-1267-896A-2B0F85CCED8F}"/>
              </a:ext>
            </a:extLst>
          </p:cNvPr>
          <p:cNvSpPr>
            <a:spLocks noChangeArrowheads="1"/>
          </p:cNvSpPr>
          <p:nvPr/>
        </p:nvSpPr>
        <p:spPr bwMode="auto">
          <a:xfrm>
            <a:off x="239258" y="1197558"/>
            <a:ext cx="4559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By the end of this lesson, you will know:</a:t>
            </a:r>
            <a:endParaRPr kumimoji="0" lang="en-GB" altLang="en-US" sz="1200" b="0" i="0" u="none" strike="noStrike" cap="none" normalizeH="0" baseline="0">
              <a:ln>
                <a:noFill/>
              </a:ln>
              <a:solidFill>
                <a:schemeClr val="tx1"/>
              </a:solidFill>
              <a:effectLst/>
            </a:endParaRPr>
          </a:p>
        </p:txBody>
      </p:sp>
      <p:sp>
        <p:nvSpPr>
          <p:cNvPr id="16" name="TextBox 15">
            <a:extLst>
              <a:ext uri="{FF2B5EF4-FFF2-40B4-BE49-F238E27FC236}">
                <a16:creationId xmlns:a16="http://schemas.microsoft.com/office/drawing/2014/main" id="{808C938A-CC77-E29B-2D79-8BCA6B42B966}"/>
              </a:ext>
            </a:extLst>
          </p:cNvPr>
          <p:cNvSpPr txBox="1"/>
          <p:nvPr/>
        </p:nvSpPr>
        <p:spPr>
          <a:xfrm>
            <a:off x="1274636" y="1445837"/>
            <a:ext cx="5344106" cy="877420"/>
          </a:xfrm>
          <a:prstGeom prst="rect">
            <a:avLst/>
          </a:prstGeom>
          <a:noFill/>
        </p:spPr>
        <p:txBody>
          <a:bodyPr wrap="square" rtlCol="0">
            <a:spAutoFit/>
          </a:bodyPr>
          <a:lstStyle/>
          <a:p>
            <a:pPr marL="171450" lvl="0" indent="-171450">
              <a:lnSpc>
                <a:spcPct val="107000"/>
              </a:lnSpc>
              <a:spcAft>
                <a:spcPts val="800"/>
              </a:spcAft>
              <a:buFont typeface="Arial" panose="020B0604020202020204" pitchFamily="34" charset="0"/>
              <a:buChar char="•"/>
            </a:pPr>
            <a:r>
              <a:rPr lang="en-GB" sz="1200" dirty="0">
                <a:ea typeface="Arial" panose="020B0604020202020204" pitchFamily="34" charset="0"/>
                <a:cs typeface="Noto Sans Symbols"/>
              </a:rPr>
              <a:t>Describe the role of enzymes in digestion​</a:t>
            </a:r>
          </a:p>
          <a:p>
            <a:pPr marL="171450" lvl="0" indent="-171450">
              <a:lnSpc>
                <a:spcPct val="107000"/>
              </a:lnSpc>
              <a:spcAft>
                <a:spcPts val="800"/>
              </a:spcAft>
              <a:buFont typeface="Arial" panose="020B0604020202020204" pitchFamily="34" charset="0"/>
              <a:buChar char="•"/>
            </a:pPr>
            <a:r>
              <a:rPr lang="en-GB" sz="1200" dirty="0">
                <a:ea typeface="Arial" panose="020B0604020202020204" pitchFamily="34" charset="0"/>
                <a:cs typeface="Noto Sans Symbols"/>
              </a:rPr>
              <a:t>State the three main enzymes involved in digestion​</a:t>
            </a:r>
          </a:p>
          <a:p>
            <a:pPr marL="171450" indent="-171450">
              <a:buFont typeface="Arial" panose="020B0604020202020204" pitchFamily="34" charset="0"/>
              <a:buChar char="•"/>
            </a:pPr>
            <a:endParaRPr lang="en-GB" sz="1200" dirty="0"/>
          </a:p>
        </p:txBody>
      </p:sp>
      <p:sp>
        <p:nvSpPr>
          <p:cNvPr id="17" name="Content Placeholder 2">
            <a:extLst>
              <a:ext uri="{FF2B5EF4-FFF2-40B4-BE49-F238E27FC236}">
                <a16:creationId xmlns:a16="http://schemas.microsoft.com/office/drawing/2014/main" id="{07762A29-A216-C7CF-F1FF-17AEBB1CCE4B}"/>
              </a:ext>
            </a:extLst>
          </p:cNvPr>
          <p:cNvSpPr txBox="1">
            <a:spLocks/>
          </p:cNvSpPr>
          <p:nvPr/>
        </p:nvSpPr>
        <p:spPr>
          <a:xfrm>
            <a:off x="239258" y="828454"/>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0" name="Content Placeholder 2">
            <a:extLst>
              <a:ext uri="{FF2B5EF4-FFF2-40B4-BE49-F238E27FC236}">
                <a16:creationId xmlns:a16="http://schemas.microsoft.com/office/drawing/2014/main" id="{9F7DE24A-620C-4936-98CC-03F89AF79A0E}"/>
              </a:ext>
            </a:extLst>
          </p:cNvPr>
          <p:cNvSpPr txBox="1">
            <a:spLocks/>
          </p:cNvSpPr>
          <p:nvPr/>
        </p:nvSpPr>
        <p:spPr>
          <a:xfrm>
            <a:off x="195829" y="5019910"/>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Lesson content</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1" name="TextBox 20">
            <a:extLst>
              <a:ext uri="{FF2B5EF4-FFF2-40B4-BE49-F238E27FC236}">
                <a16:creationId xmlns:a16="http://schemas.microsoft.com/office/drawing/2014/main" id="{BF8364F0-4210-D35B-4E13-3C621044089B}"/>
              </a:ext>
            </a:extLst>
          </p:cNvPr>
          <p:cNvSpPr txBox="1"/>
          <p:nvPr/>
        </p:nvSpPr>
        <p:spPr>
          <a:xfrm>
            <a:off x="239258" y="5362180"/>
            <a:ext cx="6437312" cy="4495718"/>
          </a:xfrm>
          <a:prstGeom prst="rect">
            <a:avLst/>
          </a:prstGeom>
          <a:noFill/>
          <a:ln>
            <a:solidFill>
              <a:schemeClr val="tx1"/>
            </a:solidFill>
          </a:ln>
        </p:spPr>
        <p:txBody>
          <a:bodyPr wrap="square" rtlCol="0">
            <a:spAutoFit/>
          </a:bodyPr>
          <a:lstStyle/>
          <a:p>
            <a:pPr algn="l">
              <a:lnSpc>
                <a:spcPct val="150000"/>
              </a:lnSpc>
            </a:pPr>
            <a:endParaRPr lang="en-GB" sz="1200" b="0" i="0">
              <a:solidFill>
                <a:srgbClr val="374151"/>
              </a:solidFill>
              <a:effectLst/>
              <a:latin typeface="Söhne"/>
            </a:endParaRPr>
          </a:p>
          <a:p>
            <a:pPr algn="l">
              <a:lnSpc>
                <a:spcPct val="150000"/>
              </a:lnSpc>
            </a:pPr>
            <a:endParaRPr lang="en-GB" sz="1200">
              <a:solidFill>
                <a:srgbClr val="374151"/>
              </a:solidFill>
              <a:latin typeface="Söhne"/>
            </a:endParaRPr>
          </a:p>
          <a:p>
            <a:pPr algn="l">
              <a:lnSpc>
                <a:spcPct val="150000"/>
              </a:lnSpc>
            </a:pPr>
            <a:endParaRPr lang="en-GB" sz="1200" b="0" i="0">
              <a:solidFill>
                <a:srgbClr val="374151"/>
              </a:solidFill>
              <a:effectLst/>
              <a:latin typeface="Söhne"/>
            </a:endParaRPr>
          </a:p>
          <a:p>
            <a:pPr algn="l">
              <a:lnSpc>
                <a:spcPct val="150000"/>
              </a:lnSpc>
            </a:pPr>
            <a:endParaRPr lang="en-GB" sz="1200">
              <a:solidFill>
                <a:srgbClr val="374151"/>
              </a:solidFill>
              <a:latin typeface="Söhne"/>
            </a:endParaRPr>
          </a:p>
          <a:p>
            <a:pPr algn="l">
              <a:lnSpc>
                <a:spcPct val="150000"/>
              </a:lnSpc>
            </a:pPr>
            <a:endParaRPr lang="en-GB" sz="1200" b="0" i="0">
              <a:solidFill>
                <a:srgbClr val="374151"/>
              </a:solidFill>
              <a:effectLst/>
              <a:latin typeface="Söhne"/>
            </a:endParaRPr>
          </a:p>
          <a:p>
            <a:pPr algn="l">
              <a:lnSpc>
                <a:spcPct val="150000"/>
              </a:lnSpc>
            </a:pPr>
            <a:endParaRPr lang="en-GB" sz="1200">
              <a:solidFill>
                <a:srgbClr val="374151"/>
              </a:solidFill>
              <a:latin typeface="Söhne"/>
            </a:endParaRPr>
          </a:p>
          <a:p>
            <a:pPr algn="l">
              <a:lnSpc>
                <a:spcPct val="150000"/>
              </a:lnSpc>
            </a:pPr>
            <a:endParaRPr lang="en-GB" sz="1200" b="0" i="0">
              <a:solidFill>
                <a:srgbClr val="374151"/>
              </a:solidFill>
              <a:effectLst/>
              <a:latin typeface="Söhne"/>
            </a:endParaRPr>
          </a:p>
          <a:p>
            <a:pPr algn="l">
              <a:lnSpc>
                <a:spcPct val="150000"/>
              </a:lnSpc>
            </a:pPr>
            <a:endParaRPr lang="en-GB" sz="1200">
              <a:solidFill>
                <a:srgbClr val="374151"/>
              </a:solidFill>
              <a:latin typeface="Söhne"/>
            </a:endParaRPr>
          </a:p>
          <a:p>
            <a:pPr algn="l">
              <a:lnSpc>
                <a:spcPct val="150000"/>
              </a:lnSpc>
            </a:pPr>
            <a:endParaRPr lang="en-GB" sz="1200" b="0" i="0">
              <a:solidFill>
                <a:srgbClr val="374151"/>
              </a:solidFill>
              <a:effectLst/>
              <a:latin typeface="Söhne"/>
            </a:endParaRPr>
          </a:p>
          <a:p>
            <a:pPr algn="l">
              <a:lnSpc>
                <a:spcPct val="150000"/>
              </a:lnSpc>
            </a:pPr>
            <a:endParaRPr lang="en-GB" sz="1200">
              <a:solidFill>
                <a:srgbClr val="374151"/>
              </a:solidFill>
              <a:latin typeface="Söhne"/>
            </a:endParaRPr>
          </a:p>
          <a:p>
            <a:pPr algn="l">
              <a:lnSpc>
                <a:spcPct val="150000"/>
              </a:lnSpc>
            </a:pPr>
            <a:endParaRPr lang="en-GB" sz="1200" b="0" i="0">
              <a:solidFill>
                <a:srgbClr val="374151"/>
              </a:solidFill>
              <a:effectLst/>
              <a:latin typeface="Söhne"/>
            </a:endParaRPr>
          </a:p>
          <a:p>
            <a:pPr algn="l">
              <a:lnSpc>
                <a:spcPct val="150000"/>
              </a:lnSpc>
            </a:pPr>
            <a:endParaRPr lang="en-GB" sz="1200">
              <a:solidFill>
                <a:srgbClr val="374151"/>
              </a:solidFill>
              <a:latin typeface="Söhne"/>
            </a:endParaRPr>
          </a:p>
          <a:p>
            <a:pPr algn="l">
              <a:lnSpc>
                <a:spcPct val="150000"/>
              </a:lnSpc>
            </a:pPr>
            <a:endParaRPr lang="en-GB" sz="1200" b="0" i="0">
              <a:solidFill>
                <a:srgbClr val="374151"/>
              </a:solidFill>
              <a:effectLst/>
              <a:latin typeface="Söhne"/>
            </a:endParaRPr>
          </a:p>
          <a:p>
            <a:pPr algn="l">
              <a:lnSpc>
                <a:spcPct val="150000"/>
              </a:lnSpc>
            </a:pPr>
            <a:endParaRPr lang="en-GB" sz="1200">
              <a:solidFill>
                <a:srgbClr val="374151"/>
              </a:solidFill>
              <a:latin typeface="Söhne"/>
            </a:endParaRPr>
          </a:p>
          <a:p>
            <a:pPr algn="l">
              <a:lnSpc>
                <a:spcPct val="150000"/>
              </a:lnSpc>
            </a:pPr>
            <a:endParaRPr lang="en-GB" sz="1200" b="0" i="0">
              <a:solidFill>
                <a:srgbClr val="374151"/>
              </a:solidFill>
              <a:effectLst/>
              <a:latin typeface="Söhne"/>
            </a:endParaRPr>
          </a:p>
          <a:p>
            <a:pPr algn="l">
              <a:lnSpc>
                <a:spcPct val="150000"/>
              </a:lnSpc>
            </a:pPr>
            <a:endParaRPr lang="en-GB" sz="1200" b="0" i="0">
              <a:solidFill>
                <a:srgbClr val="374151"/>
              </a:solidFill>
              <a:effectLst/>
              <a:latin typeface="Söhne"/>
            </a:endParaRPr>
          </a:p>
        </p:txBody>
      </p:sp>
      <p:sp>
        <p:nvSpPr>
          <p:cNvPr id="10" name="Content Placeholder 2">
            <a:extLst>
              <a:ext uri="{FF2B5EF4-FFF2-40B4-BE49-F238E27FC236}">
                <a16:creationId xmlns:a16="http://schemas.microsoft.com/office/drawing/2014/main" id="{E494482F-C40A-BBEA-2AAF-DD65D0D51AFA}"/>
              </a:ext>
            </a:extLst>
          </p:cNvPr>
          <p:cNvSpPr txBox="1">
            <a:spLocks/>
          </p:cNvSpPr>
          <p:nvPr/>
        </p:nvSpPr>
        <p:spPr>
          <a:xfrm>
            <a:off x="99018" y="386770"/>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dirty="0">
                <a:solidFill>
                  <a:srgbClr val="000000"/>
                </a:solidFill>
                <a:ea typeface="Calibri" panose="020F0502020204030204" pitchFamily="34" charset="0"/>
                <a:cs typeface="Calibri" panose="020F0502020204030204" pitchFamily="34" charset="0"/>
              </a:rPr>
              <a:t>What are the role of enzymes in digestion?</a:t>
            </a:r>
            <a:endParaRPr lang="en-GB" dirty="0"/>
          </a:p>
        </p:txBody>
      </p:sp>
      <p:sp>
        <p:nvSpPr>
          <p:cNvPr id="2" name="Google Shape;189;p27">
            <a:extLst>
              <a:ext uri="{FF2B5EF4-FFF2-40B4-BE49-F238E27FC236}">
                <a16:creationId xmlns:a16="http://schemas.microsoft.com/office/drawing/2014/main" id="{EE371B7E-480D-DBA9-D075-F2357AEEE371}"/>
              </a:ext>
            </a:extLst>
          </p:cNvPr>
          <p:cNvSpPr txBox="1">
            <a:spLocks noGrp="1"/>
          </p:cNvSpPr>
          <p:nvPr>
            <p:ph type="title"/>
          </p:nvPr>
        </p:nvSpPr>
        <p:spPr>
          <a:xfrm>
            <a:off x="320488" y="5458981"/>
            <a:ext cx="1470839" cy="454529"/>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GB" sz="1200" b="1" dirty="0"/>
              <a:t>Helping Digestion</a:t>
            </a:r>
            <a:endParaRPr sz="1200" b="1" dirty="0"/>
          </a:p>
        </p:txBody>
      </p:sp>
      <p:sp>
        <p:nvSpPr>
          <p:cNvPr id="9" name="Text Placeholder 4">
            <a:extLst>
              <a:ext uri="{FF2B5EF4-FFF2-40B4-BE49-F238E27FC236}">
                <a16:creationId xmlns:a16="http://schemas.microsoft.com/office/drawing/2014/main" id="{9AB71FEA-21DB-E5E0-A98F-8B053A953A2D}"/>
              </a:ext>
            </a:extLst>
          </p:cNvPr>
          <p:cNvSpPr txBox="1">
            <a:spLocks/>
          </p:cNvSpPr>
          <p:nvPr/>
        </p:nvSpPr>
        <p:spPr>
          <a:xfrm>
            <a:off x="320488" y="5793403"/>
            <a:ext cx="2650340" cy="2604836"/>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r>
              <a:rPr lang="en-GB" sz="1200" dirty="0">
                <a:latin typeface="+mj-lt"/>
              </a:rPr>
              <a:t>There are two important things within our digestive system that help us break down the food we eat</a:t>
            </a:r>
          </a:p>
          <a:p>
            <a:pPr indent="-457200">
              <a:buFont typeface="+mj-lt"/>
              <a:buAutoNum type="arabicPeriod"/>
            </a:pPr>
            <a:r>
              <a:rPr lang="en-GB" sz="1200" dirty="0">
                <a:latin typeface="+mj-lt"/>
              </a:rPr>
              <a:t>Enzymes – these are types of chemical made in different parts of our digestive system that break up large molecules into smaller molecules.</a:t>
            </a:r>
          </a:p>
          <a:p>
            <a:pPr indent="-457200">
              <a:buFont typeface="+mj-lt"/>
              <a:buAutoNum type="arabicPeriod"/>
            </a:pPr>
            <a:r>
              <a:rPr lang="en-GB" sz="1200" dirty="0">
                <a:latin typeface="+mj-lt"/>
              </a:rPr>
              <a:t>Gut bacteria – these are bacteria found in the large intestine that help to break down some of the food we can’t – like beans. </a:t>
            </a:r>
          </a:p>
        </p:txBody>
      </p:sp>
      <p:pic>
        <p:nvPicPr>
          <p:cNvPr id="12" name="Picture 2">
            <a:extLst>
              <a:ext uri="{FF2B5EF4-FFF2-40B4-BE49-F238E27FC236}">
                <a16:creationId xmlns:a16="http://schemas.microsoft.com/office/drawing/2014/main" id="{3D5E429D-A1D8-C98B-4CD6-B024F8A3D8B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7054"/>
          <a:stretch/>
        </p:blipFill>
        <p:spPr bwMode="auto">
          <a:xfrm>
            <a:off x="1125901" y="8224954"/>
            <a:ext cx="4664026" cy="1451325"/>
          </a:xfrm>
          <a:prstGeom prst="rect">
            <a:avLst/>
          </a:prstGeom>
          <a:noFill/>
          <a:extLst>
            <a:ext uri="{909E8E84-426E-40DD-AFC4-6F175D3DCCD1}">
              <a14:hiddenFill xmlns:a14="http://schemas.microsoft.com/office/drawing/2010/main">
                <a:solidFill>
                  <a:srgbClr val="FFFFFF"/>
                </a:solidFill>
              </a14:hiddenFill>
            </a:ext>
          </a:extLst>
        </p:spPr>
      </p:pic>
      <p:sp>
        <p:nvSpPr>
          <p:cNvPr id="13" name="Arrow: Right 12">
            <a:extLst>
              <a:ext uri="{FF2B5EF4-FFF2-40B4-BE49-F238E27FC236}">
                <a16:creationId xmlns:a16="http://schemas.microsoft.com/office/drawing/2014/main" id="{0A9A4BD2-E3EA-7273-7482-4FA1E39BA607}"/>
              </a:ext>
            </a:extLst>
          </p:cNvPr>
          <p:cNvSpPr/>
          <p:nvPr/>
        </p:nvSpPr>
        <p:spPr>
          <a:xfrm>
            <a:off x="2970828" y="8579857"/>
            <a:ext cx="1345716" cy="87480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GB" sz="1400" b="1" dirty="0">
                <a:solidFill>
                  <a:srgbClr val="002060"/>
                </a:solidFill>
              </a:rPr>
              <a:t>ENZYME</a:t>
            </a:r>
            <a:endParaRPr lang="en-GB" sz="1100" b="1" dirty="0">
              <a:solidFill>
                <a:srgbClr val="002060"/>
              </a:solidFill>
            </a:endParaRPr>
          </a:p>
        </p:txBody>
      </p:sp>
      <p:sp>
        <p:nvSpPr>
          <p:cNvPr id="18" name="TextBox 17">
            <a:extLst>
              <a:ext uri="{FF2B5EF4-FFF2-40B4-BE49-F238E27FC236}">
                <a16:creationId xmlns:a16="http://schemas.microsoft.com/office/drawing/2014/main" id="{D49B513F-37C8-69D5-4F23-F9261FC810D3}"/>
              </a:ext>
            </a:extLst>
          </p:cNvPr>
          <p:cNvSpPr txBox="1"/>
          <p:nvPr/>
        </p:nvSpPr>
        <p:spPr>
          <a:xfrm>
            <a:off x="371845" y="8411699"/>
            <a:ext cx="1392455" cy="461665"/>
          </a:xfrm>
          <a:prstGeom prst="rect">
            <a:avLst/>
          </a:prstGeom>
          <a:noFill/>
          <a:ln>
            <a:solidFill>
              <a:srgbClr val="002060"/>
            </a:solidFill>
          </a:ln>
        </p:spPr>
        <p:txBody>
          <a:bodyPr wrap="square" rtlCol="0">
            <a:spAutoFit/>
          </a:bodyPr>
          <a:lstStyle/>
          <a:p>
            <a:pPr algn="ctr"/>
            <a:r>
              <a:rPr lang="en-GB" sz="1200" dirty="0">
                <a:solidFill>
                  <a:srgbClr val="002060"/>
                </a:solidFill>
              </a:rPr>
              <a:t>Large food molecule</a:t>
            </a:r>
          </a:p>
        </p:txBody>
      </p:sp>
      <p:sp>
        <p:nvSpPr>
          <p:cNvPr id="19" name="TextBox 18">
            <a:extLst>
              <a:ext uri="{FF2B5EF4-FFF2-40B4-BE49-F238E27FC236}">
                <a16:creationId xmlns:a16="http://schemas.microsoft.com/office/drawing/2014/main" id="{EB3E53B0-616F-0ADA-8E20-604E0295E9A0}"/>
              </a:ext>
            </a:extLst>
          </p:cNvPr>
          <p:cNvSpPr txBox="1"/>
          <p:nvPr/>
        </p:nvSpPr>
        <p:spPr>
          <a:xfrm>
            <a:off x="5262975" y="9334777"/>
            <a:ext cx="1345716" cy="461665"/>
          </a:xfrm>
          <a:prstGeom prst="rect">
            <a:avLst/>
          </a:prstGeom>
          <a:noFill/>
          <a:ln>
            <a:solidFill>
              <a:srgbClr val="002060"/>
            </a:solidFill>
          </a:ln>
        </p:spPr>
        <p:txBody>
          <a:bodyPr wrap="square" rtlCol="0">
            <a:spAutoFit/>
          </a:bodyPr>
          <a:lstStyle/>
          <a:p>
            <a:pPr algn="ctr"/>
            <a:r>
              <a:rPr lang="en-GB" sz="1200" dirty="0">
                <a:solidFill>
                  <a:srgbClr val="002060"/>
                </a:solidFill>
              </a:rPr>
              <a:t>Smaller food molecules</a:t>
            </a:r>
          </a:p>
        </p:txBody>
      </p:sp>
      <p:pic>
        <p:nvPicPr>
          <p:cNvPr id="23" name="Picture 4" descr="Gut Bacteria Archives - Vivacity Wellness">
            <a:extLst>
              <a:ext uri="{FF2B5EF4-FFF2-40B4-BE49-F238E27FC236}">
                <a16:creationId xmlns:a16="http://schemas.microsoft.com/office/drawing/2014/main" id="{1A5F138E-64A1-411B-74F9-76116124D9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4257" y="5816709"/>
            <a:ext cx="3530647" cy="2226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14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7B09E8-C9B5-0EEB-B621-159590EEC45F}"/>
              </a:ext>
            </a:extLst>
          </p:cNvPr>
          <p:cNvSpPr txBox="1">
            <a:spLocks/>
          </p:cNvSpPr>
          <p:nvPr/>
        </p:nvSpPr>
        <p:spPr>
          <a:xfrm>
            <a:off x="120791" y="2877307"/>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Application of knowledge</a:t>
            </a:r>
            <a:endParaRPr lang="en-GB"/>
          </a:p>
        </p:txBody>
      </p:sp>
      <p:sp>
        <p:nvSpPr>
          <p:cNvPr id="5" name="TextBox 4">
            <a:extLst>
              <a:ext uri="{FF2B5EF4-FFF2-40B4-BE49-F238E27FC236}">
                <a16:creationId xmlns:a16="http://schemas.microsoft.com/office/drawing/2014/main" id="{9B93D694-1558-716C-B78A-3C8113C06964}"/>
              </a:ext>
            </a:extLst>
          </p:cNvPr>
          <p:cNvSpPr txBox="1"/>
          <p:nvPr/>
        </p:nvSpPr>
        <p:spPr>
          <a:xfrm>
            <a:off x="120344" y="3448907"/>
            <a:ext cx="6419312" cy="6186309"/>
          </a:xfrm>
          <a:prstGeom prst="rect">
            <a:avLst/>
          </a:prstGeom>
          <a:noFill/>
          <a:ln>
            <a:solidFill>
              <a:schemeClr val="tx1"/>
            </a:solidFill>
          </a:ln>
        </p:spPr>
        <p:txBody>
          <a:bodyPr wrap="square" lIns="91440" tIns="45720" rIns="91440" bIns="45720" rtlCol="0" anchor="t">
            <a:spAutoFit/>
          </a:bodyPr>
          <a:lstStyle/>
          <a:p>
            <a:r>
              <a:rPr lang="en-GB" sz="1100" dirty="0"/>
              <a:t>Enzyme Practical   </a:t>
            </a:r>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r>
              <a:rPr lang="en-GB" sz="1100" dirty="0">
                <a:ea typeface="Calibri"/>
                <a:cs typeface="Calibri"/>
              </a:rPr>
              <a:t>Task 1: Draw a table to collect your results</a:t>
            </a: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a:p>
            <a:endParaRPr lang="en-GB" sz="1100" dirty="0">
              <a:ea typeface="Calibri"/>
              <a:cs typeface="Calibri"/>
            </a:endParaRPr>
          </a:p>
        </p:txBody>
      </p:sp>
      <p:sp>
        <p:nvSpPr>
          <p:cNvPr id="23" name="Google Shape;226;p28">
            <a:extLst>
              <a:ext uri="{FF2B5EF4-FFF2-40B4-BE49-F238E27FC236}">
                <a16:creationId xmlns:a16="http://schemas.microsoft.com/office/drawing/2014/main" id="{2183EF20-6A63-D45A-C051-3992ED486C90}"/>
              </a:ext>
            </a:extLst>
          </p:cNvPr>
          <p:cNvSpPr txBox="1">
            <a:spLocks/>
          </p:cNvSpPr>
          <p:nvPr/>
        </p:nvSpPr>
        <p:spPr>
          <a:xfrm>
            <a:off x="120344" y="3763597"/>
            <a:ext cx="2310395" cy="3299153"/>
          </a:xfrm>
          <a:prstGeom prst="rect">
            <a:avLst/>
          </a:prstGeom>
          <a:noFill/>
          <a:ln>
            <a:noFill/>
          </a:ln>
        </p:spPr>
        <p:txBody>
          <a:bodyPr spcFirstLastPara="1" vert="horz" wrap="square" lIns="91425" tIns="45700" rIns="91425" bIns="45700" rtlCol="0" anchor="t" anchorCtr="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88900" indent="0">
              <a:spcAft>
                <a:spcPts val="1200"/>
              </a:spcAft>
              <a:buFont typeface="Arial" panose="020B0604020202020204" pitchFamily="34" charset="0"/>
              <a:buNone/>
              <a:defRPr/>
            </a:pPr>
            <a:r>
              <a:rPr lang="en-GB" sz="1200" dirty="0"/>
              <a:t>Testing Enzyme Action:</a:t>
            </a:r>
          </a:p>
          <a:p>
            <a:pPr>
              <a:spcAft>
                <a:spcPts val="1200"/>
              </a:spcAft>
              <a:buFontTx/>
              <a:buChar char="-"/>
              <a:defRPr/>
            </a:pPr>
            <a:r>
              <a:rPr lang="en-GB" sz="1200" dirty="0"/>
              <a:t>You are going to test how quickly an enzyme called amylase breaks down starch</a:t>
            </a:r>
          </a:p>
          <a:p>
            <a:pPr>
              <a:spcAft>
                <a:spcPts val="1200"/>
              </a:spcAft>
              <a:buFontTx/>
              <a:buChar char="-"/>
              <a:defRPr/>
            </a:pPr>
            <a:r>
              <a:rPr lang="en-GB" sz="1200" dirty="0"/>
              <a:t>You will be given difference concentrations of starch and some amylase enzyme</a:t>
            </a:r>
          </a:p>
          <a:p>
            <a:pPr>
              <a:spcAft>
                <a:spcPts val="1200"/>
              </a:spcAft>
              <a:buFontTx/>
              <a:buChar char="-"/>
              <a:defRPr/>
            </a:pPr>
            <a:r>
              <a:rPr lang="en-GB" sz="1200" dirty="0"/>
              <a:t>You will also be given some iodine and a spotting tile. </a:t>
            </a:r>
          </a:p>
          <a:p>
            <a:pPr marL="457200" indent="-228600">
              <a:spcBef>
                <a:spcPts val="1400"/>
              </a:spcBef>
              <a:buClr>
                <a:srgbClr val="A5A5A5"/>
              </a:buClr>
              <a:buSzPts val="2200"/>
              <a:buFont typeface="Noto Sans Symbols"/>
              <a:buNone/>
            </a:pPr>
            <a:endParaRPr lang="en-GB" sz="1200" dirty="0"/>
          </a:p>
        </p:txBody>
      </p:sp>
      <p:sp>
        <p:nvSpPr>
          <p:cNvPr id="24" name="Google Shape;226;p28">
            <a:extLst>
              <a:ext uri="{FF2B5EF4-FFF2-40B4-BE49-F238E27FC236}">
                <a16:creationId xmlns:a16="http://schemas.microsoft.com/office/drawing/2014/main" id="{2B70968A-8558-D0E1-27A0-B818E6ECC57B}"/>
              </a:ext>
            </a:extLst>
          </p:cNvPr>
          <p:cNvSpPr txBox="1">
            <a:spLocks/>
          </p:cNvSpPr>
          <p:nvPr/>
        </p:nvSpPr>
        <p:spPr>
          <a:xfrm>
            <a:off x="2589589" y="3452445"/>
            <a:ext cx="3964917" cy="3608962"/>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68300" algn="l" rtl="0">
              <a:lnSpc>
                <a:spcPct val="90000"/>
              </a:lnSpc>
              <a:spcBef>
                <a:spcPts val="1400"/>
              </a:spcBef>
              <a:spcAft>
                <a:spcPts val="0"/>
              </a:spcAft>
              <a:buClr>
                <a:srgbClr val="A5A5A5"/>
              </a:buClr>
              <a:buSzPts val="2200"/>
              <a:buFont typeface="Noto Sans Symbols"/>
              <a:buChar char="▪"/>
              <a:defRPr sz="2200" b="0" i="0" u="none" strike="noStrike" cap="none">
                <a:solidFill>
                  <a:srgbClr val="002060"/>
                </a:solidFill>
                <a:latin typeface="Arial"/>
                <a:ea typeface="Arial"/>
                <a:cs typeface="Arial"/>
                <a:sym typeface="Arial"/>
              </a:defRPr>
            </a:lvl1pPr>
            <a:lvl2pPr marL="914400" marR="0" lvl="1" indent="-342900" algn="l" rtl="0">
              <a:lnSpc>
                <a:spcPct val="90000"/>
              </a:lnSpc>
              <a:spcBef>
                <a:spcPts val="500"/>
              </a:spcBef>
              <a:spcAft>
                <a:spcPts val="0"/>
              </a:spcAft>
              <a:buClr>
                <a:srgbClr val="D8D8D8"/>
              </a:buClr>
              <a:buSzPts val="1800"/>
              <a:buFont typeface="Noto Sans Symbols"/>
              <a:buChar char="▪"/>
              <a:defRPr sz="1800" b="0" i="0" u="none" strike="noStrike" cap="none">
                <a:solidFill>
                  <a:srgbClr val="002060"/>
                </a:solidFill>
                <a:latin typeface="Arial"/>
                <a:ea typeface="Arial"/>
                <a:cs typeface="Arial"/>
                <a:sym typeface="Arial"/>
              </a:defRPr>
            </a:lvl2pPr>
            <a:lvl3pPr marL="1371600" marR="0" lvl="2" indent="-342900" algn="l" rtl="0">
              <a:lnSpc>
                <a:spcPct val="90000"/>
              </a:lnSpc>
              <a:spcBef>
                <a:spcPts val="500"/>
              </a:spcBef>
              <a:spcAft>
                <a:spcPts val="0"/>
              </a:spcAft>
              <a:buClr>
                <a:srgbClr val="D8D8D8"/>
              </a:buClr>
              <a:buSzPts val="1800"/>
              <a:buFont typeface="Noto Sans Symbols"/>
              <a:buChar char="▪"/>
              <a:defRPr sz="1800" b="0" i="0" u="none" strike="noStrike" cap="none">
                <a:solidFill>
                  <a:srgbClr val="002060"/>
                </a:solidFill>
                <a:latin typeface="Arial"/>
                <a:ea typeface="Arial"/>
                <a:cs typeface="Arial"/>
                <a:sym typeface="Arial"/>
              </a:defRPr>
            </a:lvl3pPr>
            <a:lvl4pPr marL="1828800" marR="0" lvl="3" indent="-342900" algn="l" rtl="0">
              <a:lnSpc>
                <a:spcPct val="90000"/>
              </a:lnSpc>
              <a:spcBef>
                <a:spcPts val="500"/>
              </a:spcBef>
              <a:spcAft>
                <a:spcPts val="0"/>
              </a:spcAft>
              <a:buClr>
                <a:srgbClr val="D8D8D8"/>
              </a:buClr>
              <a:buSzPts val="1800"/>
              <a:buFont typeface="Noto Sans Symbols"/>
              <a:buChar char="▪"/>
              <a:defRPr sz="1800" b="0" i="0" u="none" strike="noStrike" cap="none">
                <a:solidFill>
                  <a:srgbClr val="002060"/>
                </a:solidFill>
                <a:latin typeface="Arial"/>
                <a:ea typeface="Arial"/>
                <a:cs typeface="Arial"/>
                <a:sym typeface="Arial"/>
              </a:defRPr>
            </a:lvl4pPr>
            <a:lvl5pPr marL="2286000" marR="0" lvl="4" indent="-342900" algn="l" rtl="0">
              <a:lnSpc>
                <a:spcPct val="90000"/>
              </a:lnSpc>
              <a:spcBef>
                <a:spcPts val="500"/>
              </a:spcBef>
              <a:spcAft>
                <a:spcPts val="0"/>
              </a:spcAft>
              <a:buClr>
                <a:srgbClr val="D8D8D8"/>
              </a:buClr>
              <a:buSzPts val="1800"/>
              <a:buFont typeface="Noto Sans Symbols"/>
              <a:buChar char="▪"/>
              <a:defRPr sz="1800" b="0" i="0" u="none" strike="noStrike" cap="none">
                <a:solidFill>
                  <a:srgbClr val="00206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88900" indent="0">
              <a:spcAft>
                <a:spcPts val="1200"/>
              </a:spcAft>
              <a:buFont typeface="Noto Sans Symbols"/>
              <a:buNone/>
              <a:defRPr/>
            </a:pPr>
            <a:r>
              <a:rPr lang="en-GB" sz="1200" dirty="0">
                <a:latin typeface="+mn-lt"/>
              </a:rPr>
              <a:t>Method:</a:t>
            </a:r>
          </a:p>
          <a:p>
            <a:pPr marL="88900" indent="0">
              <a:spcAft>
                <a:spcPts val="1200"/>
              </a:spcAft>
              <a:buNone/>
              <a:defRPr/>
            </a:pPr>
            <a:r>
              <a:rPr lang="en-GB" sz="1200" dirty="0">
                <a:latin typeface="+mn-lt"/>
              </a:rPr>
              <a:t>Put 5 cm</a:t>
            </a:r>
            <a:r>
              <a:rPr lang="en-GB" sz="1200" baseline="30000" dirty="0">
                <a:latin typeface="+mn-lt"/>
              </a:rPr>
              <a:t>3</a:t>
            </a:r>
            <a:r>
              <a:rPr lang="en-GB" sz="1200" dirty="0">
                <a:latin typeface="+mn-lt"/>
              </a:rPr>
              <a:t> of the enzyme in to 4 boiling tubes</a:t>
            </a:r>
          </a:p>
          <a:p>
            <a:pPr marL="88900" indent="0">
              <a:spcAft>
                <a:spcPts val="1200"/>
              </a:spcAft>
              <a:buNone/>
              <a:defRPr/>
            </a:pPr>
            <a:r>
              <a:rPr lang="en-GB" sz="1200" dirty="0">
                <a:latin typeface="+mn-lt"/>
              </a:rPr>
              <a:t>On the spotting tile, add 2 drops of iodine to each dimple</a:t>
            </a:r>
          </a:p>
          <a:p>
            <a:pPr marL="88900" indent="0">
              <a:spcAft>
                <a:spcPts val="1200"/>
              </a:spcAft>
              <a:buNone/>
              <a:defRPr/>
            </a:pPr>
            <a:r>
              <a:rPr lang="en-GB" sz="1200" dirty="0">
                <a:latin typeface="+mn-lt"/>
              </a:rPr>
              <a:t>Add 5 cm</a:t>
            </a:r>
            <a:r>
              <a:rPr lang="en-GB" sz="1200" baseline="30000" dirty="0">
                <a:latin typeface="+mn-lt"/>
              </a:rPr>
              <a:t>3</a:t>
            </a:r>
            <a:r>
              <a:rPr lang="en-GB" sz="1200" dirty="0">
                <a:latin typeface="+mn-lt"/>
              </a:rPr>
              <a:t> of the first starch solution to the boiling tube</a:t>
            </a:r>
          </a:p>
          <a:p>
            <a:pPr marL="88900" indent="0">
              <a:spcAft>
                <a:spcPts val="1200"/>
              </a:spcAft>
              <a:buNone/>
              <a:defRPr/>
            </a:pPr>
            <a:r>
              <a:rPr lang="en-GB" sz="1200" dirty="0">
                <a:latin typeface="+mn-lt"/>
              </a:rPr>
              <a:t>After 20 seconds, mix and take a small sample, adding two drop to an iodine sample. </a:t>
            </a:r>
          </a:p>
          <a:p>
            <a:pPr marL="88900" indent="0">
              <a:spcAft>
                <a:spcPts val="1200"/>
              </a:spcAft>
              <a:buNone/>
              <a:defRPr/>
            </a:pPr>
            <a:r>
              <a:rPr lang="en-GB" sz="1200" dirty="0">
                <a:latin typeface="+mn-lt"/>
              </a:rPr>
              <a:t>Keep doing this until the iodine stops changing colour – this will show when all the starch is broken down.</a:t>
            </a:r>
          </a:p>
          <a:p>
            <a:pPr marL="88900" indent="0">
              <a:spcBef>
                <a:spcPts val="0"/>
              </a:spcBef>
              <a:buNone/>
              <a:defRPr/>
            </a:pPr>
            <a:r>
              <a:rPr lang="en-GB" sz="1200" dirty="0">
                <a:latin typeface="+mn-lt"/>
              </a:rPr>
              <a:t>Record the time, then repeat for the next starch solution. </a:t>
            </a:r>
          </a:p>
          <a:p>
            <a:pPr indent="-228600">
              <a:buFont typeface="Noto Sans Symbols"/>
              <a:buNone/>
            </a:pPr>
            <a:endParaRPr lang="en-GB" sz="1200" dirty="0">
              <a:latin typeface="+mn-lt"/>
            </a:endParaRPr>
          </a:p>
        </p:txBody>
      </p:sp>
      <p:sp>
        <p:nvSpPr>
          <p:cNvPr id="2" name="TextBox 1">
            <a:extLst>
              <a:ext uri="{FF2B5EF4-FFF2-40B4-BE49-F238E27FC236}">
                <a16:creationId xmlns:a16="http://schemas.microsoft.com/office/drawing/2014/main" id="{9B737BC9-04FC-6899-A3CE-B2B43DCB233D}"/>
              </a:ext>
            </a:extLst>
          </p:cNvPr>
          <p:cNvSpPr txBox="1"/>
          <p:nvPr/>
        </p:nvSpPr>
        <p:spPr>
          <a:xfrm>
            <a:off x="102199" y="119232"/>
            <a:ext cx="6574839" cy="2308324"/>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ea typeface="Calibri"/>
                <a:cs typeface="Calibri"/>
              </a:rPr>
              <a:t>SLOP:</a:t>
            </a:r>
          </a:p>
          <a:p>
            <a:pPr marL="342900" indent="-342900">
              <a:buAutoNum type="arabicPeriod"/>
            </a:pPr>
            <a:r>
              <a:rPr lang="en-US" dirty="0">
                <a:ea typeface="Calibri"/>
                <a:cs typeface="Calibri"/>
              </a:rPr>
              <a:t>What is an enzyme?</a:t>
            </a:r>
          </a:p>
          <a:p>
            <a:pPr marL="342900" indent="-342900">
              <a:buAutoNum type="arabicPeriod"/>
            </a:pPr>
            <a:endParaRPr lang="en-US" dirty="0">
              <a:ea typeface="Calibri"/>
              <a:cs typeface="Calibri"/>
            </a:endParaRPr>
          </a:p>
          <a:p>
            <a:pPr marL="342900" indent="-342900">
              <a:buAutoNum type="arabicPeriod"/>
            </a:pPr>
            <a:r>
              <a:rPr lang="en-US" dirty="0">
                <a:ea typeface="Calibri"/>
                <a:cs typeface="Calibri"/>
              </a:rPr>
              <a:t>Where are gut bacteria found?</a:t>
            </a:r>
          </a:p>
          <a:p>
            <a:pPr marL="342900" indent="-342900">
              <a:buAutoNum type="arabicPeriod"/>
            </a:pPr>
            <a:endParaRPr lang="en-US" dirty="0">
              <a:ea typeface="Calibri"/>
              <a:cs typeface="Calibri"/>
            </a:endParaRPr>
          </a:p>
          <a:p>
            <a:pPr marL="342900" indent="-342900">
              <a:buAutoNum type="arabicPeriod"/>
            </a:pPr>
            <a:r>
              <a:rPr lang="en-US">
                <a:ea typeface="Calibri"/>
                <a:cs typeface="Calibri"/>
              </a:rPr>
              <a:t>Name the three types of unicellular organisms</a:t>
            </a:r>
          </a:p>
          <a:p>
            <a:pPr marL="342900" indent="-342900">
              <a:buAutoNum type="arabicPeriod"/>
            </a:pPr>
            <a:endParaRPr lang="en-US" dirty="0">
              <a:ea typeface="Calibri"/>
              <a:cs typeface="Calibri"/>
            </a:endParaRPr>
          </a:p>
          <a:p>
            <a:pPr marL="342900" indent="-342900">
              <a:buAutoNum type="arabicPeriod"/>
            </a:pPr>
            <a:endParaRPr lang="en-US" dirty="0">
              <a:ea typeface="Calibri"/>
              <a:cs typeface="Calibri"/>
            </a:endParaRPr>
          </a:p>
        </p:txBody>
      </p:sp>
    </p:spTree>
    <p:extLst>
      <p:ext uri="{BB962C8B-B14F-4D97-AF65-F5344CB8AC3E}">
        <p14:creationId xmlns:p14="http://schemas.microsoft.com/office/powerpoint/2010/main" val="1359501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89488" y="6619263"/>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sp>
        <p:nvSpPr>
          <p:cNvPr id="7" name="Rectangle 6">
            <a:extLst>
              <a:ext uri="{FF2B5EF4-FFF2-40B4-BE49-F238E27FC236}">
                <a16:creationId xmlns:a16="http://schemas.microsoft.com/office/drawing/2014/main" id="{941DF07A-7A09-B862-F9DB-02BDE105DABD}"/>
              </a:ext>
            </a:extLst>
          </p:cNvPr>
          <p:cNvSpPr/>
          <p:nvPr/>
        </p:nvSpPr>
        <p:spPr>
          <a:xfrm>
            <a:off x="232085" y="6531421"/>
            <a:ext cx="6466341" cy="321844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6C3AF010-8A62-9AC4-09CB-200EA2066F89}"/>
              </a:ext>
            </a:extLst>
          </p:cNvPr>
          <p:cNvSpPr txBox="1"/>
          <p:nvPr/>
        </p:nvSpPr>
        <p:spPr>
          <a:xfrm>
            <a:off x="283815" y="6531420"/>
            <a:ext cx="3429000" cy="369332"/>
          </a:xfrm>
          <a:prstGeom prst="rect">
            <a:avLst/>
          </a:prstGeom>
          <a:noFill/>
        </p:spPr>
        <p:txBody>
          <a:bodyPr wrap="square">
            <a:spAutoFit/>
          </a:body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CDF5BF58-630F-22AA-6DD4-D7494A863A51}"/>
              </a:ext>
            </a:extLst>
          </p:cNvPr>
          <p:cNvSpPr txBox="1"/>
          <p:nvPr/>
        </p:nvSpPr>
        <p:spPr>
          <a:xfrm>
            <a:off x="287240" y="6900754"/>
            <a:ext cx="6396672" cy="2849113"/>
          </a:xfrm>
          <a:prstGeom prst="rect">
            <a:avLst/>
          </a:prstGeom>
          <a:noFill/>
        </p:spPr>
        <p:txBody>
          <a:bodyPr wrap="square" rtlCol="0">
            <a:spAutoFit/>
          </a:bodyPr>
          <a:lstStyle/>
          <a:p>
            <a:r>
              <a:rPr lang="en-GB" sz="1200"/>
              <a:t>Answer the core knowledge question below </a:t>
            </a:r>
            <a:r>
              <a:rPr lang="en-GB" sz="1200" i="1" u="sng"/>
              <a:t>in full sentences</a:t>
            </a:r>
          </a:p>
          <a:p>
            <a:endParaRPr lang="en-GB" sz="700" i="1" u="sng"/>
          </a:p>
          <a:p>
            <a:pPr>
              <a:lnSpc>
                <a:spcPct val="150000"/>
              </a:lnSpc>
            </a:pPr>
            <a:r>
              <a:rPr lang="en-GB" sz="1200"/>
              <a:t>1.__________________________________________________________________________________________________________________________________________________________________________________________________________________________________________________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en-GB" sz="1200"/>
              <a:t>2.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a:p>
            <a:pPr>
              <a:lnSpc>
                <a:spcPct val="150000"/>
              </a:lnSpc>
            </a:pPr>
            <a:r>
              <a:rPr lang="en-GB" sz="1200"/>
              <a:t>3. _______________________________________________________________________________</a:t>
            </a:r>
          </a:p>
          <a:p>
            <a:pPr>
              <a:lnSpc>
                <a:spcPct val="150000"/>
              </a:lnSpc>
            </a:pPr>
            <a:r>
              <a:rPr lang="en-GB" sz="1200"/>
              <a:t>__________________________________________________________________________________________________________________________________________________________________</a:t>
            </a:r>
          </a:p>
        </p:txBody>
      </p:sp>
      <p:pic>
        <p:nvPicPr>
          <p:cNvPr id="12" name="Picture 1791846066" descr="A picture containing text, vector graphics&#10;&#10;Description automatically generated">
            <a:extLst>
              <a:ext uri="{FF2B5EF4-FFF2-40B4-BE49-F238E27FC236}">
                <a16:creationId xmlns:a16="http://schemas.microsoft.com/office/drawing/2014/main" id="{EFDF03FA-5DF8-B6D7-2293-0A72AC035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0848" y="6531420"/>
            <a:ext cx="566448" cy="8580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7D7D1EE-4A6A-D916-E6F0-BF05C8389370}"/>
              </a:ext>
            </a:extLst>
          </p:cNvPr>
          <p:cNvSpPr txBox="1"/>
          <p:nvPr/>
        </p:nvSpPr>
        <p:spPr>
          <a:xfrm>
            <a:off x="257400" y="383771"/>
            <a:ext cx="6190200" cy="4832092"/>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dirty="0">
                <a:cs typeface="Segoe UI"/>
              </a:rPr>
              <a:t>Task 2: Review the practical activity</a:t>
            </a:r>
            <a:r>
              <a:rPr lang="en-US" sz="1400" dirty="0">
                <a:cs typeface="Segoe UI"/>
              </a:rPr>
              <a:t>​</a:t>
            </a:r>
            <a:endParaRPr lang="en-US" sz="1400">
              <a:ea typeface="Calibri"/>
              <a:cs typeface="Segoe UI"/>
            </a:endParaRPr>
          </a:p>
          <a:p>
            <a:pPr marL="228600" indent="-228600">
              <a:buFont typeface=""/>
              <a:buAutoNum type="arabicPeriod"/>
            </a:pPr>
            <a:r>
              <a:rPr lang="en-GB" sz="1400" dirty="0">
                <a:cs typeface="Arial"/>
              </a:rPr>
              <a:t>Describe the trend (pattern) in your results</a:t>
            </a:r>
            <a:r>
              <a:rPr lang="en-US" sz="1400" dirty="0">
                <a:cs typeface="Arial"/>
              </a:rPr>
              <a:t>​</a:t>
            </a:r>
            <a:endParaRPr lang="en-US" sz="1400">
              <a:ea typeface="Calibri"/>
              <a:cs typeface="Arial"/>
            </a:endParaRPr>
          </a:p>
          <a:p>
            <a:pPr marL="228600" indent="-228600">
              <a:buFont typeface=""/>
              <a:buAutoNum type="arabicPeriod"/>
            </a:pPr>
            <a:endParaRPr lang="en-GB" sz="1400" dirty="0">
              <a:ea typeface="Calibri"/>
              <a:cs typeface="Arial"/>
            </a:endParaRPr>
          </a:p>
          <a:p>
            <a:pPr marL="228600" indent="-228600">
              <a:buAutoNum type="arabicPeriod"/>
            </a:pPr>
            <a:endParaRPr lang="en-GB" sz="1400" dirty="0">
              <a:ea typeface="Calibri"/>
              <a:cs typeface="Arial"/>
            </a:endParaRPr>
          </a:p>
          <a:p>
            <a:pPr marL="228600" indent="-228600">
              <a:buAutoNum type="arabicPeriod"/>
            </a:pPr>
            <a:endParaRPr lang="en-GB" sz="1400" dirty="0">
              <a:ea typeface="Calibri"/>
              <a:cs typeface="Arial"/>
            </a:endParaRPr>
          </a:p>
          <a:p>
            <a:pPr marL="228600" indent="-228600">
              <a:buFont typeface=""/>
              <a:buAutoNum type="arabicPeriod" startAt="2"/>
            </a:pPr>
            <a:r>
              <a:rPr lang="en-GB" sz="1400" dirty="0">
                <a:cs typeface="Arial"/>
              </a:rPr>
              <a:t>Name the independent variable in the investigation</a:t>
            </a:r>
            <a:r>
              <a:rPr lang="en-US" sz="1400" dirty="0">
                <a:cs typeface="Arial"/>
              </a:rPr>
              <a:t>​</a:t>
            </a:r>
            <a:endParaRPr lang="en-US" sz="1400">
              <a:ea typeface="Calibri"/>
              <a:cs typeface="Arial"/>
            </a:endParaRPr>
          </a:p>
          <a:p>
            <a:pPr marL="228600" indent="-228600">
              <a:buFont typeface=""/>
              <a:buAutoNum type="arabicPeriod" startAt="2"/>
            </a:pPr>
            <a:endParaRPr lang="en-GB" sz="1400" dirty="0">
              <a:ea typeface="Calibri"/>
              <a:cs typeface="Arial"/>
            </a:endParaRPr>
          </a:p>
          <a:p>
            <a:pPr marL="228600" indent="-228600">
              <a:buFont typeface=""/>
              <a:buAutoNum type="arabicPeriod" startAt="3"/>
            </a:pPr>
            <a:endParaRPr lang="en-GB" sz="1400" dirty="0">
              <a:ea typeface="Calibri"/>
              <a:cs typeface="Arial"/>
            </a:endParaRPr>
          </a:p>
          <a:p>
            <a:pPr marL="228600" indent="-228600">
              <a:buAutoNum type="arabicPeriod" startAt="3"/>
            </a:pPr>
            <a:endParaRPr lang="en-GB" sz="1400" dirty="0">
              <a:ea typeface="Calibri"/>
              <a:cs typeface="Arial"/>
            </a:endParaRPr>
          </a:p>
          <a:p>
            <a:pPr marL="228600" indent="-228600">
              <a:buFont typeface=""/>
              <a:buAutoNum type="arabicPeriod" startAt="3"/>
            </a:pPr>
            <a:r>
              <a:rPr lang="en-GB" sz="1400" dirty="0">
                <a:cs typeface="Arial"/>
              </a:rPr>
              <a:t>Name the control variables you used in the investigation</a:t>
            </a:r>
            <a:r>
              <a:rPr lang="en-US" sz="1400" dirty="0">
                <a:cs typeface="Arial"/>
              </a:rPr>
              <a:t>​</a:t>
            </a:r>
            <a:endParaRPr lang="en-US" sz="1400">
              <a:ea typeface="Calibri"/>
              <a:cs typeface="Arial"/>
            </a:endParaRPr>
          </a:p>
          <a:p>
            <a:pPr marL="228600" indent="-228600">
              <a:buFont typeface=""/>
              <a:buAutoNum type="arabicPeriod" startAt="3"/>
            </a:pPr>
            <a:endParaRPr lang="en-GB" sz="1400" dirty="0">
              <a:ea typeface="Calibri"/>
              <a:cs typeface="Arial"/>
            </a:endParaRPr>
          </a:p>
          <a:p>
            <a:pPr marL="228600" indent="-228600">
              <a:buAutoNum type="arabicPeriod" startAt="3"/>
            </a:pPr>
            <a:endParaRPr lang="en-GB" sz="1400" dirty="0">
              <a:ea typeface="Calibri"/>
              <a:cs typeface="Arial"/>
            </a:endParaRPr>
          </a:p>
          <a:p>
            <a:pPr marL="228600" indent="-228600">
              <a:buAutoNum type="arabicPeriod" startAt="3"/>
            </a:pPr>
            <a:endParaRPr lang="en-GB" sz="1400" dirty="0">
              <a:ea typeface="Calibri"/>
              <a:cs typeface="Arial"/>
            </a:endParaRPr>
          </a:p>
          <a:p>
            <a:endParaRPr lang="en-GB" sz="1400" dirty="0">
              <a:ea typeface="Calibri"/>
              <a:cs typeface="Arial"/>
            </a:endParaRPr>
          </a:p>
          <a:p>
            <a:pPr marL="228600" indent="-228600">
              <a:buFont typeface=""/>
              <a:buAutoNum type="arabicPeriod" startAt="4"/>
            </a:pPr>
            <a:endParaRPr lang="en-GB" sz="1400" dirty="0">
              <a:ea typeface="Calibri"/>
              <a:cs typeface="Arial"/>
            </a:endParaRPr>
          </a:p>
          <a:p>
            <a:pPr marL="228600" indent="-228600">
              <a:buFont typeface=""/>
              <a:buAutoNum type="arabicPeriod" startAt="4"/>
            </a:pPr>
            <a:r>
              <a:rPr lang="en-GB" sz="1400" dirty="0">
                <a:cs typeface="Arial"/>
              </a:rPr>
              <a:t>Evaluate your method – what went well? What could have been improved?</a:t>
            </a:r>
            <a:endParaRPr lang="en-GB" sz="1400">
              <a:ea typeface="Calibri" panose="020F0502020204030204"/>
              <a:cs typeface="Arial"/>
            </a:endParaRPr>
          </a:p>
          <a:p>
            <a:pPr marL="228600" indent="-228600">
              <a:buAutoNum type="arabicPeriod" startAt="4"/>
            </a:pPr>
            <a:endParaRPr lang="en-GB" sz="1400" dirty="0">
              <a:ea typeface="Calibri" panose="020F0502020204030204"/>
              <a:cs typeface="Arial"/>
            </a:endParaRPr>
          </a:p>
          <a:p>
            <a:pPr marL="228600" indent="-228600">
              <a:buAutoNum type="arabicPeriod" startAt="4"/>
            </a:pPr>
            <a:endParaRPr lang="en-GB" sz="1400" dirty="0">
              <a:ea typeface="Calibri" panose="020F0502020204030204"/>
              <a:cs typeface="Arial"/>
            </a:endParaRPr>
          </a:p>
          <a:p>
            <a:pPr marL="228600" indent="-228600">
              <a:buAutoNum type="arabicPeriod" startAt="4"/>
            </a:pPr>
            <a:endParaRPr lang="en-GB" sz="1400" dirty="0">
              <a:ea typeface="Calibri" panose="020F0502020204030204"/>
              <a:cs typeface="Arial"/>
            </a:endParaRPr>
          </a:p>
          <a:p>
            <a:pPr marL="228600" indent="-228600">
              <a:buAutoNum type="arabicPeriod" startAt="4"/>
            </a:pPr>
            <a:endParaRPr lang="en-GB" sz="1400" dirty="0">
              <a:ea typeface="Calibri" panose="020F0502020204030204"/>
              <a:cs typeface="Arial"/>
            </a:endParaRPr>
          </a:p>
          <a:p>
            <a:pPr marL="228600" indent="-228600">
              <a:buAutoNum type="arabicPeriod" startAt="4"/>
            </a:pPr>
            <a:endParaRPr lang="en-GB" sz="1400" dirty="0">
              <a:ea typeface="Calibri" panose="020F0502020204030204"/>
              <a:cs typeface="Arial"/>
            </a:endParaRPr>
          </a:p>
          <a:p>
            <a:pPr marL="228600" indent="-228600">
              <a:buAutoNum type="arabicPeriod" startAt="4"/>
            </a:pPr>
            <a:endParaRPr lang="en-GB" sz="1400" dirty="0">
              <a:ea typeface="Calibri" panose="020F0502020204030204"/>
              <a:cs typeface="Arial"/>
            </a:endParaRPr>
          </a:p>
        </p:txBody>
      </p:sp>
    </p:spTree>
    <p:extLst>
      <p:ext uri="{BB962C8B-B14F-4D97-AF65-F5344CB8AC3E}">
        <p14:creationId xmlns:p14="http://schemas.microsoft.com/office/powerpoint/2010/main" val="22188827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GB" sz="33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05422"/>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Additional space</a:t>
            </a: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274359"/>
            <a:ext cx="6466341" cy="9325201"/>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CC89DEE-F932-FD26-3443-F9E151D02A2F}"/>
              </a:ext>
            </a:extLst>
          </p:cNvPr>
          <p:cNvPicPr>
            <a:picLocks noChangeAspect="1"/>
          </p:cNvPicPr>
          <p:nvPr/>
        </p:nvPicPr>
        <p:blipFill>
          <a:blip r:embed="rId2">
            <a:alphaModFix amt="5000"/>
          </a:blip>
          <a:stretch>
            <a:fillRect/>
          </a:stretch>
        </p:blipFill>
        <p:spPr>
          <a:xfrm>
            <a:off x="327843" y="645079"/>
            <a:ext cx="6352583" cy="2719052"/>
          </a:xfrm>
          <a:prstGeom prst="rect">
            <a:avLst/>
          </a:prstGeom>
        </p:spPr>
      </p:pic>
      <p:sp>
        <p:nvSpPr>
          <p:cNvPr id="3" name="Slide Number Placeholder 2">
            <a:extLst>
              <a:ext uri="{FF2B5EF4-FFF2-40B4-BE49-F238E27FC236}">
                <a16:creationId xmlns:a16="http://schemas.microsoft.com/office/drawing/2014/main" id="{F1B1E437-3D10-0E6E-E29D-1BF63680BEB5}"/>
              </a:ext>
            </a:extLst>
          </p:cNvPr>
          <p:cNvSpPr>
            <a:spLocks noGrp="1"/>
          </p:cNvSpPr>
          <p:nvPr>
            <p:ph type="sldNum" sz="quarter" idx="12"/>
          </p:nvPr>
        </p:nvSpPr>
        <p:spPr/>
        <p:txBody>
          <a:bodyPr/>
          <a:lstStyle/>
          <a:p>
            <a:fld id="{362E5E6D-3EB7-488C-996E-A22C004A3689}" type="slidenum">
              <a:rPr lang="en-GB" smtClean="0"/>
              <a:t>36</a:t>
            </a:fld>
            <a:endParaRPr lang="en-GB"/>
          </a:p>
        </p:txBody>
      </p:sp>
    </p:spTree>
    <p:extLst>
      <p:ext uri="{BB962C8B-B14F-4D97-AF65-F5344CB8AC3E}">
        <p14:creationId xmlns:p14="http://schemas.microsoft.com/office/powerpoint/2010/main" val="1024742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F1800-1BA5-7556-26A8-EFBC4BB934AA}"/>
              </a:ext>
            </a:extLst>
          </p:cNvPr>
          <p:cNvSpPr>
            <a:spLocks noGrp="1"/>
          </p:cNvSpPr>
          <p:nvPr>
            <p:ph type="title"/>
          </p:nvPr>
        </p:nvSpPr>
        <p:spPr>
          <a:xfrm>
            <a:off x="210230" y="436835"/>
            <a:ext cx="6647769" cy="703058"/>
          </a:xfrm>
        </p:spPr>
        <p:txBody>
          <a:bodyPr>
            <a:normAutofit/>
          </a:bodyPr>
          <a:lstStyle/>
          <a:p>
            <a:r>
              <a:rPr lang="en-GB" sz="1600" b="1" dirty="0">
                <a:latin typeface="+mn-lt"/>
              </a:rPr>
              <a:t>Title: Why is childhood obesity a problem?</a:t>
            </a:r>
            <a:br>
              <a:rPr lang="en-GB" sz="1600" dirty="0">
                <a:latin typeface="+mn-lt"/>
              </a:rPr>
            </a:br>
            <a:endParaRPr lang="en-GB" sz="1600" dirty="0">
              <a:latin typeface="+mn-lt"/>
            </a:endParaRPr>
          </a:p>
        </p:txBody>
      </p:sp>
      <p:sp>
        <p:nvSpPr>
          <p:cNvPr id="3" name="Content Placeholder 2">
            <a:extLst>
              <a:ext uri="{FF2B5EF4-FFF2-40B4-BE49-F238E27FC236}">
                <a16:creationId xmlns:a16="http://schemas.microsoft.com/office/drawing/2014/main" id="{4194AE01-45F0-29CB-FDDB-82C40AC97EBB}"/>
              </a:ext>
            </a:extLst>
          </p:cNvPr>
          <p:cNvSpPr>
            <a:spLocks noGrp="1"/>
          </p:cNvSpPr>
          <p:nvPr>
            <p:ph idx="1"/>
          </p:nvPr>
        </p:nvSpPr>
        <p:spPr>
          <a:xfrm>
            <a:off x="210230" y="3119073"/>
            <a:ext cx="5915025" cy="454529"/>
          </a:xfrm>
        </p:spPr>
        <p:txBody>
          <a:bodyPr/>
          <a:lstStyle/>
          <a:p>
            <a:pPr marL="0" indent="0">
              <a:buNone/>
            </a:pPr>
            <a:r>
              <a:rPr lang="en-GB" sz="1800" b="1" u="sng">
                <a:solidFill>
                  <a:srgbClr val="000000"/>
                </a:solidFill>
                <a:effectLst/>
                <a:ea typeface="Calibri" panose="020F0502020204030204" pitchFamily="34" charset="0"/>
                <a:cs typeface="Calibri" panose="020F0502020204030204" pitchFamily="34" charset="0"/>
              </a:rPr>
              <a:t>Academic Language</a:t>
            </a:r>
            <a:r>
              <a:rPr lang="en-GB" sz="1800" u="sng">
                <a:solidFill>
                  <a:srgbClr val="000000"/>
                </a:solidFill>
                <a:effectLst/>
                <a:ea typeface="Calibri" panose="020F0502020204030204" pitchFamily="34" charset="0"/>
                <a:cs typeface="Calibri" panose="020F0502020204030204" pitchFamily="34" charset="0"/>
              </a:rPr>
              <a:t> </a:t>
            </a:r>
            <a:r>
              <a:rPr lang="en-GB" sz="1800">
                <a:solidFill>
                  <a:srgbClr val="000000"/>
                </a:solidFill>
                <a:effectLst/>
                <a:ea typeface="Calibri" panose="020F0502020204030204" pitchFamily="34" charset="0"/>
                <a:cs typeface="Calibri" panose="020F0502020204030204" pitchFamily="34" charset="0"/>
              </a:rPr>
              <a:t>        SEE IT              SAY IT              Write it  </a:t>
            </a:r>
            <a:endParaRPr lang="en-GB" sz="1800">
              <a:effectLst/>
              <a:ea typeface="Calibri" panose="020F0502020204030204" pitchFamily="34" charset="0"/>
              <a:cs typeface="Times New Roman" panose="02020603050405020304" pitchFamily="18" charset="0"/>
            </a:endParaRPr>
          </a:p>
          <a:p>
            <a:pPr marL="0" indent="0">
              <a:buNone/>
            </a:pPr>
            <a:endParaRPr lang="en-GB"/>
          </a:p>
        </p:txBody>
      </p:sp>
      <p:sp>
        <p:nvSpPr>
          <p:cNvPr id="4" name="Title 1">
            <a:extLst>
              <a:ext uri="{FF2B5EF4-FFF2-40B4-BE49-F238E27FC236}">
                <a16:creationId xmlns:a16="http://schemas.microsoft.com/office/drawing/2014/main" id="{80F8ABFA-BE7E-5983-F845-7D56BD880CA3}"/>
              </a:ext>
            </a:extLst>
          </p:cNvPr>
          <p:cNvSpPr txBox="1">
            <a:spLocks/>
          </p:cNvSpPr>
          <p:nvPr/>
        </p:nvSpPr>
        <p:spPr>
          <a:xfrm>
            <a:off x="4471720" y="-103982"/>
            <a:ext cx="2815771" cy="70305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1600">
                <a:latin typeface="+mn-lt"/>
              </a:rPr>
              <a:t>Date: ________________</a:t>
            </a:r>
          </a:p>
        </p:txBody>
      </p:sp>
      <p:pic>
        <p:nvPicPr>
          <p:cNvPr id="5" name="Picture 4">
            <a:extLst>
              <a:ext uri="{FF2B5EF4-FFF2-40B4-BE49-F238E27FC236}">
                <a16:creationId xmlns:a16="http://schemas.microsoft.com/office/drawing/2014/main" id="{6844F870-A489-B331-2AD6-C2BFE345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2129" y="3098350"/>
            <a:ext cx="391795" cy="391795"/>
          </a:xfrm>
          <a:prstGeom prst="rect">
            <a:avLst/>
          </a:prstGeom>
          <a:noFill/>
        </p:spPr>
      </p:pic>
      <p:pic>
        <p:nvPicPr>
          <p:cNvPr id="6" name="Picture 5" descr="Shape&#10;&#10;Description automatically generated with low confidence">
            <a:extLst>
              <a:ext uri="{FF2B5EF4-FFF2-40B4-BE49-F238E27FC236}">
                <a16:creationId xmlns:a16="http://schemas.microsoft.com/office/drawing/2014/main" id="{3E83F7BE-09B5-91F3-0C16-894A716C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219" y="3147562"/>
            <a:ext cx="293370" cy="2933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BAAD1EE-2B6B-7EBB-27F6-DBA5B1EDC1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5255" y="3038342"/>
            <a:ext cx="402590" cy="402590"/>
          </a:xfrm>
          <a:prstGeom prst="rect">
            <a:avLst/>
          </a:prstGeom>
          <a:noFill/>
        </p:spPr>
      </p:pic>
      <p:graphicFrame>
        <p:nvGraphicFramePr>
          <p:cNvPr id="8" name="Table 7">
            <a:extLst>
              <a:ext uri="{FF2B5EF4-FFF2-40B4-BE49-F238E27FC236}">
                <a16:creationId xmlns:a16="http://schemas.microsoft.com/office/drawing/2014/main" id="{CA1DDF4D-CBAC-6B6A-D5D4-646836A64F3E}"/>
              </a:ext>
            </a:extLst>
          </p:cNvPr>
          <p:cNvGraphicFramePr>
            <a:graphicFrameLocks noGrp="1"/>
          </p:cNvGraphicFramePr>
          <p:nvPr>
            <p:extLst>
              <p:ext uri="{D42A27DB-BD31-4B8C-83A1-F6EECF244321}">
                <p14:modId xmlns:p14="http://schemas.microsoft.com/office/powerpoint/2010/main" val="3779587165"/>
              </p:ext>
            </p:extLst>
          </p:nvPr>
        </p:nvGraphicFramePr>
        <p:xfrm>
          <a:off x="200838" y="3566754"/>
          <a:ext cx="6437312" cy="1577129"/>
        </p:xfrm>
        <a:graphic>
          <a:graphicData uri="http://schemas.openxmlformats.org/drawingml/2006/table">
            <a:tbl>
              <a:tblPr firstRow="1" firstCol="1" bandRow="1">
                <a:tableStyleId>{5C22544A-7EE6-4342-B048-85BDC9FD1C3A}</a:tableStyleId>
              </a:tblPr>
              <a:tblGrid>
                <a:gridCol w="2251159">
                  <a:extLst>
                    <a:ext uri="{9D8B030D-6E8A-4147-A177-3AD203B41FA5}">
                      <a16:colId xmlns:a16="http://schemas.microsoft.com/office/drawing/2014/main" val="3614648286"/>
                    </a:ext>
                  </a:extLst>
                </a:gridCol>
                <a:gridCol w="4186153">
                  <a:extLst>
                    <a:ext uri="{9D8B030D-6E8A-4147-A177-3AD203B41FA5}">
                      <a16:colId xmlns:a16="http://schemas.microsoft.com/office/drawing/2014/main" val="285689622"/>
                    </a:ext>
                  </a:extLst>
                </a:gridCol>
              </a:tblGrid>
              <a:tr h="380950">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432451">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i="0" dirty="0">
                          <a:solidFill>
                            <a:schemeClr val="tx1"/>
                          </a:solidFill>
                          <a:effectLst/>
                          <a:latin typeface="+mn-lt"/>
                          <a:ea typeface="Arial" panose="020B0604020202020204" pitchFamily="34" charset="0"/>
                        </a:rPr>
                        <a:t>Write the name of something</a:t>
                      </a:r>
                      <a:endParaRPr lang="en-GB" sz="1200" b="0" i="0" dirty="0">
                        <a:solidFill>
                          <a:schemeClr val="tx1"/>
                        </a:solidFill>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651724"/>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i="0" dirty="0">
                          <a:solidFill>
                            <a:schemeClr val="tx1"/>
                          </a:solidFill>
                          <a:effectLst/>
                          <a:latin typeface="+mn-lt"/>
                          <a:ea typeface="Arial" panose="020B0604020202020204" pitchFamily="34" charset="0"/>
                        </a:rPr>
                        <a:t>Identify something on a diagram</a:t>
                      </a:r>
                      <a:endParaRPr lang="en-GB" sz="1200" b="0" i="0" dirty="0">
                        <a:solidFill>
                          <a:schemeClr val="tx1"/>
                        </a:solidFill>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i="0" dirty="0">
                          <a:solidFill>
                            <a:schemeClr val="tx1"/>
                          </a:solidFill>
                          <a:effectLst/>
                          <a:latin typeface="+mn-lt"/>
                          <a:ea typeface="Arial" panose="020B0604020202020204" pitchFamily="34" charset="0"/>
                        </a:rPr>
                        <a:t>Suggest things that are good and things that are bad about something</a:t>
                      </a:r>
                      <a:endParaRPr lang="en-GB" sz="1200" b="0" i="0" dirty="0">
                        <a:solidFill>
                          <a:schemeClr val="tx1"/>
                        </a:solidFill>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315580"/>
                  </a:ext>
                </a:extLst>
              </a:tr>
            </a:tbl>
          </a:graphicData>
        </a:graphic>
      </p:graphicFrame>
      <p:sp>
        <p:nvSpPr>
          <p:cNvPr id="11" name="Rectangle 10">
            <a:extLst>
              <a:ext uri="{FF2B5EF4-FFF2-40B4-BE49-F238E27FC236}">
                <a16:creationId xmlns:a16="http://schemas.microsoft.com/office/drawing/2014/main" id="{A03809A9-D761-9DD0-8937-DF49BA187D35}"/>
              </a:ext>
            </a:extLst>
          </p:cNvPr>
          <p:cNvSpPr/>
          <p:nvPr/>
        </p:nvSpPr>
        <p:spPr>
          <a:xfrm>
            <a:off x="210229" y="935077"/>
            <a:ext cx="6466341" cy="205132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4" name="Rectangle 2">
            <a:extLst>
              <a:ext uri="{FF2B5EF4-FFF2-40B4-BE49-F238E27FC236}">
                <a16:creationId xmlns:a16="http://schemas.microsoft.com/office/drawing/2014/main" id="{6B8D5A68-9B07-BD55-AD52-3D59F6218D71}"/>
              </a:ext>
            </a:extLst>
          </p:cNvPr>
          <p:cNvSpPr>
            <a:spLocks noChangeArrowheads="1"/>
          </p:cNvSpPr>
          <p:nvPr/>
        </p:nvSpPr>
        <p:spPr bwMode="auto">
          <a:xfrm>
            <a:off x="239258" y="1327205"/>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3" name="Picture 1791846066" descr="A picture containing text, vector graphics&#10;&#10;Description automatically generated">
            <a:extLst>
              <a:ext uri="{FF2B5EF4-FFF2-40B4-BE49-F238E27FC236}">
                <a16:creationId xmlns:a16="http://schemas.microsoft.com/office/drawing/2014/main" id="{632C3579-B5A2-4085-3DBF-31EBC314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733" y="1760417"/>
            <a:ext cx="641350" cy="9715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4C03A031-2C90-1267-896A-2B0F85CCED8F}"/>
              </a:ext>
            </a:extLst>
          </p:cNvPr>
          <p:cNvSpPr>
            <a:spLocks noChangeArrowheads="1"/>
          </p:cNvSpPr>
          <p:nvPr/>
        </p:nvSpPr>
        <p:spPr bwMode="auto">
          <a:xfrm>
            <a:off x="398733" y="1296132"/>
            <a:ext cx="4559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Calibri" panose="020F0502020204030204" pitchFamily="34" charset="0"/>
              </a:rPr>
              <a:t>By the end of this lesson, you will know:</a:t>
            </a:r>
            <a:endParaRPr kumimoji="0" lang="en-GB" altLang="en-US" sz="1200" b="0" i="0" u="none" strike="noStrike" cap="none" normalizeH="0" baseline="0">
              <a:ln>
                <a:noFill/>
              </a:ln>
              <a:solidFill>
                <a:schemeClr val="tx1"/>
              </a:solidFill>
              <a:effectLst/>
            </a:endParaRPr>
          </a:p>
        </p:txBody>
      </p:sp>
      <p:sp>
        <p:nvSpPr>
          <p:cNvPr id="17" name="Content Placeholder 2">
            <a:extLst>
              <a:ext uri="{FF2B5EF4-FFF2-40B4-BE49-F238E27FC236}">
                <a16:creationId xmlns:a16="http://schemas.microsoft.com/office/drawing/2014/main" id="{07762A29-A216-C7CF-F1FF-17AEBB1CCE4B}"/>
              </a:ext>
            </a:extLst>
          </p:cNvPr>
          <p:cNvSpPr txBox="1">
            <a:spLocks/>
          </p:cNvSpPr>
          <p:nvPr/>
        </p:nvSpPr>
        <p:spPr>
          <a:xfrm>
            <a:off x="210228" y="951151"/>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0" name="Content Placeholder 2">
            <a:extLst>
              <a:ext uri="{FF2B5EF4-FFF2-40B4-BE49-F238E27FC236}">
                <a16:creationId xmlns:a16="http://schemas.microsoft.com/office/drawing/2014/main" id="{9F7DE24A-620C-4936-98CC-03F89AF79A0E}"/>
              </a:ext>
            </a:extLst>
          </p:cNvPr>
          <p:cNvSpPr txBox="1">
            <a:spLocks/>
          </p:cNvSpPr>
          <p:nvPr/>
        </p:nvSpPr>
        <p:spPr>
          <a:xfrm>
            <a:off x="239258" y="5567225"/>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Lesson content</a:t>
            </a:r>
            <a:endParaRPr lang="en-GB" sz="180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a:p>
        </p:txBody>
      </p:sp>
      <p:sp>
        <p:nvSpPr>
          <p:cNvPr id="21" name="TextBox 20">
            <a:extLst>
              <a:ext uri="{FF2B5EF4-FFF2-40B4-BE49-F238E27FC236}">
                <a16:creationId xmlns:a16="http://schemas.microsoft.com/office/drawing/2014/main" id="{BF8364F0-4210-D35B-4E13-3C621044089B}"/>
              </a:ext>
            </a:extLst>
          </p:cNvPr>
          <p:cNvSpPr txBox="1"/>
          <p:nvPr/>
        </p:nvSpPr>
        <p:spPr>
          <a:xfrm>
            <a:off x="239258" y="5977535"/>
            <a:ext cx="6437312" cy="3600986"/>
          </a:xfrm>
          <a:prstGeom prst="rect">
            <a:avLst/>
          </a:prstGeom>
          <a:noFill/>
          <a:ln>
            <a:solidFill>
              <a:schemeClr val="tx1"/>
            </a:solidFill>
          </a:ln>
        </p:spPr>
        <p:txBody>
          <a:bodyPr wrap="square" rtlCol="0">
            <a:spAutoFit/>
          </a:bodyPr>
          <a:lstStyle/>
          <a:p>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a:p>
            <a:pPr marL="171450" indent="-171450">
              <a:buFont typeface="Arial" panose="020B0604020202020204" pitchFamily="34" charset="0"/>
              <a:buChar char="•"/>
            </a:pPr>
            <a:endParaRPr lang="en-GB" sz="1200"/>
          </a:p>
        </p:txBody>
      </p:sp>
      <p:sp>
        <p:nvSpPr>
          <p:cNvPr id="10" name="Content Placeholder 2">
            <a:extLst>
              <a:ext uri="{FF2B5EF4-FFF2-40B4-BE49-F238E27FC236}">
                <a16:creationId xmlns:a16="http://schemas.microsoft.com/office/drawing/2014/main" id="{E494482F-C40A-BBEA-2AAF-DD65D0D51AFA}"/>
              </a:ext>
            </a:extLst>
          </p:cNvPr>
          <p:cNvSpPr txBox="1">
            <a:spLocks/>
          </p:cNvSpPr>
          <p:nvPr/>
        </p:nvSpPr>
        <p:spPr>
          <a:xfrm>
            <a:off x="210229" y="100834"/>
            <a:ext cx="5915025" cy="454529"/>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dirty="0">
                <a:solidFill>
                  <a:srgbClr val="000000"/>
                </a:solidFill>
                <a:ea typeface="Calibri"/>
                <a:cs typeface="Calibri"/>
              </a:rPr>
              <a:t>Lesson 10</a:t>
            </a:r>
            <a:endParaRPr lang="en-GB" sz="1800" dirty="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GB" dirty="0"/>
          </a:p>
        </p:txBody>
      </p:sp>
      <p:sp>
        <p:nvSpPr>
          <p:cNvPr id="9" name="Rectangle 3">
            <a:extLst>
              <a:ext uri="{FF2B5EF4-FFF2-40B4-BE49-F238E27FC236}">
                <a16:creationId xmlns:a16="http://schemas.microsoft.com/office/drawing/2014/main" id="{0E9B5C6E-BC96-948F-40F8-FDEE03CE4264}"/>
              </a:ext>
            </a:extLst>
          </p:cNvPr>
          <p:cNvSpPr>
            <a:spLocks noChangeArrowheads="1"/>
          </p:cNvSpPr>
          <p:nvPr/>
        </p:nvSpPr>
        <p:spPr bwMode="auto">
          <a:xfrm>
            <a:off x="1228587" y="1600533"/>
            <a:ext cx="455984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000000"/>
                </a:solidFill>
                <a:effectLst/>
                <a:latin typeface="Calibri"/>
                <a:ea typeface="Calibri"/>
                <a:cs typeface="Calibri"/>
              </a:rPr>
              <a:t>Some areas of strength and weakness in this unit</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sz="1200" dirty="0">
              <a:solidFill>
                <a:srgbClr val="000000"/>
              </a:solidFill>
              <a:latin typeface="Calibri" panose="020F0502020204030204" pitchFamily="34" charset="0"/>
              <a:cs typeface="Calibri" panose="020F050202020403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a:buChar char="•"/>
              <a:tabLst/>
            </a:pPr>
            <a:r>
              <a:rPr lang="en-GB" altLang="en-US" sz="1200" dirty="0">
                <a:solidFill>
                  <a:srgbClr val="000000"/>
                </a:solidFill>
                <a:latin typeface="Calibri" panose="020F0502020204030204" pitchFamily="34" charset="0"/>
                <a:cs typeface="Calibri" panose="020F0502020204030204" pitchFamily="34" charset="0"/>
              </a:rPr>
              <a:t>The issues surrounding childhood obesity.</a:t>
            </a:r>
          </a:p>
          <a:p>
            <a:pPr marL="171450" marR="0" lvl="0" indent="-171450" algn="l" defTabSz="914400" rtl="0" eaLnBrk="0" fontAlgn="base" latinLnBrk="0" hangingPunct="0">
              <a:lnSpc>
                <a:spcPct val="100000"/>
              </a:lnSpc>
              <a:spcBef>
                <a:spcPct val="0"/>
              </a:spcBef>
              <a:spcAft>
                <a:spcPct val="0"/>
              </a:spcAft>
              <a:buClrTx/>
              <a:buSzTx/>
              <a:buFont typeface="Arial"/>
              <a:buChar char="•"/>
              <a:tabLst/>
            </a:pPr>
            <a:endParaRPr lang="en-GB" altLang="en-US" sz="1200" dirty="0">
              <a:solidFill>
                <a:srgbClr val="000000"/>
              </a:solidFill>
              <a:latin typeface="Calibri" panose="020F0502020204030204" pitchFamily="34" charset="0"/>
              <a:cs typeface="Calibri" panose="020F0502020204030204" pitchFamily="34" charset="0"/>
            </a:endParaRPr>
          </a:p>
          <a:p>
            <a:pPr marL="171450" marR="0" lvl="0" indent="-171450" algn="l" defTabSz="914400" rtl="0" eaLnBrk="0" fontAlgn="base" latinLnBrk="0" hangingPunct="0">
              <a:lnSpc>
                <a:spcPct val="100000"/>
              </a:lnSpc>
              <a:spcBef>
                <a:spcPct val="0"/>
              </a:spcBef>
              <a:spcAft>
                <a:spcPct val="0"/>
              </a:spcAft>
              <a:buClrTx/>
              <a:buSzTx/>
              <a:buFont typeface="Arial"/>
              <a:buChar char="•"/>
              <a:tabLst/>
            </a:pPr>
            <a:r>
              <a:rPr lang="en-GB" altLang="en-US" sz="1200" dirty="0">
                <a:solidFill>
                  <a:srgbClr val="000000"/>
                </a:solidFill>
                <a:latin typeface="Calibri" panose="020F0502020204030204" pitchFamily="34" charset="0"/>
                <a:cs typeface="Calibri" panose="020F0502020204030204" pitchFamily="34" charset="0"/>
              </a:rPr>
              <a:t>The importance of making informed decisions when choosing a diet.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solidFill>
                <a:schemeClr val="tx1"/>
              </a:solidFill>
              <a:effectLst/>
            </a:endParaRPr>
          </a:p>
        </p:txBody>
      </p:sp>
      <p:sp>
        <p:nvSpPr>
          <p:cNvPr id="13" name="Rectangle 2">
            <a:extLst>
              <a:ext uri="{FF2B5EF4-FFF2-40B4-BE49-F238E27FC236}">
                <a16:creationId xmlns:a16="http://schemas.microsoft.com/office/drawing/2014/main" id="{F33D511A-305A-480F-EBF9-9B9DEE0E9127}"/>
              </a:ext>
            </a:extLst>
          </p:cNvPr>
          <p:cNvSpPr>
            <a:spLocks noChangeArrowheads="1"/>
          </p:cNvSpPr>
          <p:nvPr/>
        </p:nvSpPr>
        <p:spPr bwMode="auto">
          <a:xfrm>
            <a:off x="838654" y="5720683"/>
            <a:ext cx="634591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16" name="Rectangle 3">
            <a:extLst>
              <a:ext uri="{FF2B5EF4-FFF2-40B4-BE49-F238E27FC236}">
                <a16:creationId xmlns:a16="http://schemas.microsoft.com/office/drawing/2014/main" id="{29C78A64-2873-E785-7F24-3C684AE09F3F}"/>
              </a:ext>
            </a:extLst>
          </p:cNvPr>
          <p:cNvSpPr>
            <a:spLocks noChangeArrowheads="1"/>
          </p:cNvSpPr>
          <p:nvPr/>
        </p:nvSpPr>
        <p:spPr bwMode="auto">
          <a:xfrm>
            <a:off x="311872" y="6223815"/>
            <a:ext cx="3563669"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Childhood Obesity</a:t>
            </a: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Let's talk about childhood obesity in the UK. It's essential to stay healthy and happy, so we need to understand this issue. Childhood obesity is when kids weigh more than they should for their age and height. It can lead to health problems like diabetes and heart issues. But don't worry, we can prevent it! Stay active by playing games and sports you love. Eat lots of fruits, veggies, and whole grains – they're yummy and good for you! Limit sugary treats and drinks. Remember, being healthy is about feeling great inside and out! Keep smiling and stay fit!</a:t>
            </a:r>
            <a:endParaRPr kumimoji="0" lang="en-GB" altLang="en-US" sz="2400" b="0" i="0" u="none" strike="noStrike" cap="none" normalizeH="0" baseline="0" dirty="0">
              <a:ln>
                <a:noFill/>
              </a:ln>
              <a:solidFill>
                <a:schemeClr val="tx1"/>
              </a:solidFill>
              <a:effectLst/>
              <a:latin typeface="Arial" panose="020B0604020202020204" pitchFamily="34" charset="0"/>
            </a:endParaRPr>
          </a:p>
        </p:txBody>
      </p:sp>
      <p:pic>
        <p:nvPicPr>
          <p:cNvPr id="12" name="Picture 11">
            <a:extLst>
              <a:ext uri="{FF2B5EF4-FFF2-40B4-BE49-F238E27FC236}">
                <a16:creationId xmlns:a16="http://schemas.microsoft.com/office/drawing/2014/main" id="{8463CD8B-E751-E137-657A-DAD7B53550B2}"/>
              </a:ext>
            </a:extLst>
          </p:cNvPr>
          <p:cNvPicPr>
            <a:picLocks noChangeAspect="1"/>
          </p:cNvPicPr>
          <p:nvPr/>
        </p:nvPicPr>
        <p:blipFill>
          <a:blip r:embed="rId6"/>
          <a:stretch>
            <a:fillRect/>
          </a:stretch>
        </p:blipFill>
        <p:spPr>
          <a:xfrm>
            <a:off x="3897574" y="6526124"/>
            <a:ext cx="2706581" cy="2704077"/>
          </a:xfrm>
          <a:prstGeom prst="rect">
            <a:avLst/>
          </a:prstGeom>
        </p:spPr>
      </p:pic>
    </p:spTree>
    <p:extLst>
      <p:ext uri="{BB962C8B-B14F-4D97-AF65-F5344CB8AC3E}">
        <p14:creationId xmlns:p14="http://schemas.microsoft.com/office/powerpoint/2010/main" val="26783464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7B09E8-C9B5-0EEB-B621-159590EEC45F}"/>
              </a:ext>
            </a:extLst>
          </p:cNvPr>
          <p:cNvSpPr txBox="1">
            <a:spLocks/>
          </p:cNvSpPr>
          <p:nvPr/>
        </p:nvSpPr>
        <p:spPr>
          <a:xfrm>
            <a:off x="372791" y="202687"/>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ea typeface="Calibri" panose="020F0502020204030204" pitchFamily="34" charset="0"/>
                <a:cs typeface="Calibri" panose="020F0502020204030204" pitchFamily="34" charset="0"/>
              </a:rPr>
              <a:t>Unit assessment</a:t>
            </a:r>
            <a:endParaRPr lang="en-GB"/>
          </a:p>
        </p:txBody>
      </p:sp>
      <p:sp>
        <p:nvSpPr>
          <p:cNvPr id="11" name="TextBox 10">
            <a:extLst>
              <a:ext uri="{FF2B5EF4-FFF2-40B4-BE49-F238E27FC236}">
                <a16:creationId xmlns:a16="http://schemas.microsoft.com/office/drawing/2014/main" id="{996EA86B-9242-FA20-D193-1146C2CFD4FD}"/>
              </a:ext>
            </a:extLst>
          </p:cNvPr>
          <p:cNvSpPr txBox="1"/>
          <p:nvPr/>
        </p:nvSpPr>
        <p:spPr>
          <a:xfrm>
            <a:off x="368843" y="657216"/>
            <a:ext cx="6116366" cy="281231"/>
          </a:xfrm>
          <a:prstGeom prst="rect">
            <a:avLst/>
          </a:prstGeom>
          <a:noFill/>
        </p:spPr>
        <p:txBody>
          <a:bodyPr wrap="square">
            <a:spAutoFit/>
          </a:bodyPr>
          <a:lstStyle/>
          <a:p>
            <a:pPr marL="342900" lvl="0" indent="-342900">
              <a:lnSpc>
                <a:spcPct val="107000"/>
              </a:lnSpc>
              <a:spcAft>
                <a:spcPts val="800"/>
              </a:spcAft>
              <a:buFont typeface="+mj-lt"/>
              <a:buAutoNum type="arabicPeriod"/>
            </a:pPr>
            <a:r>
              <a:rPr lang="en-GB" sz="1200" b="1" dirty="0">
                <a:effectLst/>
                <a:ea typeface="Calibri" panose="020F0502020204030204" pitchFamily="34" charset="0"/>
                <a:cs typeface="Times New Roman" panose="02020603050405020304" pitchFamily="18" charset="0"/>
              </a:rPr>
              <a:t>Draw</a:t>
            </a:r>
            <a:r>
              <a:rPr lang="en-GB" sz="1200" dirty="0">
                <a:effectLst/>
                <a:ea typeface="Calibri" panose="020F0502020204030204" pitchFamily="34" charset="0"/>
                <a:cs typeface="Times New Roman" panose="02020603050405020304" pitchFamily="18" charset="0"/>
              </a:rPr>
              <a:t> one line from the part of the digestive system to its </a:t>
            </a:r>
            <a:r>
              <a:rPr lang="en-GB" sz="1200" b="1" dirty="0">
                <a:effectLst/>
                <a:ea typeface="Calibri" panose="020F0502020204030204" pitchFamily="34" charset="0"/>
                <a:cs typeface="Times New Roman" panose="02020603050405020304" pitchFamily="18" charset="0"/>
              </a:rPr>
              <a:t>function</a:t>
            </a:r>
            <a:r>
              <a:rPr lang="en-GB" sz="1200" dirty="0">
                <a:effectLst/>
                <a:ea typeface="Calibri" panose="020F0502020204030204" pitchFamily="34" charset="0"/>
                <a:cs typeface="Times New Roman" panose="02020603050405020304" pitchFamily="18" charset="0"/>
              </a:rPr>
              <a:t>. (2)</a:t>
            </a:r>
          </a:p>
        </p:txBody>
      </p:sp>
      <p:graphicFrame>
        <p:nvGraphicFramePr>
          <p:cNvPr id="12" name="Table 11">
            <a:extLst>
              <a:ext uri="{FF2B5EF4-FFF2-40B4-BE49-F238E27FC236}">
                <a16:creationId xmlns:a16="http://schemas.microsoft.com/office/drawing/2014/main" id="{53126A45-93C4-2390-D0F2-1A56FBD159D4}"/>
              </a:ext>
            </a:extLst>
          </p:cNvPr>
          <p:cNvGraphicFramePr>
            <a:graphicFrameLocks noGrp="1"/>
          </p:cNvGraphicFramePr>
          <p:nvPr>
            <p:extLst>
              <p:ext uri="{D42A27DB-BD31-4B8C-83A1-F6EECF244321}">
                <p14:modId xmlns:p14="http://schemas.microsoft.com/office/powerpoint/2010/main" val="4207857135"/>
              </p:ext>
            </p:extLst>
          </p:nvPr>
        </p:nvGraphicFramePr>
        <p:xfrm>
          <a:off x="3330303" y="1033697"/>
          <a:ext cx="3402330" cy="1892113"/>
        </p:xfrm>
        <a:graphic>
          <a:graphicData uri="http://schemas.openxmlformats.org/drawingml/2006/table">
            <a:tbl>
              <a:tblPr firstRow="1" firstCol="1" bandRow="1"/>
              <a:tblGrid>
                <a:gridCol w="3402330">
                  <a:extLst>
                    <a:ext uri="{9D8B030D-6E8A-4147-A177-3AD203B41FA5}">
                      <a16:colId xmlns:a16="http://schemas.microsoft.com/office/drawing/2014/main" val="2385249320"/>
                    </a:ext>
                  </a:extLst>
                </a:gridCol>
              </a:tblGrid>
              <a:tr h="0">
                <a:tc>
                  <a:txBody>
                    <a:bodyPr/>
                    <a:lstStyle/>
                    <a:p>
                      <a:pPr algn="ctr">
                        <a:lnSpc>
                          <a:spcPct val="107000"/>
                        </a:lnSpc>
                        <a:spcAft>
                          <a:spcPts val="800"/>
                        </a:spcAft>
                      </a:pPr>
                      <a:r>
                        <a:rPr lang="en-GB" sz="11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Effect</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726247775"/>
                  </a:ext>
                </a:extLst>
              </a:tr>
              <a:tr h="0">
                <a:tc>
                  <a:txBody>
                    <a:bodyPr/>
                    <a:lstStyle/>
                    <a:p>
                      <a:pPr algn="ctr">
                        <a:lnSpc>
                          <a:spcPct val="107000"/>
                        </a:lnSpc>
                        <a:spcAft>
                          <a:spcPts val="800"/>
                        </a:spcAft>
                      </a:pPr>
                      <a:r>
                        <a:rPr lang="en-GB"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43173631"/>
                  </a:ext>
                </a:extLst>
              </a:tr>
              <a:tr h="0">
                <a:tc>
                  <a:txBody>
                    <a:bodyPr/>
                    <a:lstStyle/>
                    <a:p>
                      <a:pPr algn="ctr">
                        <a:lnSpc>
                          <a:spcPct val="107000"/>
                        </a:lnSpc>
                        <a:spcAft>
                          <a:spcPts val="800"/>
                        </a:spcAft>
                      </a:pPr>
                      <a:r>
                        <a:rPr lang="en-GB"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This is where the majority of the nutrients are absorbed into the body</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26322198"/>
                  </a:ext>
                </a:extLst>
              </a:tr>
              <a:tr h="0">
                <a:tc>
                  <a:txBody>
                    <a:bodyPr/>
                    <a:lstStyle/>
                    <a:p>
                      <a:pPr algn="ctr">
                        <a:lnSpc>
                          <a:spcPct val="107000"/>
                        </a:lnSpc>
                        <a:spcAft>
                          <a:spcPts val="800"/>
                        </a:spcAft>
                      </a:pPr>
                      <a:r>
                        <a:rPr lang="en-GB"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49840077"/>
                  </a:ext>
                </a:extLst>
              </a:tr>
              <a:tr h="0">
                <a:tc>
                  <a:txBody>
                    <a:bodyPr/>
                    <a:lstStyle/>
                    <a:p>
                      <a:pPr algn="ctr">
                        <a:lnSpc>
                          <a:spcPct val="107000"/>
                        </a:lnSpc>
                        <a:spcAft>
                          <a:spcPts val="800"/>
                        </a:spcAft>
                      </a:pPr>
                      <a:r>
                        <a:rPr lang="en-GB"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This is where the food is stored before it starts getting digested</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26098208"/>
                  </a:ext>
                </a:extLst>
              </a:tr>
              <a:tr h="0">
                <a:tc>
                  <a:txBody>
                    <a:bodyPr/>
                    <a:lstStyle/>
                    <a:p>
                      <a:pPr algn="ctr">
                        <a:lnSpc>
                          <a:spcPct val="107000"/>
                        </a:lnSpc>
                        <a:spcAft>
                          <a:spcPts val="800"/>
                        </a:spcAft>
                      </a:pPr>
                      <a:r>
                        <a:rPr lang="en-GB"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53582202"/>
                  </a:ext>
                </a:extLst>
              </a:tr>
              <a:tr h="0">
                <a:tc>
                  <a:txBody>
                    <a:bodyPr/>
                    <a:lstStyle/>
                    <a:p>
                      <a:pPr algn="ctr">
                        <a:lnSpc>
                          <a:spcPct val="107000"/>
                        </a:lnSpc>
                        <a:spcAft>
                          <a:spcPts val="800"/>
                        </a:spcAft>
                      </a:pPr>
                      <a:r>
                        <a:rPr lang="en-GB"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Churns and mixes the food we eat with acid</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49974779"/>
                  </a:ext>
                </a:extLst>
              </a:tr>
              <a:tr h="0">
                <a:tc>
                  <a:txBody>
                    <a:bodyPr/>
                    <a:lstStyle/>
                    <a:p>
                      <a:pPr algn="ctr">
                        <a:lnSpc>
                          <a:spcPct val="107000"/>
                        </a:lnSpc>
                        <a:spcAft>
                          <a:spcPts val="800"/>
                        </a:spcAft>
                      </a:pPr>
                      <a:r>
                        <a:rPr lang="en-GB"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6989016"/>
                  </a:ext>
                </a:extLst>
              </a:tr>
              <a:tr h="0">
                <a:tc>
                  <a:txBody>
                    <a:bodyPr/>
                    <a:lstStyle/>
                    <a:p>
                      <a:pPr algn="ctr">
                        <a:lnSpc>
                          <a:spcPct val="107000"/>
                        </a:lnSpc>
                        <a:spcAft>
                          <a:spcPts val="800"/>
                        </a:spcAft>
                      </a:pPr>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This is where the gut bacteria are found</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37337691"/>
                  </a:ext>
                </a:extLst>
              </a:tr>
            </a:tbl>
          </a:graphicData>
        </a:graphic>
      </p:graphicFrame>
      <p:graphicFrame>
        <p:nvGraphicFramePr>
          <p:cNvPr id="15" name="Table 14">
            <a:extLst>
              <a:ext uri="{FF2B5EF4-FFF2-40B4-BE49-F238E27FC236}">
                <a16:creationId xmlns:a16="http://schemas.microsoft.com/office/drawing/2014/main" id="{E1F44348-46D4-EADE-8E71-C1404CDD409B}"/>
              </a:ext>
            </a:extLst>
          </p:cNvPr>
          <p:cNvGraphicFramePr>
            <a:graphicFrameLocks noGrp="1"/>
          </p:cNvGraphicFramePr>
          <p:nvPr>
            <p:extLst>
              <p:ext uri="{D42A27DB-BD31-4B8C-83A1-F6EECF244321}">
                <p14:modId xmlns:p14="http://schemas.microsoft.com/office/powerpoint/2010/main" val="545966934"/>
              </p:ext>
            </p:extLst>
          </p:nvPr>
        </p:nvGraphicFramePr>
        <p:xfrm>
          <a:off x="966470" y="1033697"/>
          <a:ext cx="1076960" cy="1709167"/>
        </p:xfrm>
        <a:graphic>
          <a:graphicData uri="http://schemas.openxmlformats.org/drawingml/2006/table">
            <a:tbl>
              <a:tblPr firstRow="1" firstCol="1" bandRow="1"/>
              <a:tblGrid>
                <a:gridCol w="1076960">
                  <a:extLst>
                    <a:ext uri="{9D8B030D-6E8A-4147-A177-3AD203B41FA5}">
                      <a16:colId xmlns:a16="http://schemas.microsoft.com/office/drawing/2014/main" val="3645504672"/>
                    </a:ext>
                  </a:extLst>
                </a:gridCol>
              </a:tblGrid>
              <a:tr h="0">
                <a:tc>
                  <a:txBody>
                    <a:bodyPr/>
                    <a:lstStyle/>
                    <a:p>
                      <a:pPr algn="ctr">
                        <a:lnSpc>
                          <a:spcPct val="107000"/>
                        </a:lnSpc>
                        <a:spcAft>
                          <a:spcPts val="800"/>
                        </a:spcAft>
                      </a:pPr>
                      <a:r>
                        <a:rPr lang="en-GB" sz="11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Type of drug</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2480342433"/>
                  </a:ext>
                </a:extLst>
              </a:tr>
              <a:tr h="0">
                <a:tc>
                  <a:txBody>
                    <a:bodyPr/>
                    <a:lstStyle/>
                    <a:p>
                      <a:pPr algn="ctr">
                        <a:lnSpc>
                          <a:spcPct val="107000"/>
                        </a:lnSpc>
                        <a:spcAft>
                          <a:spcPts val="800"/>
                        </a:spcAft>
                      </a:pPr>
                      <a:r>
                        <a:rPr lang="en-GB" sz="11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830222035"/>
                  </a:ext>
                </a:extLst>
              </a:tr>
              <a:tr h="252095">
                <a:tc>
                  <a:txBody>
                    <a:bodyPr/>
                    <a:lstStyle/>
                    <a:p>
                      <a:pPr algn="ctr">
                        <a:lnSpc>
                          <a:spcPct val="107000"/>
                        </a:lnSpc>
                        <a:spcAft>
                          <a:spcPts val="800"/>
                        </a:spcAft>
                      </a:pPr>
                      <a:r>
                        <a:rPr lang="en-GB" sz="11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06132559"/>
                  </a:ext>
                </a:extLst>
              </a:tr>
              <a:tr h="288290">
                <a:tc>
                  <a:txBody>
                    <a:bodyPr/>
                    <a:lstStyle/>
                    <a:p>
                      <a:pPr algn="ctr">
                        <a:lnSpc>
                          <a:spcPct val="107000"/>
                        </a:lnSpc>
                        <a:spcAft>
                          <a:spcPts val="800"/>
                        </a:spcAft>
                      </a:pPr>
                      <a:r>
                        <a:rPr lang="en-GB" sz="11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Stomach</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36239067"/>
                  </a:ext>
                </a:extLst>
              </a:tr>
              <a:tr h="539750">
                <a:tc>
                  <a:txBody>
                    <a:bodyPr/>
                    <a:lstStyle/>
                    <a:p>
                      <a:pPr algn="ctr">
                        <a:lnSpc>
                          <a:spcPct val="107000"/>
                        </a:lnSpc>
                        <a:spcAft>
                          <a:spcPts val="800"/>
                        </a:spcAft>
                      </a:pPr>
                      <a:r>
                        <a:rPr lang="en-GB" sz="11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879561576"/>
                  </a:ext>
                </a:extLst>
              </a:tr>
              <a:tr h="288290">
                <a:tc>
                  <a:txBody>
                    <a:bodyPr/>
                    <a:lstStyle/>
                    <a:p>
                      <a:pPr algn="ctr">
                        <a:lnSpc>
                          <a:spcPct val="107000"/>
                        </a:lnSpc>
                        <a:spcAft>
                          <a:spcPts val="800"/>
                        </a:spcAft>
                      </a:pPr>
                      <a:r>
                        <a:rPr lang="en-GB" sz="11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Small intestine</a:t>
                      </a:r>
                      <a:endParaRPr lang="en-GB"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91829918"/>
                  </a:ext>
                </a:extLst>
              </a:tr>
            </a:tbl>
          </a:graphicData>
        </a:graphic>
      </p:graphicFrame>
      <p:sp>
        <p:nvSpPr>
          <p:cNvPr id="17" name="TextBox 16">
            <a:extLst>
              <a:ext uri="{FF2B5EF4-FFF2-40B4-BE49-F238E27FC236}">
                <a16:creationId xmlns:a16="http://schemas.microsoft.com/office/drawing/2014/main" id="{FF7EAA0D-230F-246E-FB83-9B21EFA55B75}"/>
              </a:ext>
            </a:extLst>
          </p:cNvPr>
          <p:cNvSpPr txBox="1"/>
          <p:nvPr/>
        </p:nvSpPr>
        <p:spPr>
          <a:xfrm>
            <a:off x="368843" y="3344277"/>
            <a:ext cx="6116366" cy="441468"/>
          </a:xfrm>
          <a:prstGeom prst="rect">
            <a:avLst/>
          </a:prstGeom>
          <a:noFill/>
        </p:spPr>
        <p:txBody>
          <a:bodyPr wrap="square">
            <a:spAutoFit/>
          </a:bodyPr>
          <a:lstStyle/>
          <a:p>
            <a:pPr lvl="0">
              <a:lnSpc>
                <a:spcPct val="107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2. From the list below, choose </a:t>
            </a:r>
            <a:r>
              <a:rPr lang="en-GB" sz="1100" b="1" dirty="0">
                <a:effectLst/>
                <a:latin typeface="Arial" panose="020B0604020202020204" pitchFamily="34" charset="0"/>
                <a:ea typeface="Calibri" panose="020F0502020204030204" pitchFamily="34" charset="0"/>
                <a:cs typeface="Times New Roman" panose="02020603050405020304" pitchFamily="18" charset="0"/>
              </a:rPr>
              <a:t>two</a:t>
            </a:r>
            <a:r>
              <a:rPr lang="en-GB" sz="1100" dirty="0">
                <a:effectLst/>
                <a:latin typeface="Arial" panose="020B0604020202020204" pitchFamily="34" charset="0"/>
                <a:ea typeface="Calibri" panose="020F0502020204030204" pitchFamily="34" charset="0"/>
                <a:cs typeface="Times New Roman" panose="02020603050405020304" pitchFamily="18" charset="0"/>
              </a:rPr>
              <a:t> correct statements about the role of lipids (fats and oils) in our diet. (2)</a:t>
            </a:r>
          </a:p>
        </p:txBody>
      </p:sp>
      <p:graphicFrame>
        <p:nvGraphicFramePr>
          <p:cNvPr id="18" name="Table 17">
            <a:extLst>
              <a:ext uri="{FF2B5EF4-FFF2-40B4-BE49-F238E27FC236}">
                <a16:creationId xmlns:a16="http://schemas.microsoft.com/office/drawing/2014/main" id="{47803446-555C-167D-3340-285E5F323D92}"/>
              </a:ext>
            </a:extLst>
          </p:cNvPr>
          <p:cNvGraphicFramePr>
            <a:graphicFrameLocks noGrp="1"/>
          </p:cNvGraphicFramePr>
          <p:nvPr>
            <p:extLst>
              <p:ext uri="{D42A27DB-BD31-4B8C-83A1-F6EECF244321}">
                <p14:modId xmlns:p14="http://schemas.microsoft.com/office/powerpoint/2010/main" val="1826774390"/>
              </p:ext>
            </p:extLst>
          </p:nvPr>
        </p:nvGraphicFramePr>
        <p:xfrm>
          <a:off x="570184" y="3986203"/>
          <a:ext cx="5915025" cy="1566881"/>
        </p:xfrm>
        <a:graphic>
          <a:graphicData uri="http://schemas.openxmlformats.org/drawingml/2006/table">
            <a:tbl>
              <a:tblPr firstRow="1" firstCol="1" bandRow="1"/>
              <a:tblGrid>
                <a:gridCol w="5691005">
                  <a:extLst>
                    <a:ext uri="{9D8B030D-6E8A-4147-A177-3AD203B41FA5}">
                      <a16:colId xmlns:a16="http://schemas.microsoft.com/office/drawing/2014/main" val="2179809596"/>
                    </a:ext>
                  </a:extLst>
                </a:gridCol>
                <a:gridCol w="224020">
                  <a:extLst>
                    <a:ext uri="{9D8B030D-6E8A-4147-A177-3AD203B41FA5}">
                      <a16:colId xmlns:a16="http://schemas.microsoft.com/office/drawing/2014/main" val="3707332643"/>
                    </a:ext>
                  </a:extLst>
                </a:gridCol>
              </a:tblGrid>
              <a:tr h="151779">
                <a:tc>
                  <a:txBody>
                    <a:bodyPr/>
                    <a:lstStyle/>
                    <a:p>
                      <a:pPr>
                        <a:lnSpc>
                          <a:spcPct val="107000"/>
                        </a:lnSpc>
                        <a:spcAft>
                          <a:spcPts val="800"/>
                        </a:spcAft>
                      </a:pPr>
                      <a:r>
                        <a:rPr lang="en-GB" sz="1000" b="1">
                          <a:solidFill>
                            <a:schemeClr val="tx1"/>
                          </a:solidFill>
                          <a:effectLst/>
                          <a:latin typeface="Arial" panose="020B0604020202020204" pitchFamily="34" charset="0"/>
                          <a:ea typeface="Calibri" panose="020F0502020204030204" pitchFamily="34" charset="0"/>
                          <a:cs typeface="Times New Roman" panose="02020603050405020304" pitchFamily="18" charset="0"/>
                        </a:rPr>
                        <a:t>Statement</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chemeClr val="tx1"/>
                          </a:solidFill>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3782388"/>
                  </a:ext>
                </a:extLst>
              </a:tr>
              <a:tr h="353001">
                <a:tc>
                  <a:txBody>
                    <a:bodyPr/>
                    <a:lstStyle/>
                    <a:p>
                      <a:pPr>
                        <a:lnSpc>
                          <a:spcPct val="107000"/>
                        </a:lnSpc>
                        <a:spcAft>
                          <a:spcPts val="800"/>
                        </a:spcAft>
                      </a:pPr>
                      <a:r>
                        <a:rPr lang="en-GB" sz="1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Very high levels are needed to give us the energy we need to function</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0984581"/>
                  </a:ext>
                </a:extLst>
              </a:tr>
              <a:tr h="353001">
                <a:tc>
                  <a:txBody>
                    <a:bodyPr/>
                    <a:lstStyle/>
                    <a:p>
                      <a:pPr>
                        <a:lnSpc>
                          <a:spcPct val="107000"/>
                        </a:lnSpc>
                        <a:spcAft>
                          <a:spcPts val="800"/>
                        </a:spcAft>
                      </a:pPr>
                      <a:r>
                        <a:rPr lang="en-GB" sz="1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We need lots of these to help us grow and repair any damage to our body</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5711313"/>
                  </a:ext>
                </a:extLst>
              </a:tr>
              <a:tr h="353001">
                <a:tc>
                  <a:txBody>
                    <a:bodyPr/>
                    <a:lstStyle/>
                    <a:p>
                      <a:pPr>
                        <a:lnSpc>
                          <a:spcPct val="107000"/>
                        </a:lnSpc>
                        <a:spcAft>
                          <a:spcPts val="800"/>
                        </a:spcAft>
                      </a:pPr>
                      <a:r>
                        <a:rPr lang="en-GB" sz="1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These are needed to make new cell membranes when we are growing new cells. </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47730320"/>
                  </a:ext>
                </a:extLst>
              </a:tr>
              <a:tr h="353001">
                <a:tc>
                  <a:txBody>
                    <a:bodyPr/>
                    <a:lstStyle/>
                    <a:p>
                      <a:pPr>
                        <a:lnSpc>
                          <a:spcPct val="107000"/>
                        </a:lnSpc>
                        <a:spcAft>
                          <a:spcPts val="800"/>
                        </a:spcAft>
                      </a:pPr>
                      <a:r>
                        <a:rPr lang="en-GB" sz="1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We don’t need much, because they provide a lot of energy in small quantities.  </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en-GB" sz="1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3201177"/>
                  </a:ext>
                </a:extLst>
              </a:tr>
            </a:tbl>
          </a:graphicData>
        </a:graphic>
      </p:graphicFrame>
      <p:sp>
        <p:nvSpPr>
          <p:cNvPr id="20" name="TextBox 19">
            <a:extLst>
              <a:ext uri="{FF2B5EF4-FFF2-40B4-BE49-F238E27FC236}">
                <a16:creationId xmlns:a16="http://schemas.microsoft.com/office/drawing/2014/main" id="{156803EF-432D-2BAB-C8CC-E5F7DE1B98D8}"/>
              </a:ext>
            </a:extLst>
          </p:cNvPr>
          <p:cNvSpPr txBox="1"/>
          <p:nvPr/>
        </p:nvSpPr>
        <p:spPr>
          <a:xfrm>
            <a:off x="161380" y="5843824"/>
            <a:ext cx="6571254" cy="959173"/>
          </a:xfrm>
          <a:prstGeom prst="rect">
            <a:avLst/>
          </a:prstGeom>
          <a:noFill/>
        </p:spPr>
        <p:txBody>
          <a:bodyPr wrap="square">
            <a:spAutoFit/>
          </a:bodyPr>
          <a:lstStyle/>
          <a:p>
            <a:pPr lvl="0">
              <a:lnSpc>
                <a:spcPct val="107000"/>
              </a:lnSpc>
              <a:spcAft>
                <a:spcPts val="800"/>
              </a:spcAft>
            </a:pPr>
            <a:r>
              <a:rPr lang="en-GB" sz="1100" b="1" dirty="0">
                <a:effectLst/>
                <a:latin typeface="Arial" panose="020B0604020202020204" pitchFamily="34" charset="0"/>
                <a:ea typeface="Calibri" panose="020F0502020204030204" pitchFamily="34" charset="0"/>
                <a:cs typeface="Times New Roman" panose="02020603050405020304" pitchFamily="18" charset="0"/>
              </a:rPr>
              <a:t>3.  Name </a:t>
            </a:r>
            <a:r>
              <a:rPr lang="en-GB" sz="1100" dirty="0">
                <a:effectLst/>
                <a:latin typeface="Arial" panose="020B0604020202020204" pitchFamily="34" charset="0"/>
                <a:ea typeface="Calibri" panose="020F0502020204030204" pitchFamily="34" charset="0"/>
                <a:cs typeface="Times New Roman" panose="02020603050405020304" pitchFamily="18" charset="0"/>
              </a:rPr>
              <a:t>two diseases that you could get from being malnourished.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 _______________________________________________________________________________</a:t>
            </a:r>
            <a:endParaRPr lang="en-GB" sz="11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_____________________________________________________________________________[2]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4FB52DB2-A449-8589-F31D-9C33E550227C}"/>
              </a:ext>
            </a:extLst>
          </p:cNvPr>
          <p:cNvSpPr txBox="1"/>
          <p:nvPr/>
        </p:nvSpPr>
        <p:spPr>
          <a:xfrm>
            <a:off x="141399" y="6961553"/>
            <a:ext cx="6571253" cy="264368"/>
          </a:xfrm>
          <a:prstGeom prst="rect">
            <a:avLst/>
          </a:prstGeom>
          <a:noFill/>
        </p:spPr>
        <p:txBody>
          <a:bodyPr wrap="square">
            <a:spAutoFit/>
          </a:bodyPr>
          <a:lstStyle/>
          <a:p>
            <a:pPr lvl="0">
              <a:lnSpc>
                <a:spcPct val="107000"/>
              </a:lnSpc>
              <a:spcAft>
                <a:spcPts val="800"/>
              </a:spcAft>
            </a:pPr>
            <a:r>
              <a:rPr lang="en-GB" sz="1100" b="1" dirty="0">
                <a:effectLst/>
                <a:latin typeface="Arial" panose="020B0604020202020204" pitchFamily="34" charset="0"/>
                <a:ea typeface="Calibri" panose="020F0502020204030204" pitchFamily="34" charset="0"/>
                <a:cs typeface="Times New Roman" panose="02020603050405020304" pitchFamily="18" charset="0"/>
              </a:rPr>
              <a:t>4, Label</a:t>
            </a:r>
            <a:r>
              <a:rPr lang="en-GB" sz="1100" dirty="0">
                <a:effectLst/>
                <a:latin typeface="Arial" panose="020B0604020202020204" pitchFamily="34" charset="0"/>
                <a:ea typeface="Calibri" panose="020F0502020204030204" pitchFamily="34" charset="0"/>
                <a:cs typeface="Times New Roman" panose="02020603050405020304" pitchFamily="18" charset="0"/>
              </a:rPr>
              <a:t> the stomach, the large intestine, the pancreas and the oesophagus on the diagram below. (2)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3" name="Picture 22">
            <a:extLst>
              <a:ext uri="{FF2B5EF4-FFF2-40B4-BE49-F238E27FC236}">
                <a16:creationId xmlns:a16="http://schemas.microsoft.com/office/drawing/2014/main" id="{980B6C87-EC1B-9869-0E07-B08601F7F53D}"/>
              </a:ext>
            </a:extLst>
          </p:cNvPr>
          <p:cNvPicPr>
            <a:picLocks noChangeAspect="1"/>
          </p:cNvPicPr>
          <p:nvPr/>
        </p:nvPicPr>
        <p:blipFill>
          <a:blip r:embed="rId2"/>
          <a:stretch>
            <a:fillRect/>
          </a:stretch>
        </p:blipFill>
        <p:spPr>
          <a:xfrm>
            <a:off x="1542542" y="7419217"/>
            <a:ext cx="3970308" cy="2407682"/>
          </a:xfrm>
          <a:prstGeom prst="rect">
            <a:avLst/>
          </a:prstGeom>
        </p:spPr>
      </p:pic>
    </p:spTree>
    <p:extLst>
      <p:ext uri="{BB962C8B-B14F-4D97-AF65-F5344CB8AC3E}">
        <p14:creationId xmlns:p14="http://schemas.microsoft.com/office/powerpoint/2010/main" val="1345994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67B09E8-C9B5-0EEB-B621-159590EEC45F}"/>
              </a:ext>
            </a:extLst>
          </p:cNvPr>
          <p:cNvSpPr txBox="1">
            <a:spLocks/>
          </p:cNvSpPr>
          <p:nvPr/>
        </p:nvSpPr>
        <p:spPr>
          <a:xfrm>
            <a:off x="372791" y="202687"/>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Unit assessment</a:t>
            </a:r>
            <a:endParaRPr lang="en-GB"/>
          </a:p>
        </p:txBody>
      </p:sp>
      <p:sp>
        <p:nvSpPr>
          <p:cNvPr id="7" name="TextBox 6">
            <a:extLst>
              <a:ext uri="{FF2B5EF4-FFF2-40B4-BE49-F238E27FC236}">
                <a16:creationId xmlns:a16="http://schemas.microsoft.com/office/drawing/2014/main" id="{1E9964F9-3B1A-7ABF-DC56-1E9902F9BE17}"/>
              </a:ext>
            </a:extLst>
          </p:cNvPr>
          <p:cNvSpPr txBox="1"/>
          <p:nvPr/>
        </p:nvSpPr>
        <p:spPr>
          <a:xfrm>
            <a:off x="143373" y="795574"/>
            <a:ext cx="6571254" cy="916726"/>
          </a:xfrm>
          <a:prstGeom prst="rect">
            <a:avLst/>
          </a:prstGeom>
          <a:noFill/>
        </p:spPr>
        <p:txBody>
          <a:bodyPr wrap="square">
            <a:spAutoFit/>
          </a:bodyPr>
          <a:lstStyle/>
          <a:p>
            <a:pPr lvl="0">
              <a:lnSpc>
                <a:spcPct val="107000"/>
              </a:lnSpc>
              <a:spcAft>
                <a:spcPts val="80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5. </a:t>
            </a:r>
            <a:r>
              <a:rPr lang="en-GB" sz="1200" b="1" dirty="0">
                <a:latin typeface="Arial" panose="020B0604020202020204" pitchFamily="34" charset="0"/>
                <a:ea typeface="Calibri" panose="020F0502020204030204" pitchFamily="34" charset="0"/>
                <a:cs typeface="Times New Roman" panose="02020603050405020304" pitchFamily="18" charset="0"/>
              </a:rPr>
              <a:t>	</a:t>
            </a:r>
            <a:r>
              <a:rPr lang="en-GB" sz="1200" b="1" dirty="0">
                <a:effectLst/>
                <a:ea typeface="Calibri" panose="020F0502020204030204" pitchFamily="34" charset="0"/>
                <a:cs typeface="Times New Roman" panose="02020603050405020304" pitchFamily="18" charset="0"/>
              </a:rPr>
              <a:t>Describe the role of enzymes in digestion.</a:t>
            </a:r>
          </a:p>
          <a:p>
            <a:pPr lvl="0">
              <a:lnSpc>
                <a:spcPct val="150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 ____________________________________________________________________________________________________________________________________________________[2]</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2">
            <a:extLst>
              <a:ext uri="{FF2B5EF4-FFF2-40B4-BE49-F238E27FC236}">
                <a16:creationId xmlns:a16="http://schemas.microsoft.com/office/drawing/2014/main" id="{BDD10E53-FBC6-19AD-D778-613662B90FDA}"/>
              </a:ext>
            </a:extLst>
          </p:cNvPr>
          <p:cNvSpPr>
            <a:spLocks noChangeArrowheads="1"/>
          </p:cNvSpPr>
          <p:nvPr/>
        </p:nvSpPr>
        <p:spPr bwMode="auto">
          <a:xfrm>
            <a:off x="-362448" y="-483870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3" name="Picture 2" descr="Pin on ADHD">
            <a:extLst>
              <a:ext uri="{FF2B5EF4-FFF2-40B4-BE49-F238E27FC236}">
                <a16:creationId xmlns:a16="http://schemas.microsoft.com/office/drawing/2014/main" id="{8CFF4FA5-AC22-27E3-5EBE-2553116DCD6E}"/>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5018" t="4873" r="5551" b="24184"/>
          <a:stretch/>
        </p:blipFill>
        <p:spPr bwMode="auto">
          <a:xfrm>
            <a:off x="3123702" y="2105660"/>
            <a:ext cx="3590925" cy="2847340"/>
          </a:xfrm>
          <a:prstGeom prst="rect">
            <a:avLst/>
          </a:prstGeom>
          <a:noFill/>
          <a:ln>
            <a:solidFill>
              <a:srgbClr val="002060"/>
            </a:solidFill>
          </a:ln>
          <a:extLst>
            <a:ext uri="{53640926-AAD7-44D8-BBD7-CCE9431645EC}">
              <a14:shadowObscured xmlns:a14="http://schemas.microsoft.com/office/drawing/2010/main"/>
            </a:ext>
          </a:extLst>
        </p:spPr>
      </p:pic>
      <p:sp>
        <p:nvSpPr>
          <p:cNvPr id="5" name="Rectangle 3">
            <a:extLst>
              <a:ext uri="{FF2B5EF4-FFF2-40B4-BE49-F238E27FC236}">
                <a16:creationId xmlns:a16="http://schemas.microsoft.com/office/drawing/2014/main" id="{F3797EC7-B11C-B720-0CD7-C64E6826A1F4}"/>
              </a:ext>
            </a:extLst>
          </p:cNvPr>
          <p:cNvSpPr>
            <a:spLocks noChangeArrowheads="1"/>
          </p:cNvSpPr>
          <p:nvPr/>
        </p:nvSpPr>
        <p:spPr bwMode="auto">
          <a:xfrm>
            <a:off x="143373" y="2365456"/>
            <a:ext cx="2980329" cy="2649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effectLst/>
                <a:ea typeface="Calibri" panose="020F0502020204030204" pitchFamily="34" charset="0"/>
                <a:cs typeface="Arial" panose="020B0604020202020204" pitchFamily="34" charset="0"/>
              </a:rPr>
              <a:t>6. Iron is a vital mineral required for a healthy diet. When you do not get enough iron, you can develop a deficiency disease called anaemia. </a:t>
            </a:r>
            <a:endParaRPr kumimoji="0" lang="en-GB" altLang="en-US" sz="1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effectLst/>
                <a:ea typeface="Calibri" panose="020F0502020204030204" pitchFamily="34" charset="0"/>
                <a:cs typeface="Arial" panose="020B0604020202020204" pitchFamily="34" charset="0"/>
              </a:rPr>
              <a:t>Look at the information in the table. </a:t>
            </a:r>
            <a:endParaRPr kumimoji="0" lang="en-GB" altLang="en-US" sz="1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effectLst/>
                <a:ea typeface="Calibri" panose="020F0502020204030204" pitchFamily="34" charset="0"/>
                <a:cs typeface="Arial" panose="020B0604020202020204" pitchFamily="34" charset="0"/>
              </a:rPr>
              <a:t>Suggest why people that eat a vegetarian diet are more likely to become anaemic.</a:t>
            </a:r>
            <a:r>
              <a:rPr kumimoji="0" lang="en-GB" altLang="en-US" sz="1200" b="0" i="0" u="none" strike="noStrike" cap="none" normalizeH="0" baseline="0" dirty="0">
                <a:ln>
                  <a:noFill/>
                </a:ln>
                <a:effectLst/>
                <a:ea typeface="Calibri" panose="020F0502020204030204" pitchFamily="34" charset="0"/>
                <a:cs typeface="Times New Roman" panose="02020603050405020304" pitchFamily="18" charset="0"/>
              </a:rPr>
              <a:t> </a:t>
            </a:r>
            <a:endParaRPr kumimoji="0" lang="en-GB" altLang="en-US" sz="1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effectLst/>
                <a:ea typeface="Calibri" panose="020F0502020204030204" pitchFamily="34" charset="0"/>
                <a:cs typeface="Times New Roman" panose="02020603050405020304" pitchFamily="18" charset="0"/>
              </a:rPr>
              <a:t>____________________________________</a:t>
            </a:r>
            <a:endParaRPr kumimoji="0" lang="en-GB" altLang="en-US" sz="1200" b="0" i="0" u="none" strike="noStrike" cap="none" normalizeH="0" baseline="0" dirty="0">
              <a:ln>
                <a:noFill/>
              </a:ln>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effectLst/>
                <a:ea typeface="Calibri" panose="020F0502020204030204" pitchFamily="34" charset="0"/>
                <a:cs typeface="Times New Roman" panose="02020603050405020304" pitchFamily="18" charset="0"/>
              </a:rPr>
              <a:t>____________________________________</a:t>
            </a:r>
            <a:endParaRPr kumimoji="0" lang="en-GB" altLang="en-US" sz="1200" b="0" i="0" u="none" strike="noStrike" cap="none" normalizeH="0" baseline="0" dirty="0">
              <a:ln>
                <a:noFill/>
              </a:ln>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effectLst/>
                <a:ea typeface="Calibri" panose="020F0502020204030204" pitchFamily="34" charset="0"/>
                <a:cs typeface="Times New Roman" panose="02020603050405020304" pitchFamily="18" charset="0"/>
              </a:rPr>
              <a:t>____________________________________</a:t>
            </a:r>
            <a:endParaRPr kumimoji="0" lang="en-GB" altLang="en-US" sz="1200" b="0" i="0" u="none" strike="noStrike" cap="none" normalizeH="0" baseline="0" dirty="0">
              <a:ln>
                <a:noFill/>
              </a:ln>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0" i="0" u="none" strike="noStrike" cap="none" normalizeH="0" baseline="0" dirty="0">
                <a:ln>
                  <a:noFill/>
                </a:ln>
                <a:effectLst/>
                <a:ea typeface="Calibri" panose="020F0502020204030204" pitchFamily="34" charset="0"/>
                <a:cs typeface="Times New Roman" panose="02020603050405020304" pitchFamily="18" charset="0"/>
              </a:rPr>
              <a:t>______________________________________</a:t>
            </a:r>
            <a:r>
              <a:rPr lang="en-GB" altLang="en-US" sz="1200" dirty="0"/>
              <a:t>_</a:t>
            </a:r>
            <a:r>
              <a:rPr kumimoji="0" lang="en-GB" altLang="en-US" sz="1200" b="0" i="0" u="none" strike="noStrike" cap="none" normalizeH="0" baseline="0" dirty="0">
                <a:ln>
                  <a:noFill/>
                </a:ln>
                <a:effectLst/>
                <a:ea typeface="Calibri" panose="020F0502020204030204" pitchFamily="34" charset="0"/>
                <a:cs typeface="Times New Roman" panose="02020603050405020304" pitchFamily="18" charset="0"/>
              </a:rPr>
              <a:t>______________________________ [1]</a:t>
            </a:r>
            <a:endParaRPr kumimoji="0" lang="en-GB" altLang="en-US" sz="1200" b="0" i="0" u="none" strike="noStrike" cap="none" normalizeH="0" baseline="0" dirty="0">
              <a:ln>
                <a:noFill/>
              </a:ln>
              <a:effectLst/>
            </a:endParaRPr>
          </a:p>
        </p:txBody>
      </p:sp>
      <p:sp>
        <p:nvSpPr>
          <p:cNvPr id="8" name="TextBox 7">
            <a:extLst>
              <a:ext uri="{FF2B5EF4-FFF2-40B4-BE49-F238E27FC236}">
                <a16:creationId xmlns:a16="http://schemas.microsoft.com/office/drawing/2014/main" id="{1D3969C4-BA68-AB15-3BDA-B4E1CD4D9CD4}"/>
              </a:ext>
            </a:extLst>
          </p:cNvPr>
          <p:cNvSpPr txBox="1"/>
          <p:nvPr/>
        </p:nvSpPr>
        <p:spPr>
          <a:xfrm>
            <a:off x="143373" y="5670324"/>
            <a:ext cx="6571253" cy="1269322"/>
          </a:xfrm>
          <a:prstGeom prst="rect">
            <a:avLst/>
          </a:prstGeom>
          <a:noFill/>
        </p:spPr>
        <p:txBody>
          <a:bodyPr wrap="square">
            <a:spAutoFit/>
          </a:bodyPr>
          <a:lstStyle/>
          <a:p>
            <a:pPr lvl="0">
              <a:lnSpc>
                <a:spcPct val="107000"/>
              </a:lnSpc>
            </a:pPr>
            <a:r>
              <a:rPr lang="en-GB" sz="1200" dirty="0">
                <a:effectLst/>
                <a:ea typeface="Calibri" panose="020F0502020204030204" pitchFamily="34" charset="0"/>
                <a:cs typeface="Times New Roman" panose="02020603050405020304" pitchFamily="18" charset="0"/>
              </a:rPr>
              <a:t>7. 	Special chemicals called reagents are often used in investigations to see if certain nutrients are 	present in food. These chemicals change colour to show if the nutrient you are testing is 	present. </a:t>
            </a:r>
          </a:p>
          <a:p>
            <a:pPr marL="228600">
              <a:lnSpc>
                <a:spcPct val="107000"/>
              </a:lnSpc>
            </a:pPr>
            <a:r>
              <a:rPr lang="en-GB" sz="1200" dirty="0">
                <a:effectLst/>
                <a:ea typeface="Calibri" panose="020F0502020204030204" pitchFamily="34" charset="0"/>
                <a:cs typeface="Times New Roman" panose="02020603050405020304" pitchFamily="18" charset="0"/>
              </a:rPr>
              <a:t> </a:t>
            </a:r>
          </a:p>
          <a:p>
            <a:pPr marL="228600">
              <a:lnSpc>
                <a:spcPct val="107000"/>
              </a:lnSpc>
              <a:spcAft>
                <a:spcPts val="800"/>
              </a:spcAft>
            </a:pPr>
            <a:r>
              <a:rPr lang="en-GB" sz="1200" dirty="0">
                <a:effectLst/>
                <a:ea typeface="Calibri" panose="020F0502020204030204" pitchFamily="34" charset="0"/>
                <a:cs typeface="Times New Roman" panose="02020603050405020304" pitchFamily="18" charset="0"/>
              </a:rPr>
              <a:t>	A group of students wanted to test the pizza they bought in the canteen to see what nutrient 	were present. The table shows the results they got.</a:t>
            </a:r>
          </a:p>
        </p:txBody>
      </p:sp>
      <p:graphicFrame>
        <p:nvGraphicFramePr>
          <p:cNvPr id="9" name="Table 8">
            <a:extLst>
              <a:ext uri="{FF2B5EF4-FFF2-40B4-BE49-F238E27FC236}">
                <a16:creationId xmlns:a16="http://schemas.microsoft.com/office/drawing/2014/main" id="{C5D865EA-2E99-68D5-B87D-0FFAA90A0EED}"/>
              </a:ext>
            </a:extLst>
          </p:cNvPr>
          <p:cNvGraphicFramePr>
            <a:graphicFrameLocks noGrp="1"/>
          </p:cNvGraphicFramePr>
          <p:nvPr>
            <p:extLst>
              <p:ext uri="{D42A27DB-BD31-4B8C-83A1-F6EECF244321}">
                <p14:modId xmlns:p14="http://schemas.microsoft.com/office/powerpoint/2010/main" val="130877592"/>
              </p:ext>
            </p:extLst>
          </p:nvPr>
        </p:nvGraphicFramePr>
        <p:xfrm>
          <a:off x="471487" y="7540544"/>
          <a:ext cx="5915024" cy="1531112"/>
        </p:xfrm>
        <a:graphic>
          <a:graphicData uri="http://schemas.openxmlformats.org/drawingml/2006/table">
            <a:tbl>
              <a:tblPr firstRow="1" firstCol="1" bandRow="1"/>
              <a:tblGrid>
                <a:gridCol w="1478756">
                  <a:extLst>
                    <a:ext uri="{9D8B030D-6E8A-4147-A177-3AD203B41FA5}">
                      <a16:colId xmlns:a16="http://schemas.microsoft.com/office/drawing/2014/main" val="1254734011"/>
                    </a:ext>
                  </a:extLst>
                </a:gridCol>
                <a:gridCol w="1478756">
                  <a:extLst>
                    <a:ext uri="{9D8B030D-6E8A-4147-A177-3AD203B41FA5}">
                      <a16:colId xmlns:a16="http://schemas.microsoft.com/office/drawing/2014/main" val="3391815501"/>
                    </a:ext>
                  </a:extLst>
                </a:gridCol>
                <a:gridCol w="1478756">
                  <a:extLst>
                    <a:ext uri="{9D8B030D-6E8A-4147-A177-3AD203B41FA5}">
                      <a16:colId xmlns:a16="http://schemas.microsoft.com/office/drawing/2014/main" val="1279143801"/>
                    </a:ext>
                  </a:extLst>
                </a:gridCol>
                <a:gridCol w="1478756">
                  <a:extLst>
                    <a:ext uri="{9D8B030D-6E8A-4147-A177-3AD203B41FA5}">
                      <a16:colId xmlns:a16="http://schemas.microsoft.com/office/drawing/2014/main" val="165548164"/>
                    </a:ext>
                  </a:extLst>
                </a:gridCol>
              </a:tblGrid>
              <a:tr h="311591">
                <a:tc>
                  <a:txBody>
                    <a:bodyPr/>
                    <a:lstStyle/>
                    <a:p>
                      <a:pPr marL="457200" algn="l">
                        <a:lnSpc>
                          <a:spcPct val="107000"/>
                        </a:lnSpc>
                      </a:pPr>
                      <a:r>
                        <a:rPr lang="en-GB" sz="1200" b="1">
                          <a:solidFill>
                            <a:schemeClr val="tx1"/>
                          </a:solidFill>
                          <a:effectLst/>
                          <a:latin typeface="+mn-lt"/>
                          <a:ea typeface="Calibri" panose="020F0502020204030204" pitchFamily="34" charset="0"/>
                          <a:cs typeface="Times New Roman" panose="02020603050405020304" pitchFamily="18" charset="0"/>
                        </a:rPr>
                        <a:t>Name of reagent</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57200" algn="l">
                        <a:lnSpc>
                          <a:spcPct val="107000"/>
                        </a:lnSpc>
                      </a:pPr>
                      <a:r>
                        <a:rPr lang="en-GB" sz="1200" b="1">
                          <a:solidFill>
                            <a:schemeClr val="tx1"/>
                          </a:solidFill>
                          <a:effectLst/>
                          <a:latin typeface="+mn-lt"/>
                          <a:ea typeface="Calibri" panose="020F0502020204030204" pitchFamily="34" charset="0"/>
                          <a:cs typeface="Times New Roman" panose="02020603050405020304" pitchFamily="18" charset="0"/>
                        </a:rPr>
                        <a:t>Nutrient it tests for</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57200" algn="l">
                        <a:lnSpc>
                          <a:spcPct val="107000"/>
                        </a:lnSpc>
                      </a:pPr>
                      <a:r>
                        <a:rPr lang="en-GB" sz="1200" b="1">
                          <a:solidFill>
                            <a:schemeClr val="tx1"/>
                          </a:solidFill>
                          <a:effectLst/>
                          <a:latin typeface="+mn-lt"/>
                          <a:ea typeface="Calibri" panose="020F0502020204030204" pitchFamily="34" charset="0"/>
                          <a:cs typeface="Times New Roman" panose="02020603050405020304" pitchFamily="18" charset="0"/>
                        </a:rPr>
                        <a:t>Starting colour</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57200" algn="l">
                        <a:lnSpc>
                          <a:spcPct val="107000"/>
                        </a:lnSpc>
                        <a:spcAft>
                          <a:spcPts val="800"/>
                        </a:spcAft>
                      </a:pPr>
                      <a:r>
                        <a:rPr lang="en-GB" sz="1200" b="1">
                          <a:solidFill>
                            <a:schemeClr val="tx1"/>
                          </a:solidFill>
                          <a:effectLst/>
                          <a:latin typeface="+mn-lt"/>
                          <a:ea typeface="Calibri" panose="020F0502020204030204" pitchFamily="34" charset="0"/>
                          <a:cs typeface="Times New Roman" panose="02020603050405020304" pitchFamily="18" charset="0"/>
                        </a:rPr>
                        <a:t>Ending colour</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731280340"/>
                  </a:ext>
                </a:extLst>
              </a:tr>
              <a:tr h="311591">
                <a:tc>
                  <a:txBody>
                    <a:bodyPr/>
                    <a:lstStyle/>
                    <a:p>
                      <a:pPr marL="457200" algn="l">
                        <a:lnSpc>
                          <a:spcPct val="107000"/>
                        </a:lnSpc>
                      </a:pPr>
                      <a:r>
                        <a:rPr lang="en-GB" sz="1200" dirty="0" err="1">
                          <a:solidFill>
                            <a:schemeClr val="tx1"/>
                          </a:solidFill>
                          <a:effectLst/>
                          <a:latin typeface="+mn-lt"/>
                          <a:ea typeface="Calibri" panose="020F0502020204030204" pitchFamily="34" charset="0"/>
                          <a:cs typeface="Times New Roman" panose="02020603050405020304" pitchFamily="18" charset="0"/>
                        </a:rPr>
                        <a:t>Benedicts</a:t>
                      </a:r>
                      <a:r>
                        <a:rPr lang="en-GB" sz="1200" dirty="0">
                          <a:solidFill>
                            <a:schemeClr val="tx1"/>
                          </a:solidFill>
                          <a:effectLst/>
                          <a:latin typeface="+mn-lt"/>
                          <a:ea typeface="Calibri" panose="020F0502020204030204" pitchFamily="34" charset="0"/>
                          <a:cs typeface="Times New Roman" panose="02020603050405020304" pitchFamily="18" charset="0"/>
                        </a:rPr>
                        <a:t> Solution</a:t>
                      </a: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07000"/>
                        </a:lnSpc>
                      </a:pPr>
                      <a:r>
                        <a:rPr lang="en-GB" sz="1200">
                          <a:solidFill>
                            <a:schemeClr val="tx1"/>
                          </a:solidFill>
                          <a:effectLst/>
                          <a:latin typeface="+mn-lt"/>
                          <a:ea typeface="Calibri" panose="020F0502020204030204" pitchFamily="34" charset="0"/>
                          <a:cs typeface="Times New Roman" panose="02020603050405020304" pitchFamily="18" charset="0"/>
                        </a:rPr>
                        <a:t>Sugars</a:t>
                      </a: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07000"/>
                        </a:lnSpc>
                      </a:pPr>
                      <a:r>
                        <a:rPr lang="en-GB" sz="1200">
                          <a:solidFill>
                            <a:schemeClr val="tx1"/>
                          </a:solidFill>
                          <a:effectLst/>
                          <a:latin typeface="+mn-lt"/>
                          <a:ea typeface="Calibri" panose="020F0502020204030204" pitchFamily="34" charset="0"/>
                          <a:cs typeface="Times New Roman" panose="02020603050405020304" pitchFamily="18" charset="0"/>
                        </a:rPr>
                        <a:t>Blue</a:t>
                      </a: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07000"/>
                        </a:lnSpc>
                        <a:spcAft>
                          <a:spcPts val="800"/>
                        </a:spcAft>
                      </a:pPr>
                      <a:r>
                        <a:rPr lang="en-GB" sz="1200">
                          <a:solidFill>
                            <a:schemeClr val="tx1"/>
                          </a:solidFill>
                          <a:effectLst/>
                          <a:latin typeface="+mn-lt"/>
                          <a:ea typeface="Calibri" panose="020F0502020204030204" pitchFamily="34" charset="0"/>
                          <a:cs typeface="Times New Roman" panose="02020603050405020304" pitchFamily="18" charset="0"/>
                        </a:rPr>
                        <a:t>Blue</a:t>
                      </a: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8316233"/>
                  </a:ext>
                </a:extLst>
              </a:tr>
              <a:tr h="256831">
                <a:tc>
                  <a:txBody>
                    <a:bodyPr/>
                    <a:lstStyle/>
                    <a:p>
                      <a:pPr marL="457200" algn="l">
                        <a:lnSpc>
                          <a:spcPct val="107000"/>
                        </a:lnSpc>
                      </a:pPr>
                      <a:r>
                        <a:rPr lang="en-GB" sz="1200">
                          <a:solidFill>
                            <a:schemeClr val="tx1"/>
                          </a:solidFill>
                          <a:effectLst/>
                          <a:latin typeface="+mn-lt"/>
                          <a:ea typeface="Calibri" panose="020F0502020204030204" pitchFamily="34" charset="0"/>
                          <a:cs typeface="Times New Roman" panose="02020603050405020304" pitchFamily="18" charset="0"/>
                        </a:rPr>
                        <a:t>Biuret Solution</a:t>
                      </a: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07000"/>
                        </a:lnSpc>
                      </a:pPr>
                      <a:r>
                        <a:rPr lang="en-GB" sz="1200">
                          <a:solidFill>
                            <a:schemeClr val="tx1"/>
                          </a:solidFill>
                          <a:effectLst/>
                          <a:latin typeface="+mn-lt"/>
                          <a:ea typeface="Calibri" panose="020F0502020204030204" pitchFamily="34" charset="0"/>
                          <a:cs typeface="Times New Roman" panose="02020603050405020304" pitchFamily="18" charset="0"/>
                        </a:rPr>
                        <a:t>Protein</a:t>
                      </a: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07000"/>
                        </a:lnSpc>
                      </a:pPr>
                      <a:r>
                        <a:rPr lang="en-GB" sz="1200">
                          <a:solidFill>
                            <a:schemeClr val="tx1"/>
                          </a:solidFill>
                          <a:effectLst/>
                          <a:latin typeface="+mn-lt"/>
                          <a:ea typeface="Calibri" panose="020F0502020204030204" pitchFamily="34" charset="0"/>
                          <a:cs typeface="Times New Roman" panose="02020603050405020304" pitchFamily="18" charset="0"/>
                        </a:rPr>
                        <a:t>Blue</a:t>
                      </a: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07000"/>
                        </a:lnSpc>
                        <a:spcAft>
                          <a:spcPts val="800"/>
                        </a:spcAft>
                      </a:pPr>
                      <a:r>
                        <a:rPr lang="en-GB" sz="1200">
                          <a:solidFill>
                            <a:schemeClr val="tx1"/>
                          </a:solidFill>
                          <a:effectLst/>
                          <a:latin typeface="+mn-lt"/>
                          <a:ea typeface="Calibri" panose="020F0502020204030204" pitchFamily="34" charset="0"/>
                          <a:cs typeface="Times New Roman" panose="02020603050405020304" pitchFamily="18" charset="0"/>
                        </a:rPr>
                        <a:t>Purple</a:t>
                      </a: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5743239"/>
                  </a:ext>
                </a:extLst>
              </a:tr>
              <a:tr h="256831">
                <a:tc>
                  <a:txBody>
                    <a:bodyPr/>
                    <a:lstStyle/>
                    <a:p>
                      <a:pPr marL="457200" algn="l">
                        <a:lnSpc>
                          <a:spcPct val="107000"/>
                        </a:lnSpc>
                      </a:pPr>
                      <a:r>
                        <a:rPr lang="en-GB" sz="1200">
                          <a:solidFill>
                            <a:schemeClr val="tx1"/>
                          </a:solidFill>
                          <a:effectLst/>
                          <a:latin typeface="+mn-lt"/>
                          <a:ea typeface="Calibri" panose="020F0502020204030204" pitchFamily="34" charset="0"/>
                          <a:cs typeface="Times New Roman" panose="02020603050405020304" pitchFamily="18" charset="0"/>
                        </a:rPr>
                        <a:t>Iodine Solution</a:t>
                      </a: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07000"/>
                        </a:lnSpc>
                      </a:pPr>
                      <a:r>
                        <a:rPr lang="en-GB" sz="1200">
                          <a:solidFill>
                            <a:schemeClr val="tx1"/>
                          </a:solidFill>
                          <a:effectLst/>
                          <a:latin typeface="+mn-lt"/>
                          <a:ea typeface="Calibri" panose="020F0502020204030204" pitchFamily="34" charset="0"/>
                          <a:cs typeface="Times New Roman" panose="02020603050405020304" pitchFamily="18" charset="0"/>
                        </a:rPr>
                        <a:t>Starch</a:t>
                      </a: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07000"/>
                        </a:lnSpc>
                      </a:pPr>
                      <a:r>
                        <a:rPr lang="en-GB" sz="1200">
                          <a:solidFill>
                            <a:schemeClr val="tx1"/>
                          </a:solidFill>
                          <a:effectLst/>
                          <a:latin typeface="+mn-lt"/>
                          <a:ea typeface="Calibri" panose="020F0502020204030204" pitchFamily="34" charset="0"/>
                          <a:cs typeface="Times New Roman" panose="02020603050405020304" pitchFamily="18" charset="0"/>
                        </a:rPr>
                        <a:t>Orange</a:t>
                      </a: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l">
                        <a:lnSpc>
                          <a:spcPct val="107000"/>
                        </a:lnSpc>
                        <a:spcAft>
                          <a:spcPts val="800"/>
                        </a:spcAft>
                      </a:pPr>
                      <a:r>
                        <a:rPr lang="en-GB" sz="1200" dirty="0">
                          <a:solidFill>
                            <a:schemeClr val="tx1"/>
                          </a:solidFill>
                          <a:effectLst/>
                          <a:latin typeface="+mn-lt"/>
                          <a:ea typeface="Calibri" panose="020F0502020204030204" pitchFamily="34" charset="0"/>
                          <a:cs typeface="Times New Roman" panose="02020603050405020304" pitchFamily="18" charset="0"/>
                        </a:rPr>
                        <a:t>Very dark blue</a:t>
                      </a:r>
                    </a:p>
                  </a:txBody>
                  <a:tcPr marL="61096" marR="6109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5750321"/>
                  </a:ext>
                </a:extLst>
              </a:tr>
            </a:tbl>
          </a:graphicData>
        </a:graphic>
      </p:graphicFrame>
    </p:spTree>
    <p:extLst>
      <p:ext uri="{BB962C8B-B14F-4D97-AF65-F5344CB8AC3E}">
        <p14:creationId xmlns:p14="http://schemas.microsoft.com/office/powerpoint/2010/main" val="2818064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u="sng">
                <a:latin typeface="+mn-lt"/>
              </a:rPr>
              <a:t>Academic language</a:t>
            </a:r>
            <a:endParaRPr lang="en-GB">
              <a:latin typeface="+mn-lt"/>
            </a:endParaRPr>
          </a:p>
        </p:txBody>
      </p:sp>
      <p:graphicFrame>
        <p:nvGraphicFramePr>
          <p:cNvPr id="10" name="Table 9">
            <a:extLst>
              <a:ext uri="{FF2B5EF4-FFF2-40B4-BE49-F238E27FC236}">
                <a16:creationId xmlns:a16="http://schemas.microsoft.com/office/drawing/2014/main" id="{BCFDB06F-917D-1C15-E5C6-B1DE94C755FE}"/>
              </a:ext>
            </a:extLst>
          </p:cNvPr>
          <p:cNvGraphicFramePr>
            <a:graphicFrameLocks noGrp="1"/>
          </p:cNvGraphicFramePr>
          <p:nvPr>
            <p:extLst>
              <p:ext uri="{D42A27DB-BD31-4B8C-83A1-F6EECF244321}">
                <p14:modId xmlns:p14="http://schemas.microsoft.com/office/powerpoint/2010/main" val="3270204661"/>
              </p:ext>
            </p:extLst>
          </p:nvPr>
        </p:nvGraphicFramePr>
        <p:xfrm>
          <a:off x="210344" y="983720"/>
          <a:ext cx="6437312" cy="8464820"/>
        </p:xfrm>
        <a:graphic>
          <a:graphicData uri="http://schemas.openxmlformats.org/drawingml/2006/table">
            <a:tbl>
              <a:tblPr firstRow="1" firstCol="1" bandRow="1">
                <a:tableStyleId>{5C22544A-7EE6-4342-B048-85BDC9FD1C3A}</a:tableStyleId>
              </a:tblPr>
              <a:tblGrid>
                <a:gridCol w="2075656">
                  <a:extLst>
                    <a:ext uri="{9D8B030D-6E8A-4147-A177-3AD203B41FA5}">
                      <a16:colId xmlns:a16="http://schemas.microsoft.com/office/drawing/2014/main" val="3614648286"/>
                    </a:ext>
                  </a:extLst>
                </a:gridCol>
                <a:gridCol w="4361656">
                  <a:extLst>
                    <a:ext uri="{9D8B030D-6E8A-4147-A177-3AD203B41FA5}">
                      <a16:colId xmlns:a16="http://schemas.microsoft.com/office/drawing/2014/main" val="285689622"/>
                    </a:ext>
                  </a:extLst>
                </a:gridCol>
              </a:tblGrid>
              <a:tr h="356764">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540537">
                <a:tc>
                  <a:txBody>
                    <a:bodyPr/>
                    <a:lstStyle/>
                    <a:p>
                      <a:pPr>
                        <a:lnSpc>
                          <a:spcPct val="107000"/>
                        </a:lnSpc>
                        <a:spcAft>
                          <a:spcPts val="800"/>
                        </a:spcAft>
                      </a:pPr>
                      <a:r>
                        <a:rPr lang="en-GB" sz="1200" i="0" dirty="0">
                          <a:solidFill>
                            <a:schemeClr val="tx1"/>
                          </a:solidFill>
                          <a:effectLst/>
                          <a:latin typeface="+mn-lt"/>
                          <a:ea typeface="Arial" panose="020B0604020202020204" pitchFamily="34" charset="0"/>
                        </a:rPr>
                        <a:t>Name</a:t>
                      </a:r>
                      <a:endParaRPr lang="en-GB" sz="1200" i="0" dirty="0">
                        <a:solidFill>
                          <a:schemeClr val="tx1"/>
                        </a:solidFill>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i="0" dirty="0">
                          <a:solidFill>
                            <a:schemeClr val="tx1"/>
                          </a:solidFill>
                          <a:effectLst/>
                          <a:latin typeface="+mn-lt"/>
                          <a:ea typeface="Arial" panose="020B0604020202020204" pitchFamily="34" charset="0"/>
                        </a:rPr>
                        <a:t>Write the name of something</a:t>
                      </a:r>
                      <a:endParaRPr lang="en-GB" sz="1200" b="0" i="0" dirty="0">
                        <a:solidFill>
                          <a:schemeClr val="tx1"/>
                        </a:solidFill>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8583620"/>
                  </a:ext>
                </a:extLst>
              </a:tr>
              <a:tr h="540537">
                <a:tc>
                  <a:txBody>
                    <a:bodyPr/>
                    <a:lstStyle/>
                    <a:p>
                      <a:pPr>
                        <a:lnSpc>
                          <a:spcPct val="107000"/>
                        </a:lnSpc>
                        <a:spcAft>
                          <a:spcPts val="800"/>
                        </a:spcAft>
                      </a:pPr>
                      <a:r>
                        <a:rPr lang="en-GB" sz="1200" i="0" dirty="0">
                          <a:solidFill>
                            <a:schemeClr val="tx1"/>
                          </a:solidFill>
                          <a:effectLst/>
                          <a:latin typeface="+mn-lt"/>
                          <a:ea typeface="Arial" panose="020B0604020202020204" pitchFamily="34" charset="0"/>
                        </a:rPr>
                        <a:t>Label</a:t>
                      </a:r>
                      <a:endParaRPr lang="en-GB" sz="1200" i="0" dirty="0">
                        <a:solidFill>
                          <a:schemeClr val="tx1"/>
                        </a:solidFill>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i="0" dirty="0">
                          <a:solidFill>
                            <a:schemeClr val="tx1"/>
                          </a:solidFill>
                          <a:effectLst/>
                          <a:latin typeface="+mn-lt"/>
                          <a:ea typeface="Arial" panose="020B0604020202020204" pitchFamily="34" charset="0"/>
                        </a:rPr>
                        <a:t>Identify something on a diagram</a:t>
                      </a:r>
                      <a:endParaRPr lang="en-GB" sz="1200" b="0" i="0" dirty="0">
                        <a:solidFill>
                          <a:schemeClr val="tx1"/>
                        </a:solidFill>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5475748"/>
                  </a:ext>
                </a:extLst>
              </a:tr>
              <a:tr h="540537">
                <a:tc>
                  <a:txBody>
                    <a:bodyPr/>
                    <a:lstStyle/>
                    <a:p>
                      <a:pPr>
                        <a:lnSpc>
                          <a:spcPct val="107000"/>
                        </a:lnSpc>
                        <a:spcAft>
                          <a:spcPts val="800"/>
                        </a:spcAft>
                      </a:pPr>
                      <a:r>
                        <a:rPr lang="en-GB" sz="1200" i="0" dirty="0">
                          <a:solidFill>
                            <a:schemeClr val="tx1"/>
                          </a:solidFill>
                          <a:effectLst/>
                          <a:latin typeface="+mn-lt"/>
                          <a:ea typeface="Arial" panose="020B0604020202020204" pitchFamily="34" charset="0"/>
                        </a:rPr>
                        <a:t>Evaluate</a:t>
                      </a:r>
                      <a:endParaRPr lang="en-GB" sz="1200" i="0" dirty="0">
                        <a:solidFill>
                          <a:schemeClr val="tx1"/>
                        </a:solidFill>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i="0" dirty="0">
                          <a:solidFill>
                            <a:schemeClr val="tx1"/>
                          </a:solidFill>
                          <a:effectLst/>
                          <a:latin typeface="+mn-lt"/>
                          <a:ea typeface="Arial" panose="020B0604020202020204" pitchFamily="34" charset="0"/>
                        </a:rPr>
                        <a:t>Suggest things that are good and things that are bad about something</a:t>
                      </a:r>
                      <a:endParaRPr lang="en-GB" sz="1200" b="0" i="0" dirty="0">
                        <a:solidFill>
                          <a:schemeClr val="tx1"/>
                        </a:solidFill>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04502750"/>
                  </a:ext>
                </a:extLst>
              </a:tr>
              <a:tr h="540537">
                <a:tc>
                  <a:txBody>
                    <a:bodyPr/>
                    <a:lstStyle/>
                    <a:p>
                      <a:pPr>
                        <a:lnSpc>
                          <a:spcPct val="107000"/>
                        </a:lnSpc>
                        <a:spcAft>
                          <a:spcPts val="800"/>
                        </a:spcAft>
                      </a:pPr>
                      <a:r>
                        <a:rPr lang="en-GB" sz="1200" dirty="0">
                          <a:solidFill>
                            <a:schemeClr val="tx1"/>
                          </a:solidFill>
                          <a:effectLst/>
                          <a:latin typeface="+mn-lt"/>
                          <a:ea typeface="Calibri" panose="020F0502020204030204" pitchFamily="34" charset="0"/>
                        </a:rPr>
                        <a:t>(Kilo)calorie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dirty="0">
                          <a:solidFill>
                            <a:schemeClr val="tx1"/>
                          </a:solidFill>
                          <a:effectLst/>
                          <a:latin typeface="+mn-lt"/>
                          <a:ea typeface="Calibri" panose="020F0502020204030204" pitchFamily="34" charset="0"/>
                        </a:rPr>
                        <a:t>A unit of measurement used to show how much energy there is in food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0191094"/>
                  </a:ext>
                </a:extLst>
              </a:tr>
              <a:tr h="540537">
                <a:tc>
                  <a:txBody>
                    <a:bodyPr/>
                    <a:lstStyle/>
                    <a:p>
                      <a:pPr>
                        <a:lnSpc>
                          <a:spcPct val="107000"/>
                        </a:lnSpc>
                        <a:spcAft>
                          <a:spcPts val="800"/>
                        </a:spcAft>
                      </a:pPr>
                      <a:r>
                        <a:rPr lang="en-GB" sz="1200" dirty="0">
                          <a:solidFill>
                            <a:schemeClr val="tx1"/>
                          </a:solidFill>
                          <a:effectLst/>
                          <a:latin typeface="+mn-lt"/>
                          <a:ea typeface="Calibri" panose="020F0502020204030204" pitchFamily="34" charset="0"/>
                        </a:rPr>
                        <a:t>Biuret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dirty="0">
                          <a:solidFill>
                            <a:schemeClr val="tx1"/>
                          </a:solidFill>
                          <a:effectLst/>
                          <a:latin typeface="+mn-lt"/>
                          <a:ea typeface="Calibri" panose="020F0502020204030204" pitchFamily="34" charset="0"/>
                        </a:rPr>
                        <a:t>A type of reagent (chemical) that changes colour in the presence of protein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79529937"/>
                  </a:ext>
                </a:extLst>
              </a:tr>
              <a:tr h="540537">
                <a:tc>
                  <a:txBody>
                    <a:bodyPr/>
                    <a:lstStyle/>
                    <a:p>
                      <a:pPr>
                        <a:lnSpc>
                          <a:spcPct val="107000"/>
                        </a:lnSpc>
                        <a:spcAft>
                          <a:spcPts val="800"/>
                        </a:spcAft>
                      </a:pPr>
                      <a:r>
                        <a:rPr lang="en-GB" sz="1200">
                          <a:solidFill>
                            <a:schemeClr val="tx1"/>
                          </a:solidFill>
                          <a:effectLst/>
                          <a:latin typeface="+mn-lt"/>
                          <a:ea typeface="Calibri" panose="020F0502020204030204" pitchFamily="34" charset="0"/>
                        </a:rPr>
                        <a:t>Enzyme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dirty="0">
                          <a:solidFill>
                            <a:schemeClr val="tx1"/>
                          </a:solidFill>
                          <a:effectLst/>
                          <a:latin typeface="+mn-lt"/>
                          <a:ea typeface="Calibri" panose="020F0502020204030204" pitchFamily="34" charset="0"/>
                        </a:rPr>
                        <a:t>A biological catalyst (chemical) that breaks down substances into smaller parts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5501786"/>
                  </a:ext>
                </a:extLst>
              </a:tr>
              <a:tr h="540537">
                <a:tc>
                  <a:txBody>
                    <a:bodyPr/>
                    <a:lstStyle/>
                    <a:p>
                      <a:pPr>
                        <a:lnSpc>
                          <a:spcPct val="107000"/>
                        </a:lnSpc>
                        <a:spcAft>
                          <a:spcPts val="800"/>
                        </a:spcAft>
                      </a:pPr>
                      <a:r>
                        <a:rPr lang="en-GB" sz="1200">
                          <a:solidFill>
                            <a:schemeClr val="tx1"/>
                          </a:solidFill>
                          <a:effectLst/>
                          <a:latin typeface="+mn-lt"/>
                          <a:ea typeface="Calibri" panose="020F0502020204030204" pitchFamily="34" charset="0"/>
                        </a:rPr>
                        <a:t>Lipid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dirty="0">
                          <a:solidFill>
                            <a:schemeClr val="tx1"/>
                          </a:solidFill>
                          <a:effectLst/>
                          <a:latin typeface="+mn-lt"/>
                          <a:ea typeface="Calibri" panose="020F0502020204030204" pitchFamily="34" charset="0"/>
                        </a:rPr>
                        <a:t>A word used to describe fats and oils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00796641"/>
                  </a:ext>
                </a:extLst>
              </a:tr>
              <a:tr h="540537">
                <a:tc>
                  <a:txBody>
                    <a:bodyPr/>
                    <a:lstStyle/>
                    <a:p>
                      <a:pPr>
                        <a:lnSpc>
                          <a:spcPct val="107000"/>
                        </a:lnSpc>
                        <a:spcAft>
                          <a:spcPts val="800"/>
                        </a:spcAft>
                      </a:pPr>
                      <a:r>
                        <a:rPr lang="en-GB" sz="1200">
                          <a:solidFill>
                            <a:schemeClr val="tx1"/>
                          </a:solidFill>
                          <a:effectLst/>
                          <a:latin typeface="+mn-lt"/>
                          <a:ea typeface="Calibri" panose="020F0502020204030204" pitchFamily="34" charset="0"/>
                        </a:rPr>
                        <a:t>Malnutrition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dirty="0">
                          <a:solidFill>
                            <a:schemeClr val="tx1"/>
                          </a:solidFill>
                          <a:effectLst/>
                          <a:latin typeface="+mn-lt"/>
                          <a:ea typeface="Calibri" panose="020F0502020204030204" pitchFamily="34" charset="0"/>
                        </a:rPr>
                        <a:t>A condition where someone does not get enough of a certain substance in their diet that can make them unwell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3567552"/>
                  </a:ext>
                </a:extLst>
              </a:tr>
              <a:tr h="540537">
                <a:tc>
                  <a:txBody>
                    <a:bodyPr/>
                    <a:lstStyle/>
                    <a:p>
                      <a:pPr>
                        <a:lnSpc>
                          <a:spcPct val="107000"/>
                        </a:lnSpc>
                        <a:spcAft>
                          <a:spcPts val="800"/>
                        </a:spcAft>
                      </a:pPr>
                      <a:r>
                        <a:rPr lang="en-GB" sz="1200">
                          <a:solidFill>
                            <a:schemeClr val="tx1"/>
                          </a:solidFill>
                          <a:effectLst/>
                          <a:latin typeface="+mn-lt"/>
                          <a:ea typeface="Calibri" panose="020F0502020204030204" pitchFamily="34" charset="0"/>
                        </a:rPr>
                        <a:t>Oesophagus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dirty="0">
                          <a:solidFill>
                            <a:schemeClr val="tx1"/>
                          </a:solidFill>
                          <a:effectLst/>
                          <a:latin typeface="+mn-lt"/>
                          <a:ea typeface="Calibri" panose="020F0502020204030204" pitchFamily="34" charset="0"/>
                        </a:rPr>
                        <a:t>The muscular tube that carries food from the mouth to the stomach</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52710999"/>
                  </a:ext>
                </a:extLst>
              </a:tr>
              <a:tr h="540537">
                <a:tc>
                  <a:txBody>
                    <a:bodyPr/>
                    <a:lstStyle/>
                    <a:p>
                      <a:pPr>
                        <a:lnSpc>
                          <a:spcPct val="107000"/>
                        </a:lnSpc>
                        <a:spcAft>
                          <a:spcPts val="800"/>
                        </a:spcAft>
                      </a:pPr>
                      <a:r>
                        <a:rPr lang="en-GB" sz="1200">
                          <a:solidFill>
                            <a:schemeClr val="tx1"/>
                          </a:solidFill>
                          <a:effectLst/>
                          <a:latin typeface="+mn-lt"/>
                          <a:ea typeface="Calibri" panose="020F0502020204030204" pitchFamily="34" charset="0"/>
                        </a:rPr>
                        <a:t>Pancreas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dirty="0">
                          <a:solidFill>
                            <a:schemeClr val="tx1"/>
                          </a:solidFill>
                          <a:effectLst/>
                          <a:latin typeface="+mn-lt"/>
                          <a:ea typeface="Calibri" panose="020F0502020204030204" pitchFamily="34" charset="0"/>
                        </a:rPr>
                        <a:t>An organ in the body that makes enzymes and insulin, aiding in digestion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1128725"/>
                  </a:ext>
                </a:extLst>
              </a:tr>
              <a:tr h="386098">
                <a:tc>
                  <a:txBody>
                    <a:bodyPr/>
                    <a:lstStyle/>
                    <a:p>
                      <a:pPr>
                        <a:lnSpc>
                          <a:spcPct val="107000"/>
                        </a:lnSpc>
                        <a:spcAft>
                          <a:spcPts val="800"/>
                        </a:spcAft>
                      </a:pPr>
                      <a:r>
                        <a:rPr lang="en-GB" sz="1200" dirty="0">
                          <a:solidFill>
                            <a:schemeClr val="tx1"/>
                          </a:solidFill>
                          <a:effectLst/>
                          <a:latin typeface="+mn-lt"/>
                          <a:ea typeface="Calibri" panose="020F0502020204030204" pitchFamily="34" charset="0"/>
                        </a:rPr>
                        <a:t>Reagent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dirty="0">
                          <a:solidFill>
                            <a:schemeClr val="tx1"/>
                          </a:solidFill>
                          <a:effectLst/>
                          <a:latin typeface="+mn-lt"/>
                          <a:ea typeface="Calibri" panose="020F0502020204030204" pitchFamily="34" charset="0"/>
                        </a:rPr>
                        <a:t>A chemical that can be used to indicate if there are certain nutrients in that substance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9651839"/>
                  </a:ext>
                </a:extLst>
              </a:tr>
              <a:tr h="386098">
                <a:tc>
                  <a:txBody>
                    <a:bodyPr/>
                    <a:lstStyle/>
                    <a:p>
                      <a:pPr>
                        <a:lnSpc>
                          <a:spcPct val="107000"/>
                        </a:lnSpc>
                        <a:spcAft>
                          <a:spcPts val="800"/>
                        </a:spcAft>
                      </a:pPr>
                      <a:r>
                        <a:rPr lang="en-GB" sz="1200" dirty="0">
                          <a:solidFill>
                            <a:schemeClr val="tx1"/>
                          </a:solidFill>
                          <a:effectLst/>
                          <a:latin typeface="+mn-lt"/>
                          <a:ea typeface="Calibri" panose="020F0502020204030204" pitchFamily="34" charset="0"/>
                        </a:rPr>
                        <a:t>Carbohydrate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dirty="0">
                          <a:solidFill>
                            <a:schemeClr val="tx1"/>
                          </a:solidFill>
                          <a:effectLst/>
                          <a:latin typeface="+mn-lt"/>
                          <a:ea typeface="Calibri" panose="020F0502020204030204" pitchFamily="34" charset="0"/>
                        </a:rPr>
                        <a:t>Carbohydrates are made up of sugar molecules joined together in long chains.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3379303"/>
                  </a:ext>
                </a:extLst>
              </a:tr>
              <a:tr h="386098">
                <a:tc>
                  <a:txBody>
                    <a:bodyPr/>
                    <a:lstStyle/>
                    <a:p>
                      <a:pPr>
                        <a:lnSpc>
                          <a:spcPct val="107000"/>
                        </a:lnSpc>
                        <a:spcAft>
                          <a:spcPts val="800"/>
                        </a:spcAft>
                      </a:pPr>
                      <a:r>
                        <a:rPr lang="en-GB" sz="1200" dirty="0">
                          <a:solidFill>
                            <a:schemeClr val="tx1"/>
                          </a:solidFill>
                          <a:effectLst/>
                          <a:latin typeface="+mn-lt"/>
                          <a:ea typeface="Calibri" panose="020F0502020204030204" pitchFamily="34" charset="0"/>
                        </a:rPr>
                        <a:t>Protein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dirty="0">
                          <a:solidFill>
                            <a:schemeClr val="tx1"/>
                          </a:solidFill>
                          <a:effectLst/>
                          <a:latin typeface="+mn-lt"/>
                          <a:ea typeface="Calibri" panose="020F0502020204030204" pitchFamily="34" charset="0"/>
                        </a:rPr>
                        <a:t>Proteins are compounds made up of amino acid molecules.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762325"/>
                  </a:ext>
                </a:extLst>
              </a:tr>
              <a:tr h="386098">
                <a:tc>
                  <a:txBody>
                    <a:bodyPr/>
                    <a:lstStyle/>
                    <a:p>
                      <a:pPr>
                        <a:lnSpc>
                          <a:spcPct val="107000"/>
                        </a:lnSpc>
                        <a:spcAft>
                          <a:spcPts val="800"/>
                        </a:spcAft>
                      </a:pPr>
                      <a:r>
                        <a:rPr lang="en-GB" sz="1200" dirty="0">
                          <a:solidFill>
                            <a:schemeClr val="tx1"/>
                          </a:solidFill>
                          <a:effectLst/>
                          <a:latin typeface="+mn-lt"/>
                          <a:ea typeface="Calibri" panose="020F0502020204030204" pitchFamily="34" charset="0"/>
                        </a:rPr>
                        <a:t>Vitamins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dirty="0">
                          <a:solidFill>
                            <a:schemeClr val="tx1"/>
                          </a:solidFill>
                          <a:effectLst/>
                          <a:latin typeface="+mn-lt"/>
                          <a:ea typeface="Calibri" panose="020F0502020204030204" pitchFamily="34" charset="0"/>
                        </a:rPr>
                        <a:t>A group of nutrients that are needed in very, very small amounts for the body but are essential for our system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01838792"/>
                  </a:ext>
                </a:extLst>
              </a:tr>
              <a:tr h="386098">
                <a:tc>
                  <a:txBody>
                    <a:bodyPr/>
                    <a:lstStyle/>
                    <a:p>
                      <a:pPr>
                        <a:lnSpc>
                          <a:spcPct val="107000"/>
                        </a:lnSpc>
                        <a:spcAft>
                          <a:spcPts val="800"/>
                        </a:spcAft>
                      </a:pPr>
                      <a:r>
                        <a:rPr lang="en-GB" sz="1200" dirty="0">
                          <a:solidFill>
                            <a:schemeClr val="tx1"/>
                          </a:solidFill>
                          <a:effectLst/>
                          <a:latin typeface="+mn-lt"/>
                          <a:ea typeface="Calibri" panose="020F0502020204030204" pitchFamily="34" charset="0"/>
                        </a:rPr>
                        <a:t>Mineral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dirty="0">
                          <a:solidFill>
                            <a:schemeClr val="tx1"/>
                          </a:solidFill>
                          <a:effectLst/>
                          <a:latin typeface="+mn-lt"/>
                          <a:ea typeface="Calibri" panose="020F0502020204030204" pitchFamily="34" charset="0"/>
                        </a:rPr>
                        <a:t>A naturally occurring, inorganic substance, with a characteristic chemical composition and atomic structure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2778875"/>
                  </a:ext>
                </a:extLst>
              </a:tr>
              <a:tr h="386098">
                <a:tc>
                  <a:txBody>
                    <a:bodyPr/>
                    <a:lstStyle/>
                    <a:p>
                      <a:pPr>
                        <a:lnSpc>
                          <a:spcPct val="107000"/>
                        </a:lnSpc>
                        <a:spcAft>
                          <a:spcPts val="800"/>
                        </a:spcAft>
                      </a:pPr>
                      <a:r>
                        <a:rPr lang="en-GB" sz="1200" dirty="0">
                          <a:solidFill>
                            <a:schemeClr val="tx1"/>
                          </a:solidFill>
                          <a:effectLst/>
                          <a:latin typeface="+mn-lt"/>
                          <a:ea typeface="Calibri" panose="020F0502020204030204" pitchFamily="34" charset="0"/>
                        </a:rPr>
                        <a:t>Fibre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dirty="0">
                          <a:solidFill>
                            <a:schemeClr val="tx1"/>
                          </a:solidFill>
                          <a:effectLst/>
                          <a:latin typeface="+mn-lt"/>
                          <a:ea typeface="Calibri" panose="020F0502020204030204" pitchFamily="34" charset="0"/>
                        </a:rPr>
                        <a:t>Plant material that cannot be digested by the human body.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74756765"/>
                  </a:ext>
                </a:extLst>
              </a:tr>
              <a:tr h="386098">
                <a:tc>
                  <a:txBody>
                    <a:bodyPr/>
                    <a:lstStyle/>
                    <a:p>
                      <a:pPr>
                        <a:lnSpc>
                          <a:spcPct val="107000"/>
                        </a:lnSpc>
                        <a:spcAft>
                          <a:spcPts val="800"/>
                        </a:spcAft>
                      </a:pPr>
                      <a:r>
                        <a:rPr lang="en-GB" sz="1200" dirty="0">
                          <a:solidFill>
                            <a:schemeClr val="tx1"/>
                          </a:solidFill>
                          <a:effectLst/>
                          <a:latin typeface="+mn-lt"/>
                          <a:ea typeface="Calibri" panose="020F0502020204030204" pitchFamily="34" charset="0"/>
                        </a:rPr>
                        <a:t>Malnutrition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dirty="0">
                          <a:solidFill>
                            <a:schemeClr val="tx1"/>
                          </a:solidFill>
                          <a:effectLst/>
                          <a:latin typeface="+mn-lt"/>
                          <a:ea typeface="Calibri" panose="020F0502020204030204" pitchFamily="34" charset="0"/>
                        </a:rPr>
                        <a:t>Condition when your diet does not contain the right amount of nutrients or too many of the wrong nutrients.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83783344"/>
                  </a:ext>
                </a:extLst>
              </a:tr>
            </a:tbl>
          </a:graphicData>
        </a:graphic>
      </p:graphicFrame>
    </p:spTree>
    <p:extLst>
      <p:ext uri="{BB962C8B-B14F-4D97-AF65-F5344CB8AC3E}">
        <p14:creationId xmlns:p14="http://schemas.microsoft.com/office/powerpoint/2010/main" val="513382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C90595-4ED7-0CB6-AC93-39D8A07A07CA}"/>
              </a:ext>
            </a:extLst>
          </p:cNvPr>
          <p:cNvSpPr txBox="1"/>
          <p:nvPr/>
        </p:nvSpPr>
        <p:spPr>
          <a:xfrm>
            <a:off x="367619" y="323176"/>
            <a:ext cx="6122761" cy="3203056"/>
          </a:xfrm>
          <a:prstGeom prst="rect">
            <a:avLst/>
          </a:prstGeom>
          <a:noFill/>
        </p:spPr>
        <p:txBody>
          <a:bodyPr wrap="square">
            <a:spAutoFit/>
          </a:bodyPr>
          <a:lstStyle/>
          <a:p>
            <a:r>
              <a:rPr lang="en-GB" sz="1200" dirty="0"/>
              <a:t>Q7 Continued</a:t>
            </a:r>
          </a:p>
          <a:p>
            <a:r>
              <a:rPr lang="en-GB" sz="1200" dirty="0"/>
              <a:t>The students concluded:</a:t>
            </a:r>
          </a:p>
          <a:p>
            <a:endParaRPr lang="en-GB" sz="1200" dirty="0"/>
          </a:p>
          <a:p>
            <a:r>
              <a:rPr lang="en-GB" sz="1200" dirty="0"/>
              <a:t>“The pizza they serve at school is very healthy. It has protein which gives us energy, and it does not have any fat.”</a:t>
            </a:r>
          </a:p>
          <a:p>
            <a:endParaRPr lang="en-GB" sz="1200" dirty="0"/>
          </a:p>
          <a:p>
            <a:r>
              <a:rPr lang="en-GB" sz="1200" dirty="0"/>
              <a:t>Evaluate the students’ conclusion to their experiment.</a:t>
            </a:r>
          </a:p>
          <a:p>
            <a:endParaRPr lang="en-GB" sz="1200" dirty="0"/>
          </a:p>
          <a:p>
            <a:pPr>
              <a:lnSpc>
                <a:spcPct val="150000"/>
              </a:lnSpc>
            </a:pPr>
            <a:r>
              <a:rPr lang="en-GB" sz="1200" dirty="0"/>
              <a:t>_____________________________________________________________________________</a:t>
            </a:r>
          </a:p>
          <a:p>
            <a:pPr>
              <a:lnSpc>
                <a:spcPct val="150000"/>
              </a:lnSpc>
            </a:pPr>
            <a:r>
              <a:rPr lang="en-GB" sz="1200" dirty="0"/>
              <a:t>_____________________________________________________________________________ _____________________________________________________________________________</a:t>
            </a:r>
          </a:p>
          <a:p>
            <a:pPr>
              <a:lnSpc>
                <a:spcPct val="150000"/>
              </a:lnSpc>
            </a:pPr>
            <a:r>
              <a:rPr lang="en-GB" sz="1200" dirty="0"/>
              <a:t>_____________________________________________________________________________ _____________________________________________________________________________</a:t>
            </a:r>
          </a:p>
          <a:p>
            <a:pPr>
              <a:lnSpc>
                <a:spcPct val="150000"/>
              </a:lnSpc>
            </a:pPr>
            <a:r>
              <a:rPr lang="en-GB" sz="1200" dirty="0"/>
              <a:t>___________________________________________________________________________ [3]</a:t>
            </a:r>
          </a:p>
        </p:txBody>
      </p:sp>
      <p:sp>
        <p:nvSpPr>
          <p:cNvPr id="13" name="TextBox 12">
            <a:extLst>
              <a:ext uri="{FF2B5EF4-FFF2-40B4-BE49-F238E27FC236}">
                <a16:creationId xmlns:a16="http://schemas.microsoft.com/office/drawing/2014/main" id="{8A1FFCF3-211F-9395-AAA3-E33679BB56AA}"/>
              </a:ext>
            </a:extLst>
          </p:cNvPr>
          <p:cNvSpPr txBox="1"/>
          <p:nvPr/>
        </p:nvSpPr>
        <p:spPr>
          <a:xfrm>
            <a:off x="367620" y="3889696"/>
            <a:ext cx="6122760" cy="987065"/>
          </a:xfrm>
          <a:prstGeom prst="rect">
            <a:avLst/>
          </a:prstGeom>
          <a:noFill/>
        </p:spPr>
        <p:txBody>
          <a:bodyPr wrap="square">
            <a:spAutoFit/>
          </a:bodyPr>
          <a:lstStyle/>
          <a:p>
            <a:r>
              <a:rPr lang="en-GB" sz="1200" dirty="0"/>
              <a:t>8.	Suggest something they could do to improve their investigation.</a:t>
            </a:r>
          </a:p>
          <a:p>
            <a:endParaRPr lang="en-GB" sz="1200" dirty="0"/>
          </a:p>
          <a:p>
            <a:pPr>
              <a:lnSpc>
                <a:spcPct val="150000"/>
              </a:lnSpc>
            </a:pPr>
            <a:r>
              <a:rPr lang="en-GB" sz="1200" dirty="0"/>
              <a:t>_____________________________________________________________________________</a:t>
            </a:r>
          </a:p>
          <a:p>
            <a:pPr>
              <a:lnSpc>
                <a:spcPct val="150000"/>
              </a:lnSpc>
            </a:pPr>
            <a:r>
              <a:rPr lang="en-GB" sz="1200" dirty="0"/>
              <a:t>___________________________________________________________________________ [2]</a:t>
            </a:r>
          </a:p>
        </p:txBody>
      </p:sp>
    </p:spTree>
    <p:extLst>
      <p:ext uri="{BB962C8B-B14F-4D97-AF65-F5344CB8AC3E}">
        <p14:creationId xmlns:p14="http://schemas.microsoft.com/office/powerpoint/2010/main" val="1537157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73A666-D975-4AF7-B929-60C67AFA45BB}"/>
              </a:ext>
            </a:extLst>
          </p:cNvPr>
          <p:cNvSpPr txBox="1"/>
          <p:nvPr/>
        </p:nvSpPr>
        <p:spPr>
          <a:xfrm>
            <a:off x="251816" y="0"/>
            <a:ext cx="3429000" cy="464871"/>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lang="en-GB" altLang="en-US" b="1" u="sng">
                <a:solidFill>
                  <a:srgbClr val="000000"/>
                </a:solidFill>
                <a:cs typeface="Arial" panose="020B0604020202020204" pitchFamily="34" charset="0"/>
              </a:rPr>
              <a:t>Reading Task </a:t>
            </a:r>
            <a:endParaRPr kumimoji="0" lang="en-GB" altLang="en-US" sz="1800" b="1" i="0" u="sng" strike="noStrike" cap="none" normalizeH="0" baseline="0">
              <a:ln>
                <a:noFill/>
              </a:ln>
              <a:solidFill>
                <a:schemeClr val="tx1"/>
              </a:solidFill>
              <a:effectLst/>
            </a:endParaRPr>
          </a:p>
        </p:txBody>
      </p:sp>
      <p:graphicFrame>
        <p:nvGraphicFramePr>
          <p:cNvPr id="2" name="Table 1">
            <a:extLst>
              <a:ext uri="{FF2B5EF4-FFF2-40B4-BE49-F238E27FC236}">
                <a16:creationId xmlns:a16="http://schemas.microsoft.com/office/drawing/2014/main" id="{709C43B6-CB7E-BE07-24A5-C30C1A2B61E8}"/>
              </a:ext>
            </a:extLst>
          </p:cNvPr>
          <p:cNvGraphicFramePr>
            <a:graphicFrameLocks noGrp="1"/>
          </p:cNvGraphicFramePr>
          <p:nvPr>
            <p:extLst>
              <p:ext uri="{D42A27DB-BD31-4B8C-83A1-F6EECF244321}">
                <p14:modId xmlns:p14="http://schemas.microsoft.com/office/powerpoint/2010/main" val="1356411259"/>
              </p:ext>
            </p:extLst>
          </p:nvPr>
        </p:nvGraphicFramePr>
        <p:xfrm>
          <a:off x="251816" y="464871"/>
          <a:ext cx="6408291" cy="9252901"/>
        </p:xfrm>
        <a:graphic>
          <a:graphicData uri="http://schemas.openxmlformats.org/drawingml/2006/table">
            <a:tbl>
              <a:tblPr firstRow="1" firstCol="1" bandRow="1"/>
              <a:tblGrid>
                <a:gridCol w="806690">
                  <a:extLst>
                    <a:ext uri="{9D8B030D-6E8A-4147-A177-3AD203B41FA5}">
                      <a16:colId xmlns:a16="http://schemas.microsoft.com/office/drawing/2014/main" val="951883895"/>
                    </a:ext>
                  </a:extLst>
                </a:gridCol>
                <a:gridCol w="420073">
                  <a:extLst>
                    <a:ext uri="{9D8B030D-6E8A-4147-A177-3AD203B41FA5}">
                      <a16:colId xmlns:a16="http://schemas.microsoft.com/office/drawing/2014/main" val="1663777393"/>
                    </a:ext>
                  </a:extLst>
                </a:gridCol>
                <a:gridCol w="2985745">
                  <a:extLst>
                    <a:ext uri="{9D8B030D-6E8A-4147-A177-3AD203B41FA5}">
                      <a16:colId xmlns:a16="http://schemas.microsoft.com/office/drawing/2014/main" val="2964980956"/>
                    </a:ext>
                  </a:extLst>
                </a:gridCol>
                <a:gridCol w="2195783">
                  <a:extLst>
                    <a:ext uri="{9D8B030D-6E8A-4147-A177-3AD203B41FA5}">
                      <a16:colId xmlns:a16="http://schemas.microsoft.com/office/drawing/2014/main" val="3145643884"/>
                    </a:ext>
                  </a:extLst>
                </a:gridCol>
              </a:tblGrid>
              <a:tr h="323546">
                <a:tc>
                  <a:txBody>
                    <a:bodyPr/>
                    <a:lstStyle/>
                    <a:p>
                      <a:r>
                        <a:rPr lang="en-GB" sz="1100" b="1">
                          <a:solidFill>
                            <a:srgbClr val="000000"/>
                          </a:solidFill>
                          <a:effectLst/>
                          <a:latin typeface="+mn-lt"/>
                          <a:ea typeface="Times New Roman" panose="02020603050405020304" pitchFamily="18" charset="0"/>
                          <a:cs typeface="Times New Roman" panose="02020603050405020304" pitchFamily="18" charset="0"/>
                        </a:rPr>
                        <a:t>Paragraph title</a:t>
                      </a:r>
                      <a:endParaRPr lang="en-GB" sz="1100">
                        <a:effectLst/>
                        <a:latin typeface="+mn-lt"/>
                        <a:ea typeface="Times New Roman" panose="02020603050405020304" pitchFamily="18" charset="0"/>
                        <a:cs typeface="Times New Roman" panose="02020603050405020304" pitchFamily="18" charset="0"/>
                      </a:endParaRPr>
                    </a:p>
                  </a:txBody>
                  <a:tcPr marL="45913" marR="459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gridSpan="2">
                  <a:txBody>
                    <a:bodyPr/>
                    <a:lstStyle/>
                    <a:p>
                      <a:pPr algn="ctr"/>
                      <a:r>
                        <a:rPr lang="en-GB" sz="1100" i="1" dirty="0">
                          <a:solidFill>
                            <a:srgbClr val="000000"/>
                          </a:solidFill>
                          <a:effectLst/>
                          <a:latin typeface="+mn-lt"/>
                          <a:ea typeface="Times New Roman" panose="02020603050405020304" pitchFamily="18" charset="0"/>
                          <a:cs typeface="Times New Roman" panose="02020603050405020304" pitchFamily="18" charset="0"/>
                        </a:rPr>
                        <a:t>Extract from Guardian Newspaper Article (16/11/21)</a:t>
                      </a:r>
                      <a:endParaRPr lang="en-GB" sz="1100" dirty="0">
                        <a:effectLst/>
                        <a:latin typeface="+mn-lt"/>
                        <a:ea typeface="Times New Roman" panose="02020603050405020304" pitchFamily="18" charset="0"/>
                        <a:cs typeface="Times New Roman" panose="02020603050405020304" pitchFamily="18" charset="0"/>
                      </a:endParaRPr>
                    </a:p>
                    <a:p>
                      <a:pPr algn="ctr"/>
                      <a:r>
                        <a:rPr lang="en-GB" sz="1100" b="1" i="1" dirty="0">
                          <a:solidFill>
                            <a:srgbClr val="000000"/>
                          </a:solidFill>
                          <a:effectLst/>
                          <a:latin typeface="+mn-lt"/>
                          <a:ea typeface="Times New Roman" panose="02020603050405020304" pitchFamily="18" charset="0"/>
                          <a:cs typeface="Times New Roman" panose="02020603050405020304" pitchFamily="18" charset="0"/>
                        </a:rPr>
                        <a:t>Childhood obesity in England soars during pandemic </a:t>
                      </a:r>
                      <a:endParaRPr lang="en-GB" sz="1100" dirty="0">
                        <a:effectLst/>
                        <a:latin typeface="+mn-lt"/>
                        <a:ea typeface="Times New Roman" panose="02020603050405020304" pitchFamily="18" charset="0"/>
                        <a:cs typeface="Times New Roman" panose="02020603050405020304" pitchFamily="18" charset="0"/>
                      </a:endParaRPr>
                    </a:p>
                  </a:txBody>
                  <a:tcPr marL="45913" marR="459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a:txBody>
                    <a:bodyPr/>
                    <a:lstStyle/>
                    <a:p>
                      <a:r>
                        <a:rPr lang="en-GB" sz="1100" b="1">
                          <a:solidFill>
                            <a:srgbClr val="000000"/>
                          </a:solidFill>
                          <a:effectLst/>
                          <a:latin typeface="+mn-lt"/>
                          <a:ea typeface="Times New Roman" panose="02020603050405020304" pitchFamily="18" charset="0"/>
                          <a:cs typeface="Times New Roman" panose="02020603050405020304" pitchFamily="18" charset="0"/>
                        </a:rPr>
                        <a:t>Question</a:t>
                      </a:r>
                      <a:endParaRPr lang="en-GB" sz="1100">
                        <a:effectLst/>
                        <a:latin typeface="+mn-lt"/>
                        <a:ea typeface="Times New Roman" panose="02020603050405020304" pitchFamily="18" charset="0"/>
                        <a:cs typeface="Times New Roman" panose="02020603050405020304" pitchFamily="18" charset="0"/>
                      </a:endParaRPr>
                    </a:p>
                  </a:txBody>
                  <a:tcPr marL="45913" marR="459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54555457"/>
                  </a:ext>
                </a:extLst>
              </a:tr>
              <a:tr h="3720781">
                <a:tc>
                  <a:txBody>
                    <a:bodyPr/>
                    <a:lstStyle/>
                    <a:p>
                      <a:r>
                        <a:rPr lang="en-GB" sz="1100">
                          <a:effectLst/>
                          <a:latin typeface="+mn-lt"/>
                          <a:ea typeface="Times New Roman" panose="02020603050405020304" pitchFamily="18" charset="0"/>
                          <a:cs typeface="Times New Roman" panose="02020603050405020304" pitchFamily="18" charset="0"/>
                        </a:rPr>
                        <a:t> </a:t>
                      </a:r>
                    </a:p>
                  </a:txBody>
                  <a:tcPr marL="45913" marR="459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5</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10</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15</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Times New Roman" panose="02020603050405020304" pitchFamily="18" charset="0"/>
                        </a:rPr>
                        <a:t> </a:t>
                      </a:r>
                    </a:p>
                    <a:p>
                      <a:pPr algn="just"/>
                      <a:r>
                        <a:rPr lang="en-GB" sz="1100">
                          <a:effectLst/>
                          <a:latin typeface="+mn-lt"/>
                          <a:ea typeface="Times New Roman" panose="02020603050405020304" pitchFamily="18" charset="0"/>
                          <a:cs typeface="Times New Roman" panose="02020603050405020304" pitchFamily="18" charset="0"/>
                        </a:rPr>
                        <a:t> </a:t>
                      </a:r>
                    </a:p>
                    <a:p>
                      <a:pPr algn="just"/>
                      <a:r>
                        <a:rPr lang="en-GB" sz="1100">
                          <a:effectLst/>
                          <a:latin typeface="+mn-lt"/>
                          <a:ea typeface="Times New Roman" panose="02020603050405020304" pitchFamily="18" charset="0"/>
                          <a:cs typeface="Times New Roman" panose="02020603050405020304" pitchFamily="18" charset="0"/>
                        </a:rPr>
                        <a:t> </a:t>
                      </a:r>
                    </a:p>
                    <a:p>
                      <a:pPr algn="just"/>
                      <a:r>
                        <a:rPr lang="en-GB" sz="1100">
                          <a:effectLst/>
                          <a:latin typeface="+mn-lt"/>
                          <a:ea typeface="Times New Roman" panose="02020603050405020304" pitchFamily="18" charset="0"/>
                          <a:cs typeface="Times New Roman" panose="02020603050405020304" pitchFamily="18" charset="0"/>
                        </a:rPr>
                        <a:t>20</a:t>
                      </a:r>
                    </a:p>
                  </a:txBody>
                  <a:tcPr marL="45913" marR="459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100" dirty="0">
                          <a:effectLst/>
                          <a:latin typeface="+mn-lt"/>
                          <a:ea typeface="Times New Roman" panose="02020603050405020304" pitchFamily="18" charset="0"/>
                          <a:cs typeface="Times New Roman" panose="02020603050405020304" pitchFamily="18" charset="0"/>
                        </a:rPr>
                        <a:t>Thousands of children are facing “serious” and even “devastating” consequences as a result of weight gain during the pandemic, experts warn, as “alarming” figures reveal one in four 10- and 11-year-olds in England are obese.</a:t>
                      </a:r>
                    </a:p>
                    <a:p>
                      <a:r>
                        <a:rPr lang="en-GB" sz="1100" dirty="0">
                          <a:effectLst/>
                          <a:latin typeface="+mn-lt"/>
                          <a:ea typeface="Times New Roman" panose="02020603050405020304" pitchFamily="18" charset="0"/>
                          <a:cs typeface="Times New Roman" panose="02020603050405020304" pitchFamily="18" charset="0"/>
                        </a:rPr>
                        <a:t> </a:t>
                      </a:r>
                    </a:p>
                    <a:p>
                      <a:r>
                        <a:rPr lang="en-GB" sz="1100" dirty="0">
                          <a:effectLst/>
                          <a:latin typeface="+mn-lt"/>
                          <a:ea typeface="Times New Roman" panose="02020603050405020304" pitchFamily="18" charset="0"/>
                          <a:cs typeface="Times New Roman" panose="02020603050405020304" pitchFamily="18" charset="0"/>
                        </a:rPr>
                        <a:t>Health leaders are calling for a “relentless drive” to boost child health as official NHS data lays bare for the first time how child obesity levels have soared during lockdowns.</a:t>
                      </a:r>
                    </a:p>
                    <a:p>
                      <a:r>
                        <a:rPr lang="en-GB" sz="1100" dirty="0">
                          <a:effectLst/>
                          <a:latin typeface="+mn-lt"/>
                          <a:ea typeface="Times New Roman" panose="02020603050405020304" pitchFamily="18" charset="0"/>
                          <a:cs typeface="Times New Roman" panose="02020603050405020304" pitchFamily="18" charset="0"/>
                        </a:rPr>
                        <a:t> </a:t>
                      </a:r>
                    </a:p>
                    <a:p>
                      <a:r>
                        <a:rPr lang="en-GB" sz="1100" dirty="0">
                          <a:effectLst/>
                          <a:latin typeface="+mn-lt"/>
                          <a:ea typeface="Times New Roman" panose="02020603050405020304" pitchFamily="18" charset="0"/>
                          <a:cs typeface="Times New Roman" panose="02020603050405020304" pitchFamily="18" charset="0"/>
                        </a:rPr>
                        <a:t>The National Childhood Measurement Programme, which measures obesity prevalence among school-age pupils in reception class and year 6, found obesity levels rocketed in both year groups by more than 4 percentage points between 2019-20 and 2020-21.</a:t>
                      </a:r>
                    </a:p>
                    <a:p>
                      <a:r>
                        <a:rPr lang="en-GB" sz="1100" dirty="0">
                          <a:effectLst/>
                          <a:latin typeface="+mn-lt"/>
                          <a:ea typeface="Times New Roman" panose="02020603050405020304" pitchFamily="18" charset="0"/>
                          <a:cs typeface="Times New Roman" panose="02020603050405020304" pitchFamily="18" charset="0"/>
                        </a:rPr>
                        <a:t> </a:t>
                      </a:r>
                    </a:p>
                    <a:p>
                      <a:r>
                        <a:rPr lang="en-GB" sz="1100" dirty="0">
                          <a:effectLst/>
                          <a:latin typeface="+mn-lt"/>
                          <a:ea typeface="Times New Roman" panose="02020603050405020304" pitchFamily="18" charset="0"/>
                          <a:cs typeface="Times New Roman" panose="02020603050405020304" pitchFamily="18" charset="0"/>
                        </a:rPr>
                        <a:t>Officials said the “significant” single-year increase in prevalence was the highest rise since the programme began 15 years ago.</a:t>
                      </a:r>
                    </a:p>
                    <a:p>
                      <a:r>
                        <a:rPr lang="en-GB" sz="1100" dirty="0">
                          <a:effectLst/>
                          <a:latin typeface="+mn-lt"/>
                          <a:ea typeface="Times New Roman" panose="02020603050405020304" pitchFamily="18" charset="0"/>
                          <a:cs typeface="Times New Roman" panose="02020603050405020304" pitchFamily="18" charset="0"/>
                        </a:rPr>
                        <a:t> </a:t>
                      </a:r>
                    </a:p>
                  </a:txBody>
                  <a:tcPr marL="45913" marR="459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100" b="1">
                          <a:effectLst/>
                          <a:latin typeface="+mn-lt"/>
                          <a:ea typeface="Times New Roman" panose="02020603050405020304" pitchFamily="18" charset="0"/>
                          <a:cs typeface="Times New Roman" panose="02020603050405020304" pitchFamily="18" charset="0"/>
                        </a:rPr>
                        <a:t>How many 10– and 11-year-olds in England are obese?</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Obesity levels have increased by more than 4 percentage points in which year groups that were studied?</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txBody>
                  <a:tcPr marL="45913" marR="459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6966642"/>
                  </a:ext>
                </a:extLst>
              </a:tr>
              <a:tr h="1779504">
                <a:tc>
                  <a:txBody>
                    <a:bodyPr/>
                    <a:lstStyle/>
                    <a:p>
                      <a:r>
                        <a:rPr lang="en-GB" sz="1100">
                          <a:effectLst/>
                          <a:latin typeface="+mn-lt"/>
                          <a:ea typeface="Times New Roman" panose="02020603050405020304" pitchFamily="18" charset="0"/>
                          <a:cs typeface="Times New Roman" panose="02020603050405020304" pitchFamily="18" charset="0"/>
                        </a:rPr>
                        <a:t> </a:t>
                      </a:r>
                    </a:p>
                  </a:txBody>
                  <a:tcPr marL="45913" marR="459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22</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26</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txBody>
                  <a:tcPr marL="45913" marR="459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100">
                          <a:effectLst/>
                          <a:latin typeface="+mn-lt"/>
                          <a:ea typeface="Times New Roman" panose="02020603050405020304" pitchFamily="18" charset="0"/>
                          <a:cs typeface="Times New Roman" panose="02020603050405020304" pitchFamily="18" charset="0"/>
                        </a:rPr>
                        <a:t>The figures show that almost one in seven children are already obese when they begin primary school in England. Among reception-aged children, those aged four and five, the rates of obesity rose from 9.9% in 2019-20 to 14.4% in 2020-21.</a:t>
                      </a:r>
                    </a:p>
                    <a:p>
                      <a:r>
                        <a:rPr lang="en-GB" sz="1100">
                          <a:effectLst/>
                          <a:latin typeface="+mn-lt"/>
                          <a:ea typeface="Times New Roman" panose="02020603050405020304" pitchFamily="18" charset="0"/>
                          <a:cs typeface="Times New Roman" panose="02020603050405020304" pitchFamily="18" charset="0"/>
                        </a:rPr>
                        <a:t> </a:t>
                      </a:r>
                    </a:p>
                    <a:p>
                      <a:r>
                        <a:rPr lang="en-GB" sz="1100">
                          <a:effectLst/>
                          <a:latin typeface="+mn-lt"/>
                          <a:ea typeface="Times New Roman" panose="02020603050405020304" pitchFamily="18" charset="0"/>
                          <a:cs typeface="Times New Roman" panose="02020603050405020304" pitchFamily="18" charset="0"/>
                        </a:rPr>
                        <a:t>By the time they are aged 10 or 11, more than a quarter are obese, according to NHS Digital. In just 12 months, the rate is up from 21% in 2019-20 to 25.5% in 2020-21.</a:t>
                      </a:r>
                    </a:p>
                  </a:txBody>
                  <a:tcPr marL="45913" marR="459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100" b="1">
                          <a:effectLst/>
                          <a:latin typeface="+mn-lt"/>
                          <a:ea typeface="Times New Roman" panose="02020603050405020304" pitchFamily="18" charset="0"/>
                          <a:cs typeface="Times New Roman" panose="02020603050405020304" pitchFamily="18" charset="0"/>
                        </a:rPr>
                        <a:t>How many children are obese when they begin primary school?</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By how much have obesity levels risen in 12 months for children aged 10 or 11?</a:t>
                      </a:r>
                      <a:endParaRPr lang="en-GB" sz="1100">
                        <a:effectLst/>
                        <a:latin typeface="+mn-lt"/>
                        <a:ea typeface="Times New Roman" panose="02020603050405020304" pitchFamily="18" charset="0"/>
                        <a:cs typeface="Times New Roman" panose="02020603050405020304" pitchFamily="18" charset="0"/>
                      </a:endParaRPr>
                    </a:p>
                  </a:txBody>
                  <a:tcPr marL="45913" marR="459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6685486"/>
                  </a:ext>
                </a:extLst>
              </a:tr>
              <a:tr h="3235462">
                <a:tc>
                  <a:txBody>
                    <a:bodyPr/>
                    <a:lstStyle/>
                    <a:p>
                      <a:r>
                        <a:rPr lang="en-GB" sz="1100">
                          <a:effectLst/>
                          <a:latin typeface="+mn-lt"/>
                          <a:ea typeface="Times New Roman" panose="02020603050405020304" pitchFamily="18" charset="0"/>
                          <a:cs typeface="Times New Roman" panose="02020603050405020304" pitchFamily="18" charset="0"/>
                        </a:rPr>
                        <a:t> </a:t>
                      </a:r>
                    </a:p>
                  </a:txBody>
                  <a:tcPr marL="45913" marR="459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100">
                          <a:effectLst/>
                          <a:latin typeface="+mn-lt"/>
                          <a:ea typeface="Times New Roman" panose="02020603050405020304" pitchFamily="18" charset="0"/>
                          <a:cs typeface="Calibri Light" panose="020F0302020204030204" pitchFamily="34" charset="0"/>
                        </a:rPr>
                        <a:t>30</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35</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40</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45</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txBody>
                  <a:tcPr marL="45913" marR="4591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100" dirty="0">
                          <a:effectLst/>
                          <a:latin typeface="+mn-lt"/>
                          <a:ea typeface="Times New Roman" panose="02020603050405020304" pitchFamily="18" charset="0"/>
                          <a:cs typeface="Times New Roman" panose="02020603050405020304" pitchFamily="18" charset="0"/>
                        </a:rPr>
                        <a:t>Dr Max Davie, officer for health improvement at the Royal College of Paediatrics and Child Health, said lockdowns “may have been a key factor” in the rise in obesity rates. “This sharp increase in obesity levels across childhood is alarming,” he said.</a:t>
                      </a:r>
                    </a:p>
                    <a:p>
                      <a:r>
                        <a:rPr lang="en-GB" sz="1100" dirty="0">
                          <a:effectLst/>
                          <a:latin typeface="+mn-lt"/>
                          <a:ea typeface="Times New Roman" panose="02020603050405020304" pitchFamily="18" charset="0"/>
                          <a:cs typeface="Times New Roman" panose="02020603050405020304" pitchFamily="18" charset="0"/>
                        </a:rPr>
                        <a:t> </a:t>
                      </a:r>
                    </a:p>
                    <a:p>
                      <a:r>
                        <a:rPr lang="en-GB" sz="1100" dirty="0">
                          <a:effectLst/>
                          <a:latin typeface="+mn-lt"/>
                          <a:ea typeface="Times New Roman" panose="02020603050405020304" pitchFamily="18" charset="0"/>
                          <a:cs typeface="Times New Roman" panose="02020603050405020304" pitchFamily="18" charset="0"/>
                        </a:rPr>
                        <a:t>Caroline Cerny, from the Obesity Health Alliance, said the figures highlighted “the need for a relentless drive on improving children’s health”.</a:t>
                      </a:r>
                    </a:p>
                    <a:p>
                      <a:r>
                        <a:rPr lang="en-GB" sz="1100" dirty="0">
                          <a:effectLst/>
                          <a:latin typeface="+mn-lt"/>
                          <a:ea typeface="Times New Roman" panose="02020603050405020304" pitchFamily="18" charset="0"/>
                          <a:cs typeface="Times New Roman" panose="02020603050405020304" pitchFamily="18" charset="0"/>
                        </a:rPr>
                        <a:t> </a:t>
                      </a:r>
                    </a:p>
                    <a:p>
                      <a:r>
                        <a:rPr lang="en-GB" sz="1100" dirty="0">
                          <a:effectLst/>
                          <a:latin typeface="+mn-lt"/>
                          <a:ea typeface="Times New Roman" panose="02020603050405020304" pitchFamily="18" charset="0"/>
                          <a:cs typeface="Times New Roman" panose="02020603050405020304" pitchFamily="18" charset="0"/>
                        </a:rPr>
                        <a:t>“There are several aspects of the pandemic that are likely to have contributed to this increase in child obesity levels,” she said. “But it is very clear from data showing increases in sales of confectionery, biscuits and fast food that junk food companies used the opportunity to keep their unhealthy products centre stage in children’s minds. We need to break the junk food cycle to improve children’s health.”</a:t>
                      </a:r>
                    </a:p>
                  </a:txBody>
                  <a:tcPr marL="45913" marR="4591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100" b="1" dirty="0">
                          <a:effectLst/>
                          <a:latin typeface="+mn-lt"/>
                          <a:ea typeface="Times New Roman" panose="02020603050405020304" pitchFamily="18" charset="0"/>
                          <a:cs typeface="Times New Roman" panose="02020603050405020304" pitchFamily="18" charset="0"/>
                        </a:rPr>
                        <a:t>What may have been a factor in the rise of obesity rates? </a:t>
                      </a:r>
                      <a:endParaRPr lang="en-GB" sz="1100" dirty="0">
                        <a:effectLst/>
                        <a:latin typeface="+mn-lt"/>
                        <a:ea typeface="Times New Roman" panose="02020603050405020304" pitchFamily="18" charset="0"/>
                        <a:cs typeface="Times New Roman" panose="02020603050405020304" pitchFamily="18" charset="0"/>
                      </a:endParaRPr>
                    </a:p>
                    <a:p>
                      <a:r>
                        <a:rPr lang="en-GB" sz="1100" b="1" dirty="0">
                          <a:effectLst/>
                          <a:latin typeface="+mn-lt"/>
                          <a:ea typeface="Times New Roman" panose="02020603050405020304" pitchFamily="18" charset="0"/>
                          <a:cs typeface="Times New Roman" panose="02020603050405020304" pitchFamily="18" charset="0"/>
                        </a:rPr>
                        <a:t> </a:t>
                      </a:r>
                      <a:endParaRPr lang="en-GB" sz="1100" dirty="0">
                        <a:effectLst/>
                        <a:latin typeface="+mn-lt"/>
                        <a:ea typeface="Times New Roman" panose="02020603050405020304" pitchFamily="18" charset="0"/>
                        <a:cs typeface="Times New Roman" panose="02020603050405020304" pitchFamily="18" charset="0"/>
                      </a:endParaRPr>
                    </a:p>
                    <a:p>
                      <a:r>
                        <a:rPr lang="en-GB" sz="1100" b="1" dirty="0">
                          <a:effectLst/>
                          <a:latin typeface="+mn-lt"/>
                          <a:ea typeface="Times New Roman" panose="02020603050405020304" pitchFamily="18" charset="0"/>
                          <a:cs typeface="Times New Roman" panose="02020603050405020304" pitchFamily="18" charset="0"/>
                        </a:rPr>
                        <a:t> </a:t>
                      </a:r>
                      <a:endParaRPr lang="en-GB" sz="1100" dirty="0">
                        <a:effectLst/>
                        <a:latin typeface="+mn-lt"/>
                        <a:ea typeface="Times New Roman" panose="02020603050405020304" pitchFamily="18" charset="0"/>
                        <a:cs typeface="Times New Roman" panose="02020603050405020304" pitchFamily="18" charset="0"/>
                      </a:endParaRPr>
                    </a:p>
                    <a:p>
                      <a:r>
                        <a:rPr lang="en-GB" sz="1100" b="1" dirty="0">
                          <a:effectLst/>
                          <a:latin typeface="+mn-lt"/>
                          <a:ea typeface="Times New Roman" panose="02020603050405020304" pitchFamily="18" charset="0"/>
                          <a:cs typeface="Times New Roman" panose="02020603050405020304" pitchFamily="18" charset="0"/>
                        </a:rPr>
                        <a:t> </a:t>
                      </a:r>
                      <a:endParaRPr lang="en-GB" sz="1100" dirty="0">
                        <a:effectLst/>
                        <a:latin typeface="+mn-lt"/>
                        <a:ea typeface="Times New Roman" panose="02020603050405020304" pitchFamily="18" charset="0"/>
                        <a:cs typeface="Times New Roman" panose="02020603050405020304" pitchFamily="18" charset="0"/>
                      </a:endParaRPr>
                    </a:p>
                    <a:p>
                      <a:r>
                        <a:rPr lang="en-GB" sz="1100" b="1" dirty="0">
                          <a:effectLst/>
                          <a:latin typeface="+mn-lt"/>
                          <a:ea typeface="Times New Roman" panose="02020603050405020304" pitchFamily="18" charset="0"/>
                          <a:cs typeface="Times New Roman" panose="02020603050405020304" pitchFamily="18" charset="0"/>
                        </a:rPr>
                        <a:t> </a:t>
                      </a:r>
                      <a:endParaRPr lang="en-GB" sz="1100" dirty="0">
                        <a:effectLst/>
                        <a:latin typeface="+mn-lt"/>
                        <a:ea typeface="Times New Roman" panose="02020603050405020304" pitchFamily="18" charset="0"/>
                        <a:cs typeface="Times New Roman" panose="02020603050405020304" pitchFamily="18" charset="0"/>
                      </a:endParaRPr>
                    </a:p>
                    <a:p>
                      <a:r>
                        <a:rPr lang="en-GB" sz="1100" b="1" dirty="0">
                          <a:effectLst/>
                          <a:latin typeface="+mn-lt"/>
                          <a:ea typeface="Times New Roman" panose="02020603050405020304" pitchFamily="18" charset="0"/>
                          <a:cs typeface="Times New Roman" panose="02020603050405020304" pitchFamily="18" charset="0"/>
                        </a:rPr>
                        <a:t> </a:t>
                      </a:r>
                      <a:endParaRPr lang="en-GB" sz="1100" dirty="0">
                        <a:effectLst/>
                        <a:latin typeface="+mn-lt"/>
                        <a:ea typeface="Times New Roman" panose="02020603050405020304" pitchFamily="18" charset="0"/>
                        <a:cs typeface="Times New Roman" panose="02020603050405020304" pitchFamily="18" charset="0"/>
                      </a:endParaRPr>
                    </a:p>
                    <a:p>
                      <a:r>
                        <a:rPr lang="en-GB" sz="1100" b="1" dirty="0">
                          <a:effectLst/>
                          <a:latin typeface="+mn-lt"/>
                          <a:ea typeface="Times New Roman" panose="02020603050405020304" pitchFamily="18" charset="0"/>
                          <a:cs typeface="Times New Roman" panose="02020603050405020304" pitchFamily="18" charset="0"/>
                        </a:rPr>
                        <a:t> </a:t>
                      </a:r>
                      <a:endParaRPr lang="en-GB" sz="1100" dirty="0">
                        <a:effectLst/>
                        <a:latin typeface="+mn-lt"/>
                        <a:ea typeface="Times New Roman" panose="02020603050405020304" pitchFamily="18" charset="0"/>
                        <a:cs typeface="Times New Roman" panose="02020603050405020304" pitchFamily="18" charset="0"/>
                      </a:endParaRPr>
                    </a:p>
                    <a:p>
                      <a:r>
                        <a:rPr lang="en-GB" sz="1100" b="1" dirty="0">
                          <a:effectLst/>
                          <a:latin typeface="+mn-lt"/>
                          <a:ea typeface="Times New Roman" panose="02020603050405020304" pitchFamily="18" charset="0"/>
                          <a:cs typeface="Times New Roman" panose="02020603050405020304" pitchFamily="18" charset="0"/>
                        </a:rPr>
                        <a:t> </a:t>
                      </a:r>
                      <a:endParaRPr lang="en-GB" sz="1100" dirty="0">
                        <a:effectLst/>
                        <a:latin typeface="+mn-lt"/>
                        <a:ea typeface="Times New Roman" panose="02020603050405020304" pitchFamily="18" charset="0"/>
                        <a:cs typeface="Times New Roman" panose="02020603050405020304" pitchFamily="18" charset="0"/>
                      </a:endParaRPr>
                    </a:p>
                    <a:p>
                      <a:r>
                        <a:rPr lang="en-GB" sz="1100" b="1" dirty="0">
                          <a:effectLst/>
                          <a:latin typeface="+mn-lt"/>
                          <a:ea typeface="Times New Roman" panose="02020603050405020304" pitchFamily="18" charset="0"/>
                          <a:cs typeface="Times New Roman" panose="02020603050405020304" pitchFamily="18" charset="0"/>
                        </a:rPr>
                        <a:t> </a:t>
                      </a:r>
                      <a:endParaRPr lang="en-GB" sz="1100" dirty="0">
                        <a:effectLst/>
                        <a:latin typeface="+mn-lt"/>
                        <a:ea typeface="Times New Roman" panose="02020603050405020304" pitchFamily="18" charset="0"/>
                        <a:cs typeface="Times New Roman" panose="02020603050405020304" pitchFamily="18" charset="0"/>
                      </a:endParaRPr>
                    </a:p>
                    <a:p>
                      <a:r>
                        <a:rPr lang="en-GB" sz="1100" b="1" dirty="0">
                          <a:effectLst/>
                          <a:latin typeface="+mn-lt"/>
                          <a:ea typeface="Times New Roman" panose="02020603050405020304" pitchFamily="18" charset="0"/>
                          <a:cs typeface="Times New Roman" panose="02020603050405020304" pitchFamily="18" charset="0"/>
                        </a:rPr>
                        <a:t>What did the data show that was a cause in the increase in child obesity levels?</a:t>
                      </a:r>
                      <a:endParaRPr lang="en-GB" sz="1100" dirty="0">
                        <a:effectLst/>
                        <a:latin typeface="+mn-lt"/>
                        <a:ea typeface="Times New Roman" panose="02020603050405020304" pitchFamily="18" charset="0"/>
                        <a:cs typeface="Times New Roman" panose="02020603050405020304" pitchFamily="18" charset="0"/>
                      </a:endParaRPr>
                    </a:p>
                  </a:txBody>
                  <a:tcPr marL="45913" marR="459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9024740"/>
                  </a:ext>
                </a:extLst>
              </a:tr>
            </a:tbl>
          </a:graphicData>
        </a:graphic>
      </p:graphicFrame>
    </p:spTree>
    <p:extLst>
      <p:ext uri="{BB962C8B-B14F-4D97-AF65-F5344CB8AC3E}">
        <p14:creationId xmlns:p14="http://schemas.microsoft.com/office/powerpoint/2010/main" val="4809626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E9121B-130C-E9E8-2718-6E9DC8A79295}"/>
              </a:ext>
            </a:extLst>
          </p:cNvPr>
          <p:cNvSpPr txBox="1"/>
          <p:nvPr/>
        </p:nvSpPr>
        <p:spPr>
          <a:xfrm>
            <a:off x="99578" y="8241826"/>
            <a:ext cx="6758422" cy="19411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b="1" u="sng" dirty="0">
                <a:latin typeface="+mj-lt"/>
                <a:ea typeface="Calibri Light"/>
                <a:cs typeface="Calibri Light"/>
              </a:rPr>
              <a:t>Glossary</a:t>
            </a:r>
            <a:r>
              <a:rPr lang="en-GB" sz="1400" b="1" i="1" dirty="0">
                <a:latin typeface="+mj-lt"/>
                <a:ea typeface="Calibri Light"/>
                <a:cs typeface="Calibri Light"/>
              </a:rPr>
              <a:t> </a:t>
            </a:r>
            <a:r>
              <a:rPr lang="en-GB" sz="1200" dirty="0">
                <a:latin typeface="Calibri Light"/>
                <a:ea typeface="Calibri Light"/>
                <a:cs typeface="Calibri Light"/>
              </a:rPr>
              <a:t> </a:t>
            </a:r>
          </a:p>
          <a:p>
            <a:pPr>
              <a:lnSpc>
                <a:spcPct val="150000"/>
              </a:lnSpc>
            </a:pPr>
            <a:r>
              <a:rPr lang="en-GB" sz="1200" b="1" dirty="0">
                <a:ea typeface="Calibri Light"/>
                <a:cs typeface="Calibri Light"/>
              </a:rPr>
              <a:t>-Pandemic </a:t>
            </a:r>
            <a:r>
              <a:rPr lang="en-GB" sz="1200" dirty="0">
                <a:ea typeface="Calibri Light"/>
                <a:cs typeface="Calibri Light"/>
              </a:rPr>
              <a:t>– a widespread occurrence of an infectious disease over a whole country or the world at a particular time.</a:t>
            </a:r>
          </a:p>
          <a:p>
            <a:pPr>
              <a:lnSpc>
                <a:spcPct val="150000"/>
              </a:lnSpc>
            </a:pPr>
            <a:r>
              <a:rPr lang="en-GB" sz="1200" b="1" dirty="0">
                <a:ea typeface="Calibri Light"/>
                <a:cs typeface="Calibri Light"/>
              </a:rPr>
              <a:t>-Prevalence – </a:t>
            </a:r>
            <a:r>
              <a:rPr lang="en-GB" sz="1200" dirty="0">
                <a:ea typeface="Calibri Light"/>
                <a:cs typeface="Calibri Light"/>
              </a:rPr>
              <a:t>the total number of individuals in a population who have a disease or health condition at a specific period.</a:t>
            </a:r>
          </a:p>
          <a:p>
            <a:pPr>
              <a:lnSpc>
                <a:spcPct val="150000"/>
              </a:lnSpc>
            </a:pPr>
            <a:r>
              <a:rPr lang="en-GB" sz="1200" b="1" dirty="0">
                <a:ea typeface="Calibri Light"/>
                <a:cs typeface="Calibri Light"/>
              </a:rPr>
              <a:t>-</a:t>
            </a:r>
            <a:r>
              <a:rPr lang="en-GB" sz="1200" b="1" dirty="0"/>
              <a:t>Paediatrics</a:t>
            </a:r>
            <a:r>
              <a:rPr lang="en-GB" sz="1200" dirty="0"/>
              <a:t> – relating to the branch of medicine dealing with children and their diseases.</a:t>
            </a:r>
          </a:p>
          <a:p>
            <a:pPr>
              <a:lnSpc>
                <a:spcPct val="150000"/>
              </a:lnSpc>
            </a:pPr>
            <a:r>
              <a:rPr lang="en-GB" sz="1200" b="1" dirty="0">
                <a:ea typeface="Calibri Light"/>
                <a:cs typeface="Calibri Light"/>
              </a:rPr>
              <a:t>	</a:t>
            </a:r>
          </a:p>
        </p:txBody>
      </p:sp>
      <p:graphicFrame>
        <p:nvGraphicFramePr>
          <p:cNvPr id="4" name="Table 3">
            <a:extLst>
              <a:ext uri="{FF2B5EF4-FFF2-40B4-BE49-F238E27FC236}">
                <a16:creationId xmlns:a16="http://schemas.microsoft.com/office/drawing/2014/main" id="{4CD380B9-EDB0-D4DB-63BA-42D4DB85DB11}"/>
              </a:ext>
            </a:extLst>
          </p:cNvPr>
          <p:cNvGraphicFramePr>
            <a:graphicFrameLocks noGrp="1"/>
          </p:cNvGraphicFramePr>
          <p:nvPr>
            <p:extLst>
              <p:ext uri="{D42A27DB-BD31-4B8C-83A1-F6EECF244321}">
                <p14:modId xmlns:p14="http://schemas.microsoft.com/office/powerpoint/2010/main" val="772470386"/>
              </p:ext>
            </p:extLst>
          </p:nvPr>
        </p:nvGraphicFramePr>
        <p:xfrm>
          <a:off x="210817" y="166594"/>
          <a:ext cx="6476585" cy="7938453"/>
        </p:xfrm>
        <a:graphic>
          <a:graphicData uri="http://schemas.openxmlformats.org/drawingml/2006/table">
            <a:tbl>
              <a:tblPr firstRow="1" firstCol="1" bandRow="1"/>
              <a:tblGrid>
                <a:gridCol w="815287">
                  <a:extLst>
                    <a:ext uri="{9D8B030D-6E8A-4147-A177-3AD203B41FA5}">
                      <a16:colId xmlns:a16="http://schemas.microsoft.com/office/drawing/2014/main" val="2900433092"/>
                    </a:ext>
                  </a:extLst>
                </a:gridCol>
                <a:gridCol w="424550">
                  <a:extLst>
                    <a:ext uri="{9D8B030D-6E8A-4147-A177-3AD203B41FA5}">
                      <a16:colId xmlns:a16="http://schemas.microsoft.com/office/drawing/2014/main" val="3667312921"/>
                    </a:ext>
                  </a:extLst>
                </a:gridCol>
                <a:gridCol w="3017564">
                  <a:extLst>
                    <a:ext uri="{9D8B030D-6E8A-4147-A177-3AD203B41FA5}">
                      <a16:colId xmlns:a16="http://schemas.microsoft.com/office/drawing/2014/main" val="1871909804"/>
                    </a:ext>
                  </a:extLst>
                </a:gridCol>
                <a:gridCol w="2219184">
                  <a:extLst>
                    <a:ext uri="{9D8B030D-6E8A-4147-A177-3AD203B41FA5}">
                      <a16:colId xmlns:a16="http://schemas.microsoft.com/office/drawing/2014/main" val="3172812770"/>
                    </a:ext>
                  </a:extLst>
                </a:gridCol>
              </a:tblGrid>
              <a:tr h="2222419">
                <a:tc>
                  <a:txBody>
                    <a:bodyPr/>
                    <a:lstStyle/>
                    <a:p>
                      <a:r>
                        <a:rPr lang="en-GB" sz="1100">
                          <a:effectLst/>
                          <a:latin typeface="+mn-lt"/>
                          <a:ea typeface="Times New Roman" panose="02020603050405020304" pitchFamily="18" charset="0"/>
                          <a:cs typeface="Times New Roman" panose="02020603050405020304" pitchFamily="18" charset="0"/>
                        </a:rPr>
                        <a:t> </a:t>
                      </a:r>
                    </a:p>
                  </a:txBody>
                  <a:tcPr marL="56662" marR="56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100">
                          <a:effectLst/>
                          <a:latin typeface="+mn-lt"/>
                          <a:ea typeface="Times New Roman" panose="02020603050405020304" pitchFamily="18" charset="0"/>
                          <a:cs typeface="Calibri Light" panose="020F0302020204030204" pitchFamily="34" charset="0"/>
                        </a:rPr>
                        <a:t>50</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56</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61</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txBody>
                  <a:tcPr marL="56662" marR="5666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100">
                          <a:effectLst/>
                          <a:latin typeface="+mn-lt"/>
                          <a:ea typeface="Times New Roman" panose="02020603050405020304" pitchFamily="18" charset="0"/>
                          <a:cs typeface="Times New Roman" panose="02020603050405020304" pitchFamily="18" charset="0"/>
                        </a:rPr>
                        <a:t>Boys had a higher prevalence of obesity than girls for both age groups, according to the figures. The proportion of children who were a healthy weight dropped between 2019-20 and 2020-21.</a:t>
                      </a:r>
                    </a:p>
                    <a:p>
                      <a:r>
                        <a:rPr lang="en-GB" sz="1100">
                          <a:effectLst/>
                          <a:latin typeface="+mn-lt"/>
                          <a:ea typeface="Times New Roman" panose="02020603050405020304" pitchFamily="18" charset="0"/>
                          <a:cs typeface="Times New Roman" panose="02020603050405020304" pitchFamily="18" charset="0"/>
                        </a:rPr>
                        <a:t> </a:t>
                      </a:r>
                    </a:p>
                    <a:p>
                      <a:r>
                        <a:rPr lang="en-GB" sz="1100">
                          <a:effectLst/>
                          <a:latin typeface="+mn-lt"/>
                          <a:ea typeface="Times New Roman" panose="02020603050405020304" pitchFamily="18" charset="0"/>
                          <a:cs typeface="Times New Roman" panose="02020603050405020304" pitchFamily="18" charset="0"/>
                        </a:rPr>
                        <a:t>Overall, the proportion either overweight or obese was 27.7% in reception and 40.9% in year 6. It means four in 10 children leaving primary school are at increased risk of serious health conditions.</a:t>
                      </a:r>
                    </a:p>
                    <a:p>
                      <a:r>
                        <a:rPr lang="en-GB" sz="1100">
                          <a:effectLst/>
                          <a:latin typeface="+mn-lt"/>
                          <a:ea typeface="Times New Roman" panose="02020603050405020304" pitchFamily="18" charset="0"/>
                          <a:cs typeface="Times New Roman" panose="02020603050405020304" pitchFamily="18" charset="0"/>
                        </a:rPr>
                        <a:t> </a:t>
                      </a:r>
                    </a:p>
                    <a:p>
                      <a:r>
                        <a:rPr lang="en-GB" sz="1100">
                          <a:effectLst/>
                          <a:latin typeface="+mn-lt"/>
                          <a:ea typeface="Times New Roman" panose="02020603050405020304" pitchFamily="18" charset="0"/>
                          <a:cs typeface="Times New Roman" panose="02020603050405020304" pitchFamily="18" charset="0"/>
                        </a:rPr>
                        <a:t>Nikki Joule, the policy manager at Diabetes UK, warned of potentially devastating consequences as a result of weight gain during the pandemic.</a:t>
                      </a:r>
                    </a:p>
                  </a:txBody>
                  <a:tcPr marL="56662" marR="5666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r>
                        <a:rPr lang="en-GB" sz="1100" b="1">
                          <a:effectLst/>
                          <a:latin typeface="+mn-lt"/>
                          <a:ea typeface="Times New Roman" panose="02020603050405020304" pitchFamily="18" charset="0"/>
                          <a:cs typeface="Times New Roman" panose="02020603050405020304" pitchFamily="18" charset="0"/>
                        </a:rPr>
                        <a:t>Who have a higher prevalence of obesity? Boys or girls?</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What are four in 10 children leaving primary school at increased risk of?</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What disease are you at increased risk of if you are obese?</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 </a:t>
                      </a:r>
                      <a:endParaRPr lang="en-GB" sz="1100">
                        <a:effectLst/>
                        <a:latin typeface="+mn-lt"/>
                        <a:ea typeface="Times New Roman" panose="02020603050405020304" pitchFamily="18" charset="0"/>
                        <a:cs typeface="Times New Roman" panose="02020603050405020304" pitchFamily="18" charset="0"/>
                      </a:endParaRPr>
                    </a:p>
                    <a:p>
                      <a:r>
                        <a:rPr lang="en-GB" sz="1100" b="1">
                          <a:effectLst/>
                          <a:latin typeface="+mn-lt"/>
                          <a:ea typeface="Times New Roman" panose="02020603050405020304" pitchFamily="18" charset="0"/>
                          <a:cs typeface="Times New Roman" panose="02020603050405020304" pitchFamily="18" charset="0"/>
                        </a:rPr>
                        <a:t>Where are children twice as likely to be obese?</a:t>
                      </a:r>
                      <a:endParaRPr lang="en-GB" sz="1100">
                        <a:effectLst/>
                        <a:latin typeface="+mn-lt"/>
                        <a:ea typeface="Times New Roman" panose="02020603050405020304" pitchFamily="18" charset="0"/>
                        <a:cs typeface="Times New Roman" panose="02020603050405020304" pitchFamily="18" charset="0"/>
                      </a:endParaRPr>
                    </a:p>
                  </a:txBody>
                  <a:tcPr marL="56662" marR="56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2538870"/>
                  </a:ext>
                </a:extLst>
              </a:tr>
              <a:tr h="3234593">
                <a:tc>
                  <a:txBody>
                    <a:bodyPr/>
                    <a:lstStyle/>
                    <a:p>
                      <a:r>
                        <a:rPr lang="en-GB" sz="1100">
                          <a:effectLst/>
                          <a:latin typeface="+mn-lt"/>
                          <a:ea typeface="Times New Roman" panose="02020603050405020304" pitchFamily="18" charset="0"/>
                          <a:cs typeface="Times New Roman" panose="02020603050405020304" pitchFamily="18" charset="0"/>
                        </a:rPr>
                        <a:t> </a:t>
                      </a:r>
                    </a:p>
                  </a:txBody>
                  <a:tcPr marL="56662" marR="56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100">
                          <a:effectLst/>
                          <a:latin typeface="+mn-lt"/>
                          <a:ea typeface="Times New Roman" panose="02020603050405020304" pitchFamily="18" charset="0"/>
                          <a:cs typeface="Calibri Light" panose="020F0302020204030204" pitchFamily="34" charset="0"/>
                        </a:rPr>
                        <a:t>64</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70</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75</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80</a:t>
                      </a:r>
                      <a:endParaRPr lang="en-GB" sz="1100">
                        <a:effectLst/>
                        <a:latin typeface="+mn-lt"/>
                        <a:ea typeface="Times New Roman" panose="02020603050405020304" pitchFamily="18" charset="0"/>
                        <a:cs typeface="Times New Roman" panose="02020603050405020304" pitchFamily="18" charset="0"/>
                      </a:endParaRPr>
                    </a:p>
                  </a:txBody>
                  <a:tcPr marL="56662" marR="5666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r>
                        <a:rPr lang="en-GB" sz="1100">
                          <a:solidFill>
                            <a:srgbClr val="000000"/>
                          </a:solidFill>
                          <a:effectLst/>
                          <a:latin typeface="+mn-lt"/>
                          <a:ea typeface="Times New Roman" panose="02020603050405020304" pitchFamily="18" charset="0"/>
                          <a:cs typeface="Times New Roman" panose="02020603050405020304" pitchFamily="18" charset="0"/>
                        </a:rPr>
                        <a:t>“This new data, which shows that two-fifths of children aged 10-11 in England are living with overweight and obesity is hugely concerning, and it underlines why urgent action is needed to improve children’s health,” she said. “Living with obesity significantly increases your risk of type 2 diabetes, a condition which is known to have more severe and acute consequences in children and young people.”</a:t>
                      </a:r>
                      <a:endParaRPr lang="en-GB" sz="1100">
                        <a:effectLst/>
                        <a:latin typeface="+mn-lt"/>
                        <a:ea typeface="Times New Roman" panose="02020603050405020304" pitchFamily="18" charset="0"/>
                        <a:cs typeface="Times New Roman" panose="02020603050405020304" pitchFamily="18" charset="0"/>
                      </a:endParaRPr>
                    </a:p>
                    <a:p>
                      <a:pPr>
                        <a:lnSpc>
                          <a:spcPct val="107000"/>
                        </a:lnSpc>
                      </a:pPr>
                      <a:r>
                        <a:rPr lang="en-GB" sz="1100">
                          <a:effectLst/>
                          <a:latin typeface="+mn-lt"/>
                          <a:ea typeface="Times New Roman" panose="02020603050405020304" pitchFamily="18" charset="0"/>
                          <a:cs typeface="Times New Roman" panose="02020603050405020304" pitchFamily="18" charset="0"/>
                        </a:rPr>
                        <a:t> </a:t>
                      </a:r>
                    </a:p>
                    <a:p>
                      <a:pPr>
                        <a:lnSpc>
                          <a:spcPct val="107000"/>
                        </a:lnSpc>
                      </a:pPr>
                      <a:r>
                        <a:rPr lang="en-GB" sz="1100">
                          <a:solidFill>
                            <a:srgbClr val="000000"/>
                          </a:solidFill>
                          <a:effectLst/>
                          <a:latin typeface="+mn-lt"/>
                          <a:ea typeface="Times New Roman" panose="02020603050405020304" pitchFamily="18" charset="0"/>
                          <a:cs typeface="Times New Roman" panose="02020603050405020304" pitchFamily="18" charset="0"/>
                        </a:rPr>
                        <a:t>Children living in poorer areas are twice as likely to be obese than those living in wealthier neighbourhoods, the figures also revealed.</a:t>
                      </a:r>
                      <a:endParaRPr lang="en-GB" sz="1100">
                        <a:effectLst/>
                        <a:latin typeface="+mn-lt"/>
                        <a:ea typeface="Times New Roman" panose="02020603050405020304" pitchFamily="18" charset="0"/>
                        <a:cs typeface="Times New Roman" panose="02020603050405020304" pitchFamily="18" charset="0"/>
                      </a:endParaRPr>
                    </a:p>
                    <a:p>
                      <a:pPr>
                        <a:lnSpc>
                          <a:spcPct val="107000"/>
                        </a:lnSpc>
                      </a:pPr>
                      <a:r>
                        <a:rPr lang="en-GB" sz="1100">
                          <a:effectLst/>
                          <a:latin typeface="+mn-lt"/>
                          <a:ea typeface="Times New Roman" panose="02020603050405020304" pitchFamily="18" charset="0"/>
                          <a:cs typeface="Times New Roman" panose="02020603050405020304" pitchFamily="18" charset="0"/>
                        </a:rPr>
                        <a:t> </a:t>
                      </a:r>
                    </a:p>
                    <a:p>
                      <a:pPr>
                        <a:lnSpc>
                          <a:spcPct val="107000"/>
                        </a:lnSpc>
                      </a:pPr>
                      <a:r>
                        <a:rPr lang="en-GB" sz="1100">
                          <a:solidFill>
                            <a:srgbClr val="000000"/>
                          </a:solidFill>
                          <a:effectLst/>
                          <a:latin typeface="+mn-lt"/>
                          <a:ea typeface="Times New Roman" panose="02020603050405020304" pitchFamily="18" charset="0"/>
                          <a:cs typeface="Times New Roman" panose="02020603050405020304" pitchFamily="18" charset="0"/>
                        </a:rPr>
                        <a:t>In reception-aged children, 20.3% in the most deprived areas are obese compared with 7.8% in the least deprived. In year 6 pupils, the proportion who are obese ranged from 33.8% among those living in the most deprived areas to 14.3% in the least deprived.</a:t>
                      </a:r>
                      <a:endParaRPr lang="en-GB" sz="1100">
                        <a:effectLst/>
                        <a:latin typeface="+mn-lt"/>
                        <a:ea typeface="Times New Roman" panose="02020603050405020304" pitchFamily="18" charset="0"/>
                        <a:cs typeface="Times New Roman" panose="02020603050405020304" pitchFamily="18" charset="0"/>
                      </a:endParaRPr>
                    </a:p>
                  </a:txBody>
                  <a:tcPr marL="56662" marR="5666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GB"/>
                    </a:p>
                  </a:txBody>
                  <a:tcPr/>
                </a:tc>
                <a:extLst>
                  <a:ext uri="{0D108BD9-81ED-4DB2-BD59-A6C34878D82A}">
                    <a16:rowId xmlns:a16="http://schemas.microsoft.com/office/drawing/2014/main" val="2892400150"/>
                  </a:ext>
                </a:extLst>
              </a:tr>
              <a:tr h="1746186">
                <a:tc>
                  <a:txBody>
                    <a:bodyPr/>
                    <a:lstStyle/>
                    <a:p>
                      <a:r>
                        <a:rPr lang="en-GB" sz="1100">
                          <a:effectLst/>
                          <a:latin typeface="+mn-lt"/>
                          <a:ea typeface="Times New Roman" panose="02020603050405020304" pitchFamily="18" charset="0"/>
                          <a:cs typeface="Times New Roman" panose="02020603050405020304" pitchFamily="18" charset="0"/>
                        </a:rPr>
                        <a:t> </a:t>
                      </a:r>
                    </a:p>
                  </a:txBody>
                  <a:tcPr marL="56662" marR="56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GB" sz="1100">
                          <a:effectLst/>
                          <a:latin typeface="+mn-lt"/>
                          <a:ea typeface="Times New Roman" panose="02020603050405020304" pitchFamily="18" charset="0"/>
                          <a:cs typeface="Calibri Light" panose="020F0302020204030204" pitchFamily="34" charset="0"/>
                        </a:rPr>
                        <a:t>83</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90</a:t>
                      </a:r>
                      <a:endParaRPr lang="en-GB" sz="1100">
                        <a:effectLst/>
                        <a:latin typeface="+mn-lt"/>
                        <a:ea typeface="Times New Roman" panose="02020603050405020304" pitchFamily="18" charset="0"/>
                        <a:cs typeface="Times New Roman" panose="02020603050405020304" pitchFamily="18" charset="0"/>
                      </a:endParaRPr>
                    </a:p>
                    <a:p>
                      <a:pPr algn="just"/>
                      <a:r>
                        <a:rPr lang="en-GB" sz="1100">
                          <a:effectLst/>
                          <a:latin typeface="+mn-lt"/>
                          <a:ea typeface="Times New Roman" panose="02020603050405020304" pitchFamily="18" charset="0"/>
                          <a:cs typeface="Calibri Light" panose="020F0302020204030204" pitchFamily="34" charset="0"/>
                        </a:rPr>
                        <a:t> </a:t>
                      </a:r>
                      <a:endParaRPr lang="en-GB" sz="1100">
                        <a:effectLst/>
                        <a:latin typeface="+mn-lt"/>
                        <a:ea typeface="Times New Roman" panose="02020603050405020304" pitchFamily="18" charset="0"/>
                        <a:cs typeface="Times New Roman" panose="02020603050405020304" pitchFamily="18" charset="0"/>
                      </a:endParaRPr>
                    </a:p>
                  </a:txBody>
                  <a:tcPr marL="56662" marR="56662"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100">
                          <a:effectLst/>
                          <a:latin typeface="+mn-lt"/>
                          <a:ea typeface="Times New Roman" panose="02020603050405020304" pitchFamily="18" charset="0"/>
                          <a:cs typeface="Times New Roman" panose="02020603050405020304" pitchFamily="18" charset="0"/>
                        </a:rPr>
                        <a:t>“Left unchecked, obesity can have other very serious consequences, ranging from diabetes to cancer,” said Amanda Pritchard, NHS England’s chief executive. The scheme “aims to prevent children and young people enduring a lifetime of ill-health”.</a:t>
                      </a:r>
                    </a:p>
                    <a:p>
                      <a:r>
                        <a:rPr lang="en-GB" sz="1100">
                          <a:effectLst/>
                          <a:latin typeface="+mn-lt"/>
                          <a:ea typeface="Times New Roman" panose="02020603050405020304" pitchFamily="18" charset="0"/>
                          <a:cs typeface="Times New Roman" panose="02020603050405020304" pitchFamily="18" charset="0"/>
                        </a:rPr>
                        <a:t> </a:t>
                      </a:r>
                    </a:p>
                    <a:p>
                      <a:r>
                        <a:rPr lang="en-GB" sz="1100">
                          <a:effectLst/>
                          <a:latin typeface="+mn-lt"/>
                          <a:ea typeface="Times New Roman" panose="02020603050405020304" pitchFamily="18" charset="0"/>
                          <a:cs typeface="Times New Roman" panose="02020603050405020304" pitchFamily="18" charset="0"/>
                        </a:rPr>
                        <a:t>Tam Fry, the chairman of the National Obesity Forum, said the figures would “likely end any hope” that the government would succeed in its mission to halve childhood obesity in England by 2030.</a:t>
                      </a:r>
                    </a:p>
                  </a:txBody>
                  <a:tcPr marL="56662" marR="56662"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GB" sz="1100" b="1" dirty="0">
                          <a:effectLst/>
                          <a:latin typeface="+mn-lt"/>
                          <a:ea typeface="Times New Roman" panose="02020603050405020304" pitchFamily="18" charset="0"/>
                          <a:cs typeface="Times New Roman" panose="02020603050405020304" pitchFamily="18" charset="0"/>
                        </a:rPr>
                        <a:t>By how much do the Government want to reduce child obesity by 2030? </a:t>
                      </a:r>
                      <a:endParaRPr lang="en-GB" sz="1100" dirty="0">
                        <a:effectLst/>
                        <a:latin typeface="+mn-lt"/>
                        <a:ea typeface="Times New Roman" panose="02020603050405020304" pitchFamily="18" charset="0"/>
                        <a:cs typeface="Times New Roman" panose="02020603050405020304" pitchFamily="18" charset="0"/>
                      </a:endParaRPr>
                    </a:p>
                  </a:txBody>
                  <a:tcPr marL="56662" marR="566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5873488"/>
                  </a:ext>
                </a:extLst>
              </a:tr>
            </a:tbl>
          </a:graphicData>
        </a:graphic>
      </p:graphicFrame>
    </p:spTree>
    <p:extLst>
      <p:ext uri="{BB962C8B-B14F-4D97-AF65-F5344CB8AC3E}">
        <p14:creationId xmlns:p14="http://schemas.microsoft.com/office/powerpoint/2010/main" val="699013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84165" y="129094"/>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176055" y="4004796"/>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dirty="0">
                <a:solidFill>
                  <a:srgbClr val="000000"/>
                </a:solidFill>
                <a:ea typeface="Calibri" panose="020F0502020204030204" pitchFamily="34" charset="0"/>
                <a:cs typeface="Calibri" panose="020F0502020204030204" pitchFamily="34" charset="0"/>
              </a:rPr>
              <a:t>Additional space</a:t>
            </a:r>
            <a:endParaRPr lang="en-GB" dirty="0"/>
          </a:p>
        </p:txBody>
      </p:sp>
      <p:sp>
        <p:nvSpPr>
          <p:cNvPr id="3" name="TextBox 2">
            <a:extLst>
              <a:ext uri="{FF2B5EF4-FFF2-40B4-BE49-F238E27FC236}">
                <a16:creationId xmlns:a16="http://schemas.microsoft.com/office/drawing/2014/main" id="{1E360272-9598-F037-2018-791057920615}"/>
              </a:ext>
            </a:extLst>
          </p:cNvPr>
          <p:cNvSpPr txBox="1"/>
          <p:nvPr/>
        </p:nvSpPr>
        <p:spPr>
          <a:xfrm>
            <a:off x="119717" y="185900"/>
            <a:ext cx="6643915" cy="1384995"/>
          </a:xfrm>
          <a:prstGeom prst="rect">
            <a:avLst/>
          </a:prstGeom>
          <a:noFill/>
        </p:spPr>
        <p:txBody>
          <a:bodyPr wrap="square">
            <a:spAutoFit/>
          </a:bodyPr>
          <a:lstStyle/>
          <a:p>
            <a:r>
              <a:rPr lang="en-GB" sz="1200" b="1" u="sng" dirty="0">
                <a:latin typeface="+mj-lt"/>
                <a:ea typeface="Calibri Light"/>
                <a:cs typeface="Calibri Light"/>
              </a:rPr>
              <a:t>Glossary</a:t>
            </a:r>
          </a:p>
          <a:p>
            <a:endParaRPr lang="en-GB" sz="1200" dirty="0"/>
          </a:p>
          <a:p>
            <a:r>
              <a:rPr lang="en-GB" sz="1200" dirty="0"/>
              <a:t>-</a:t>
            </a:r>
            <a:r>
              <a:rPr lang="en-GB" sz="1200" b="1" dirty="0"/>
              <a:t>Confectionery</a:t>
            </a:r>
            <a:r>
              <a:rPr lang="en-GB" sz="1200" dirty="0"/>
              <a:t> – sweets</a:t>
            </a:r>
          </a:p>
          <a:p>
            <a:r>
              <a:rPr lang="en-GB" sz="1200" b="1" dirty="0"/>
              <a:t>-Type 2 diabetes </a:t>
            </a:r>
            <a:r>
              <a:rPr lang="en-GB" sz="1200" dirty="0"/>
              <a:t>- Type 2 diabetes is a common condition that causes the level of sugar (glucose) in the blood to become too high. It's caused by problems with a chemical in the body (hormone) called insulin. It's often linked to being overweight or inactive, or having a family history of type 2 diabetes.</a:t>
            </a:r>
          </a:p>
          <a:p>
            <a:r>
              <a:rPr lang="en-GB" sz="1200" dirty="0"/>
              <a:t>-</a:t>
            </a:r>
            <a:r>
              <a:rPr lang="en-GB" sz="1200" b="1" dirty="0"/>
              <a:t>Deprived</a:t>
            </a:r>
            <a:r>
              <a:rPr lang="en-GB" sz="1200" dirty="0"/>
              <a:t> - suffering a severe and damaging lack of basic material and cultural benefits.</a:t>
            </a:r>
          </a:p>
        </p:txBody>
      </p:sp>
      <p:sp>
        <p:nvSpPr>
          <p:cNvPr id="5" name="Title 1">
            <a:extLst>
              <a:ext uri="{FF2B5EF4-FFF2-40B4-BE49-F238E27FC236}">
                <a16:creationId xmlns:a16="http://schemas.microsoft.com/office/drawing/2014/main" id="{812C4143-BBD4-2CF6-D3EA-34C6AE0091EC}"/>
              </a:ext>
            </a:extLst>
          </p:cNvPr>
          <p:cNvSpPr txBox="1">
            <a:spLocks/>
          </p:cNvSpPr>
          <p:nvPr/>
        </p:nvSpPr>
        <p:spPr>
          <a:xfrm>
            <a:off x="484165" y="129094"/>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sp>
        <p:nvSpPr>
          <p:cNvPr id="7" name="Rectangle 6">
            <a:extLst>
              <a:ext uri="{FF2B5EF4-FFF2-40B4-BE49-F238E27FC236}">
                <a16:creationId xmlns:a16="http://schemas.microsoft.com/office/drawing/2014/main" id="{3FB313DA-107C-54A1-B7B1-1309E75AF476}"/>
              </a:ext>
            </a:extLst>
          </p:cNvPr>
          <p:cNvSpPr/>
          <p:nvPr/>
        </p:nvSpPr>
        <p:spPr>
          <a:xfrm>
            <a:off x="176055" y="1730514"/>
            <a:ext cx="6466341" cy="2522203"/>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TextBox 8">
            <a:extLst>
              <a:ext uri="{FF2B5EF4-FFF2-40B4-BE49-F238E27FC236}">
                <a16:creationId xmlns:a16="http://schemas.microsoft.com/office/drawing/2014/main" id="{969DA3F1-4AC0-92B3-6260-B1C6B0ED5F82}"/>
              </a:ext>
            </a:extLst>
          </p:cNvPr>
          <p:cNvSpPr txBox="1"/>
          <p:nvPr/>
        </p:nvSpPr>
        <p:spPr>
          <a:xfrm>
            <a:off x="227785" y="1730513"/>
            <a:ext cx="3429000" cy="369332"/>
          </a:xfrm>
          <a:prstGeom prst="rect">
            <a:avLst/>
          </a:prstGeom>
          <a:noFill/>
        </p:spPr>
        <p:txBody>
          <a:bodyPr wrap="square">
            <a:spAutoFit/>
          </a:body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Core Knowledge</a:t>
            </a:r>
            <a:endParaRPr lang="en-GB" sz="180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63B1FDEE-FB2B-6E16-AE3C-A6C10192D72D}"/>
              </a:ext>
            </a:extLst>
          </p:cNvPr>
          <p:cNvSpPr txBox="1"/>
          <p:nvPr/>
        </p:nvSpPr>
        <p:spPr>
          <a:xfrm>
            <a:off x="231210" y="2099847"/>
            <a:ext cx="6396672" cy="2295115"/>
          </a:xfrm>
          <a:prstGeom prst="rect">
            <a:avLst/>
          </a:prstGeom>
          <a:noFill/>
        </p:spPr>
        <p:txBody>
          <a:bodyPr wrap="square" rtlCol="0">
            <a:spAutoFit/>
          </a:bodyPr>
          <a:lstStyle/>
          <a:p>
            <a:r>
              <a:rPr lang="en-GB" sz="1200" dirty="0"/>
              <a:t>Answer the core knowledge question below </a:t>
            </a:r>
            <a:r>
              <a:rPr lang="en-GB" sz="1200" i="1" u="sng" dirty="0"/>
              <a:t>in full sentences</a:t>
            </a:r>
          </a:p>
          <a:p>
            <a:endParaRPr lang="en-GB" sz="700" i="1" u="sng" dirty="0"/>
          </a:p>
          <a:p>
            <a:pPr>
              <a:lnSpc>
                <a:spcPct val="150000"/>
              </a:lnSpc>
            </a:pPr>
            <a:r>
              <a:rPr lang="en-GB" sz="1200" dirty="0"/>
              <a:t>1.__________________________________________________________________________________________________________________________________________________________________________________________________________________________________________________</a:t>
            </a:r>
          </a:p>
          <a:p>
            <a:pPr>
              <a:lnSpc>
                <a:spcPct val="150000"/>
              </a:lnSpc>
            </a:pPr>
            <a:r>
              <a:rPr lang="en-GB" sz="1200" dirty="0"/>
              <a:t>2. _______________________________________________________________________________</a:t>
            </a:r>
          </a:p>
          <a:p>
            <a:pPr>
              <a:lnSpc>
                <a:spcPct val="150000"/>
              </a:lnSpc>
            </a:pPr>
            <a:r>
              <a:rPr lang="en-GB" sz="1200" dirty="0"/>
              <a:t>__________________________________________________________________________________________________________________________________________________________________</a:t>
            </a:r>
          </a:p>
          <a:p>
            <a:pPr>
              <a:lnSpc>
                <a:spcPct val="150000"/>
              </a:lnSpc>
            </a:pPr>
            <a:endParaRPr lang="en-GB" sz="1200" dirty="0"/>
          </a:p>
        </p:txBody>
      </p:sp>
      <p:pic>
        <p:nvPicPr>
          <p:cNvPr id="12" name="Picture 1791846066" descr="A picture containing text, vector graphics&#10;&#10;Description automatically generated">
            <a:extLst>
              <a:ext uri="{FF2B5EF4-FFF2-40B4-BE49-F238E27FC236}">
                <a16:creationId xmlns:a16="http://schemas.microsoft.com/office/drawing/2014/main" id="{FA6B29BC-300B-12FE-EAD7-B1B16D4C3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4818" y="1730513"/>
            <a:ext cx="566448" cy="858085"/>
          </a:xfrm>
          <a:prstGeom prst="rect">
            <a:avLst/>
          </a:prstGeom>
          <a:noFill/>
          <a:extLst>
            <a:ext uri="{909E8E84-426E-40DD-AFC4-6F175D3DCCD1}">
              <a14:hiddenFill xmlns:a14="http://schemas.microsoft.com/office/drawing/2010/main">
                <a:solidFill>
                  <a:srgbClr val="FFFFFF"/>
                </a:solidFill>
              </a14:hiddenFill>
            </a:ext>
          </a:extLst>
        </p:spPr>
      </p:pic>
      <p:sp>
        <p:nvSpPr>
          <p:cNvPr id="15" name="Content Placeholder 2">
            <a:extLst>
              <a:ext uri="{FF2B5EF4-FFF2-40B4-BE49-F238E27FC236}">
                <a16:creationId xmlns:a16="http://schemas.microsoft.com/office/drawing/2014/main" id="{2A939EB7-7A05-6FF8-4EA3-1390494ADE62}"/>
              </a:ext>
            </a:extLst>
          </p:cNvPr>
          <p:cNvSpPr txBox="1">
            <a:spLocks/>
          </p:cNvSpPr>
          <p:nvPr/>
        </p:nvSpPr>
        <p:spPr>
          <a:xfrm>
            <a:off x="176055" y="4537208"/>
            <a:ext cx="5915025" cy="313283"/>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dirty="0">
                <a:solidFill>
                  <a:srgbClr val="000000"/>
                </a:solidFill>
                <a:ea typeface="Calibri" panose="020F0502020204030204" pitchFamily="34" charset="0"/>
                <a:cs typeface="Calibri" panose="020F0502020204030204" pitchFamily="34" charset="0"/>
              </a:rPr>
              <a:t>Additional space</a:t>
            </a:r>
            <a:endParaRPr lang="en-GB" dirty="0"/>
          </a:p>
        </p:txBody>
      </p:sp>
      <p:sp>
        <p:nvSpPr>
          <p:cNvPr id="16" name="Content Placeholder 2">
            <a:extLst>
              <a:ext uri="{FF2B5EF4-FFF2-40B4-BE49-F238E27FC236}">
                <a16:creationId xmlns:a16="http://schemas.microsoft.com/office/drawing/2014/main" id="{0D2428D9-E427-BB2A-45F0-0557F3B040CC}"/>
              </a:ext>
            </a:extLst>
          </p:cNvPr>
          <p:cNvSpPr txBox="1">
            <a:spLocks/>
          </p:cNvSpPr>
          <p:nvPr/>
        </p:nvSpPr>
        <p:spPr>
          <a:xfrm>
            <a:off x="176055" y="4458301"/>
            <a:ext cx="6466341" cy="5255268"/>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a:p>
        </p:txBody>
      </p:sp>
    </p:spTree>
    <p:extLst>
      <p:ext uri="{BB962C8B-B14F-4D97-AF65-F5344CB8AC3E}">
        <p14:creationId xmlns:p14="http://schemas.microsoft.com/office/powerpoint/2010/main" val="29532508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GB" sz="33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05422"/>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Additional space</a:t>
            </a: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274359"/>
            <a:ext cx="6466341" cy="9325201"/>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CC89DEE-F932-FD26-3443-F9E151D02A2F}"/>
              </a:ext>
            </a:extLst>
          </p:cNvPr>
          <p:cNvPicPr>
            <a:picLocks noChangeAspect="1"/>
          </p:cNvPicPr>
          <p:nvPr/>
        </p:nvPicPr>
        <p:blipFill>
          <a:blip r:embed="rId2">
            <a:alphaModFix amt="5000"/>
          </a:blip>
          <a:stretch>
            <a:fillRect/>
          </a:stretch>
        </p:blipFill>
        <p:spPr>
          <a:xfrm>
            <a:off x="327843" y="645079"/>
            <a:ext cx="6352583" cy="2719052"/>
          </a:xfrm>
          <a:prstGeom prst="rect">
            <a:avLst/>
          </a:prstGeom>
        </p:spPr>
      </p:pic>
      <p:sp>
        <p:nvSpPr>
          <p:cNvPr id="3" name="Slide Number Placeholder 2">
            <a:extLst>
              <a:ext uri="{FF2B5EF4-FFF2-40B4-BE49-F238E27FC236}">
                <a16:creationId xmlns:a16="http://schemas.microsoft.com/office/drawing/2014/main" id="{F1B1E437-3D10-0E6E-E29D-1BF63680BEB5}"/>
              </a:ext>
            </a:extLst>
          </p:cNvPr>
          <p:cNvSpPr>
            <a:spLocks noGrp="1"/>
          </p:cNvSpPr>
          <p:nvPr>
            <p:ph type="sldNum" sz="quarter" idx="12"/>
          </p:nvPr>
        </p:nvSpPr>
        <p:spPr/>
        <p:txBody>
          <a:bodyPr/>
          <a:lstStyle/>
          <a:p>
            <a:fld id="{362E5E6D-3EB7-488C-996E-A22C004A3689}" type="slidenum">
              <a:rPr lang="en-GB" smtClean="0"/>
              <a:t>44</a:t>
            </a:fld>
            <a:endParaRPr lang="en-GB"/>
          </a:p>
        </p:txBody>
      </p:sp>
    </p:spTree>
    <p:extLst>
      <p:ext uri="{BB962C8B-B14F-4D97-AF65-F5344CB8AC3E}">
        <p14:creationId xmlns:p14="http://schemas.microsoft.com/office/powerpoint/2010/main" val="927530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05422"/>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Additional space</a:t>
            </a:r>
            <a:endParaRPr lang="en-GB"/>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274359"/>
            <a:ext cx="6466341" cy="9325201"/>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a:p>
        </p:txBody>
      </p:sp>
      <p:pic>
        <p:nvPicPr>
          <p:cNvPr id="5" name="Picture 4">
            <a:extLst>
              <a:ext uri="{FF2B5EF4-FFF2-40B4-BE49-F238E27FC236}">
                <a16:creationId xmlns:a16="http://schemas.microsoft.com/office/drawing/2014/main" id="{2E003076-6A9D-D328-F3AB-B7FB9B85AD75}"/>
              </a:ext>
            </a:extLst>
          </p:cNvPr>
          <p:cNvPicPr>
            <a:picLocks noChangeAspect="1"/>
          </p:cNvPicPr>
          <p:nvPr/>
        </p:nvPicPr>
        <p:blipFill>
          <a:blip r:embed="rId2">
            <a:alphaModFix amt="20000"/>
          </a:blip>
          <a:stretch>
            <a:fillRect/>
          </a:stretch>
        </p:blipFill>
        <p:spPr>
          <a:xfrm>
            <a:off x="291332" y="645079"/>
            <a:ext cx="6352583" cy="2725148"/>
          </a:xfrm>
          <a:prstGeom prst="rect">
            <a:avLst/>
          </a:prstGeom>
        </p:spPr>
      </p:pic>
      <p:pic>
        <p:nvPicPr>
          <p:cNvPr id="7" name="Picture 6">
            <a:extLst>
              <a:ext uri="{FF2B5EF4-FFF2-40B4-BE49-F238E27FC236}">
                <a16:creationId xmlns:a16="http://schemas.microsoft.com/office/drawing/2014/main" id="{822D4C0E-4731-1E6B-4D26-2345EF611288}"/>
              </a:ext>
            </a:extLst>
          </p:cNvPr>
          <p:cNvPicPr>
            <a:picLocks noChangeAspect="1"/>
          </p:cNvPicPr>
          <p:nvPr/>
        </p:nvPicPr>
        <p:blipFill>
          <a:blip r:embed="rId2">
            <a:alphaModFix amt="20000"/>
          </a:blip>
          <a:stretch>
            <a:fillRect/>
          </a:stretch>
        </p:blipFill>
        <p:spPr>
          <a:xfrm>
            <a:off x="291332" y="3341652"/>
            <a:ext cx="6352583" cy="2725148"/>
          </a:xfrm>
          <a:prstGeom prst="rect">
            <a:avLst/>
          </a:prstGeom>
        </p:spPr>
      </p:pic>
      <p:pic>
        <p:nvPicPr>
          <p:cNvPr id="9" name="Picture 8">
            <a:extLst>
              <a:ext uri="{FF2B5EF4-FFF2-40B4-BE49-F238E27FC236}">
                <a16:creationId xmlns:a16="http://schemas.microsoft.com/office/drawing/2014/main" id="{59BC1777-C0C9-AE67-E9E4-7039334C8594}"/>
              </a:ext>
            </a:extLst>
          </p:cNvPr>
          <p:cNvPicPr>
            <a:picLocks noChangeAspect="1"/>
          </p:cNvPicPr>
          <p:nvPr/>
        </p:nvPicPr>
        <p:blipFill>
          <a:blip r:embed="rId2">
            <a:alphaModFix amt="20000"/>
          </a:blip>
          <a:stretch>
            <a:fillRect/>
          </a:stretch>
        </p:blipFill>
        <p:spPr>
          <a:xfrm>
            <a:off x="291331" y="6038225"/>
            <a:ext cx="6352583" cy="2725148"/>
          </a:xfrm>
          <a:prstGeom prst="rect">
            <a:avLst/>
          </a:prstGeom>
        </p:spPr>
      </p:pic>
      <p:sp>
        <p:nvSpPr>
          <p:cNvPr id="2" name="Slide Number Placeholder 1">
            <a:extLst>
              <a:ext uri="{FF2B5EF4-FFF2-40B4-BE49-F238E27FC236}">
                <a16:creationId xmlns:a16="http://schemas.microsoft.com/office/drawing/2014/main" id="{10AD7919-0C44-28F4-447F-CFB428EDFF60}"/>
              </a:ext>
            </a:extLst>
          </p:cNvPr>
          <p:cNvSpPr>
            <a:spLocks noGrp="1"/>
          </p:cNvSpPr>
          <p:nvPr>
            <p:ph type="sldNum" sz="quarter" idx="12"/>
          </p:nvPr>
        </p:nvSpPr>
        <p:spPr/>
        <p:txBody>
          <a:bodyPr/>
          <a:lstStyle/>
          <a:p>
            <a:fld id="{362E5E6D-3EB7-488C-996E-A22C004A3689}" type="slidenum">
              <a:rPr lang="en-GB" smtClean="0"/>
              <a:t>45</a:t>
            </a:fld>
            <a:endParaRPr lang="en-GB"/>
          </a:p>
        </p:txBody>
      </p:sp>
    </p:spTree>
    <p:extLst>
      <p:ext uri="{BB962C8B-B14F-4D97-AF65-F5344CB8AC3E}">
        <p14:creationId xmlns:p14="http://schemas.microsoft.com/office/powerpoint/2010/main" val="24743025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GB" sz="33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05422"/>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Additional space</a:t>
            </a: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274359"/>
            <a:ext cx="6466341" cy="9325201"/>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CC89DEE-F932-FD26-3443-F9E151D02A2F}"/>
              </a:ext>
            </a:extLst>
          </p:cNvPr>
          <p:cNvPicPr>
            <a:picLocks noChangeAspect="1"/>
          </p:cNvPicPr>
          <p:nvPr/>
        </p:nvPicPr>
        <p:blipFill>
          <a:blip r:embed="rId2">
            <a:alphaModFix amt="5000"/>
          </a:blip>
          <a:stretch>
            <a:fillRect/>
          </a:stretch>
        </p:blipFill>
        <p:spPr>
          <a:xfrm>
            <a:off x="327843" y="645079"/>
            <a:ext cx="6352583" cy="2719052"/>
          </a:xfrm>
          <a:prstGeom prst="rect">
            <a:avLst/>
          </a:prstGeom>
        </p:spPr>
      </p:pic>
      <p:sp>
        <p:nvSpPr>
          <p:cNvPr id="3" name="Slide Number Placeholder 2">
            <a:extLst>
              <a:ext uri="{FF2B5EF4-FFF2-40B4-BE49-F238E27FC236}">
                <a16:creationId xmlns:a16="http://schemas.microsoft.com/office/drawing/2014/main" id="{F1B1E437-3D10-0E6E-E29D-1BF63680BEB5}"/>
              </a:ext>
            </a:extLst>
          </p:cNvPr>
          <p:cNvSpPr>
            <a:spLocks noGrp="1"/>
          </p:cNvSpPr>
          <p:nvPr>
            <p:ph type="sldNum" sz="quarter" idx="12"/>
          </p:nvPr>
        </p:nvSpPr>
        <p:spPr/>
        <p:txBody>
          <a:bodyPr/>
          <a:lstStyle/>
          <a:p>
            <a:fld id="{362E5E6D-3EB7-488C-996E-A22C004A3689}" type="slidenum">
              <a:rPr lang="en-GB" smtClean="0"/>
              <a:t>46</a:t>
            </a:fld>
            <a:endParaRPr lang="en-GB"/>
          </a:p>
        </p:txBody>
      </p:sp>
    </p:spTree>
    <p:extLst>
      <p:ext uri="{BB962C8B-B14F-4D97-AF65-F5344CB8AC3E}">
        <p14:creationId xmlns:p14="http://schemas.microsoft.com/office/powerpoint/2010/main" val="4728627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GB">
              <a:latin typeface="+mn-lt"/>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05422"/>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GB" sz="1800" b="1" u="sng">
                <a:solidFill>
                  <a:srgbClr val="000000"/>
                </a:solidFill>
                <a:ea typeface="Calibri" panose="020F0502020204030204" pitchFamily="34" charset="0"/>
                <a:cs typeface="Calibri" panose="020F0502020204030204" pitchFamily="34" charset="0"/>
              </a:rPr>
              <a:t>Additional space</a:t>
            </a:r>
            <a:endParaRPr lang="en-GB"/>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274359"/>
            <a:ext cx="6466341" cy="9325201"/>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endParaRPr lang="en-GB"/>
          </a:p>
        </p:txBody>
      </p:sp>
      <p:pic>
        <p:nvPicPr>
          <p:cNvPr id="5" name="Picture 4">
            <a:extLst>
              <a:ext uri="{FF2B5EF4-FFF2-40B4-BE49-F238E27FC236}">
                <a16:creationId xmlns:a16="http://schemas.microsoft.com/office/drawing/2014/main" id="{2E003076-6A9D-D328-F3AB-B7FB9B85AD75}"/>
              </a:ext>
            </a:extLst>
          </p:cNvPr>
          <p:cNvPicPr>
            <a:picLocks noChangeAspect="1"/>
          </p:cNvPicPr>
          <p:nvPr/>
        </p:nvPicPr>
        <p:blipFill>
          <a:blip r:embed="rId2">
            <a:alphaModFix amt="20000"/>
          </a:blip>
          <a:stretch>
            <a:fillRect/>
          </a:stretch>
        </p:blipFill>
        <p:spPr>
          <a:xfrm>
            <a:off x="291332" y="645079"/>
            <a:ext cx="6352583" cy="2725148"/>
          </a:xfrm>
          <a:prstGeom prst="rect">
            <a:avLst/>
          </a:prstGeom>
        </p:spPr>
      </p:pic>
      <p:pic>
        <p:nvPicPr>
          <p:cNvPr id="7" name="Picture 6">
            <a:extLst>
              <a:ext uri="{FF2B5EF4-FFF2-40B4-BE49-F238E27FC236}">
                <a16:creationId xmlns:a16="http://schemas.microsoft.com/office/drawing/2014/main" id="{822D4C0E-4731-1E6B-4D26-2345EF611288}"/>
              </a:ext>
            </a:extLst>
          </p:cNvPr>
          <p:cNvPicPr>
            <a:picLocks noChangeAspect="1"/>
          </p:cNvPicPr>
          <p:nvPr/>
        </p:nvPicPr>
        <p:blipFill>
          <a:blip r:embed="rId2">
            <a:alphaModFix amt="20000"/>
          </a:blip>
          <a:stretch>
            <a:fillRect/>
          </a:stretch>
        </p:blipFill>
        <p:spPr>
          <a:xfrm>
            <a:off x="291332" y="3341652"/>
            <a:ext cx="6352583" cy="2725148"/>
          </a:xfrm>
          <a:prstGeom prst="rect">
            <a:avLst/>
          </a:prstGeom>
        </p:spPr>
      </p:pic>
      <p:pic>
        <p:nvPicPr>
          <p:cNvPr id="9" name="Picture 8">
            <a:extLst>
              <a:ext uri="{FF2B5EF4-FFF2-40B4-BE49-F238E27FC236}">
                <a16:creationId xmlns:a16="http://schemas.microsoft.com/office/drawing/2014/main" id="{59BC1777-C0C9-AE67-E9E4-7039334C8594}"/>
              </a:ext>
            </a:extLst>
          </p:cNvPr>
          <p:cNvPicPr>
            <a:picLocks noChangeAspect="1"/>
          </p:cNvPicPr>
          <p:nvPr/>
        </p:nvPicPr>
        <p:blipFill>
          <a:blip r:embed="rId2">
            <a:alphaModFix amt="20000"/>
          </a:blip>
          <a:stretch>
            <a:fillRect/>
          </a:stretch>
        </p:blipFill>
        <p:spPr>
          <a:xfrm>
            <a:off x="291331" y="6038225"/>
            <a:ext cx="6352583" cy="2725148"/>
          </a:xfrm>
          <a:prstGeom prst="rect">
            <a:avLst/>
          </a:prstGeom>
        </p:spPr>
      </p:pic>
      <p:sp>
        <p:nvSpPr>
          <p:cNvPr id="2" name="Slide Number Placeholder 1">
            <a:extLst>
              <a:ext uri="{FF2B5EF4-FFF2-40B4-BE49-F238E27FC236}">
                <a16:creationId xmlns:a16="http://schemas.microsoft.com/office/drawing/2014/main" id="{9D4DBB13-0FBC-EB8E-6CF5-804E9CA0DF2C}"/>
              </a:ext>
            </a:extLst>
          </p:cNvPr>
          <p:cNvSpPr>
            <a:spLocks noGrp="1"/>
          </p:cNvSpPr>
          <p:nvPr>
            <p:ph type="sldNum" sz="quarter" idx="12"/>
          </p:nvPr>
        </p:nvSpPr>
        <p:spPr/>
        <p:txBody>
          <a:bodyPr/>
          <a:lstStyle/>
          <a:p>
            <a:fld id="{362E5E6D-3EB7-488C-996E-A22C004A3689}" type="slidenum">
              <a:rPr lang="en-GB" smtClean="0"/>
              <a:t>47</a:t>
            </a:fld>
            <a:endParaRPr lang="en-GB"/>
          </a:p>
        </p:txBody>
      </p:sp>
    </p:spTree>
    <p:extLst>
      <p:ext uri="{BB962C8B-B14F-4D97-AF65-F5344CB8AC3E}">
        <p14:creationId xmlns:p14="http://schemas.microsoft.com/office/powerpoint/2010/main" val="2205692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2032CE5-AF20-7367-31EF-D0E934C6E592}"/>
              </a:ext>
            </a:extLst>
          </p:cNvPr>
          <p:cNvSpPr txBox="1">
            <a:spLocks/>
          </p:cNvSpPr>
          <p:nvPr/>
        </p:nvSpPr>
        <p:spPr>
          <a:xfrm>
            <a:off x="471488" y="306439"/>
            <a:ext cx="5915025" cy="67728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endParaRPr kumimoji="0" lang="en-GB" sz="3300" b="0" i="0" u="none" strike="noStrike" kern="1200" cap="none" spc="0" normalizeH="0" baseline="0" noProof="0">
              <a:ln>
                <a:noFill/>
              </a:ln>
              <a:solidFill>
                <a:prstClr val="black"/>
              </a:solidFill>
              <a:effectLst/>
              <a:uLnTx/>
              <a:uFillTx/>
              <a:latin typeface="Calibri" panose="020F0502020204030204"/>
              <a:ea typeface="+mj-ea"/>
              <a:cs typeface="+mj-cs"/>
            </a:endParaRPr>
          </a:p>
        </p:txBody>
      </p:sp>
      <p:sp>
        <p:nvSpPr>
          <p:cNvPr id="4" name="Content Placeholder 2">
            <a:extLst>
              <a:ext uri="{FF2B5EF4-FFF2-40B4-BE49-F238E27FC236}">
                <a16:creationId xmlns:a16="http://schemas.microsoft.com/office/drawing/2014/main" id="{4CA11817-8C47-E310-E757-514086A7886B}"/>
              </a:ext>
            </a:extLst>
          </p:cNvPr>
          <p:cNvSpPr txBox="1">
            <a:spLocks/>
          </p:cNvSpPr>
          <p:nvPr/>
        </p:nvSpPr>
        <p:spPr>
          <a:xfrm>
            <a:off x="214085" y="305422"/>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Additional space</a:t>
            </a: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9F209C-F8AB-E018-82AB-28A58ACD0F5E}"/>
              </a:ext>
            </a:extLst>
          </p:cNvPr>
          <p:cNvSpPr txBox="1">
            <a:spLocks/>
          </p:cNvSpPr>
          <p:nvPr/>
        </p:nvSpPr>
        <p:spPr>
          <a:xfrm>
            <a:off x="214085" y="274359"/>
            <a:ext cx="6466341" cy="9325201"/>
          </a:xfrm>
          <a:prstGeom prst="rect">
            <a:avLst/>
          </a:prstGeom>
          <a:ln>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CC89DEE-F932-FD26-3443-F9E151D02A2F}"/>
              </a:ext>
            </a:extLst>
          </p:cNvPr>
          <p:cNvPicPr>
            <a:picLocks noChangeAspect="1"/>
          </p:cNvPicPr>
          <p:nvPr/>
        </p:nvPicPr>
        <p:blipFill>
          <a:blip r:embed="rId2">
            <a:alphaModFix amt="5000"/>
          </a:blip>
          <a:stretch>
            <a:fillRect/>
          </a:stretch>
        </p:blipFill>
        <p:spPr>
          <a:xfrm>
            <a:off x="327843" y="645079"/>
            <a:ext cx="6352583" cy="2719052"/>
          </a:xfrm>
          <a:prstGeom prst="rect">
            <a:avLst/>
          </a:prstGeom>
        </p:spPr>
      </p:pic>
      <p:sp>
        <p:nvSpPr>
          <p:cNvPr id="3" name="Slide Number Placeholder 2">
            <a:extLst>
              <a:ext uri="{FF2B5EF4-FFF2-40B4-BE49-F238E27FC236}">
                <a16:creationId xmlns:a16="http://schemas.microsoft.com/office/drawing/2014/main" id="{F1B1E437-3D10-0E6E-E29D-1BF63680BEB5}"/>
              </a:ext>
            </a:extLst>
          </p:cNvPr>
          <p:cNvSpPr>
            <a:spLocks noGrp="1"/>
          </p:cNvSpPr>
          <p:nvPr>
            <p:ph type="sldNum" sz="quarter" idx="12"/>
          </p:nvPr>
        </p:nvSpPr>
        <p:spPr/>
        <p:txBody>
          <a:bodyPr/>
          <a:lstStyle/>
          <a:p>
            <a:fld id="{362E5E6D-3EB7-488C-996E-A22C004A3689}" type="slidenum">
              <a:rPr lang="en-GB" smtClean="0"/>
              <a:t>48</a:t>
            </a:fld>
            <a:endParaRPr lang="en-GB"/>
          </a:p>
        </p:txBody>
      </p:sp>
    </p:spTree>
    <p:extLst>
      <p:ext uri="{BB962C8B-B14F-4D97-AF65-F5344CB8AC3E}">
        <p14:creationId xmlns:p14="http://schemas.microsoft.com/office/powerpoint/2010/main" val="2531826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4149B3-AACC-5E19-0DFC-93795C1DE847}"/>
              </a:ext>
            </a:extLst>
          </p:cNvPr>
          <p:cNvPicPr>
            <a:picLocks noChangeAspect="1"/>
          </p:cNvPicPr>
          <p:nvPr/>
        </p:nvPicPr>
        <p:blipFill>
          <a:blip r:embed="rId2"/>
          <a:stretch>
            <a:fillRect/>
          </a:stretch>
        </p:blipFill>
        <p:spPr>
          <a:xfrm>
            <a:off x="0" y="107868"/>
            <a:ext cx="6807094" cy="8900665"/>
          </a:xfrm>
          <a:prstGeom prst="rect">
            <a:avLst/>
          </a:prstGeom>
        </p:spPr>
      </p:pic>
      <p:sp>
        <p:nvSpPr>
          <p:cNvPr id="6" name="TextBox 5">
            <a:extLst>
              <a:ext uri="{FF2B5EF4-FFF2-40B4-BE49-F238E27FC236}">
                <a16:creationId xmlns:a16="http://schemas.microsoft.com/office/drawing/2014/main" id="{23D1FC5B-F85E-569E-F826-C487AA4E2B9E}"/>
              </a:ext>
            </a:extLst>
          </p:cNvPr>
          <p:cNvSpPr txBox="1"/>
          <p:nvPr/>
        </p:nvSpPr>
        <p:spPr>
          <a:xfrm>
            <a:off x="145915" y="9398022"/>
            <a:ext cx="6712085" cy="400110"/>
          </a:xfrm>
          <a:prstGeom prst="rect">
            <a:avLst/>
          </a:prstGeom>
          <a:noFill/>
        </p:spPr>
        <p:txBody>
          <a:bodyPr wrap="square" rtlCol="0">
            <a:spAutoFit/>
          </a:bodyPr>
          <a:lstStyle/>
          <a:p>
            <a:r>
              <a:rPr lang="en-GB" sz="2000">
                <a:solidFill>
                  <a:srgbClr val="FF0000"/>
                </a:solidFill>
              </a:rPr>
              <a:t>S</a:t>
            </a:r>
            <a:r>
              <a:rPr lang="en-GB" sz="2000"/>
              <a:t>cale		</a:t>
            </a:r>
            <a:r>
              <a:rPr lang="en-GB" sz="2000">
                <a:solidFill>
                  <a:srgbClr val="FF0000"/>
                </a:solidFill>
              </a:rPr>
              <a:t>P</a:t>
            </a:r>
            <a:r>
              <a:rPr lang="en-GB" sz="2000"/>
              <a:t>lot			</a:t>
            </a:r>
            <a:r>
              <a:rPr lang="en-GB" sz="2000">
                <a:solidFill>
                  <a:srgbClr val="FF0000"/>
                </a:solidFill>
              </a:rPr>
              <a:t>L</a:t>
            </a:r>
            <a:r>
              <a:rPr lang="en-GB" sz="2000"/>
              <a:t>abel		</a:t>
            </a:r>
            <a:r>
              <a:rPr lang="en-GB" sz="2000">
                <a:solidFill>
                  <a:srgbClr val="FF0000"/>
                </a:solidFill>
              </a:rPr>
              <a:t>A</a:t>
            </a:r>
            <a:r>
              <a:rPr lang="en-GB" sz="2000"/>
              <a:t>xis			</a:t>
            </a:r>
            <a:r>
              <a:rPr lang="en-GB" sz="2000">
                <a:solidFill>
                  <a:srgbClr val="FF0000"/>
                </a:solidFill>
              </a:rPr>
              <a:t>T</a:t>
            </a:r>
            <a:r>
              <a:rPr lang="en-GB" sz="2000"/>
              <a:t>rendline</a:t>
            </a:r>
          </a:p>
        </p:txBody>
      </p:sp>
      <p:sp>
        <p:nvSpPr>
          <p:cNvPr id="2" name="Slide Number Placeholder 1">
            <a:extLst>
              <a:ext uri="{FF2B5EF4-FFF2-40B4-BE49-F238E27FC236}">
                <a16:creationId xmlns:a16="http://schemas.microsoft.com/office/drawing/2014/main" id="{E051A3EF-28E8-94A2-5B3A-4A5C63BB76C7}"/>
              </a:ext>
            </a:extLst>
          </p:cNvPr>
          <p:cNvSpPr>
            <a:spLocks noGrp="1"/>
          </p:cNvSpPr>
          <p:nvPr>
            <p:ph type="sldNum" sz="quarter" idx="12"/>
          </p:nvPr>
        </p:nvSpPr>
        <p:spPr/>
        <p:txBody>
          <a:bodyPr/>
          <a:lstStyle/>
          <a:p>
            <a:fld id="{362E5E6D-3EB7-488C-996E-A22C004A3689}" type="slidenum">
              <a:rPr lang="en-GB" smtClean="0"/>
              <a:t>49</a:t>
            </a:fld>
            <a:endParaRPr lang="en-GB"/>
          </a:p>
        </p:txBody>
      </p:sp>
    </p:spTree>
    <p:extLst>
      <p:ext uri="{BB962C8B-B14F-4D97-AF65-F5344CB8AC3E}">
        <p14:creationId xmlns:p14="http://schemas.microsoft.com/office/powerpoint/2010/main" val="596227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94AE01-45F0-29CB-FDDB-82C40AC97EBB}"/>
              </a:ext>
            </a:extLst>
          </p:cNvPr>
          <p:cNvSpPr>
            <a:spLocks noGrp="1"/>
          </p:cNvSpPr>
          <p:nvPr>
            <p:ph idx="1"/>
          </p:nvPr>
        </p:nvSpPr>
        <p:spPr>
          <a:xfrm>
            <a:off x="181316" y="3000296"/>
            <a:ext cx="5915025" cy="454529"/>
          </a:xfrm>
        </p:spPr>
        <p:txBody>
          <a:bodyPr/>
          <a:lstStyle/>
          <a:p>
            <a:pPr marL="0" indent="0">
              <a:buNone/>
            </a:pPr>
            <a:r>
              <a:rPr lang="en-GB" sz="1800" b="1" u="sng">
                <a:solidFill>
                  <a:srgbClr val="000000"/>
                </a:solidFill>
                <a:effectLst/>
                <a:ea typeface="Calibri" panose="020F0502020204030204" pitchFamily="34" charset="0"/>
                <a:cs typeface="Calibri" panose="020F0502020204030204" pitchFamily="34" charset="0"/>
              </a:rPr>
              <a:t>Academic Language</a:t>
            </a:r>
            <a:r>
              <a:rPr lang="en-GB" sz="1800" u="sng">
                <a:solidFill>
                  <a:srgbClr val="000000"/>
                </a:solidFill>
                <a:effectLst/>
                <a:ea typeface="Calibri" panose="020F0502020204030204" pitchFamily="34" charset="0"/>
                <a:cs typeface="Calibri" panose="020F0502020204030204" pitchFamily="34" charset="0"/>
              </a:rPr>
              <a:t> </a:t>
            </a:r>
            <a:r>
              <a:rPr lang="en-GB" sz="1800">
                <a:solidFill>
                  <a:srgbClr val="000000"/>
                </a:solidFill>
                <a:effectLst/>
                <a:ea typeface="Calibri" panose="020F0502020204030204" pitchFamily="34" charset="0"/>
                <a:cs typeface="Calibri" panose="020F0502020204030204" pitchFamily="34" charset="0"/>
              </a:rPr>
              <a:t>        SEE IT              SAY IT              Write it  </a:t>
            </a:r>
            <a:endParaRPr lang="en-GB" sz="1800">
              <a:effectLst/>
              <a:ea typeface="Calibri" panose="020F0502020204030204" pitchFamily="34" charset="0"/>
              <a:cs typeface="Times New Roman" panose="02020603050405020304" pitchFamily="18" charset="0"/>
            </a:endParaRPr>
          </a:p>
          <a:p>
            <a:pPr marL="0" indent="0">
              <a:buNone/>
            </a:pPr>
            <a:endParaRPr lang="en-GB"/>
          </a:p>
        </p:txBody>
      </p:sp>
      <p:sp>
        <p:nvSpPr>
          <p:cNvPr id="4" name="Title 1">
            <a:extLst>
              <a:ext uri="{FF2B5EF4-FFF2-40B4-BE49-F238E27FC236}">
                <a16:creationId xmlns:a16="http://schemas.microsoft.com/office/drawing/2014/main" id="{80F8ABFA-BE7E-5983-F845-7D56BD880CA3}"/>
              </a:ext>
            </a:extLst>
          </p:cNvPr>
          <p:cNvSpPr txBox="1">
            <a:spLocks/>
          </p:cNvSpPr>
          <p:nvPr/>
        </p:nvSpPr>
        <p:spPr>
          <a:xfrm>
            <a:off x="4471720" y="-103982"/>
            <a:ext cx="2815771" cy="703058"/>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j-ea"/>
                <a:cs typeface="+mj-cs"/>
              </a:rPr>
              <a:t>Date: ________________</a:t>
            </a:r>
          </a:p>
        </p:txBody>
      </p:sp>
      <p:pic>
        <p:nvPicPr>
          <p:cNvPr id="5" name="Picture 4">
            <a:extLst>
              <a:ext uri="{FF2B5EF4-FFF2-40B4-BE49-F238E27FC236}">
                <a16:creationId xmlns:a16="http://schemas.microsoft.com/office/drawing/2014/main" id="{6844F870-A489-B331-2AD6-C2BFE345FA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3215" y="2979573"/>
            <a:ext cx="391795" cy="391795"/>
          </a:xfrm>
          <a:prstGeom prst="rect">
            <a:avLst/>
          </a:prstGeom>
          <a:noFill/>
        </p:spPr>
      </p:pic>
      <p:pic>
        <p:nvPicPr>
          <p:cNvPr id="6" name="Picture 5" descr="Shape&#10;&#10;Description automatically generated with low confidence">
            <a:extLst>
              <a:ext uri="{FF2B5EF4-FFF2-40B4-BE49-F238E27FC236}">
                <a16:creationId xmlns:a16="http://schemas.microsoft.com/office/drawing/2014/main" id="{3E83F7BE-09B5-91F3-0C16-894A716C77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7305" y="3028785"/>
            <a:ext cx="293370" cy="293370"/>
          </a:xfrm>
          <a:prstGeom prst="rect">
            <a:avLst/>
          </a:prstGeom>
        </p:spPr>
      </p:pic>
      <p:pic>
        <p:nvPicPr>
          <p:cNvPr id="7" name="Picture 6" descr="Shape&#10;&#10;Description automatically generated with low confidence">
            <a:extLst>
              <a:ext uri="{FF2B5EF4-FFF2-40B4-BE49-F238E27FC236}">
                <a16:creationId xmlns:a16="http://schemas.microsoft.com/office/drawing/2014/main" id="{ABAAD1EE-2B6B-7EBB-27F6-DBA5B1EDC14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341" y="2919565"/>
            <a:ext cx="402590" cy="402590"/>
          </a:xfrm>
          <a:prstGeom prst="rect">
            <a:avLst/>
          </a:prstGeom>
          <a:noFill/>
        </p:spPr>
      </p:pic>
      <p:graphicFrame>
        <p:nvGraphicFramePr>
          <p:cNvPr id="8" name="Table 7">
            <a:extLst>
              <a:ext uri="{FF2B5EF4-FFF2-40B4-BE49-F238E27FC236}">
                <a16:creationId xmlns:a16="http://schemas.microsoft.com/office/drawing/2014/main" id="{CA1DDF4D-CBAC-6B6A-D5D4-646836A64F3E}"/>
              </a:ext>
            </a:extLst>
          </p:cNvPr>
          <p:cNvGraphicFramePr>
            <a:graphicFrameLocks noGrp="1"/>
          </p:cNvGraphicFramePr>
          <p:nvPr>
            <p:extLst>
              <p:ext uri="{D42A27DB-BD31-4B8C-83A1-F6EECF244321}">
                <p14:modId xmlns:p14="http://schemas.microsoft.com/office/powerpoint/2010/main" val="226118686"/>
              </p:ext>
            </p:extLst>
          </p:nvPr>
        </p:nvGraphicFramePr>
        <p:xfrm>
          <a:off x="210344" y="3447975"/>
          <a:ext cx="6437312" cy="1577129"/>
        </p:xfrm>
        <a:graphic>
          <a:graphicData uri="http://schemas.openxmlformats.org/drawingml/2006/table">
            <a:tbl>
              <a:tblPr firstRow="1" firstCol="1" bandRow="1">
                <a:tableStyleId>{5C22544A-7EE6-4342-B048-85BDC9FD1C3A}</a:tableStyleId>
              </a:tblPr>
              <a:tblGrid>
                <a:gridCol w="2251159">
                  <a:extLst>
                    <a:ext uri="{9D8B030D-6E8A-4147-A177-3AD203B41FA5}">
                      <a16:colId xmlns:a16="http://schemas.microsoft.com/office/drawing/2014/main" val="3614648286"/>
                    </a:ext>
                  </a:extLst>
                </a:gridCol>
                <a:gridCol w="4186153">
                  <a:extLst>
                    <a:ext uri="{9D8B030D-6E8A-4147-A177-3AD203B41FA5}">
                      <a16:colId xmlns:a16="http://schemas.microsoft.com/office/drawing/2014/main" val="285689622"/>
                    </a:ext>
                  </a:extLst>
                </a:gridCol>
              </a:tblGrid>
              <a:tr h="380950">
                <a:tc>
                  <a:txBody>
                    <a:bodyPr/>
                    <a:lstStyle/>
                    <a:p>
                      <a:pPr>
                        <a:lnSpc>
                          <a:spcPct val="107000"/>
                        </a:lnSpc>
                        <a:spcAft>
                          <a:spcPts val="800"/>
                        </a:spcAft>
                      </a:pPr>
                      <a:r>
                        <a:rPr lang="en-GB" sz="1400">
                          <a:solidFill>
                            <a:schemeClr val="tx1"/>
                          </a:solidFill>
                          <a:effectLst/>
                          <a:latin typeface="+mn-lt"/>
                        </a:rPr>
                        <a:t>Word</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400">
                          <a:solidFill>
                            <a:schemeClr val="tx1"/>
                          </a:solidFill>
                          <a:effectLst/>
                          <a:latin typeface="+mn-lt"/>
                        </a:rPr>
                        <a:t>Definition</a:t>
                      </a:r>
                      <a:endParaRPr lang="en-GB" sz="9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65558910"/>
                  </a:ext>
                </a:extLst>
              </a:tr>
              <a:tr h="432451">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i="0" dirty="0">
                          <a:solidFill>
                            <a:schemeClr val="tx1"/>
                          </a:solidFill>
                          <a:effectLst/>
                          <a:latin typeface="+mn-lt"/>
                          <a:ea typeface="Arial" panose="020B0604020202020204" pitchFamily="34" charset="0"/>
                        </a:rPr>
                        <a:t>Write the name of something</a:t>
                      </a:r>
                      <a:endParaRPr lang="en-GB" sz="1200" b="0" i="0" dirty="0">
                        <a:solidFill>
                          <a:schemeClr val="tx1"/>
                        </a:solidFill>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1651724"/>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i="0" dirty="0">
                          <a:solidFill>
                            <a:schemeClr val="tx1"/>
                          </a:solidFill>
                          <a:effectLst/>
                          <a:latin typeface="+mn-lt"/>
                          <a:ea typeface="Arial" panose="020B0604020202020204" pitchFamily="34" charset="0"/>
                        </a:rPr>
                        <a:t>Identify something on a diagram</a:t>
                      </a:r>
                      <a:endParaRPr lang="en-GB" sz="1200" b="0" i="0" dirty="0">
                        <a:solidFill>
                          <a:schemeClr val="tx1"/>
                        </a:solidFill>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29477943"/>
                  </a:ext>
                </a:extLst>
              </a:tr>
              <a:tr h="380950">
                <a:tc>
                  <a:txBody>
                    <a:bodyPr/>
                    <a:lstStyle/>
                    <a:p>
                      <a:pPr>
                        <a:lnSpc>
                          <a:spcPct val="107000"/>
                        </a:lnSpc>
                        <a:spcAft>
                          <a:spcPts val="800"/>
                        </a:spcAft>
                      </a:pPr>
                      <a:r>
                        <a:rPr lang="en-GB" sz="1200">
                          <a:solidFill>
                            <a:schemeClr val="tx1"/>
                          </a:solidFill>
                          <a:effectLst/>
                          <a:latin typeface="+mn-lt"/>
                        </a:rPr>
                        <a:t> </a:t>
                      </a:r>
                      <a:endParaRPr lang="en-GB" sz="1200">
                        <a:solidFill>
                          <a:schemeClr val="tx1"/>
                        </a:solidFill>
                        <a:effectLst/>
                        <a:latin typeface="+mn-lt"/>
                        <a:ea typeface="Calibri" panose="020F0502020204030204" pitchFamily="34" charset="0"/>
                        <a:cs typeface="Times New Roman" panose="02020603050405020304" pitchFamily="18" charset="0"/>
                      </a:endParaRPr>
                    </a:p>
                  </a:txBody>
                  <a:tcPr marL="58399" marR="5839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GB" sz="1200" b="0" i="0" dirty="0">
                          <a:solidFill>
                            <a:schemeClr val="tx1"/>
                          </a:solidFill>
                          <a:effectLst/>
                          <a:latin typeface="+mn-lt"/>
                          <a:ea typeface="Arial" panose="020B0604020202020204" pitchFamily="34" charset="0"/>
                        </a:rPr>
                        <a:t>Suggest things that are good and things that are bad about something</a:t>
                      </a:r>
                      <a:endParaRPr lang="en-GB" sz="1200" b="0" i="0" dirty="0">
                        <a:solidFill>
                          <a:schemeClr val="tx1"/>
                        </a:solidFill>
                        <a:effectLst/>
                        <a:latin typeface="+mn-lt"/>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9315580"/>
                  </a:ext>
                </a:extLst>
              </a:tr>
            </a:tbl>
          </a:graphicData>
        </a:graphic>
      </p:graphicFrame>
      <p:sp>
        <p:nvSpPr>
          <p:cNvPr id="11" name="Rectangle 10">
            <a:extLst>
              <a:ext uri="{FF2B5EF4-FFF2-40B4-BE49-F238E27FC236}">
                <a16:creationId xmlns:a16="http://schemas.microsoft.com/office/drawing/2014/main" id="{A03809A9-D761-9DD0-8937-DF49BA187D35}"/>
              </a:ext>
            </a:extLst>
          </p:cNvPr>
          <p:cNvSpPr/>
          <p:nvPr/>
        </p:nvSpPr>
        <p:spPr>
          <a:xfrm>
            <a:off x="195829" y="691202"/>
            <a:ext cx="6466341" cy="2051326"/>
          </a:xfrm>
          <a:prstGeom prst="rect">
            <a:avLst/>
          </a:prstGeom>
          <a:solidFill>
            <a:schemeClr val="bg1">
              <a:lumMod val="9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2">
            <a:extLst>
              <a:ext uri="{FF2B5EF4-FFF2-40B4-BE49-F238E27FC236}">
                <a16:creationId xmlns:a16="http://schemas.microsoft.com/office/drawing/2014/main" id="{6B8D5A68-9B07-BD55-AD52-3D59F6218D71}"/>
              </a:ext>
            </a:extLst>
          </p:cNvPr>
          <p:cNvSpPr>
            <a:spLocks noChangeArrowheads="1"/>
          </p:cNvSpPr>
          <p:nvPr/>
        </p:nvSpPr>
        <p:spPr bwMode="auto">
          <a:xfrm>
            <a:off x="224858" y="1083330"/>
            <a:ext cx="685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73" name="Picture 1791846066" descr="A picture containing text, vector graphics&#10;&#10;Description automatically generated">
            <a:extLst>
              <a:ext uri="{FF2B5EF4-FFF2-40B4-BE49-F238E27FC236}">
                <a16:creationId xmlns:a16="http://schemas.microsoft.com/office/drawing/2014/main" id="{632C3579-B5A2-4085-3DBF-31EBC3149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333" y="1516542"/>
            <a:ext cx="641350" cy="9715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3">
            <a:extLst>
              <a:ext uri="{FF2B5EF4-FFF2-40B4-BE49-F238E27FC236}">
                <a16:creationId xmlns:a16="http://schemas.microsoft.com/office/drawing/2014/main" id="{4C03A031-2C90-1267-896A-2B0F85CCED8F}"/>
              </a:ext>
            </a:extLst>
          </p:cNvPr>
          <p:cNvSpPr>
            <a:spLocks noChangeArrowheads="1"/>
          </p:cNvSpPr>
          <p:nvPr/>
        </p:nvSpPr>
        <p:spPr bwMode="auto">
          <a:xfrm>
            <a:off x="384333" y="1052257"/>
            <a:ext cx="455984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By the end of this lesson, you will know:</a:t>
            </a:r>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808C938A-CC77-E29B-2D79-8BCA6B42B966}"/>
              </a:ext>
            </a:extLst>
          </p:cNvPr>
          <p:cNvSpPr txBox="1"/>
          <p:nvPr/>
        </p:nvSpPr>
        <p:spPr>
          <a:xfrm>
            <a:off x="1291885" y="1380217"/>
            <a:ext cx="5152980" cy="894732"/>
          </a:xfrm>
          <a:prstGeom prst="rect">
            <a:avLst/>
          </a:prstGeom>
          <a:noFill/>
        </p:spPr>
        <p:txBody>
          <a:bodyPr wrap="square" rtlCol="0">
            <a:spAutoFit/>
          </a:bodyPr>
          <a:lstStyle/>
          <a:p>
            <a:pPr marL="179388" indent="-179388" algn="l" rtl="0" fontAlgn="base">
              <a:lnSpc>
                <a:spcPct val="150000"/>
              </a:lnSpc>
              <a:buFont typeface="Arial" panose="020B0604020202020204" pitchFamily="34" charset="0"/>
              <a:buChar char="•"/>
            </a:pPr>
            <a:r>
              <a:rPr lang="en-GB" sz="1200" dirty="0"/>
              <a:t>The potential roles of a nutritional scientist </a:t>
            </a:r>
          </a:p>
          <a:p>
            <a:pPr marL="179388" indent="-179388" algn="l" rtl="0" fontAlgn="base">
              <a:lnSpc>
                <a:spcPct val="150000"/>
              </a:lnSpc>
              <a:buFont typeface="Arial" panose="020B0604020202020204" pitchFamily="34" charset="0"/>
              <a:buChar char="•"/>
            </a:pPr>
            <a:r>
              <a:rPr lang="en-GB" sz="1200" dirty="0"/>
              <a:t>How the research into food science is being used to grow food in space</a:t>
            </a:r>
          </a:p>
          <a:p>
            <a:pPr marL="179388" indent="-179388" algn="l" rtl="0" fontAlgn="base">
              <a:lnSpc>
                <a:spcPct val="150000"/>
              </a:lnSpc>
              <a:buFont typeface="Arial" panose="020B0604020202020204" pitchFamily="34" charset="0"/>
              <a:buChar char="•"/>
            </a:pPr>
            <a:r>
              <a:rPr lang="en-GB" sz="1200" dirty="0"/>
              <a:t>The importance of food safety</a:t>
            </a:r>
          </a:p>
        </p:txBody>
      </p:sp>
      <p:sp>
        <p:nvSpPr>
          <p:cNvPr id="17" name="Content Placeholder 2">
            <a:extLst>
              <a:ext uri="{FF2B5EF4-FFF2-40B4-BE49-F238E27FC236}">
                <a16:creationId xmlns:a16="http://schemas.microsoft.com/office/drawing/2014/main" id="{07762A29-A216-C7CF-F1FF-17AEBB1CCE4B}"/>
              </a:ext>
            </a:extLst>
          </p:cNvPr>
          <p:cNvSpPr txBox="1">
            <a:spLocks/>
          </p:cNvSpPr>
          <p:nvPr/>
        </p:nvSpPr>
        <p:spPr>
          <a:xfrm>
            <a:off x="195828" y="707276"/>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Core Knowledge</a:t>
            </a:r>
            <a:endParaRPr kumimoji="0" lang="en-GB" sz="1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Content Placeholder 2">
            <a:extLst>
              <a:ext uri="{FF2B5EF4-FFF2-40B4-BE49-F238E27FC236}">
                <a16:creationId xmlns:a16="http://schemas.microsoft.com/office/drawing/2014/main" id="{9F7DE24A-620C-4936-98CC-03F89AF79A0E}"/>
              </a:ext>
            </a:extLst>
          </p:cNvPr>
          <p:cNvSpPr txBox="1">
            <a:spLocks/>
          </p:cNvSpPr>
          <p:nvPr/>
        </p:nvSpPr>
        <p:spPr>
          <a:xfrm>
            <a:off x="191026" y="5314034"/>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Lesson content</a:t>
            </a:r>
            <a:endParaRPr kumimoji="0" lang="en-GB" sz="1800" b="0"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E494482F-C40A-BBEA-2AAF-DD65D0D51AFA}"/>
              </a:ext>
            </a:extLst>
          </p:cNvPr>
          <p:cNvSpPr txBox="1">
            <a:spLocks/>
          </p:cNvSpPr>
          <p:nvPr/>
        </p:nvSpPr>
        <p:spPr>
          <a:xfrm>
            <a:off x="239258" y="324164"/>
            <a:ext cx="5915025" cy="45452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sz="1800" b="1" i="0" u="sng" strike="noStrike" kern="1200" cap="none" spc="0" normalizeH="0" baseline="0" noProof="0" dirty="0">
                <a:ln>
                  <a:noFill/>
                </a:ln>
                <a:solidFill>
                  <a:srgbClr val="000000"/>
                </a:solidFill>
                <a:effectLst/>
                <a:uLnTx/>
                <a:uFillTx/>
                <a:latin typeface="Calibri" panose="020F0502020204030204"/>
                <a:ea typeface="Calibri" panose="020F0502020204030204" pitchFamily="34" charset="0"/>
                <a:cs typeface="Calibri" panose="020F0502020204030204" pitchFamily="34" charset="0"/>
              </a:rPr>
              <a:t>Can we grow safe and nutritious food in space?</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50EE2C1-18D0-9382-35F9-A5383F73D8A4}"/>
              </a:ext>
            </a:extLst>
          </p:cNvPr>
          <p:cNvSpPr txBox="1"/>
          <p:nvPr/>
        </p:nvSpPr>
        <p:spPr>
          <a:xfrm>
            <a:off x="82923" y="5653524"/>
            <a:ext cx="3475389" cy="2862322"/>
          </a:xfrm>
          <a:prstGeom prst="rect">
            <a:avLst/>
          </a:prstGeom>
          <a:noFill/>
        </p:spPr>
        <p:txBody>
          <a:bodyPr wrap="square">
            <a:spAutoFit/>
          </a:bodyPr>
          <a:lstStyle/>
          <a:p>
            <a:pPr algn="just"/>
            <a:r>
              <a:rPr lang="en-GB" sz="1200" dirty="0"/>
              <a:t>Did you know that astronauts in space can grow their own safe and nutritious food? It's true! In space, where there is no soil or sunshine, they use special techniques to cultivate their meals. Let's explore how they do it.</a:t>
            </a:r>
          </a:p>
          <a:p>
            <a:pPr algn="just"/>
            <a:endParaRPr lang="en-GB" sz="1200" dirty="0"/>
          </a:p>
          <a:p>
            <a:pPr algn="just"/>
            <a:r>
              <a:rPr lang="en-GB" sz="1200" dirty="0"/>
              <a:t>Instead of soil, astronauts use a special soil-free substance called hydroponics. They plant seeds in this material and provide them with water and nutrients. The plants grow their roots into the water, absorbing all the necessary nutrients they need. But without gravity, the water doesn't flow properly, so air bubbles are used to make sure the roots get enough oxygen.</a:t>
            </a:r>
          </a:p>
          <a:p>
            <a:pPr algn="just"/>
            <a:endParaRPr lang="en-GB" sz="1200" dirty="0"/>
          </a:p>
        </p:txBody>
      </p:sp>
      <p:sp>
        <p:nvSpPr>
          <p:cNvPr id="12" name="TextBox 11">
            <a:extLst>
              <a:ext uri="{FF2B5EF4-FFF2-40B4-BE49-F238E27FC236}">
                <a16:creationId xmlns:a16="http://schemas.microsoft.com/office/drawing/2014/main" id="{4822AEB3-91AC-23D3-8E35-FFFDF653BF6E}"/>
              </a:ext>
            </a:extLst>
          </p:cNvPr>
          <p:cNvSpPr txBox="1"/>
          <p:nvPr/>
        </p:nvSpPr>
        <p:spPr>
          <a:xfrm>
            <a:off x="82923" y="8389458"/>
            <a:ext cx="6625456" cy="1384995"/>
          </a:xfrm>
          <a:prstGeom prst="rect">
            <a:avLst/>
          </a:prstGeom>
          <a:noFill/>
        </p:spPr>
        <p:txBody>
          <a:bodyPr wrap="square" rtlCol="0">
            <a:spAutoFit/>
          </a:bodyPr>
          <a:lstStyle/>
          <a:p>
            <a:pPr algn="just"/>
            <a:r>
              <a:rPr lang="en-GB" sz="1200" dirty="0"/>
              <a:t>To replace sunlight, astronauts use special LED lights that emit the right wavelengths for plant growth. These lights provide energy for photosynthesis, just like the sun does on Earth. It's like having an indoor garden in space!</a:t>
            </a:r>
          </a:p>
          <a:p>
            <a:pPr algn="just"/>
            <a:endParaRPr lang="en-GB" sz="1200" dirty="0"/>
          </a:p>
          <a:p>
            <a:pPr algn="just"/>
            <a:r>
              <a:rPr lang="en-GB" sz="1200" dirty="0"/>
              <a:t>By growing their own food, astronauts can have fresh fruits and vegetables during their long missions. It's important to eat a balanced diet to stay healthy in space, and growing their own food helps them do just that.</a:t>
            </a:r>
          </a:p>
        </p:txBody>
      </p:sp>
      <p:pic>
        <p:nvPicPr>
          <p:cNvPr id="13" name="Picture 12">
            <a:extLst>
              <a:ext uri="{FF2B5EF4-FFF2-40B4-BE49-F238E27FC236}">
                <a16:creationId xmlns:a16="http://schemas.microsoft.com/office/drawing/2014/main" id="{454C3291-32D2-FD49-0917-7CA792A8626D}"/>
              </a:ext>
            </a:extLst>
          </p:cNvPr>
          <p:cNvPicPr>
            <a:picLocks noChangeAspect="1"/>
          </p:cNvPicPr>
          <p:nvPr/>
        </p:nvPicPr>
        <p:blipFill>
          <a:blip r:embed="rId6"/>
          <a:stretch>
            <a:fillRect/>
          </a:stretch>
        </p:blipFill>
        <p:spPr>
          <a:xfrm>
            <a:off x="3629074" y="5763228"/>
            <a:ext cx="3033096" cy="2242170"/>
          </a:xfrm>
          <a:prstGeom prst="rect">
            <a:avLst/>
          </a:prstGeom>
        </p:spPr>
      </p:pic>
    </p:spTree>
    <p:extLst>
      <p:ext uri="{BB962C8B-B14F-4D97-AF65-F5344CB8AC3E}">
        <p14:creationId xmlns:p14="http://schemas.microsoft.com/office/powerpoint/2010/main" val="23813356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4149B3-AACC-5E19-0DFC-93795C1DE847}"/>
              </a:ext>
            </a:extLst>
          </p:cNvPr>
          <p:cNvPicPr>
            <a:picLocks noChangeAspect="1"/>
          </p:cNvPicPr>
          <p:nvPr/>
        </p:nvPicPr>
        <p:blipFill>
          <a:blip r:embed="rId2"/>
          <a:stretch>
            <a:fillRect/>
          </a:stretch>
        </p:blipFill>
        <p:spPr>
          <a:xfrm>
            <a:off x="0" y="107868"/>
            <a:ext cx="6807094" cy="8900665"/>
          </a:xfrm>
          <a:prstGeom prst="rect">
            <a:avLst/>
          </a:prstGeom>
        </p:spPr>
      </p:pic>
      <p:sp>
        <p:nvSpPr>
          <p:cNvPr id="6" name="TextBox 5">
            <a:extLst>
              <a:ext uri="{FF2B5EF4-FFF2-40B4-BE49-F238E27FC236}">
                <a16:creationId xmlns:a16="http://schemas.microsoft.com/office/drawing/2014/main" id="{23D1FC5B-F85E-569E-F826-C487AA4E2B9E}"/>
              </a:ext>
            </a:extLst>
          </p:cNvPr>
          <p:cNvSpPr txBox="1"/>
          <p:nvPr/>
        </p:nvSpPr>
        <p:spPr>
          <a:xfrm>
            <a:off x="145915" y="9398022"/>
            <a:ext cx="6712085" cy="400110"/>
          </a:xfrm>
          <a:prstGeom prst="rect">
            <a:avLst/>
          </a:prstGeom>
          <a:noFill/>
        </p:spPr>
        <p:txBody>
          <a:bodyPr wrap="square" rtlCol="0">
            <a:spAutoFit/>
          </a:bodyPr>
          <a:lstStyle/>
          <a:p>
            <a:r>
              <a:rPr lang="en-GB" sz="2000">
                <a:solidFill>
                  <a:srgbClr val="FF0000"/>
                </a:solidFill>
              </a:rPr>
              <a:t>S</a:t>
            </a:r>
            <a:r>
              <a:rPr lang="en-GB" sz="2000"/>
              <a:t>cale		</a:t>
            </a:r>
            <a:r>
              <a:rPr lang="en-GB" sz="2000">
                <a:solidFill>
                  <a:srgbClr val="FF0000"/>
                </a:solidFill>
              </a:rPr>
              <a:t>P</a:t>
            </a:r>
            <a:r>
              <a:rPr lang="en-GB" sz="2000"/>
              <a:t>lot			</a:t>
            </a:r>
            <a:r>
              <a:rPr lang="en-GB" sz="2000">
                <a:solidFill>
                  <a:srgbClr val="FF0000"/>
                </a:solidFill>
              </a:rPr>
              <a:t>L</a:t>
            </a:r>
            <a:r>
              <a:rPr lang="en-GB" sz="2000"/>
              <a:t>abel		</a:t>
            </a:r>
            <a:r>
              <a:rPr lang="en-GB" sz="2000">
                <a:solidFill>
                  <a:srgbClr val="FF0000"/>
                </a:solidFill>
              </a:rPr>
              <a:t>A</a:t>
            </a:r>
            <a:r>
              <a:rPr lang="en-GB" sz="2000"/>
              <a:t>xis			</a:t>
            </a:r>
            <a:r>
              <a:rPr lang="en-GB" sz="2000">
                <a:solidFill>
                  <a:srgbClr val="FF0000"/>
                </a:solidFill>
              </a:rPr>
              <a:t>T</a:t>
            </a:r>
            <a:r>
              <a:rPr lang="en-GB" sz="2000"/>
              <a:t>rendline</a:t>
            </a:r>
          </a:p>
        </p:txBody>
      </p:sp>
      <p:sp>
        <p:nvSpPr>
          <p:cNvPr id="2" name="Slide Number Placeholder 1">
            <a:extLst>
              <a:ext uri="{FF2B5EF4-FFF2-40B4-BE49-F238E27FC236}">
                <a16:creationId xmlns:a16="http://schemas.microsoft.com/office/drawing/2014/main" id="{EC41EF1D-9FA3-E1EE-2E5F-E4A343D832F3}"/>
              </a:ext>
            </a:extLst>
          </p:cNvPr>
          <p:cNvSpPr>
            <a:spLocks noGrp="1"/>
          </p:cNvSpPr>
          <p:nvPr>
            <p:ph type="sldNum" sz="quarter" idx="12"/>
          </p:nvPr>
        </p:nvSpPr>
        <p:spPr/>
        <p:txBody>
          <a:bodyPr/>
          <a:lstStyle/>
          <a:p>
            <a:fld id="{362E5E6D-3EB7-488C-996E-A22C004A3689}" type="slidenum">
              <a:rPr lang="en-GB" smtClean="0"/>
              <a:t>50</a:t>
            </a:fld>
            <a:endParaRPr lang="en-GB"/>
          </a:p>
        </p:txBody>
      </p:sp>
    </p:spTree>
    <p:extLst>
      <p:ext uri="{BB962C8B-B14F-4D97-AF65-F5344CB8AC3E}">
        <p14:creationId xmlns:p14="http://schemas.microsoft.com/office/powerpoint/2010/main" val="837041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619FFA-05D8-9B21-ADC6-6D9D19073DDE}"/>
              </a:ext>
            </a:extLst>
          </p:cNvPr>
          <p:cNvSpPr txBox="1"/>
          <p:nvPr/>
        </p:nvSpPr>
        <p:spPr>
          <a:xfrm>
            <a:off x="152400" y="198120"/>
            <a:ext cx="6705600" cy="1818062"/>
          </a:xfrm>
          <a:prstGeom prst="rect">
            <a:avLst/>
          </a:prstGeom>
          <a:noFill/>
        </p:spPr>
        <p:txBody>
          <a:bodyPr wrap="square" rtlCol="0">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600" b="1" i="0" u="sng" strike="noStrike" cap="none" normalizeH="0" baseline="0" dirty="0">
                <a:ln>
                  <a:noFill/>
                </a:ln>
                <a:solidFill>
                  <a:srgbClr val="000000"/>
                </a:solidFill>
                <a:effectLst/>
                <a:ea typeface="Calibri" panose="020F0502020204030204" pitchFamily="34" charset="0"/>
                <a:cs typeface="Arial" panose="020B0604020202020204" pitchFamily="34" charset="0"/>
              </a:rPr>
              <a:t>Pre-assessment </a:t>
            </a:r>
            <a:endParaRPr kumimoji="0" lang="en-GB" altLang="en-US" sz="1600" b="1" i="0" u="sng"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ea typeface="Calibri" panose="020F0502020204030204" pitchFamily="34" charset="0"/>
                <a:cs typeface="Arial" panose="020B0604020202020204" pitchFamily="34" charset="0"/>
              </a:rPr>
              <a:t>Section 1:</a:t>
            </a:r>
          </a:p>
          <a:p>
            <a:pPr marL="228600" marR="0" lvl="0" indent="-228600" algn="l" defTabSz="914400" rtl="0" eaLnBrk="0" fontAlgn="base" latinLnBrk="0" hangingPunct="0">
              <a:lnSpc>
                <a:spcPct val="150000"/>
              </a:lnSpc>
              <a:spcBef>
                <a:spcPct val="0"/>
              </a:spcBef>
              <a:spcAft>
                <a:spcPct val="0"/>
              </a:spcAft>
              <a:buClrTx/>
              <a:buSzTx/>
              <a:buFontTx/>
              <a:buAutoNum type="arabicPeriod"/>
              <a:tabLst/>
            </a:pPr>
            <a:r>
              <a:rPr lang="en-GB" altLang="en-US" sz="1200" dirty="0">
                <a:solidFill>
                  <a:srgbClr val="000000"/>
                </a:solidFill>
                <a:cs typeface="Arial" panose="020B0604020202020204" pitchFamily="34" charset="0"/>
              </a:rPr>
              <a:t>Complete the diagram below to show the levels of organisation in multicellular organisms using some the words in the box below: </a:t>
            </a:r>
          </a:p>
          <a:p>
            <a:pPr marR="0" lvl="0" algn="l" defTabSz="914400" rtl="0" eaLnBrk="0" fontAlgn="base" latinLnBrk="0" hangingPunct="0">
              <a:lnSpc>
                <a:spcPct val="150000"/>
              </a:lnSpc>
              <a:spcBef>
                <a:spcPct val="0"/>
              </a:spcBef>
              <a:spcAft>
                <a:spcPct val="0"/>
              </a:spcAft>
              <a:buClrTx/>
              <a:buSzTx/>
              <a:tabLst/>
            </a:pPr>
            <a:endParaRPr lang="en-GB" altLang="en-US" sz="1200" dirty="0">
              <a:solidFill>
                <a:srgbClr val="000000"/>
              </a:solidFill>
              <a:cs typeface="Arial" panose="020B0604020202020204" pitchFamily="34" charset="0"/>
            </a:endParaRPr>
          </a:p>
          <a:p>
            <a:pPr marR="0" lvl="0" algn="l" defTabSz="914400" rtl="0" eaLnBrk="0" fontAlgn="base" latinLnBrk="0" hangingPunct="0">
              <a:lnSpc>
                <a:spcPct val="150000"/>
              </a:lnSpc>
              <a:spcBef>
                <a:spcPct val="0"/>
              </a:spcBef>
              <a:spcAft>
                <a:spcPct val="0"/>
              </a:spcAft>
              <a:buClrTx/>
              <a:buSzTx/>
              <a:tabLst/>
            </a:pPr>
            <a:endParaRPr lang="en-GB" altLang="en-US" sz="1200" dirty="0">
              <a:solidFill>
                <a:srgbClr val="000000"/>
              </a:solidFill>
              <a:cs typeface="Arial" panose="020B0604020202020204" pitchFamily="34" charset="0"/>
            </a:endParaRPr>
          </a:p>
        </p:txBody>
      </p:sp>
      <p:graphicFrame>
        <p:nvGraphicFramePr>
          <p:cNvPr id="2" name="Table 1">
            <a:extLst>
              <a:ext uri="{FF2B5EF4-FFF2-40B4-BE49-F238E27FC236}">
                <a16:creationId xmlns:a16="http://schemas.microsoft.com/office/drawing/2014/main" id="{0B78B3A3-CE7C-FC4F-A572-585D16E1BDC4}"/>
              </a:ext>
            </a:extLst>
          </p:cNvPr>
          <p:cNvGraphicFramePr>
            <a:graphicFrameLocks noGrp="1"/>
          </p:cNvGraphicFramePr>
          <p:nvPr>
            <p:extLst>
              <p:ext uri="{D42A27DB-BD31-4B8C-83A1-F6EECF244321}">
                <p14:modId xmlns:p14="http://schemas.microsoft.com/office/powerpoint/2010/main" val="3952138635"/>
              </p:ext>
            </p:extLst>
          </p:nvPr>
        </p:nvGraphicFramePr>
        <p:xfrm>
          <a:off x="471488" y="1570642"/>
          <a:ext cx="5915024" cy="332279"/>
        </p:xfrm>
        <a:graphic>
          <a:graphicData uri="http://schemas.openxmlformats.org/drawingml/2006/table">
            <a:tbl>
              <a:tblPr firstRow="1" firstCol="1" bandRow="1"/>
              <a:tblGrid>
                <a:gridCol w="854828">
                  <a:extLst>
                    <a:ext uri="{9D8B030D-6E8A-4147-A177-3AD203B41FA5}">
                      <a16:colId xmlns:a16="http://schemas.microsoft.com/office/drawing/2014/main" val="1943633517"/>
                    </a:ext>
                  </a:extLst>
                </a:gridCol>
                <a:gridCol w="410221">
                  <a:extLst>
                    <a:ext uri="{9D8B030D-6E8A-4147-A177-3AD203B41FA5}">
                      <a16:colId xmlns:a16="http://schemas.microsoft.com/office/drawing/2014/main" val="275439908"/>
                    </a:ext>
                  </a:extLst>
                </a:gridCol>
                <a:gridCol w="854828">
                  <a:extLst>
                    <a:ext uri="{9D8B030D-6E8A-4147-A177-3AD203B41FA5}">
                      <a16:colId xmlns:a16="http://schemas.microsoft.com/office/drawing/2014/main" val="170795213"/>
                    </a:ext>
                  </a:extLst>
                </a:gridCol>
                <a:gridCol w="410221">
                  <a:extLst>
                    <a:ext uri="{9D8B030D-6E8A-4147-A177-3AD203B41FA5}">
                      <a16:colId xmlns:a16="http://schemas.microsoft.com/office/drawing/2014/main" val="3719872294"/>
                    </a:ext>
                  </a:extLst>
                </a:gridCol>
                <a:gridCol w="854828">
                  <a:extLst>
                    <a:ext uri="{9D8B030D-6E8A-4147-A177-3AD203B41FA5}">
                      <a16:colId xmlns:a16="http://schemas.microsoft.com/office/drawing/2014/main" val="4279547340"/>
                    </a:ext>
                  </a:extLst>
                </a:gridCol>
                <a:gridCol w="410221">
                  <a:extLst>
                    <a:ext uri="{9D8B030D-6E8A-4147-A177-3AD203B41FA5}">
                      <a16:colId xmlns:a16="http://schemas.microsoft.com/office/drawing/2014/main" val="1261544479"/>
                    </a:ext>
                  </a:extLst>
                </a:gridCol>
                <a:gridCol w="854828">
                  <a:extLst>
                    <a:ext uri="{9D8B030D-6E8A-4147-A177-3AD203B41FA5}">
                      <a16:colId xmlns:a16="http://schemas.microsoft.com/office/drawing/2014/main" val="425448818"/>
                    </a:ext>
                  </a:extLst>
                </a:gridCol>
                <a:gridCol w="410221">
                  <a:extLst>
                    <a:ext uri="{9D8B030D-6E8A-4147-A177-3AD203B41FA5}">
                      <a16:colId xmlns:a16="http://schemas.microsoft.com/office/drawing/2014/main" val="3544564364"/>
                    </a:ext>
                  </a:extLst>
                </a:gridCol>
                <a:gridCol w="854828">
                  <a:extLst>
                    <a:ext uri="{9D8B030D-6E8A-4147-A177-3AD203B41FA5}">
                      <a16:colId xmlns:a16="http://schemas.microsoft.com/office/drawing/2014/main" val="4114324060"/>
                    </a:ext>
                  </a:extLst>
                </a:gridCol>
              </a:tblGrid>
              <a:tr h="332279">
                <a:tc>
                  <a:txBody>
                    <a:bodyPr/>
                    <a:lstStyle/>
                    <a:p>
                      <a:pPr algn="ctr">
                        <a:lnSpc>
                          <a:spcPct val="107000"/>
                        </a:lnSpc>
                        <a:spcAft>
                          <a:spcPts val="800"/>
                        </a:spcAft>
                      </a:pPr>
                      <a:r>
                        <a:rPr lang="en-GB" sz="1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Cell</a:t>
                      </a:r>
                      <a:endParaRPr lang="en-GB"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153" marR="6515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800"/>
                        </a:spcAft>
                      </a:pPr>
                      <a:endParaRPr lang="en-GB" sz="1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153" marR="6515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a:noFill/>
                    </a:lnT>
                    <a:lnB>
                      <a:noFill/>
                    </a:lnB>
                  </a:tcPr>
                </a:tc>
                <a:tc>
                  <a:txBody>
                    <a:bodyPr/>
                    <a:lstStyle/>
                    <a:p>
                      <a:pPr algn="ctr">
                        <a:lnSpc>
                          <a:spcPct val="107000"/>
                        </a:lnSpc>
                        <a:spcAft>
                          <a:spcPts val="800"/>
                        </a:spcAft>
                      </a:pPr>
                      <a:r>
                        <a:rPr lang="en-GB" sz="1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153" marR="6515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800"/>
                        </a:spcAft>
                      </a:pPr>
                      <a:endParaRPr lang="en-GB" sz="1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153" marR="6515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a:noFill/>
                    </a:lnT>
                    <a:lnB>
                      <a:noFill/>
                    </a:lnB>
                  </a:tcPr>
                </a:tc>
                <a:tc>
                  <a:txBody>
                    <a:bodyPr/>
                    <a:lstStyle/>
                    <a:p>
                      <a:pPr algn="ctr">
                        <a:lnSpc>
                          <a:spcPct val="107000"/>
                        </a:lnSpc>
                        <a:spcAft>
                          <a:spcPts val="800"/>
                        </a:spcAft>
                      </a:pPr>
                      <a:r>
                        <a:rPr lang="en-GB" sz="1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153" marR="6515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800"/>
                        </a:spcAft>
                      </a:pPr>
                      <a:endParaRPr lang="en-GB" sz="1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153" marR="6515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a:noFill/>
                    </a:lnT>
                    <a:lnB>
                      <a:noFill/>
                    </a:lnB>
                  </a:tcPr>
                </a:tc>
                <a:tc>
                  <a:txBody>
                    <a:bodyPr/>
                    <a:lstStyle/>
                    <a:p>
                      <a:pPr algn="ctr">
                        <a:lnSpc>
                          <a:spcPct val="107000"/>
                        </a:lnSpc>
                        <a:spcAft>
                          <a:spcPts val="800"/>
                        </a:spcAft>
                      </a:pPr>
                      <a:r>
                        <a:rPr lang="en-GB" sz="1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Organ System</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153" marR="6515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800"/>
                        </a:spcAft>
                      </a:pPr>
                      <a:endParaRPr lang="en-GB" sz="10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153" marR="6515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a:noFill/>
                    </a:lnT>
                    <a:lnB>
                      <a:noFill/>
                    </a:lnB>
                  </a:tcPr>
                </a:tc>
                <a:tc>
                  <a:txBody>
                    <a:bodyPr/>
                    <a:lstStyle/>
                    <a:p>
                      <a:pPr algn="ctr">
                        <a:lnSpc>
                          <a:spcPct val="107000"/>
                        </a:lnSpc>
                        <a:spcAft>
                          <a:spcPts val="800"/>
                        </a:spcAft>
                      </a:pPr>
                      <a:r>
                        <a:rPr lang="en-GB" sz="1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5153" marR="65153"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39485069"/>
                  </a:ext>
                </a:extLst>
              </a:tr>
            </a:tbl>
          </a:graphicData>
        </a:graphic>
      </p:graphicFrame>
      <p:sp>
        <p:nvSpPr>
          <p:cNvPr id="3" name="Arrow: Right 2">
            <a:extLst>
              <a:ext uri="{FF2B5EF4-FFF2-40B4-BE49-F238E27FC236}">
                <a16:creationId xmlns:a16="http://schemas.microsoft.com/office/drawing/2014/main" id="{04CD08A3-0780-5115-82FC-54A6C7FD5CA7}"/>
              </a:ext>
            </a:extLst>
          </p:cNvPr>
          <p:cNvSpPr/>
          <p:nvPr/>
        </p:nvSpPr>
        <p:spPr>
          <a:xfrm>
            <a:off x="1450181" y="1612219"/>
            <a:ext cx="195263" cy="241300"/>
          </a:xfrm>
          <a:prstGeom prst="rightArrow">
            <a:avLst/>
          </a:prstGeom>
          <a:solidFill>
            <a:srgbClr val="002060"/>
          </a:solidFill>
          <a:ln>
            <a:solidFill>
              <a:srgbClr val="002060"/>
            </a:solidFill>
          </a:ln>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tx1"/>
              </a:solidFill>
            </a:endParaRPr>
          </a:p>
        </p:txBody>
      </p:sp>
      <p:sp>
        <p:nvSpPr>
          <p:cNvPr id="4" name="Arrow: Right 3">
            <a:extLst>
              <a:ext uri="{FF2B5EF4-FFF2-40B4-BE49-F238E27FC236}">
                <a16:creationId xmlns:a16="http://schemas.microsoft.com/office/drawing/2014/main" id="{8812CDE9-BE0B-A5FB-D709-B4DD8827AB6D}"/>
              </a:ext>
            </a:extLst>
          </p:cNvPr>
          <p:cNvSpPr/>
          <p:nvPr/>
        </p:nvSpPr>
        <p:spPr>
          <a:xfrm>
            <a:off x="2717007" y="1610632"/>
            <a:ext cx="195262" cy="242887"/>
          </a:xfrm>
          <a:prstGeom prst="rightArrow">
            <a:avLst/>
          </a:prstGeom>
          <a:solidFill>
            <a:srgbClr val="002060"/>
          </a:solidFill>
          <a:ln>
            <a:solidFill>
              <a:srgbClr val="002060"/>
            </a:solidFill>
          </a:ln>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tx1"/>
              </a:solidFill>
            </a:endParaRPr>
          </a:p>
        </p:txBody>
      </p:sp>
      <p:sp>
        <p:nvSpPr>
          <p:cNvPr id="5" name="Arrow: Right 4">
            <a:extLst>
              <a:ext uri="{FF2B5EF4-FFF2-40B4-BE49-F238E27FC236}">
                <a16:creationId xmlns:a16="http://schemas.microsoft.com/office/drawing/2014/main" id="{6F8062FF-7A74-6247-139E-E58EAE3632D0}"/>
              </a:ext>
            </a:extLst>
          </p:cNvPr>
          <p:cNvSpPr/>
          <p:nvPr/>
        </p:nvSpPr>
        <p:spPr>
          <a:xfrm>
            <a:off x="3963194" y="1615338"/>
            <a:ext cx="195262" cy="241300"/>
          </a:xfrm>
          <a:prstGeom prst="rightArrow">
            <a:avLst/>
          </a:prstGeom>
          <a:solidFill>
            <a:srgbClr val="002060"/>
          </a:solidFill>
          <a:ln>
            <a:solidFill>
              <a:srgbClr val="002060"/>
            </a:solidFill>
          </a:ln>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tx1"/>
              </a:solidFill>
            </a:endParaRPr>
          </a:p>
        </p:txBody>
      </p:sp>
      <p:sp>
        <p:nvSpPr>
          <p:cNvPr id="6" name="Arrow: Right 5">
            <a:extLst>
              <a:ext uri="{FF2B5EF4-FFF2-40B4-BE49-F238E27FC236}">
                <a16:creationId xmlns:a16="http://schemas.microsoft.com/office/drawing/2014/main" id="{AF5DDC51-FA32-DB2A-6AF5-E810203FD825}"/>
              </a:ext>
            </a:extLst>
          </p:cNvPr>
          <p:cNvSpPr/>
          <p:nvPr/>
        </p:nvSpPr>
        <p:spPr>
          <a:xfrm>
            <a:off x="5241925" y="1610632"/>
            <a:ext cx="195263" cy="242887"/>
          </a:xfrm>
          <a:prstGeom prst="rightArrow">
            <a:avLst/>
          </a:prstGeom>
          <a:solidFill>
            <a:srgbClr val="002060"/>
          </a:solidFill>
          <a:ln>
            <a:solidFill>
              <a:srgbClr val="002060"/>
            </a:solidFill>
          </a:ln>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chemeClr val="tx1"/>
              </a:solidFill>
            </a:endParaRPr>
          </a:p>
        </p:txBody>
      </p:sp>
      <p:graphicFrame>
        <p:nvGraphicFramePr>
          <p:cNvPr id="9" name="Table 8">
            <a:extLst>
              <a:ext uri="{FF2B5EF4-FFF2-40B4-BE49-F238E27FC236}">
                <a16:creationId xmlns:a16="http://schemas.microsoft.com/office/drawing/2014/main" id="{D89E3E30-C6CA-30C5-A5A9-B64B1B630C0C}"/>
              </a:ext>
            </a:extLst>
          </p:cNvPr>
          <p:cNvGraphicFramePr>
            <a:graphicFrameLocks noGrp="1"/>
          </p:cNvGraphicFramePr>
          <p:nvPr>
            <p:extLst>
              <p:ext uri="{D42A27DB-BD31-4B8C-83A1-F6EECF244321}">
                <p14:modId xmlns:p14="http://schemas.microsoft.com/office/powerpoint/2010/main" val="2177121818"/>
              </p:ext>
            </p:extLst>
          </p:nvPr>
        </p:nvGraphicFramePr>
        <p:xfrm>
          <a:off x="471487" y="2171689"/>
          <a:ext cx="5915025" cy="433410"/>
        </p:xfrm>
        <a:graphic>
          <a:graphicData uri="http://schemas.openxmlformats.org/drawingml/2006/table">
            <a:tbl>
              <a:tblPr firstRow="1" firstCol="1" bandRow="1"/>
              <a:tblGrid>
                <a:gridCol w="1971675">
                  <a:extLst>
                    <a:ext uri="{9D8B030D-6E8A-4147-A177-3AD203B41FA5}">
                      <a16:colId xmlns:a16="http://schemas.microsoft.com/office/drawing/2014/main" val="3482966788"/>
                    </a:ext>
                  </a:extLst>
                </a:gridCol>
                <a:gridCol w="1971675">
                  <a:extLst>
                    <a:ext uri="{9D8B030D-6E8A-4147-A177-3AD203B41FA5}">
                      <a16:colId xmlns:a16="http://schemas.microsoft.com/office/drawing/2014/main" val="846080899"/>
                    </a:ext>
                  </a:extLst>
                </a:gridCol>
                <a:gridCol w="1971675">
                  <a:extLst>
                    <a:ext uri="{9D8B030D-6E8A-4147-A177-3AD203B41FA5}">
                      <a16:colId xmlns:a16="http://schemas.microsoft.com/office/drawing/2014/main" val="3263779728"/>
                    </a:ext>
                  </a:extLst>
                </a:gridCol>
              </a:tblGrid>
              <a:tr h="185266">
                <a:tc>
                  <a:txBody>
                    <a:bodyPr/>
                    <a:lstStyle/>
                    <a:p>
                      <a:pPr algn="ctr">
                        <a:lnSpc>
                          <a:spcPct val="107000"/>
                        </a:lnSpc>
                        <a:spcAft>
                          <a:spcPts val="800"/>
                        </a:spcAft>
                      </a:pPr>
                      <a:r>
                        <a:rPr lang="en-GB" sz="1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Organism</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32" marR="60632" marT="0" marB="0" anchor="ctr">
                    <a:lnL w="12700" cap="flat" cmpd="sng" algn="ctr">
                      <a:solidFill>
                        <a:srgbClr val="002060"/>
                      </a:solidFill>
                      <a:prstDash val="solid"/>
                      <a:round/>
                      <a:headEnd type="none" w="med" len="med"/>
                      <a:tailEnd type="none" w="med" len="med"/>
                    </a:lnL>
                    <a:lnR>
                      <a:noFill/>
                    </a:lnR>
                    <a:lnT w="12700" cap="flat" cmpd="sng" algn="ctr">
                      <a:solidFill>
                        <a:srgbClr val="002060"/>
                      </a:solidFill>
                      <a:prstDash val="solid"/>
                      <a:round/>
                      <a:headEnd type="none" w="med" len="med"/>
                      <a:tailEnd type="none" w="med" len="med"/>
                    </a:lnT>
                    <a:lnB>
                      <a:noFill/>
                    </a:lnB>
                  </a:tcPr>
                </a:tc>
                <a:tc>
                  <a:txBody>
                    <a:bodyPr/>
                    <a:lstStyle/>
                    <a:p>
                      <a:pPr algn="ctr">
                        <a:lnSpc>
                          <a:spcPct val="107000"/>
                        </a:lnSpc>
                        <a:spcAft>
                          <a:spcPts val="800"/>
                        </a:spcAft>
                      </a:pPr>
                      <a:r>
                        <a:rPr lang="en-GB" sz="1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Species</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32" marR="60632" marT="0" marB="0" anchor="ctr">
                    <a:lnL>
                      <a:noFill/>
                    </a:lnL>
                    <a:lnR>
                      <a:noFill/>
                    </a:lnR>
                    <a:lnT w="12700" cap="flat" cmpd="sng" algn="ctr">
                      <a:solidFill>
                        <a:srgbClr val="002060"/>
                      </a:solidFill>
                      <a:prstDash val="solid"/>
                      <a:round/>
                      <a:headEnd type="none" w="med" len="med"/>
                      <a:tailEnd type="none" w="med" len="med"/>
                    </a:lnT>
                    <a:lnB>
                      <a:noFill/>
                    </a:lnB>
                  </a:tcPr>
                </a:tc>
                <a:tc>
                  <a:txBody>
                    <a:bodyPr/>
                    <a:lstStyle/>
                    <a:p>
                      <a:pPr algn="ctr">
                        <a:lnSpc>
                          <a:spcPct val="107000"/>
                        </a:lnSpc>
                        <a:spcAft>
                          <a:spcPts val="800"/>
                        </a:spcAft>
                      </a:pPr>
                      <a:r>
                        <a:rPr lang="en-GB" sz="1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Membrane</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32" marR="60632" marT="0" marB="0" anchor="ctr">
                    <a:lnL>
                      <a:noFill/>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a:noFill/>
                    </a:lnB>
                  </a:tcPr>
                </a:tc>
                <a:extLst>
                  <a:ext uri="{0D108BD9-81ED-4DB2-BD59-A6C34878D82A}">
                    <a16:rowId xmlns:a16="http://schemas.microsoft.com/office/drawing/2014/main" val="2057405454"/>
                  </a:ext>
                </a:extLst>
              </a:tr>
              <a:tr h="248144">
                <a:tc>
                  <a:txBody>
                    <a:bodyPr/>
                    <a:lstStyle/>
                    <a:p>
                      <a:pPr algn="ctr">
                        <a:lnSpc>
                          <a:spcPct val="107000"/>
                        </a:lnSpc>
                        <a:spcAft>
                          <a:spcPts val="800"/>
                        </a:spcAft>
                      </a:pPr>
                      <a:r>
                        <a:rPr lang="en-GB" sz="1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Organ </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32" marR="60632" marT="0" marB="0" anchor="ctr">
                    <a:lnL w="12700" cap="flat" cmpd="sng" algn="ctr">
                      <a:solidFill>
                        <a:srgbClr val="002060"/>
                      </a:solidFill>
                      <a:prstDash val="solid"/>
                      <a:round/>
                      <a:headEnd type="none" w="med" len="med"/>
                      <a:tailEnd type="none" w="med" len="med"/>
                    </a:lnL>
                    <a:lnR>
                      <a:noFill/>
                    </a:lnR>
                    <a:lnT>
                      <a:noFill/>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800"/>
                        </a:spcAft>
                      </a:pPr>
                      <a:r>
                        <a:rPr lang="en-GB" sz="100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Tissue</a:t>
                      </a:r>
                      <a:endParaRPr lang="en-GB" sz="10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32" marR="60632" marT="0" marB="0" anchor="ctr">
                    <a:lnL>
                      <a:noFill/>
                    </a:lnL>
                    <a:lnR>
                      <a:noFill/>
                    </a:lnR>
                    <a:lnT>
                      <a:noFill/>
                    </a:lnT>
                    <a:lnB w="12700" cap="flat" cmpd="sng" algn="ctr">
                      <a:solidFill>
                        <a:srgbClr val="002060"/>
                      </a:solidFill>
                      <a:prstDash val="solid"/>
                      <a:round/>
                      <a:headEnd type="none" w="med" len="med"/>
                      <a:tailEnd type="none" w="med" len="med"/>
                    </a:lnB>
                  </a:tcPr>
                </a:tc>
                <a:tc>
                  <a:txBody>
                    <a:bodyPr/>
                    <a:lstStyle/>
                    <a:p>
                      <a:pPr algn="ctr">
                        <a:lnSpc>
                          <a:spcPct val="107000"/>
                        </a:lnSpc>
                        <a:spcAft>
                          <a:spcPts val="800"/>
                        </a:spcAft>
                      </a:pPr>
                      <a:r>
                        <a:rPr lang="en-GB" sz="1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Nucleus</a:t>
                      </a:r>
                      <a:endParaRPr lang="en-GB" sz="1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632" marR="60632" marT="0" marB="0" anchor="ctr">
                    <a:lnL>
                      <a:noFill/>
                    </a:lnL>
                    <a:lnR w="12700" cap="flat" cmpd="sng" algn="ctr">
                      <a:solidFill>
                        <a:srgbClr val="002060"/>
                      </a:solidFill>
                      <a:prstDash val="solid"/>
                      <a:round/>
                      <a:headEnd type="none" w="med" len="med"/>
                      <a:tailEnd type="none" w="med" len="med"/>
                    </a:lnR>
                    <a:lnT>
                      <a:noFill/>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445615906"/>
                  </a:ext>
                </a:extLst>
              </a:tr>
            </a:tbl>
          </a:graphicData>
        </a:graphic>
      </p:graphicFrame>
      <p:graphicFrame>
        <p:nvGraphicFramePr>
          <p:cNvPr id="21" name="Table 20">
            <a:extLst>
              <a:ext uri="{FF2B5EF4-FFF2-40B4-BE49-F238E27FC236}">
                <a16:creationId xmlns:a16="http://schemas.microsoft.com/office/drawing/2014/main" id="{CE533A2E-6C4A-D149-3DDF-AFFE072E415B}"/>
              </a:ext>
            </a:extLst>
          </p:cNvPr>
          <p:cNvGraphicFramePr>
            <a:graphicFrameLocks noGrp="1"/>
          </p:cNvGraphicFramePr>
          <p:nvPr>
            <p:extLst>
              <p:ext uri="{D42A27DB-BD31-4B8C-83A1-F6EECF244321}">
                <p14:modId xmlns:p14="http://schemas.microsoft.com/office/powerpoint/2010/main" val="3276016575"/>
              </p:ext>
            </p:extLst>
          </p:nvPr>
        </p:nvGraphicFramePr>
        <p:xfrm>
          <a:off x="2482119" y="3289831"/>
          <a:ext cx="4302125" cy="2187131"/>
        </p:xfrm>
        <a:graphic>
          <a:graphicData uri="http://schemas.openxmlformats.org/drawingml/2006/table">
            <a:tbl>
              <a:tblPr firstRow="1" firstCol="1" bandRow="1"/>
              <a:tblGrid>
                <a:gridCol w="3955415">
                  <a:extLst>
                    <a:ext uri="{9D8B030D-6E8A-4147-A177-3AD203B41FA5}">
                      <a16:colId xmlns:a16="http://schemas.microsoft.com/office/drawing/2014/main" val="3735468506"/>
                    </a:ext>
                  </a:extLst>
                </a:gridCol>
                <a:gridCol w="346710">
                  <a:extLst>
                    <a:ext uri="{9D8B030D-6E8A-4147-A177-3AD203B41FA5}">
                      <a16:colId xmlns:a16="http://schemas.microsoft.com/office/drawing/2014/main" val="2967630428"/>
                    </a:ext>
                  </a:extLst>
                </a:gridCol>
              </a:tblGrid>
              <a:tr h="0">
                <a:tc>
                  <a:txBody>
                    <a:bodyPr/>
                    <a:lstStyle/>
                    <a:p>
                      <a:pPr algn="r">
                        <a:lnSpc>
                          <a:spcPct val="107000"/>
                        </a:lnSpc>
                        <a:spcAft>
                          <a:spcPts val="800"/>
                        </a:spcAft>
                      </a:pPr>
                      <a:r>
                        <a:rPr lang="en-GB" sz="11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Statement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D9D9"/>
                    </a:solidFill>
                  </a:tcPr>
                </a:tc>
                <a:tc>
                  <a:txBody>
                    <a:bodyPr/>
                    <a:lstStyle/>
                    <a:p>
                      <a:pPr algn="r">
                        <a:lnSpc>
                          <a:spcPct val="107000"/>
                        </a:lnSpc>
                        <a:spcAft>
                          <a:spcPts val="800"/>
                        </a:spcAft>
                      </a:pPr>
                      <a:r>
                        <a:rPr lang="en-GB" sz="1100" b="1">
                          <a:solidFill>
                            <a:srgbClr val="002060"/>
                          </a:solidFill>
                          <a:effectLst/>
                          <a:latin typeface="Arial" panose="020B0604020202020204" pitchFamily="34" charset="0"/>
                          <a:ea typeface="Calibri" panose="020F0502020204030204" pitchFamily="34" charset="0"/>
                          <a:cs typeface="Times New Roman" panose="02020603050405020304" pitchFamily="18" charset="0"/>
                        </a:rPr>
                        <a:t>T/F</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D9D9D9"/>
                    </a:solidFill>
                  </a:tcPr>
                </a:tc>
                <a:extLst>
                  <a:ext uri="{0D108BD9-81ED-4DB2-BD59-A6C34878D82A}">
                    <a16:rowId xmlns:a16="http://schemas.microsoft.com/office/drawing/2014/main" val="1969480272"/>
                  </a:ext>
                </a:extLst>
              </a:tr>
              <a:tr h="504190">
                <a:tc>
                  <a:txBody>
                    <a:bodyPr/>
                    <a:lstStyle/>
                    <a:p>
                      <a:pPr algn="r">
                        <a:lnSpc>
                          <a:spcPct val="107000"/>
                        </a:lnSpc>
                        <a:spcAft>
                          <a:spcPts val="800"/>
                        </a:spcAft>
                      </a:pPr>
                      <a:r>
                        <a:rPr lang="en-GB" sz="11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The letter A identifies the cell wall. It is responsible for maintaining the shape of the cell and protection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lnSpc>
                          <a:spcPct val="107000"/>
                        </a:lnSpc>
                        <a:spcAft>
                          <a:spcPts val="800"/>
                        </a:spcAft>
                      </a:pPr>
                      <a:r>
                        <a:rPr lang="en-GB" sz="11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301928048"/>
                  </a:ext>
                </a:extLst>
              </a:tr>
              <a:tr h="504190">
                <a:tc>
                  <a:txBody>
                    <a:bodyPr/>
                    <a:lstStyle/>
                    <a:p>
                      <a:pPr algn="r">
                        <a:lnSpc>
                          <a:spcPct val="107000"/>
                        </a:lnSpc>
                        <a:spcAft>
                          <a:spcPts val="800"/>
                        </a:spcAft>
                      </a:pPr>
                      <a:r>
                        <a:rPr lang="en-GB" sz="11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The letter B is labelling the nucleus. This is where the DNA is stored in the bacterial cell.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lnSpc>
                          <a:spcPct val="107000"/>
                        </a:lnSpc>
                        <a:spcAft>
                          <a:spcPts val="800"/>
                        </a:spcAft>
                      </a:pPr>
                      <a:r>
                        <a:rPr lang="en-GB" sz="11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50615276"/>
                  </a:ext>
                </a:extLst>
              </a:tr>
              <a:tr h="504190">
                <a:tc>
                  <a:txBody>
                    <a:bodyPr/>
                    <a:lstStyle/>
                    <a:p>
                      <a:pPr algn="r">
                        <a:lnSpc>
                          <a:spcPct val="107000"/>
                        </a:lnSpc>
                        <a:spcAft>
                          <a:spcPts val="800"/>
                        </a:spcAft>
                      </a:pPr>
                      <a:r>
                        <a:rPr lang="en-GB" sz="11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Letter C represents the cytoplasm. This is where the energy is released in the cell.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lnSpc>
                          <a:spcPct val="107000"/>
                        </a:lnSpc>
                        <a:spcAft>
                          <a:spcPts val="800"/>
                        </a:spcAft>
                      </a:pPr>
                      <a:r>
                        <a:rPr lang="en-GB" sz="11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54564330"/>
                  </a:ext>
                </a:extLst>
              </a:tr>
              <a:tr h="504190">
                <a:tc>
                  <a:txBody>
                    <a:bodyPr/>
                    <a:lstStyle/>
                    <a:p>
                      <a:pPr algn="r">
                        <a:lnSpc>
                          <a:spcPct val="107000"/>
                        </a:lnSpc>
                        <a:spcAft>
                          <a:spcPts val="800"/>
                        </a:spcAft>
                      </a:pPr>
                      <a:r>
                        <a:rPr lang="en-GB" sz="11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The letter D identifies the cell membrane. It is the part of the cell that allows substances to diffuse into and out of the cell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r">
                        <a:lnSpc>
                          <a:spcPct val="107000"/>
                        </a:lnSpc>
                        <a:spcAft>
                          <a:spcPts val="800"/>
                        </a:spcAft>
                      </a:pPr>
                      <a:r>
                        <a:rPr lang="en-GB" sz="11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36942981"/>
                  </a:ext>
                </a:extLst>
              </a:tr>
            </a:tbl>
          </a:graphicData>
        </a:graphic>
      </p:graphicFrame>
      <p:pic>
        <p:nvPicPr>
          <p:cNvPr id="2068" name="Picture 6" descr="Prokaryotic Cells | BioNinja">
            <a:extLst>
              <a:ext uri="{FF2B5EF4-FFF2-40B4-BE49-F238E27FC236}">
                <a16:creationId xmlns:a16="http://schemas.microsoft.com/office/drawing/2014/main" id="{C2405FE4-C85E-11AA-7B19-0FB4A8169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496203">
            <a:off x="-320412" y="3700068"/>
            <a:ext cx="2366962" cy="1479550"/>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2">
            <a:extLst>
              <a:ext uri="{FF2B5EF4-FFF2-40B4-BE49-F238E27FC236}">
                <a16:creationId xmlns:a16="http://schemas.microsoft.com/office/drawing/2014/main" id="{156CD1A9-09D2-8D77-1697-56E91FAC41AF}"/>
              </a:ext>
            </a:extLst>
          </p:cNvPr>
          <p:cNvSpPr txBox="1">
            <a:spLocks noChangeArrowheads="1"/>
          </p:cNvSpPr>
          <p:nvPr/>
        </p:nvSpPr>
        <p:spPr bwMode="auto">
          <a:xfrm>
            <a:off x="2102645" y="3657909"/>
            <a:ext cx="273050" cy="285750"/>
          </a:xfrm>
          <a:prstGeom prst="rect">
            <a:avLst/>
          </a:prstGeom>
          <a:solidFill>
            <a:srgbClr val="FFFFFF"/>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3" name="Text Box 26">
            <a:extLst>
              <a:ext uri="{FF2B5EF4-FFF2-40B4-BE49-F238E27FC236}">
                <a16:creationId xmlns:a16="http://schemas.microsoft.com/office/drawing/2014/main" id="{F4254FAB-BCF5-43CF-6A37-C80D6145453A}"/>
              </a:ext>
            </a:extLst>
          </p:cNvPr>
          <p:cNvSpPr txBox="1">
            <a:spLocks noChangeArrowheads="1"/>
          </p:cNvSpPr>
          <p:nvPr/>
        </p:nvSpPr>
        <p:spPr bwMode="auto">
          <a:xfrm>
            <a:off x="2101057" y="4097647"/>
            <a:ext cx="273050" cy="285750"/>
          </a:xfrm>
          <a:prstGeom prst="rect">
            <a:avLst/>
          </a:prstGeom>
          <a:solidFill>
            <a:srgbClr val="FFFFFF"/>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B</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4" name="Text Box 25">
            <a:extLst>
              <a:ext uri="{FF2B5EF4-FFF2-40B4-BE49-F238E27FC236}">
                <a16:creationId xmlns:a16="http://schemas.microsoft.com/office/drawing/2014/main" id="{71A80108-823E-E4AC-3E51-436C76747B53}"/>
              </a:ext>
            </a:extLst>
          </p:cNvPr>
          <p:cNvSpPr txBox="1">
            <a:spLocks noChangeArrowheads="1"/>
          </p:cNvSpPr>
          <p:nvPr/>
        </p:nvSpPr>
        <p:spPr bwMode="auto">
          <a:xfrm>
            <a:off x="2102645" y="4500872"/>
            <a:ext cx="273050" cy="285750"/>
          </a:xfrm>
          <a:prstGeom prst="rect">
            <a:avLst/>
          </a:prstGeom>
          <a:solidFill>
            <a:srgbClr val="FFFFFF"/>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5" name="Text Box 24">
            <a:extLst>
              <a:ext uri="{FF2B5EF4-FFF2-40B4-BE49-F238E27FC236}">
                <a16:creationId xmlns:a16="http://schemas.microsoft.com/office/drawing/2014/main" id="{9F81404F-356B-9B99-F45A-65C2BA27D7DE}"/>
              </a:ext>
            </a:extLst>
          </p:cNvPr>
          <p:cNvSpPr txBox="1">
            <a:spLocks noChangeArrowheads="1"/>
          </p:cNvSpPr>
          <p:nvPr/>
        </p:nvSpPr>
        <p:spPr bwMode="auto">
          <a:xfrm>
            <a:off x="2104232" y="4940609"/>
            <a:ext cx="273050" cy="285750"/>
          </a:xfrm>
          <a:prstGeom prst="rect">
            <a:avLst/>
          </a:prstGeom>
          <a:solidFill>
            <a:srgbClr val="FFFFFF"/>
          </a:solidFill>
          <a:ln w="9525">
            <a:solidFill>
              <a:srgbClr val="00206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a:ln>
                  <a:noFill/>
                </a:ln>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cxnSp>
        <p:nvCxnSpPr>
          <p:cNvPr id="26" name="Straight Arrow Connector 25">
            <a:extLst>
              <a:ext uri="{FF2B5EF4-FFF2-40B4-BE49-F238E27FC236}">
                <a16:creationId xmlns:a16="http://schemas.microsoft.com/office/drawing/2014/main" id="{4A55B169-387D-BB9E-311D-3E9A4168251E}"/>
              </a:ext>
            </a:extLst>
          </p:cNvPr>
          <p:cNvCxnSpPr/>
          <p:nvPr/>
        </p:nvCxnSpPr>
        <p:spPr>
          <a:xfrm flipH="1" flipV="1">
            <a:off x="1537422" y="3716561"/>
            <a:ext cx="552450" cy="9525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8AB63CE-1C35-CBE6-8FE1-0428372D578B}"/>
              </a:ext>
            </a:extLst>
          </p:cNvPr>
          <p:cNvCxnSpPr/>
          <p:nvPr/>
        </p:nvCxnSpPr>
        <p:spPr>
          <a:xfrm flipH="1" flipV="1">
            <a:off x="1289772" y="4107725"/>
            <a:ext cx="800100" cy="15240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699ED8C-6A84-46DD-6B93-B1D557FA8A0F}"/>
              </a:ext>
            </a:extLst>
          </p:cNvPr>
          <p:cNvCxnSpPr/>
          <p:nvPr/>
        </p:nvCxnSpPr>
        <p:spPr>
          <a:xfrm flipH="1" flipV="1">
            <a:off x="1177397" y="4617003"/>
            <a:ext cx="904875" cy="44767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FEA1F037-043F-DB89-2ED9-6ECE7A45D0EE}"/>
              </a:ext>
            </a:extLst>
          </p:cNvPr>
          <p:cNvCxnSpPr/>
          <p:nvPr/>
        </p:nvCxnSpPr>
        <p:spPr>
          <a:xfrm flipH="1" flipV="1">
            <a:off x="1184997" y="4455079"/>
            <a:ext cx="904875" cy="19050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2520A4EA-9278-62CB-6E36-617E2EAEB845}"/>
              </a:ext>
            </a:extLst>
          </p:cNvPr>
          <p:cNvSpPr>
            <a:spLocks noChangeArrowheads="1"/>
          </p:cNvSpPr>
          <p:nvPr/>
        </p:nvSpPr>
        <p:spPr bwMode="auto">
          <a:xfrm>
            <a:off x="152400" y="2972109"/>
            <a:ext cx="42361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GB" altLang="en-US" sz="1200" b="0" i="0" u="none" strike="noStrike" cap="none" normalizeH="0" baseline="0" dirty="0">
                <a:ln>
                  <a:noFill/>
                </a:ln>
                <a:effectLst/>
                <a:ea typeface="Calibri" panose="020F0502020204030204" pitchFamily="34" charset="0"/>
                <a:cs typeface="Arial" panose="020B0604020202020204" pitchFamily="34" charset="0"/>
              </a:rPr>
              <a:t>2.  Using the diagram, </a:t>
            </a:r>
            <a:r>
              <a:rPr kumimoji="0" lang="en-GB" altLang="en-US" sz="1200" b="1" i="0" u="none" strike="noStrike" cap="none" normalizeH="0" baseline="0" dirty="0">
                <a:ln>
                  <a:noFill/>
                </a:ln>
                <a:effectLst/>
                <a:ea typeface="Calibri" panose="020F0502020204030204" pitchFamily="34" charset="0"/>
                <a:cs typeface="Arial" panose="020B0604020202020204" pitchFamily="34" charset="0"/>
              </a:rPr>
              <a:t>identify</a:t>
            </a:r>
            <a:r>
              <a:rPr kumimoji="0" lang="en-GB" altLang="en-US" sz="1200" b="0" i="0" u="none" strike="noStrike" cap="none" normalizeH="0" baseline="0" dirty="0">
                <a:ln>
                  <a:noFill/>
                </a:ln>
                <a:effectLst/>
                <a:ea typeface="Calibri" panose="020F0502020204030204" pitchFamily="34" charset="0"/>
                <a:cs typeface="Arial" panose="020B0604020202020204" pitchFamily="34" charset="0"/>
              </a:rPr>
              <a:t> if the statements are true or false.</a:t>
            </a:r>
            <a:endParaRPr kumimoji="0" lang="en-GB" altLang="en-US" sz="12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200" b="0" i="0" u="none" strike="noStrike" cap="none" normalizeH="0" baseline="0" dirty="0">
              <a:ln>
                <a:noFill/>
              </a:ln>
              <a:effectLst/>
            </a:endParaRPr>
          </a:p>
        </p:txBody>
      </p:sp>
      <p:sp>
        <p:nvSpPr>
          <p:cNvPr id="31" name="Rectangle 34">
            <a:extLst>
              <a:ext uri="{FF2B5EF4-FFF2-40B4-BE49-F238E27FC236}">
                <a16:creationId xmlns:a16="http://schemas.microsoft.com/office/drawing/2014/main" id="{9983B8F2-3A9F-5CBC-AD8C-7214ECF9AEA2}"/>
              </a:ext>
            </a:extLst>
          </p:cNvPr>
          <p:cNvSpPr>
            <a:spLocks noChangeArrowheads="1"/>
          </p:cNvSpPr>
          <p:nvPr/>
        </p:nvSpPr>
        <p:spPr bwMode="auto">
          <a:xfrm>
            <a:off x="1735138" y="5143500"/>
            <a:ext cx="685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3" name="TextBox 32">
            <a:extLst>
              <a:ext uri="{FF2B5EF4-FFF2-40B4-BE49-F238E27FC236}">
                <a16:creationId xmlns:a16="http://schemas.microsoft.com/office/drawing/2014/main" id="{902E866D-F5F5-53F4-0071-5844D93B096B}"/>
              </a:ext>
            </a:extLst>
          </p:cNvPr>
          <p:cNvSpPr txBox="1"/>
          <p:nvPr/>
        </p:nvSpPr>
        <p:spPr>
          <a:xfrm>
            <a:off x="152400" y="5875245"/>
            <a:ext cx="6234112" cy="445507"/>
          </a:xfrm>
          <a:prstGeom prst="rect">
            <a:avLst/>
          </a:prstGeom>
          <a:noFill/>
        </p:spPr>
        <p:txBody>
          <a:bodyPr wrap="square">
            <a:spAutoFit/>
          </a:bodyPr>
          <a:lstStyle/>
          <a:p>
            <a:pPr lvl="0">
              <a:lnSpc>
                <a:spcPct val="107000"/>
              </a:lnSpc>
            </a:pPr>
            <a:r>
              <a:rPr lang="en-GB" sz="11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3.   This is a paragraph about what happens to the oxygen in our lungs when we breathe in. </a:t>
            </a:r>
            <a:r>
              <a:rPr lang="en-GB" sz="1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GB"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a:t>
            </a:r>
            <a:r>
              <a:rPr lang="en-GB" sz="11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omplete the paragraph by filling in the missing words using some of the words in the box.</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34" name="Table 33">
            <a:extLst>
              <a:ext uri="{FF2B5EF4-FFF2-40B4-BE49-F238E27FC236}">
                <a16:creationId xmlns:a16="http://schemas.microsoft.com/office/drawing/2014/main" id="{B29A3CAB-991F-F29D-3D7E-6C1E9905247E}"/>
              </a:ext>
            </a:extLst>
          </p:cNvPr>
          <p:cNvGraphicFramePr>
            <a:graphicFrameLocks noGrp="1"/>
          </p:cNvGraphicFramePr>
          <p:nvPr>
            <p:extLst>
              <p:ext uri="{D42A27DB-BD31-4B8C-83A1-F6EECF244321}">
                <p14:modId xmlns:p14="http://schemas.microsoft.com/office/powerpoint/2010/main" val="202047608"/>
              </p:ext>
            </p:extLst>
          </p:nvPr>
        </p:nvGraphicFramePr>
        <p:xfrm>
          <a:off x="547687" y="6428874"/>
          <a:ext cx="5915026" cy="542466"/>
        </p:xfrm>
        <a:graphic>
          <a:graphicData uri="http://schemas.openxmlformats.org/drawingml/2006/table">
            <a:tbl>
              <a:tblPr firstRow="1" firstCol="1" bandRow="1"/>
              <a:tblGrid>
                <a:gridCol w="1182892">
                  <a:extLst>
                    <a:ext uri="{9D8B030D-6E8A-4147-A177-3AD203B41FA5}">
                      <a16:colId xmlns:a16="http://schemas.microsoft.com/office/drawing/2014/main" val="2573453342"/>
                    </a:ext>
                  </a:extLst>
                </a:gridCol>
                <a:gridCol w="1182892">
                  <a:extLst>
                    <a:ext uri="{9D8B030D-6E8A-4147-A177-3AD203B41FA5}">
                      <a16:colId xmlns:a16="http://schemas.microsoft.com/office/drawing/2014/main" val="3458068862"/>
                    </a:ext>
                  </a:extLst>
                </a:gridCol>
                <a:gridCol w="1182892">
                  <a:extLst>
                    <a:ext uri="{9D8B030D-6E8A-4147-A177-3AD203B41FA5}">
                      <a16:colId xmlns:a16="http://schemas.microsoft.com/office/drawing/2014/main" val="3702336332"/>
                    </a:ext>
                  </a:extLst>
                </a:gridCol>
                <a:gridCol w="1182892">
                  <a:extLst>
                    <a:ext uri="{9D8B030D-6E8A-4147-A177-3AD203B41FA5}">
                      <a16:colId xmlns:a16="http://schemas.microsoft.com/office/drawing/2014/main" val="1586408616"/>
                    </a:ext>
                  </a:extLst>
                </a:gridCol>
                <a:gridCol w="1183458">
                  <a:extLst>
                    <a:ext uri="{9D8B030D-6E8A-4147-A177-3AD203B41FA5}">
                      <a16:colId xmlns:a16="http://schemas.microsoft.com/office/drawing/2014/main" val="940893189"/>
                    </a:ext>
                  </a:extLst>
                </a:gridCol>
              </a:tblGrid>
              <a:tr h="311591">
                <a:tc>
                  <a:txBody>
                    <a:bodyPr/>
                    <a:lstStyle/>
                    <a:p>
                      <a:pPr marL="457200" algn="ctr">
                        <a:lnSpc>
                          <a:spcPct val="107000"/>
                        </a:lnSpc>
                      </a:pPr>
                      <a:r>
                        <a:rPr lang="en-GB" sz="10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oxygen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marL="457200" algn="ctr">
                        <a:lnSpc>
                          <a:spcPct val="107000"/>
                        </a:lnSpc>
                      </a:pPr>
                      <a:r>
                        <a:rPr lang="en-GB" sz="10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higher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457200" algn="ctr">
                        <a:lnSpc>
                          <a:spcPct val="107000"/>
                        </a:lnSpc>
                      </a:pPr>
                      <a:r>
                        <a:rPr lang="en-GB" sz="10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carbon dioxide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457200" algn="ctr">
                        <a:lnSpc>
                          <a:spcPct val="107000"/>
                        </a:lnSpc>
                      </a:pPr>
                      <a:r>
                        <a:rPr lang="en-GB" sz="10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air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457200" algn="ctr">
                        <a:lnSpc>
                          <a:spcPct val="107000"/>
                        </a:lnSpc>
                        <a:spcAft>
                          <a:spcPts val="800"/>
                        </a:spcAft>
                      </a:pPr>
                      <a:r>
                        <a:rPr lang="en-GB" sz="10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bronchiole</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99047240"/>
                  </a:ext>
                </a:extLst>
              </a:tr>
              <a:tr h="224585">
                <a:tc>
                  <a:txBody>
                    <a:bodyPr/>
                    <a:lstStyle/>
                    <a:p>
                      <a:pPr marL="457200" algn="ctr">
                        <a:lnSpc>
                          <a:spcPct val="107000"/>
                        </a:lnSpc>
                      </a:pPr>
                      <a:r>
                        <a:rPr lang="en-GB" sz="10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diffusion</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marL="457200" algn="ctr">
                        <a:lnSpc>
                          <a:spcPct val="107000"/>
                        </a:lnSpc>
                      </a:pPr>
                      <a:r>
                        <a:rPr lang="en-GB" sz="10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lungs</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457200" algn="ctr">
                        <a:lnSpc>
                          <a:spcPct val="107000"/>
                        </a:lnSpc>
                      </a:pPr>
                      <a:r>
                        <a:rPr lang="en-GB" sz="10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alveoli</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457200" algn="ctr">
                        <a:lnSpc>
                          <a:spcPct val="107000"/>
                        </a:lnSpc>
                      </a:pPr>
                      <a:r>
                        <a:rPr lang="en-GB" sz="100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lower</a:t>
                      </a:r>
                      <a:endParaRPr lang="en-GB" sz="1000">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457200" algn="ctr">
                        <a:lnSpc>
                          <a:spcPct val="107000"/>
                        </a:lnSpc>
                        <a:spcAft>
                          <a:spcPts val="800"/>
                        </a:spcAft>
                      </a:pPr>
                      <a:r>
                        <a:rPr lang="en-GB" sz="10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blood</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1096" marR="61096"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8085837"/>
                  </a:ext>
                </a:extLst>
              </a:tr>
            </a:tbl>
          </a:graphicData>
        </a:graphic>
      </p:graphicFrame>
      <p:sp>
        <p:nvSpPr>
          <p:cNvPr id="36" name="TextBox 35">
            <a:extLst>
              <a:ext uri="{FF2B5EF4-FFF2-40B4-BE49-F238E27FC236}">
                <a16:creationId xmlns:a16="http://schemas.microsoft.com/office/drawing/2014/main" id="{408AE94D-F38A-DBD9-14E5-711F292BB771}"/>
              </a:ext>
            </a:extLst>
          </p:cNvPr>
          <p:cNvSpPr txBox="1"/>
          <p:nvPr/>
        </p:nvSpPr>
        <p:spPr>
          <a:xfrm>
            <a:off x="-35624" y="7315553"/>
            <a:ext cx="6422136" cy="1566454"/>
          </a:xfrm>
          <a:prstGeom prst="rect">
            <a:avLst/>
          </a:prstGeom>
          <a:noFill/>
        </p:spPr>
        <p:txBody>
          <a:bodyPr wrap="square">
            <a:spAutoFit/>
          </a:bodyPr>
          <a:lstStyle/>
          <a:p>
            <a:pPr marL="457200" algn="ctr">
              <a:lnSpc>
                <a:spcPct val="115000"/>
              </a:lnSpc>
            </a:pPr>
            <a:r>
              <a:rPr lang="en-GB" sz="1200" dirty="0">
                <a:solidFill>
                  <a:srgbClr val="002060"/>
                </a:solidFill>
                <a:effectLst/>
                <a:ea typeface="Calibri" panose="020F0502020204030204" pitchFamily="34" charset="0"/>
                <a:cs typeface="Arial" panose="020B0604020202020204" pitchFamily="34" charset="0"/>
              </a:rPr>
              <a:t>When we breathe in, the air goes to the tiny air sacs called ___________ in our lungs. This is where the gas exchange takes place. </a:t>
            </a:r>
            <a:endParaRPr lang="en-GB" sz="1200" dirty="0">
              <a:effectLst/>
              <a:ea typeface="Calibri" panose="020F0502020204030204" pitchFamily="34" charset="0"/>
              <a:cs typeface="Times New Roman" panose="02020603050405020304" pitchFamily="18" charset="0"/>
            </a:endParaRPr>
          </a:p>
          <a:p>
            <a:pPr marL="457200" algn="ctr">
              <a:lnSpc>
                <a:spcPct val="115000"/>
              </a:lnSpc>
            </a:pPr>
            <a:r>
              <a:rPr lang="en-GB" sz="1200" dirty="0">
                <a:solidFill>
                  <a:srgbClr val="002060"/>
                </a:solidFill>
                <a:effectLst/>
                <a:ea typeface="Calibri" panose="020F0502020204030204" pitchFamily="34" charset="0"/>
                <a:cs typeface="Arial" panose="020B0604020202020204" pitchFamily="34" charset="0"/>
              </a:rPr>
              <a:t> </a:t>
            </a:r>
            <a:endParaRPr lang="en-GB" sz="1200" dirty="0">
              <a:effectLst/>
              <a:ea typeface="Calibri" panose="020F0502020204030204" pitchFamily="34" charset="0"/>
              <a:cs typeface="Times New Roman" panose="02020603050405020304" pitchFamily="18" charset="0"/>
            </a:endParaRPr>
          </a:p>
          <a:p>
            <a:pPr marL="457200" algn="ctr">
              <a:lnSpc>
                <a:spcPct val="115000"/>
              </a:lnSpc>
              <a:spcAft>
                <a:spcPts val="800"/>
              </a:spcAft>
            </a:pPr>
            <a:r>
              <a:rPr lang="en-GB" sz="1200" dirty="0">
                <a:solidFill>
                  <a:srgbClr val="002060"/>
                </a:solidFill>
                <a:effectLst/>
                <a:ea typeface="Calibri" panose="020F0502020204030204" pitchFamily="34" charset="0"/>
                <a:cs typeface="Arial" panose="020B0604020202020204" pitchFamily="34" charset="0"/>
              </a:rPr>
              <a:t>When we breathe in, the _________ in the air in our lungs is at a much ___________ concentration that the oxygen in our blood. For this reason, it will move by ____________ from the high concentration in the _________, to the low concentration in the _______________. </a:t>
            </a:r>
            <a:endParaRPr lang="en-GB" sz="12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4450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619FFA-05D8-9B21-ADC6-6D9D19073DDE}"/>
              </a:ext>
            </a:extLst>
          </p:cNvPr>
          <p:cNvSpPr txBox="1"/>
          <p:nvPr/>
        </p:nvSpPr>
        <p:spPr>
          <a:xfrm>
            <a:off x="76200" y="222183"/>
            <a:ext cx="6705600" cy="6434710"/>
          </a:xfrm>
          <a:prstGeom prst="rect">
            <a:avLst/>
          </a:prstGeom>
          <a:noFill/>
        </p:spPr>
        <p:txBody>
          <a:bodyPr wrap="square" lIns="91440" tIns="45720" rIns="91440" bIns="45720" rtlCol="0" anchor="t">
            <a:spAutoFit/>
          </a:bodyPr>
          <a:lstStyle/>
          <a:p>
            <a:pPr defTabSz="914400" eaLnBrk="0" fontAlgn="base" hangingPunct="0">
              <a:lnSpc>
                <a:spcPct val="150000"/>
              </a:lnSpc>
              <a:spcBef>
                <a:spcPct val="0"/>
              </a:spcBef>
              <a:spcAft>
                <a:spcPct val="0"/>
              </a:spcAft>
            </a:pPr>
            <a:r>
              <a:rPr kumimoji="0" lang="en-GB" altLang="en-US" sz="1600" b="1" i="0" u="sng" strike="noStrike" cap="none" normalizeH="0" baseline="0" dirty="0">
                <a:ln>
                  <a:noFill/>
                </a:ln>
                <a:solidFill>
                  <a:srgbClr val="000000"/>
                </a:solidFill>
                <a:effectLst/>
                <a:ea typeface="Calibri"/>
                <a:cs typeface="Arial"/>
              </a:rPr>
              <a:t>Pre-assessment</a:t>
            </a:r>
            <a:r>
              <a:rPr lang="en-GB" altLang="en-US" sz="1600" b="1" u="sng" dirty="0">
                <a:solidFill>
                  <a:srgbClr val="000000"/>
                </a:solidFill>
                <a:ea typeface="Calibri"/>
                <a:cs typeface="Arial"/>
              </a:rPr>
              <a:t> </a:t>
            </a:r>
            <a:endParaRPr kumimoji="0" lang="en-GB" altLang="en-US" sz="1600" b="1" i="0" u="sng" strike="noStrike" cap="none" normalizeH="0" baseline="0" dirty="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ea typeface="Calibri"/>
                <a:cs typeface="Arial"/>
              </a:rPr>
              <a:t>Section 1 continued:</a:t>
            </a:r>
          </a:p>
          <a:p>
            <a:pPr marL="0" marR="0" lvl="0" indent="0" algn="l" defTabSz="914400" rtl="0" eaLnBrk="0" fontAlgn="base" latinLnBrk="0" hangingPunct="0">
              <a:lnSpc>
                <a:spcPct val="150000"/>
              </a:lnSpc>
              <a:spcBef>
                <a:spcPct val="0"/>
              </a:spcBef>
              <a:spcAft>
                <a:spcPct val="0"/>
              </a:spcAft>
              <a:buClrTx/>
              <a:buSzTx/>
              <a:buFontTx/>
              <a:buNone/>
              <a:tabLst/>
            </a:pPr>
            <a:endParaRPr lang="en-GB" altLang="en-US" sz="1200" dirty="0">
              <a:solidFill>
                <a:srgbClr val="000000"/>
              </a:solidFill>
              <a:ea typeface="Calibri"/>
              <a:cs typeface="Arial"/>
            </a:endParaRPr>
          </a:p>
          <a:p>
            <a:pPr marL="0" marR="0" lvl="0" indent="0" algn="l" defTabSz="914400" rtl="0" eaLnBrk="0" fontAlgn="base" latinLnBrk="0" hangingPunct="0">
              <a:lnSpc>
                <a:spcPct val="150000"/>
              </a:lnSpc>
              <a:spcBef>
                <a:spcPct val="0"/>
              </a:spcBef>
              <a:spcAft>
                <a:spcPct val="0"/>
              </a:spcAft>
              <a:buClrTx/>
              <a:buSzTx/>
              <a:buFontTx/>
              <a:buNone/>
              <a:tabLst/>
            </a:pPr>
            <a:r>
              <a:rPr lang="en-GB" altLang="en-US" sz="1200" i="0" u="none" strike="noStrike" cap="none" normalizeH="0" baseline="0" dirty="0">
                <a:ln>
                  <a:noFill/>
                </a:ln>
                <a:solidFill>
                  <a:srgbClr val="000000"/>
                </a:solidFill>
                <a:effectLst/>
                <a:ea typeface="Calibri"/>
                <a:cs typeface="Arial"/>
              </a:rPr>
              <a:t>4.	State the role of teeth in digestion.</a:t>
            </a:r>
          </a:p>
          <a:p>
            <a:pPr marL="0" marR="0" lvl="0" indent="0" algn="l" defTabSz="914400" rtl="0" eaLnBrk="0" fontAlgn="base" latinLnBrk="0" hangingPunct="0">
              <a:lnSpc>
                <a:spcPct val="150000"/>
              </a:lnSpc>
              <a:spcBef>
                <a:spcPct val="0"/>
              </a:spcBef>
              <a:spcAft>
                <a:spcPct val="0"/>
              </a:spcAft>
              <a:buClrTx/>
              <a:buSzTx/>
              <a:buFontTx/>
              <a:buNone/>
              <a:tabLst/>
            </a:pPr>
            <a:endParaRPr lang="en-GB" altLang="en-US" sz="1200" i="0" u="none" strike="noStrike" cap="none" normalizeH="0" baseline="0" dirty="0">
              <a:ln>
                <a:noFill/>
              </a:ln>
              <a:solidFill>
                <a:srgbClr val="000000"/>
              </a:solidFill>
              <a:effectLst/>
              <a:ea typeface="Calibri"/>
              <a:cs typeface="Arial"/>
            </a:endParaRPr>
          </a:p>
          <a:p>
            <a:pPr marL="0" marR="0" lvl="0" indent="0" algn="l" defTabSz="914400" rtl="0" eaLnBrk="0" fontAlgn="base" latinLnBrk="0" hangingPunct="0">
              <a:spcBef>
                <a:spcPct val="0"/>
              </a:spcBef>
              <a:spcAft>
                <a:spcPct val="0"/>
              </a:spcAft>
              <a:buClrTx/>
              <a:buSzTx/>
              <a:buFontTx/>
              <a:buNone/>
              <a:tabLst/>
            </a:pPr>
            <a:r>
              <a:rPr lang="en-GB" altLang="en-US" sz="1200" i="0" u="none" strike="noStrike" cap="none" normalizeH="0" baseline="0" dirty="0">
                <a:ln>
                  <a:noFill/>
                </a:ln>
                <a:solidFill>
                  <a:srgbClr val="000000"/>
                </a:solidFill>
                <a:effectLst/>
                <a:ea typeface="Calibri"/>
                <a:cs typeface="Arial"/>
              </a:rPr>
              <a:t>_______________________________________________________________________________</a:t>
            </a:r>
          </a:p>
          <a:p>
            <a:pPr marL="0" marR="0" lvl="0" indent="0" algn="l" defTabSz="914400" rtl="0" eaLnBrk="0" fontAlgn="base" latinLnBrk="0" hangingPunct="0">
              <a:spcBef>
                <a:spcPct val="0"/>
              </a:spcBef>
              <a:spcAft>
                <a:spcPct val="0"/>
              </a:spcAft>
              <a:buClrTx/>
              <a:buSzTx/>
              <a:buFontTx/>
              <a:buNone/>
              <a:tabLst/>
            </a:pPr>
            <a:endParaRPr lang="en-GB" altLang="en-US" sz="1200" i="0" u="none" strike="noStrike" cap="none" normalizeH="0" baseline="0" dirty="0">
              <a:ln>
                <a:noFill/>
              </a:ln>
              <a:solidFill>
                <a:srgbClr val="000000"/>
              </a:solidFill>
              <a:effectLst/>
              <a:ea typeface="Calibri"/>
              <a:cs typeface="Arial"/>
            </a:endParaRPr>
          </a:p>
          <a:p>
            <a:pPr marL="0" marR="0" lvl="0" indent="0" algn="l" defTabSz="914400" rtl="0" eaLnBrk="0" fontAlgn="base" latinLnBrk="0" hangingPunct="0">
              <a:spcBef>
                <a:spcPct val="0"/>
              </a:spcBef>
              <a:spcAft>
                <a:spcPct val="0"/>
              </a:spcAft>
              <a:buClrTx/>
              <a:buSzTx/>
              <a:buFontTx/>
              <a:buNone/>
              <a:tabLst/>
            </a:pPr>
            <a:r>
              <a:rPr lang="en-GB" altLang="en-US" sz="1200" i="0" u="none" strike="noStrike" cap="none" normalizeH="0" baseline="0" dirty="0">
                <a:ln>
                  <a:noFill/>
                </a:ln>
                <a:solidFill>
                  <a:srgbClr val="000000"/>
                </a:solidFill>
                <a:effectLst/>
                <a:ea typeface="Calibri"/>
                <a:cs typeface="Arial"/>
              </a:rPr>
              <a:t>_______________________________________________________________________________</a:t>
            </a:r>
          </a:p>
          <a:p>
            <a:pPr marL="0" marR="0" lvl="0" indent="0" algn="l" defTabSz="914400" rtl="0" eaLnBrk="0" fontAlgn="base" latinLnBrk="0" hangingPunct="0">
              <a:spcBef>
                <a:spcPct val="0"/>
              </a:spcBef>
              <a:spcAft>
                <a:spcPct val="0"/>
              </a:spcAft>
              <a:buClrTx/>
              <a:buSzTx/>
              <a:buFontTx/>
              <a:buNone/>
              <a:tabLst/>
            </a:pPr>
            <a:endParaRPr lang="en-GB" altLang="en-US" sz="1200" i="0" u="none" strike="noStrike" cap="none" normalizeH="0" baseline="0" dirty="0">
              <a:ln>
                <a:noFill/>
              </a:ln>
              <a:solidFill>
                <a:srgbClr val="000000"/>
              </a:solidFill>
              <a:effectLst/>
              <a:ea typeface="Calibri"/>
              <a:cs typeface="Arial"/>
            </a:endParaRPr>
          </a:p>
          <a:p>
            <a:pPr marL="0" marR="0" lvl="0" indent="0" algn="l" defTabSz="914400" rtl="0" eaLnBrk="0" fontAlgn="base" latinLnBrk="0" hangingPunct="0">
              <a:lnSpc>
                <a:spcPct val="150000"/>
              </a:lnSpc>
              <a:spcBef>
                <a:spcPct val="0"/>
              </a:spcBef>
              <a:spcAft>
                <a:spcPct val="0"/>
              </a:spcAft>
              <a:buClrTx/>
              <a:buSzTx/>
              <a:buFontTx/>
              <a:buNone/>
              <a:tabLst/>
            </a:pPr>
            <a:endParaRPr lang="en-GB" altLang="en-US" sz="1200" i="0" u="none" strike="noStrike" cap="none" normalizeH="0" baseline="0" dirty="0">
              <a:ln>
                <a:noFill/>
              </a:ln>
              <a:solidFill>
                <a:srgbClr val="000000"/>
              </a:solidFill>
              <a:effectLst/>
              <a:ea typeface="Calibri"/>
              <a:cs typeface="Arial"/>
            </a:endParaRPr>
          </a:p>
          <a:p>
            <a:pPr marL="0" marR="0" lvl="0" indent="0" algn="l" defTabSz="914400" rtl="0" eaLnBrk="0" fontAlgn="base" latinLnBrk="0" hangingPunct="0">
              <a:lnSpc>
                <a:spcPct val="150000"/>
              </a:lnSpc>
              <a:spcBef>
                <a:spcPct val="0"/>
              </a:spcBef>
              <a:spcAft>
                <a:spcPct val="0"/>
              </a:spcAft>
              <a:buClrTx/>
              <a:buSzTx/>
              <a:buFontTx/>
              <a:buNone/>
              <a:tabLst/>
            </a:pPr>
            <a:r>
              <a:rPr lang="en-GB" altLang="en-US" sz="1200" i="0" u="none" strike="noStrike" cap="none" normalizeH="0" baseline="0" dirty="0">
                <a:ln>
                  <a:noFill/>
                </a:ln>
                <a:solidFill>
                  <a:srgbClr val="000000"/>
                </a:solidFill>
                <a:effectLst/>
                <a:ea typeface="Calibri"/>
                <a:cs typeface="Arial"/>
              </a:rPr>
              <a:t>5.	Name as many food groups as you can.</a:t>
            </a:r>
          </a:p>
          <a:p>
            <a:pPr marL="0" marR="0" lvl="0" indent="0" algn="l" defTabSz="914400" rtl="0" eaLnBrk="0" fontAlgn="base" latinLnBrk="0" hangingPunct="0">
              <a:lnSpc>
                <a:spcPct val="150000"/>
              </a:lnSpc>
              <a:spcBef>
                <a:spcPct val="0"/>
              </a:spcBef>
              <a:spcAft>
                <a:spcPct val="0"/>
              </a:spcAft>
              <a:buClrTx/>
              <a:buSzTx/>
              <a:buFontTx/>
              <a:buNone/>
              <a:tabLst/>
            </a:pPr>
            <a:endParaRPr lang="en-GB" altLang="en-US" sz="1200" i="0" u="none" strike="noStrike" cap="none" normalizeH="0" baseline="0" dirty="0">
              <a:ln>
                <a:noFill/>
              </a:ln>
              <a:solidFill>
                <a:srgbClr val="000000"/>
              </a:solidFill>
              <a:effectLst/>
              <a:ea typeface="Calibri"/>
              <a:cs typeface="Arial"/>
            </a:endParaRPr>
          </a:p>
          <a:p>
            <a:pPr marL="0" marR="0" lvl="0" indent="0" algn="l" defTabSz="914400" rtl="0" eaLnBrk="0" fontAlgn="base" latinLnBrk="0" hangingPunct="0">
              <a:spcBef>
                <a:spcPct val="0"/>
              </a:spcBef>
              <a:spcAft>
                <a:spcPct val="0"/>
              </a:spcAft>
              <a:buClrTx/>
              <a:buSzTx/>
              <a:buFontTx/>
              <a:buNone/>
              <a:tabLst/>
            </a:pPr>
            <a:r>
              <a:rPr lang="en-GB" altLang="en-US" sz="1200" i="0" u="none" strike="noStrike" cap="none" normalizeH="0" baseline="0" dirty="0">
                <a:ln>
                  <a:noFill/>
                </a:ln>
                <a:solidFill>
                  <a:srgbClr val="000000"/>
                </a:solidFill>
                <a:effectLst/>
                <a:ea typeface="Calibri"/>
                <a:cs typeface="Arial"/>
              </a:rPr>
              <a:t>_______________________________________________________________________________</a:t>
            </a:r>
          </a:p>
          <a:p>
            <a:pPr marL="0" marR="0" lvl="0" indent="0" algn="l" defTabSz="914400" rtl="0" eaLnBrk="0" fontAlgn="base" latinLnBrk="0" hangingPunct="0">
              <a:spcBef>
                <a:spcPct val="0"/>
              </a:spcBef>
              <a:spcAft>
                <a:spcPct val="0"/>
              </a:spcAft>
              <a:buClrTx/>
              <a:buSzTx/>
              <a:buFontTx/>
              <a:buNone/>
              <a:tabLst/>
            </a:pPr>
            <a:endParaRPr lang="en-GB" altLang="en-US" sz="1200" i="0" u="none" strike="noStrike" cap="none" normalizeH="0" baseline="0" dirty="0">
              <a:ln>
                <a:noFill/>
              </a:ln>
              <a:solidFill>
                <a:srgbClr val="000000"/>
              </a:solidFill>
              <a:effectLst/>
              <a:ea typeface="Calibri"/>
              <a:cs typeface="Arial"/>
            </a:endParaRPr>
          </a:p>
          <a:p>
            <a:pPr marL="0" marR="0" lvl="0" indent="0" algn="l" defTabSz="914400" rtl="0" eaLnBrk="0" fontAlgn="base" latinLnBrk="0" hangingPunct="0">
              <a:spcBef>
                <a:spcPct val="0"/>
              </a:spcBef>
              <a:spcAft>
                <a:spcPct val="0"/>
              </a:spcAft>
              <a:buClrTx/>
              <a:buSzTx/>
              <a:buFontTx/>
              <a:buNone/>
              <a:tabLst/>
            </a:pPr>
            <a:r>
              <a:rPr lang="en-GB" altLang="en-US" sz="1200" i="0" u="none" strike="noStrike" cap="none" normalizeH="0" baseline="0" dirty="0">
                <a:ln>
                  <a:noFill/>
                </a:ln>
                <a:solidFill>
                  <a:srgbClr val="000000"/>
                </a:solidFill>
                <a:effectLst/>
                <a:ea typeface="Calibri"/>
                <a:cs typeface="Arial"/>
              </a:rPr>
              <a:t>_______________________________________________________________________________</a:t>
            </a:r>
          </a:p>
          <a:p>
            <a:pPr marL="0" marR="0" lvl="0" indent="0" algn="l" defTabSz="914400" rtl="0" eaLnBrk="0" fontAlgn="base" latinLnBrk="0" hangingPunct="0">
              <a:lnSpc>
                <a:spcPct val="150000"/>
              </a:lnSpc>
              <a:spcBef>
                <a:spcPct val="0"/>
              </a:spcBef>
              <a:spcAft>
                <a:spcPct val="0"/>
              </a:spcAft>
              <a:buClrTx/>
              <a:buSzTx/>
              <a:buFontTx/>
              <a:buNone/>
              <a:tabLst/>
            </a:pPr>
            <a:endParaRPr lang="en-GB" altLang="en-US" sz="1200" i="0" u="none" strike="noStrike" cap="none" normalizeH="0" baseline="0" dirty="0">
              <a:ln>
                <a:noFill/>
              </a:ln>
              <a:solidFill>
                <a:srgbClr val="000000"/>
              </a:solidFill>
              <a:effectLst/>
              <a:ea typeface="Calibri"/>
              <a:cs typeface="Arial"/>
            </a:endParaRPr>
          </a:p>
          <a:p>
            <a:pPr marL="0" marR="0" lvl="0" indent="0" algn="l" defTabSz="914400" rtl="0" eaLnBrk="0" fontAlgn="base" latinLnBrk="0" hangingPunct="0">
              <a:lnSpc>
                <a:spcPct val="150000"/>
              </a:lnSpc>
              <a:spcBef>
                <a:spcPct val="0"/>
              </a:spcBef>
              <a:spcAft>
                <a:spcPct val="0"/>
              </a:spcAft>
              <a:buClrTx/>
              <a:buSzTx/>
              <a:buFontTx/>
              <a:buNone/>
              <a:tabLst/>
            </a:pPr>
            <a:r>
              <a:rPr lang="en-GB" altLang="en-US" sz="1200" i="0" u="none" strike="noStrike" cap="none" normalizeH="0" baseline="0" dirty="0">
                <a:ln>
                  <a:noFill/>
                </a:ln>
                <a:solidFill>
                  <a:srgbClr val="000000"/>
                </a:solidFill>
                <a:effectLst/>
                <a:ea typeface="Calibri"/>
                <a:cs typeface="Arial"/>
              </a:rPr>
              <a:t>6.	Identify one part of the digestive system and describe its function. </a:t>
            </a:r>
          </a:p>
          <a:p>
            <a:pPr marL="0" marR="0" lvl="0" indent="0" algn="l" defTabSz="914400" rtl="0" eaLnBrk="0" fontAlgn="base" latinLnBrk="0" hangingPunct="0">
              <a:lnSpc>
                <a:spcPct val="150000"/>
              </a:lnSpc>
              <a:spcBef>
                <a:spcPct val="0"/>
              </a:spcBef>
              <a:spcAft>
                <a:spcPct val="0"/>
              </a:spcAft>
              <a:buClrTx/>
              <a:buSzTx/>
              <a:buFontTx/>
              <a:buNone/>
              <a:tabLst/>
            </a:pPr>
            <a:endParaRPr lang="en-GB" altLang="en-US" sz="1200" i="0" u="none" strike="noStrike" cap="none" normalizeH="0" baseline="0" dirty="0">
              <a:ln>
                <a:noFill/>
              </a:ln>
              <a:solidFill>
                <a:srgbClr val="000000"/>
              </a:solidFill>
              <a:effectLst/>
              <a:ea typeface="Calibri"/>
              <a:cs typeface="Arial"/>
            </a:endParaRPr>
          </a:p>
          <a:p>
            <a:pPr marL="0" marR="0" lvl="0" indent="0" algn="l" defTabSz="914400" rtl="0" eaLnBrk="0" fontAlgn="base" latinLnBrk="0" hangingPunct="0">
              <a:spcBef>
                <a:spcPct val="0"/>
              </a:spcBef>
              <a:spcAft>
                <a:spcPct val="0"/>
              </a:spcAft>
              <a:buClrTx/>
              <a:buSzTx/>
              <a:buFontTx/>
              <a:buNone/>
              <a:tabLst/>
            </a:pPr>
            <a:r>
              <a:rPr lang="en-GB" altLang="en-US" sz="1200" i="0" u="none" strike="noStrike" cap="none" normalizeH="0" baseline="0" dirty="0">
                <a:ln>
                  <a:noFill/>
                </a:ln>
                <a:solidFill>
                  <a:srgbClr val="000000"/>
                </a:solidFill>
                <a:effectLst/>
                <a:ea typeface="Calibri"/>
                <a:cs typeface="Arial"/>
              </a:rPr>
              <a:t>_______________________________________________________________________________</a:t>
            </a:r>
          </a:p>
          <a:p>
            <a:pPr marL="0" marR="0" lvl="0" indent="0" algn="l" defTabSz="914400" rtl="0" eaLnBrk="0" fontAlgn="base" latinLnBrk="0" hangingPunct="0">
              <a:spcBef>
                <a:spcPct val="0"/>
              </a:spcBef>
              <a:spcAft>
                <a:spcPct val="0"/>
              </a:spcAft>
              <a:buClrTx/>
              <a:buSzTx/>
              <a:buFontTx/>
              <a:buNone/>
              <a:tabLst/>
            </a:pPr>
            <a:endParaRPr lang="en-GB" altLang="en-US" sz="1200" i="0" u="none" strike="noStrike" cap="none" normalizeH="0" baseline="0" dirty="0">
              <a:ln>
                <a:noFill/>
              </a:ln>
              <a:solidFill>
                <a:srgbClr val="000000"/>
              </a:solidFill>
              <a:effectLst/>
              <a:ea typeface="Calibri"/>
              <a:cs typeface="Arial"/>
            </a:endParaRPr>
          </a:p>
          <a:p>
            <a:pPr marL="0" marR="0" lvl="0" indent="0" algn="l" defTabSz="914400" rtl="0" eaLnBrk="0" fontAlgn="base" latinLnBrk="0" hangingPunct="0">
              <a:spcBef>
                <a:spcPct val="0"/>
              </a:spcBef>
              <a:spcAft>
                <a:spcPct val="0"/>
              </a:spcAft>
              <a:buClrTx/>
              <a:buSzTx/>
              <a:buFontTx/>
              <a:buNone/>
              <a:tabLst/>
            </a:pPr>
            <a:r>
              <a:rPr lang="en-GB" altLang="en-US" sz="1200" i="0" u="none" strike="noStrike" cap="none" normalizeH="0" baseline="0" dirty="0">
                <a:ln>
                  <a:noFill/>
                </a:ln>
                <a:solidFill>
                  <a:srgbClr val="000000"/>
                </a:solidFill>
                <a:effectLst/>
                <a:ea typeface="Calibri"/>
                <a:cs typeface="Arial"/>
              </a:rPr>
              <a:t>_______________________________________________________________________________</a:t>
            </a:r>
          </a:p>
          <a:p>
            <a:pPr marL="0" marR="0" lvl="0" indent="0" algn="l" defTabSz="914400" rtl="0" eaLnBrk="0" fontAlgn="base" latinLnBrk="0" hangingPunct="0">
              <a:spcBef>
                <a:spcPct val="0"/>
              </a:spcBef>
              <a:spcAft>
                <a:spcPct val="0"/>
              </a:spcAft>
              <a:buClrTx/>
              <a:buSzTx/>
              <a:buFontTx/>
              <a:buNone/>
              <a:tabLst/>
            </a:pPr>
            <a:endParaRPr lang="en-GB" altLang="en-US" sz="1200" i="0" u="none" strike="noStrike" cap="none" normalizeH="0" baseline="0" dirty="0">
              <a:ln>
                <a:noFill/>
              </a:ln>
              <a:solidFill>
                <a:srgbClr val="000000"/>
              </a:solidFill>
              <a:effectLst/>
              <a:ea typeface="Calibri"/>
              <a:cs typeface="Arial"/>
            </a:endParaRPr>
          </a:p>
          <a:p>
            <a:pPr marL="0" marR="0" lvl="0" indent="0" algn="l" defTabSz="914400" rtl="0" eaLnBrk="0" fontAlgn="base" latinLnBrk="0" hangingPunct="0">
              <a:spcBef>
                <a:spcPct val="0"/>
              </a:spcBef>
              <a:spcAft>
                <a:spcPct val="0"/>
              </a:spcAft>
              <a:buClrTx/>
              <a:buSzTx/>
              <a:buFontTx/>
              <a:buNone/>
              <a:tabLst/>
            </a:pPr>
            <a:r>
              <a:rPr lang="en-GB" altLang="en-US" sz="1200" i="0" u="none" strike="noStrike" cap="none" normalizeH="0" baseline="0" dirty="0">
                <a:ln>
                  <a:noFill/>
                </a:ln>
                <a:solidFill>
                  <a:srgbClr val="000000"/>
                </a:solidFill>
                <a:effectLst/>
                <a:ea typeface="Calibri"/>
                <a:cs typeface="Arial"/>
              </a:rPr>
              <a:t>_______________________________________________________________________________</a:t>
            </a:r>
          </a:p>
          <a:p>
            <a:pPr marL="0" marR="0" lvl="0" indent="0" algn="l" defTabSz="914400" rtl="0" eaLnBrk="0" fontAlgn="base" latinLnBrk="0" hangingPunct="0">
              <a:spcBef>
                <a:spcPct val="0"/>
              </a:spcBef>
              <a:spcAft>
                <a:spcPct val="0"/>
              </a:spcAft>
              <a:buClrTx/>
              <a:buSzTx/>
              <a:buFontTx/>
              <a:buNone/>
              <a:tabLst/>
            </a:pPr>
            <a:endParaRPr lang="en-GB" altLang="en-US" sz="1200" i="0" u="none" strike="noStrike" cap="none" normalizeH="0" baseline="0" dirty="0">
              <a:ln>
                <a:noFill/>
              </a:ln>
              <a:solidFill>
                <a:srgbClr val="000000"/>
              </a:solidFill>
              <a:effectLst/>
              <a:ea typeface="Calibri"/>
              <a:cs typeface="Arial"/>
            </a:endParaRPr>
          </a:p>
          <a:p>
            <a:pPr marL="0" marR="0" lvl="0" indent="0" algn="l" defTabSz="914400" rtl="0" eaLnBrk="0" fontAlgn="base" latinLnBrk="0" hangingPunct="0">
              <a:spcBef>
                <a:spcPct val="0"/>
              </a:spcBef>
              <a:spcAft>
                <a:spcPct val="0"/>
              </a:spcAft>
              <a:buClrTx/>
              <a:buSzTx/>
              <a:buFontTx/>
              <a:buNone/>
              <a:tabLst/>
            </a:pPr>
            <a:r>
              <a:rPr lang="en-GB" altLang="en-US" sz="1200" i="0" u="none" strike="noStrike" cap="none" normalizeH="0" baseline="0" dirty="0">
                <a:ln>
                  <a:noFill/>
                </a:ln>
                <a:solidFill>
                  <a:srgbClr val="000000"/>
                </a:solidFill>
                <a:effectLst/>
                <a:ea typeface="Calibri"/>
                <a:cs typeface="Arial"/>
              </a:rPr>
              <a:t>_______________________________________________________________________________</a:t>
            </a:r>
          </a:p>
          <a:p>
            <a:pPr marL="0" marR="0" lvl="0" indent="0" algn="l" defTabSz="914400" rtl="0" eaLnBrk="0" fontAlgn="base" latinLnBrk="0" hangingPunct="0">
              <a:spcBef>
                <a:spcPct val="0"/>
              </a:spcBef>
              <a:spcAft>
                <a:spcPct val="0"/>
              </a:spcAft>
              <a:buClrTx/>
              <a:buSzTx/>
              <a:buFontTx/>
              <a:buNone/>
              <a:tabLst/>
            </a:pPr>
            <a:endParaRPr lang="en-GB" altLang="en-US" sz="1200" b="1" i="0" u="none" strike="noStrike" cap="none" normalizeH="0" baseline="0" dirty="0">
              <a:ln>
                <a:noFill/>
              </a:ln>
              <a:solidFill>
                <a:srgbClr val="000000"/>
              </a:solidFill>
              <a:effectLst/>
              <a:ea typeface="Calibri"/>
              <a:cs typeface="Arial"/>
            </a:endParaRPr>
          </a:p>
          <a:p>
            <a:pPr marL="0" marR="0" lvl="0" indent="0" algn="l" defTabSz="914400" rtl="0" eaLnBrk="0" fontAlgn="base" latinLnBrk="0" hangingPunct="0">
              <a:spcBef>
                <a:spcPct val="0"/>
              </a:spcBef>
              <a:spcAft>
                <a:spcPct val="0"/>
              </a:spcAft>
              <a:buClrTx/>
              <a:buSzTx/>
              <a:buFontTx/>
              <a:buNone/>
              <a:tabLst/>
            </a:pPr>
            <a:endParaRPr lang="en-GB" altLang="en-US" sz="1200" b="1" i="0" u="none" strike="noStrike" cap="none" normalizeH="0" baseline="0" dirty="0">
              <a:ln>
                <a:noFill/>
              </a:ln>
              <a:solidFill>
                <a:srgbClr val="000000"/>
              </a:solidFill>
              <a:effectLst/>
              <a:ea typeface="Calibri"/>
              <a:cs typeface="Arial"/>
            </a:endParaRPr>
          </a:p>
          <a:p>
            <a:pPr marR="0" lvl="0" algn="l" defTabSz="914400" rtl="0" eaLnBrk="0" fontAlgn="base" latinLnBrk="0" hangingPunct="0">
              <a:lnSpc>
                <a:spcPct val="150000"/>
              </a:lnSpc>
              <a:spcBef>
                <a:spcPct val="0"/>
              </a:spcBef>
              <a:spcAft>
                <a:spcPct val="0"/>
              </a:spcAft>
              <a:buClrTx/>
              <a:buSzTx/>
              <a:tabLst/>
            </a:pPr>
            <a:endParaRPr kumimoji="0" lang="en-GB" altLang="en-US" sz="1200" b="0" i="0" u="none" strike="noStrike" cap="none" normalizeH="0" baseline="0" dirty="0">
              <a:ln>
                <a:noFill/>
              </a:ln>
              <a:solidFill>
                <a:schemeClr val="tx1"/>
              </a:solidFill>
              <a:effectLst/>
              <a:ea typeface="Calibri"/>
              <a:cs typeface="Arial"/>
            </a:endParaRPr>
          </a:p>
        </p:txBody>
      </p:sp>
    </p:spTree>
    <p:extLst>
      <p:ext uri="{BB962C8B-B14F-4D97-AF65-F5344CB8AC3E}">
        <p14:creationId xmlns:p14="http://schemas.microsoft.com/office/powerpoint/2010/main" val="484778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619FFA-05D8-9B21-ADC6-6D9D19073DDE}"/>
              </a:ext>
            </a:extLst>
          </p:cNvPr>
          <p:cNvSpPr txBox="1"/>
          <p:nvPr/>
        </p:nvSpPr>
        <p:spPr>
          <a:xfrm>
            <a:off x="152400" y="198120"/>
            <a:ext cx="6705600" cy="987065"/>
          </a:xfrm>
          <a:prstGeom prst="rect">
            <a:avLst/>
          </a:prstGeom>
          <a:noFill/>
        </p:spPr>
        <p:txBody>
          <a:bodyPr wrap="square" lIns="91440" tIns="45720" rIns="91440" bIns="45720" rtlCol="0" anchor="t">
            <a:spAutoFit/>
          </a:bodyPr>
          <a:lstStyle/>
          <a:p>
            <a:pPr defTabSz="914400" eaLnBrk="0" fontAlgn="base" hangingPunct="0">
              <a:lnSpc>
                <a:spcPct val="150000"/>
              </a:lnSpc>
              <a:spcBef>
                <a:spcPct val="0"/>
              </a:spcBef>
              <a:spcAft>
                <a:spcPct val="0"/>
              </a:spcAft>
            </a:pPr>
            <a:r>
              <a:rPr kumimoji="0" lang="en-GB" altLang="en-US" sz="1600" b="1" i="0" u="sng" strike="noStrike" cap="none" normalizeH="0" baseline="0">
                <a:ln>
                  <a:noFill/>
                </a:ln>
                <a:solidFill>
                  <a:srgbClr val="000000"/>
                </a:solidFill>
                <a:effectLst/>
                <a:ea typeface="Calibri"/>
                <a:cs typeface="Arial"/>
              </a:rPr>
              <a:t>Pre-assessment</a:t>
            </a:r>
            <a:r>
              <a:rPr lang="en-GB" altLang="en-US" sz="1600" b="1" u="sng">
                <a:solidFill>
                  <a:srgbClr val="000000"/>
                </a:solidFill>
                <a:ea typeface="Calibri"/>
                <a:cs typeface="Arial"/>
              </a:rPr>
              <a:t> </a:t>
            </a:r>
            <a:endParaRPr kumimoji="0" lang="en-GB" altLang="en-US" sz="1600" b="1" i="0" u="sng" strike="noStrike" cap="none" normalizeH="0" baseline="0">
              <a:ln>
                <a:noFill/>
              </a:ln>
              <a:solidFill>
                <a:schemeClr val="tx1"/>
              </a:solidFill>
              <a:effectLst/>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GB" altLang="en-US" sz="1200" b="1" i="0" u="none" strike="noStrike" cap="none" normalizeH="0" baseline="0">
                <a:ln>
                  <a:noFill/>
                </a:ln>
                <a:solidFill>
                  <a:srgbClr val="000000"/>
                </a:solidFill>
                <a:effectLst/>
                <a:ea typeface="Calibri"/>
                <a:cs typeface="Arial"/>
              </a:rPr>
              <a:t>Section 2:</a:t>
            </a:r>
            <a:endParaRPr lang="en-GB" altLang="en-US" sz="1200" b="1" i="0" u="none" strike="noStrike" cap="none" normalizeH="0" baseline="0">
              <a:ln>
                <a:noFill/>
              </a:ln>
              <a:solidFill>
                <a:srgbClr val="000000"/>
              </a:solidFill>
              <a:effectLst/>
              <a:ea typeface="Calibri"/>
              <a:cs typeface="Arial"/>
            </a:endParaRPr>
          </a:p>
          <a:p>
            <a:pPr marR="0" lvl="0" algn="l" defTabSz="914400" rtl="0" eaLnBrk="0" fontAlgn="base" latinLnBrk="0" hangingPunct="0">
              <a:lnSpc>
                <a:spcPct val="150000"/>
              </a:lnSpc>
              <a:spcBef>
                <a:spcPct val="0"/>
              </a:spcBef>
              <a:spcAft>
                <a:spcPct val="0"/>
              </a:spcAft>
              <a:buClrTx/>
              <a:buSzTx/>
              <a:tabLst/>
            </a:pPr>
            <a:endParaRPr kumimoji="0" lang="en-GB" altLang="en-US" sz="1200" b="0" i="0" u="none" strike="noStrike" cap="none" normalizeH="0" baseline="0">
              <a:ln>
                <a:noFill/>
              </a:ln>
              <a:solidFill>
                <a:schemeClr val="tx1"/>
              </a:solidFill>
              <a:effectLst/>
              <a:ea typeface="Calibri"/>
              <a:cs typeface="Arial"/>
            </a:endParaRPr>
          </a:p>
        </p:txBody>
      </p:sp>
    </p:spTree>
    <p:extLst>
      <p:ext uri="{BB962C8B-B14F-4D97-AF65-F5344CB8AC3E}">
        <p14:creationId xmlns:p14="http://schemas.microsoft.com/office/powerpoint/2010/main" val="3123463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73A666-D975-4AF7-B929-60C67AFA45BB}"/>
              </a:ext>
            </a:extLst>
          </p:cNvPr>
          <p:cNvSpPr txBox="1"/>
          <p:nvPr/>
        </p:nvSpPr>
        <p:spPr>
          <a:xfrm>
            <a:off x="251816" y="0"/>
            <a:ext cx="3429000" cy="464871"/>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lang="en-GB" altLang="en-US" b="1" u="sng">
                <a:solidFill>
                  <a:srgbClr val="000000"/>
                </a:solidFill>
                <a:cs typeface="Arial" panose="020B0604020202020204" pitchFamily="34" charset="0"/>
              </a:rPr>
              <a:t>Reading Task </a:t>
            </a:r>
            <a:endParaRPr kumimoji="0" lang="en-GB" altLang="en-US" sz="1800" b="1" i="0" u="sng" strike="noStrike" cap="none" normalizeH="0" baseline="0">
              <a:ln>
                <a:noFill/>
              </a:ln>
              <a:solidFill>
                <a:schemeClr val="tx1"/>
              </a:solidFill>
              <a:effectLst/>
            </a:endParaRPr>
          </a:p>
        </p:txBody>
      </p:sp>
      <p:graphicFrame>
        <p:nvGraphicFramePr>
          <p:cNvPr id="5" name="Object 4">
            <a:extLst>
              <a:ext uri="{FF2B5EF4-FFF2-40B4-BE49-F238E27FC236}">
                <a16:creationId xmlns:a16="http://schemas.microsoft.com/office/drawing/2014/main" id="{94B64D29-D2F9-B5A4-4621-EB4AB000B22F}"/>
              </a:ext>
            </a:extLst>
          </p:cNvPr>
          <p:cNvGraphicFramePr>
            <a:graphicFrameLocks noChangeAspect="1"/>
          </p:cNvGraphicFramePr>
          <p:nvPr>
            <p:extLst>
              <p:ext uri="{D42A27DB-BD31-4B8C-83A1-F6EECF244321}">
                <p14:modId xmlns:p14="http://schemas.microsoft.com/office/powerpoint/2010/main" val="3437399900"/>
              </p:ext>
            </p:extLst>
          </p:nvPr>
        </p:nvGraphicFramePr>
        <p:xfrm>
          <a:off x="97631" y="464871"/>
          <a:ext cx="6662738" cy="9426575"/>
        </p:xfrm>
        <a:graphic>
          <a:graphicData uri="http://schemas.openxmlformats.org/presentationml/2006/ole">
            <mc:AlternateContent xmlns:mc="http://schemas.openxmlformats.org/markup-compatibility/2006">
              <mc:Choice xmlns:v="urn:schemas-microsoft-com:vml" Requires="v">
                <p:oleObj name="Document" r:id="rId2" imgW="6662713" imgH="9426130" progId="Word.Document.12">
                  <p:embed/>
                </p:oleObj>
              </mc:Choice>
              <mc:Fallback>
                <p:oleObj name="Document" r:id="rId2" imgW="6662713" imgH="9426130" progId="Word.Document.12">
                  <p:embed/>
                  <p:pic>
                    <p:nvPicPr>
                      <p:cNvPr id="5" name="Object 4">
                        <a:extLst>
                          <a:ext uri="{FF2B5EF4-FFF2-40B4-BE49-F238E27FC236}">
                            <a16:creationId xmlns:a16="http://schemas.microsoft.com/office/drawing/2014/main" id="{94B64D29-D2F9-B5A4-4621-EB4AB000B22F}"/>
                          </a:ext>
                        </a:extLst>
                      </p:cNvPr>
                      <p:cNvPicPr/>
                      <p:nvPr/>
                    </p:nvPicPr>
                    <p:blipFill>
                      <a:blip r:embed="rId3"/>
                      <a:stretch>
                        <a:fillRect/>
                      </a:stretch>
                    </p:blipFill>
                    <p:spPr>
                      <a:xfrm>
                        <a:off x="97631" y="464871"/>
                        <a:ext cx="6662738" cy="9426575"/>
                      </a:xfrm>
                      <a:prstGeom prst="rect">
                        <a:avLst/>
                      </a:prstGeom>
                    </p:spPr>
                  </p:pic>
                </p:oleObj>
              </mc:Fallback>
            </mc:AlternateContent>
          </a:graphicData>
        </a:graphic>
      </p:graphicFrame>
    </p:spTree>
    <p:extLst>
      <p:ext uri="{BB962C8B-B14F-4D97-AF65-F5344CB8AC3E}">
        <p14:creationId xmlns:p14="http://schemas.microsoft.com/office/powerpoint/2010/main" val="9470844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F9096A5E4511D4F985981ECDADBA492" ma:contentTypeVersion="17" ma:contentTypeDescription="Create a new document." ma:contentTypeScope="" ma:versionID="51d8bcdda352233d00efb3627d188c51">
  <xsd:schema xmlns:xsd="http://www.w3.org/2001/XMLSchema" xmlns:xs="http://www.w3.org/2001/XMLSchema" xmlns:p="http://schemas.microsoft.com/office/2006/metadata/properties" xmlns:ns2="f4ba1fcc-059d-4d12-98a5-3dafd07fc83c" xmlns:ns3="06614732-5477-4d75-a9fd-422762fff740" targetNamespace="http://schemas.microsoft.com/office/2006/metadata/properties" ma:root="true" ma:fieldsID="79159d78b9685477383c3457f28a1a67" ns2:_="" ns3:_="">
    <xsd:import namespace="f4ba1fcc-059d-4d12-98a5-3dafd07fc83c"/>
    <xsd:import namespace="06614732-5477-4d75-a9fd-422762fff740"/>
    <xsd:element name="properties">
      <xsd:complexType>
        <xsd:sequence>
          <xsd:element name="documentManagement">
            <xsd:complexType>
              <xsd:all>
                <xsd:element ref="ns2:Comments" minOccurs="0"/>
                <xsd:element ref="ns3:SharedWithUsers" minOccurs="0"/>
                <xsd:element ref="ns3:SharedWithDetails" minOccurs="0"/>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a1fcc-059d-4d12-98a5-3dafd07fc83c" elementFormDefault="qualified">
    <xsd:import namespace="http://schemas.microsoft.com/office/2006/documentManagement/types"/>
    <xsd:import namespace="http://schemas.microsoft.com/office/infopath/2007/PartnerControls"/>
    <xsd:element name="Comments" ma:index="8" nillable="true" ma:displayName="Comments" ma:format="Dropdown" ma:internalName="Comments">
      <xsd:simpleType>
        <xsd:restriction base="dms:Note">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6614732-5477-4d75-a9fd-422762fff740"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5d4567cf-8ee7-450f-bd56-e55b12b410f5}" ma:internalName="TaxCatchAll" ma:showField="CatchAllData" ma:web="06614732-5477-4d75-a9fd-422762ff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6614732-5477-4d75-a9fd-422762fff740" xsi:nil="true"/>
    <lcf76f155ced4ddcb4097134ff3c332f xmlns="f4ba1fcc-059d-4d12-98a5-3dafd07fc83c">
      <Terms xmlns="http://schemas.microsoft.com/office/infopath/2007/PartnerControls"/>
    </lcf76f155ced4ddcb4097134ff3c332f>
    <Comments xmlns="f4ba1fcc-059d-4d12-98a5-3dafd07fc83c" xsi:nil="true"/>
  </documentManagement>
</p:properties>
</file>

<file path=customXml/itemProps1.xml><?xml version="1.0" encoding="utf-8"?>
<ds:datastoreItem xmlns:ds="http://schemas.openxmlformats.org/officeDocument/2006/customXml" ds:itemID="{8D155845-E249-45B2-A3C2-68D435666644}">
  <ds:schemaRefs>
    <ds:schemaRef ds:uri="http://schemas.microsoft.com/sharepoint/v3/contenttype/forms"/>
  </ds:schemaRefs>
</ds:datastoreItem>
</file>

<file path=customXml/itemProps2.xml><?xml version="1.0" encoding="utf-8"?>
<ds:datastoreItem xmlns:ds="http://schemas.openxmlformats.org/officeDocument/2006/customXml" ds:itemID="{BCF1BC2B-66FD-49DA-A85C-2AA4DA538AFE}"/>
</file>

<file path=customXml/itemProps3.xml><?xml version="1.0" encoding="utf-8"?>
<ds:datastoreItem xmlns:ds="http://schemas.openxmlformats.org/officeDocument/2006/customXml" ds:itemID="{5EE4695D-6D53-4FF9-8023-7BC7023E1F68}">
  <ds:schemaRefs>
    <ds:schemaRef ds:uri="http://purl.org/dc/elements/1.1/"/>
    <ds:schemaRef ds:uri="31cfb3a3-a88c-4ec4-ab12-cd9a6f9a1c00"/>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f34d5f3d-4ce8-409f-b2e5-c4fbe0e96c83"/>
    <ds:schemaRef ds:uri="http://purl.org/dc/dcmitype/"/>
    <ds:schemaRef ds:uri="http://purl.org/dc/terms/"/>
    <ds:schemaRef ds:uri="b3a03f4d-f412-49d7-8f01-c3a0657f71fa"/>
    <ds:schemaRef ds:uri="e69885d8-0820-4857-bc56-e83e367fe0ca"/>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396</TotalTime>
  <Words>6039</Words>
  <Application>Microsoft Office PowerPoint</Application>
  <PresentationFormat>A4 Paper (210x297 mm)</PresentationFormat>
  <Paragraphs>1483</Paragraphs>
  <Slides>50</Slides>
  <Notes>0</Notes>
  <HiddenSlides>0</HiddenSlides>
  <MMClips>0</MMClips>
  <ScaleCrop>false</ScaleCrop>
  <HeadingPairs>
    <vt:vector size="4" baseType="variant">
      <vt:variant>
        <vt:lpstr>Theme</vt:lpstr>
      </vt:variant>
      <vt:variant>
        <vt:i4>3</vt:i4>
      </vt:variant>
      <vt:variant>
        <vt:lpstr>Slide Titles</vt:lpstr>
      </vt:variant>
      <vt:variant>
        <vt:i4>50</vt:i4>
      </vt:variant>
    </vt:vector>
  </HeadingPairs>
  <TitlesOfParts>
    <vt:vector size="53" baseType="lpstr">
      <vt:lpstr>Office Theme</vt:lpstr>
      <vt:lpstr>1_Office Theme</vt:lpstr>
      <vt:lpstr>Office Theme</vt:lpstr>
      <vt:lpstr>THB9 – The Digestive System</vt:lpstr>
      <vt:lpstr>"Science knows no country, because knowledge belongs to humanity, and is the torch which illuminates the world.”                   Louis Pasteur</vt:lpstr>
      <vt:lpstr>The Digestive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Daily Energy Requirements in a Healthy Diet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Helping Digestion</vt:lpstr>
      <vt:lpstr>PowerPoint Presentation</vt:lpstr>
      <vt:lpstr>PowerPoint Presentation</vt:lpstr>
      <vt:lpstr>PowerPoint Presentation</vt:lpstr>
      <vt:lpstr>Title: Why is childhood obesity a problem?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Building Blocks of Life</dc:title>
  <dc:creator>L.Chambers</dc:creator>
  <cp:lastModifiedBy>Ben Fry</cp:lastModifiedBy>
  <cp:revision>321</cp:revision>
  <dcterms:created xsi:type="dcterms:W3CDTF">2023-06-19T14:02:18Z</dcterms:created>
  <dcterms:modified xsi:type="dcterms:W3CDTF">2024-10-20T11:30:20Z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0x010100DF9096A5E4511D4F985981ECDADBA492</vt:lpwstr>
  </property>
  <property fmtid="{D5CDD505-2E9C-101B-9397-08002B2CF9AE}" pid="3" name="MediaServiceImageTags">
    <vt:lpwstr/>
  </property>
</Properties>
</file>