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0" r:id="rId3"/>
    <p:sldId id="257" r:id="rId4"/>
    <p:sldId id="258" r:id="rId5"/>
    <p:sldId id="259" r:id="rId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89" d="100"/>
          <a:sy n="89" d="100"/>
        </p:scale>
        <p:origin x="466" y="7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7628FE00-32E6-4BB4-8BF8-8C8CB33BABAD}" type="datetimeFigureOut">
              <a:rPr lang="en-GB" smtClean="0"/>
              <a:t>08/01/2026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4FA97CC-06FF-48C1-9093-BD6212FC75B2}" type="slidenum">
              <a:rPr lang="en-GB" smtClean="0"/>
              <a:t>‹#›</a:t>
            </a:fld>
            <a:endParaRPr lang="en-GB"/>
          </a:p>
        </p:txBody>
      </p:sp>
    </p:spTree>
    <p:extLst>
      <p:ext uri="{BB962C8B-B14F-4D97-AF65-F5344CB8AC3E}">
        <p14:creationId xmlns:p14="http://schemas.microsoft.com/office/powerpoint/2010/main" val="240802679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7628FE00-32E6-4BB4-8BF8-8C8CB33BABAD}" type="datetimeFigureOut">
              <a:rPr lang="en-GB" smtClean="0"/>
              <a:t>08/01/2026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4FA97CC-06FF-48C1-9093-BD6212FC75B2}" type="slidenum">
              <a:rPr lang="en-GB" smtClean="0"/>
              <a:t>‹#›</a:t>
            </a:fld>
            <a:endParaRPr lang="en-GB"/>
          </a:p>
        </p:txBody>
      </p:sp>
    </p:spTree>
    <p:extLst>
      <p:ext uri="{BB962C8B-B14F-4D97-AF65-F5344CB8AC3E}">
        <p14:creationId xmlns:p14="http://schemas.microsoft.com/office/powerpoint/2010/main" val="428632894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7628FE00-32E6-4BB4-8BF8-8C8CB33BABAD}" type="datetimeFigureOut">
              <a:rPr lang="en-GB" smtClean="0"/>
              <a:t>08/01/2026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4FA97CC-06FF-48C1-9093-BD6212FC75B2}" type="slidenum">
              <a:rPr lang="en-GB" smtClean="0"/>
              <a:t>‹#›</a:t>
            </a:fld>
            <a:endParaRPr lang="en-GB"/>
          </a:p>
        </p:txBody>
      </p:sp>
    </p:spTree>
    <p:extLst>
      <p:ext uri="{BB962C8B-B14F-4D97-AF65-F5344CB8AC3E}">
        <p14:creationId xmlns:p14="http://schemas.microsoft.com/office/powerpoint/2010/main" val="184602124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7628FE00-32E6-4BB4-8BF8-8C8CB33BABAD}" type="datetimeFigureOut">
              <a:rPr lang="en-GB" smtClean="0"/>
              <a:t>08/01/2026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4FA97CC-06FF-48C1-9093-BD6212FC75B2}" type="slidenum">
              <a:rPr lang="en-GB" smtClean="0"/>
              <a:t>‹#›</a:t>
            </a:fld>
            <a:endParaRPr lang="en-GB"/>
          </a:p>
        </p:txBody>
      </p:sp>
    </p:spTree>
    <p:extLst>
      <p:ext uri="{BB962C8B-B14F-4D97-AF65-F5344CB8AC3E}">
        <p14:creationId xmlns:p14="http://schemas.microsoft.com/office/powerpoint/2010/main" val="35395587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7628FE00-32E6-4BB4-8BF8-8C8CB33BABAD}" type="datetimeFigureOut">
              <a:rPr lang="en-GB" smtClean="0"/>
              <a:t>08/01/2026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4FA97CC-06FF-48C1-9093-BD6212FC75B2}" type="slidenum">
              <a:rPr lang="en-GB" smtClean="0"/>
              <a:t>‹#›</a:t>
            </a:fld>
            <a:endParaRPr lang="en-GB"/>
          </a:p>
        </p:txBody>
      </p:sp>
    </p:spTree>
    <p:extLst>
      <p:ext uri="{BB962C8B-B14F-4D97-AF65-F5344CB8AC3E}">
        <p14:creationId xmlns:p14="http://schemas.microsoft.com/office/powerpoint/2010/main" val="21924273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7628FE00-32E6-4BB4-8BF8-8C8CB33BABAD}" type="datetimeFigureOut">
              <a:rPr lang="en-GB" smtClean="0"/>
              <a:t>08/01/2026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74FA97CC-06FF-48C1-9093-BD6212FC75B2}" type="slidenum">
              <a:rPr lang="en-GB" smtClean="0"/>
              <a:t>‹#›</a:t>
            </a:fld>
            <a:endParaRPr lang="en-GB"/>
          </a:p>
        </p:txBody>
      </p:sp>
    </p:spTree>
    <p:extLst>
      <p:ext uri="{BB962C8B-B14F-4D97-AF65-F5344CB8AC3E}">
        <p14:creationId xmlns:p14="http://schemas.microsoft.com/office/powerpoint/2010/main" val="40112682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7628FE00-32E6-4BB4-8BF8-8C8CB33BABAD}" type="datetimeFigureOut">
              <a:rPr lang="en-GB" smtClean="0"/>
              <a:t>08/01/2026</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74FA97CC-06FF-48C1-9093-BD6212FC75B2}" type="slidenum">
              <a:rPr lang="en-GB" smtClean="0"/>
              <a:t>‹#›</a:t>
            </a:fld>
            <a:endParaRPr lang="en-GB"/>
          </a:p>
        </p:txBody>
      </p:sp>
    </p:spTree>
    <p:extLst>
      <p:ext uri="{BB962C8B-B14F-4D97-AF65-F5344CB8AC3E}">
        <p14:creationId xmlns:p14="http://schemas.microsoft.com/office/powerpoint/2010/main" val="5237100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7628FE00-32E6-4BB4-8BF8-8C8CB33BABAD}" type="datetimeFigureOut">
              <a:rPr lang="en-GB" smtClean="0"/>
              <a:t>08/01/2026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74FA97CC-06FF-48C1-9093-BD6212FC75B2}" type="slidenum">
              <a:rPr lang="en-GB" smtClean="0"/>
              <a:t>‹#›</a:t>
            </a:fld>
            <a:endParaRPr lang="en-GB"/>
          </a:p>
        </p:txBody>
      </p:sp>
    </p:spTree>
    <p:extLst>
      <p:ext uri="{BB962C8B-B14F-4D97-AF65-F5344CB8AC3E}">
        <p14:creationId xmlns:p14="http://schemas.microsoft.com/office/powerpoint/2010/main" val="220156015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628FE00-32E6-4BB4-8BF8-8C8CB33BABAD}" type="datetimeFigureOut">
              <a:rPr lang="en-GB" smtClean="0"/>
              <a:t>08/01/2026</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74FA97CC-06FF-48C1-9093-BD6212FC75B2}" type="slidenum">
              <a:rPr lang="en-GB" smtClean="0"/>
              <a:t>‹#›</a:t>
            </a:fld>
            <a:endParaRPr lang="en-GB"/>
          </a:p>
        </p:txBody>
      </p:sp>
    </p:spTree>
    <p:extLst>
      <p:ext uri="{BB962C8B-B14F-4D97-AF65-F5344CB8AC3E}">
        <p14:creationId xmlns:p14="http://schemas.microsoft.com/office/powerpoint/2010/main" val="70620550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7628FE00-32E6-4BB4-8BF8-8C8CB33BABAD}" type="datetimeFigureOut">
              <a:rPr lang="en-GB" smtClean="0"/>
              <a:t>08/01/2026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74FA97CC-06FF-48C1-9093-BD6212FC75B2}" type="slidenum">
              <a:rPr lang="en-GB" smtClean="0"/>
              <a:t>‹#›</a:t>
            </a:fld>
            <a:endParaRPr lang="en-GB"/>
          </a:p>
        </p:txBody>
      </p:sp>
    </p:spTree>
    <p:extLst>
      <p:ext uri="{BB962C8B-B14F-4D97-AF65-F5344CB8AC3E}">
        <p14:creationId xmlns:p14="http://schemas.microsoft.com/office/powerpoint/2010/main" val="12232408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7628FE00-32E6-4BB4-8BF8-8C8CB33BABAD}" type="datetimeFigureOut">
              <a:rPr lang="en-GB" smtClean="0"/>
              <a:t>08/01/2026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74FA97CC-06FF-48C1-9093-BD6212FC75B2}" type="slidenum">
              <a:rPr lang="en-GB" smtClean="0"/>
              <a:t>‹#›</a:t>
            </a:fld>
            <a:endParaRPr lang="en-GB"/>
          </a:p>
        </p:txBody>
      </p:sp>
    </p:spTree>
    <p:extLst>
      <p:ext uri="{BB962C8B-B14F-4D97-AF65-F5344CB8AC3E}">
        <p14:creationId xmlns:p14="http://schemas.microsoft.com/office/powerpoint/2010/main" val="24320948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628FE00-32E6-4BB4-8BF8-8C8CB33BABAD}" type="datetimeFigureOut">
              <a:rPr lang="en-GB" smtClean="0"/>
              <a:t>08/01/2026</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4FA97CC-06FF-48C1-9093-BD6212FC75B2}" type="slidenum">
              <a:rPr lang="en-GB" smtClean="0"/>
              <a:t>‹#›</a:t>
            </a:fld>
            <a:endParaRPr lang="en-GB"/>
          </a:p>
        </p:txBody>
      </p:sp>
    </p:spTree>
    <p:extLst>
      <p:ext uri="{BB962C8B-B14F-4D97-AF65-F5344CB8AC3E}">
        <p14:creationId xmlns:p14="http://schemas.microsoft.com/office/powerpoint/2010/main" val="343174370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smtClean="0"/>
              <a:t>Y9</a:t>
            </a:r>
            <a:endParaRPr lang="en-GB" dirty="0"/>
          </a:p>
        </p:txBody>
      </p:sp>
      <p:sp>
        <p:nvSpPr>
          <p:cNvPr id="3" name="Subtitle 2"/>
          <p:cNvSpPr>
            <a:spLocks noGrp="1"/>
          </p:cNvSpPr>
          <p:nvPr>
            <p:ph type="subTitle" idx="1"/>
          </p:nvPr>
        </p:nvSpPr>
        <p:spPr/>
        <p:txBody>
          <a:bodyPr/>
          <a:lstStyle/>
          <a:p>
            <a:r>
              <a:rPr lang="en-GB" dirty="0" smtClean="0"/>
              <a:t>Independent Work </a:t>
            </a:r>
          </a:p>
          <a:p>
            <a:r>
              <a:rPr lang="en-GB" dirty="0" smtClean="0"/>
              <a:t>Complete the following activities</a:t>
            </a:r>
            <a:endParaRPr lang="en-GB" dirty="0"/>
          </a:p>
        </p:txBody>
      </p:sp>
    </p:spTree>
    <p:extLst>
      <p:ext uri="{BB962C8B-B14F-4D97-AF65-F5344CB8AC3E}">
        <p14:creationId xmlns:p14="http://schemas.microsoft.com/office/powerpoint/2010/main" val="322006425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0AAE8CA9-11A2-DA38-935C-0DFA0AE66234}"/>
              </a:ext>
            </a:extLst>
          </p:cNvPr>
          <p:cNvSpPr txBox="1"/>
          <p:nvPr/>
        </p:nvSpPr>
        <p:spPr>
          <a:xfrm>
            <a:off x="3918132" y="113382"/>
            <a:ext cx="4355736" cy="284052"/>
          </a:xfrm>
          <a:prstGeom prst="rect">
            <a:avLst/>
          </a:prstGeom>
          <a:noFill/>
        </p:spPr>
        <p:txBody>
          <a:bodyPr wrap="square" rtlCol="0">
            <a:spAutoFit/>
          </a:bodyPr>
          <a:lstStyle/>
          <a:p>
            <a:r>
              <a:rPr lang="en-GB" sz="1246" b="1" dirty="0"/>
              <a:t>Week 8 – Quote explosions for Catherine</a:t>
            </a:r>
          </a:p>
        </p:txBody>
      </p:sp>
      <p:sp>
        <p:nvSpPr>
          <p:cNvPr id="3" name="TextBox 2">
            <a:extLst>
              <a:ext uri="{FF2B5EF4-FFF2-40B4-BE49-F238E27FC236}">
                <a16:creationId xmlns:a16="http://schemas.microsoft.com/office/drawing/2014/main" id="{5931DC16-6C4E-0868-3512-F32C228EAE40}"/>
              </a:ext>
            </a:extLst>
          </p:cNvPr>
          <p:cNvSpPr txBox="1"/>
          <p:nvPr/>
        </p:nvSpPr>
        <p:spPr>
          <a:xfrm>
            <a:off x="4109463" y="462974"/>
            <a:ext cx="4164404" cy="1541191"/>
          </a:xfrm>
          <a:prstGeom prst="rect">
            <a:avLst/>
          </a:prstGeom>
          <a:noFill/>
          <a:ln w="19050">
            <a:solidFill>
              <a:schemeClr val="tx1"/>
            </a:solidFill>
          </a:ln>
        </p:spPr>
        <p:txBody>
          <a:bodyPr wrap="square" rtlCol="0">
            <a:spAutoFit/>
          </a:bodyPr>
          <a:lstStyle/>
          <a:p>
            <a:r>
              <a:rPr lang="en-GB" sz="1108" dirty="0"/>
              <a:t>‘sits on her heels’  beside Eddie.</a:t>
            </a:r>
          </a:p>
          <a:p>
            <a:endParaRPr lang="en-GB" sz="1108" dirty="0"/>
          </a:p>
          <a:p>
            <a:pPr marL="197825" indent="-197825">
              <a:buFont typeface="Arial" panose="020B0604020202020204" pitchFamily="34" charset="0"/>
              <a:buChar char="•"/>
            </a:pPr>
            <a:r>
              <a:rPr lang="en-GB" sz="1108" dirty="0"/>
              <a:t>What does this show us about her status? </a:t>
            </a:r>
          </a:p>
          <a:p>
            <a:pPr marL="197825" indent="-197825">
              <a:buFont typeface="Arial" panose="020B0604020202020204" pitchFamily="34" charset="0"/>
              <a:buChar char="•"/>
            </a:pPr>
            <a:r>
              <a:rPr lang="en-GB" sz="1108" dirty="0"/>
              <a:t>How does it also show Catherine as quite child-like?</a:t>
            </a:r>
          </a:p>
          <a:p>
            <a:pPr marL="197825" indent="-197825">
              <a:buFont typeface="Arial" panose="020B0604020202020204" pitchFamily="34" charset="0"/>
              <a:buChar char="•"/>
            </a:pPr>
            <a:endParaRPr lang="en-GB" sz="1246" dirty="0"/>
          </a:p>
          <a:p>
            <a:pPr marL="197825" indent="-197825">
              <a:buFont typeface="Arial" panose="020B0604020202020204" pitchFamily="34" charset="0"/>
              <a:buChar char="•"/>
            </a:pPr>
            <a:endParaRPr lang="en-GB" sz="1246" dirty="0"/>
          </a:p>
          <a:p>
            <a:pPr marL="197825" indent="-197825">
              <a:buFont typeface="Arial" panose="020B0604020202020204" pitchFamily="34" charset="0"/>
              <a:buChar char="•"/>
            </a:pPr>
            <a:endParaRPr lang="en-GB" sz="1246" dirty="0"/>
          </a:p>
          <a:p>
            <a:endParaRPr lang="en-GB" sz="1246" dirty="0"/>
          </a:p>
        </p:txBody>
      </p:sp>
      <p:sp>
        <p:nvSpPr>
          <p:cNvPr id="5" name="TextBox 4">
            <a:extLst>
              <a:ext uri="{FF2B5EF4-FFF2-40B4-BE49-F238E27FC236}">
                <a16:creationId xmlns:a16="http://schemas.microsoft.com/office/drawing/2014/main" id="{4A3F911A-CE24-0E0C-6000-0CEECB7E869F}"/>
              </a:ext>
            </a:extLst>
          </p:cNvPr>
          <p:cNvSpPr txBox="1"/>
          <p:nvPr/>
        </p:nvSpPr>
        <p:spPr>
          <a:xfrm>
            <a:off x="4109462" y="2174718"/>
            <a:ext cx="4164405" cy="1519968"/>
          </a:xfrm>
          <a:prstGeom prst="rect">
            <a:avLst/>
          </a:prstGeom>
          <a:noFill/>
          <a:ln w="19050">
            <a:solidFill>
              <a:schemeClr val="tx1"/>
            </a:solidFill>
          </a:ln>
        </p:spPr>
        <p:txBody>
          <a:bodyPr wrap="square" rtlCol="0">
            <a:spAutoFit/>
          </a:bodyPr>
          <a:lstStyle/>
          <a:p>
            <a:r>
              <a:rPr lang="en-GB" sz="1108" dirty="0"/>
              <a:t>‘almost in tears because he disapproves’ </a:t>
            </a:r>
          </a:p>
          <a:p>
            <a:endParaRPr lang="en-GB" sz="1108" dirty="0"/>
          </a:p>
          <a:p>
            <a:pPr marL="197825" indent="-197825">
              <a:buFont typeface="Arial" panose="020B0604020202020204" pitchFamily="34" charset="0"/>
              <a:buChar char="•"/>
            </a:pPr>
            <a:r>
              <a:rPr lang="en-GB" sz="1108" dirty="0"/>
              <a:t>What does this show the audience about how Catherine relies on Eddie? </a:t>
            </a:r>
          </a:p>
          <a:p>
            <a:pPr marL="197825" indent="-197825">
              <a:buFont typeface="Arial" panose="020B0604020202020204" pitchFamily="34" charset="0"/>
              <a:buChar char="•"/>
            </a:pPr>
            <a:r>
              <a:rPr lang="en-GB" sz="1108" dirty="0"/>
              <a:t>What does it show us about Eddie’s praise towards Catherine?</a:t>
            </a:r>
          </a:p>
          <a:p>
            <a:pPr marL="197825" indent="-197825">
              <a:buFont typeface="Arial" panose="020B0604020202020204" pitchFamily="34" charset="0"/>
              <a:buChar char="•"/>
            </a:pPr>
            <a:endParaRPr lang="en-GB" sz="1246" dirty="0"/>
          </a:p>
          <a:p>
            <a:pPr marL="197825" indent="-197825">
              <a:buFont typeface="Arial" panose="020B0604020202020204" pitchFamily="34" charset="0"/>
              <a:buChar char="•"/>
            </a:pPr>
            <a:endParaRPr lang="en-GB" sz="1246" dirty="0"/>
          </a:p>
          <a:p>
            <a:endParaRPr lang="en-GB" sz="1246" dirty="0"/>
          </a:p>
        </p:txBody>
      </p:sp>
      <p:sp>
        <p:nvSpPr>
          <p:cNvPr id="6" name="TextBox 5">
            <a:extLst>
              <a:ext uri="{FF2B5EF4-FFF2-40B4-BE49-F238E27FC236}">
                <a16:creationId xmlns:a16="http://schemas.microsoft.com/office/drawing/2014/main" id="{EBA3F578-9569-0E58-447E-D0260A98FD22}"/>
              </a:ext>
            </a:extLst>
          </p:cNvPr>
          <p:cNvSpPr txBox="1"/>
          <p:nvPr/>
        </p:nvSpPr>
        <p:spPr>
          <a:xfrm>
            <a:off x="4109462" y="3843848"/>
            <a:ext cx="4164405" cy="2010230"/>
          </a:xfrm>
          <a:prstGeom prst="rect">
            <a:avLst/>
          </a:prstGeom>
          <a:noFill/>
          <a:ln w="19050">
            <a:solidFill>
              <a:schemeClr val="tx1"/>
            </a:solidFill>
          </a:ln>
        </p:spPr>
        <p:txBody>
          <a:bodyPr wrap="square" rtlCol="0">
            <a:spAutoFit/>
          </a:bodyPr>
          <a:lstStyle/>
          <a:p>
            <a:r>
              <a:rPr lang="en-GB" sz="1108" dirty="0"/>
              <a:t>‘[Catherine] strikes a match and holds it to [Eddie’s] cigar’ </a:t>
            </a:r>
          </a:p>
          <a:p>
            <a:endParaRPr lang="en-GB" sz="1108" dirty="0"/>
          </a:p>
          <a:p>
            <a:pPr marL="197825" indent="-197825">
              <a:buFont typeface="Arial" panose="020B0604020202020204" pitchFamily="34" charset="0"/>
              <a:buChar char="•"/>
            </a:pPr>
            <a:r>
              <a:rPr lang="en-GB" sz="1108" dirty="0"/>
              <a:t>How might this be seen as a strange action between niece and uncle? </a:t>
            </a:r>
          </a:p>
          <a:p>
            <a:pPr marL="197825" indent="-197825">
              <a:buFont typeface="Arial" panose="020B0604020202020204" pitchFamily="34" charset="0"/>
              <a:buChar char="•"/>
            </a:pPr>
            <a:endParaRPr lang="en-GB" sz="1108" dirty="0"/>
          </a:p>
          <a:p>
            <a:pPr marL="197825" indent="-197825">
              <a:buFont typeface="Arial" panose="020B0604020202020204" pitchFamily="34" charset="0"/>
              <a:buChar char="•"/>
            </a:pPr>
            <a:r>
              <a:rPr lang="en-GB" sz="1108" dirty="0"/>
              <a:t>What can you analyse about the violent verb? </a:t>
            </a:r>
          </a:p>
          <a:p>
            <a:pPr marL="197825" indent="-197825">
              <a:buFont typeface="Arial" panose="020B0604020202020204" pitchFamily="34" charset="0"/>
              <a:buChar char="•"/>
            </a:pPr>
            <a:endParaRPr lang="en-GB" sz="1108" dirty="0"/>
          </a:p>
          <a:p>
            <a:pPr marL="197825" indent="-197825">
              <a:buFont typeface="Arial" panose="020B0604020202020204" pitchFamily="34" charset="0"/>
              <a:buChar char="•"/>
            </a:pPr>
            <a:r>
              <a:rPr lang="en-GB" sz="1108" dirty="0"/>
              <a:t>Why is it important that it is Catherine lighting Eddie’s cigar and not the other way around?</a:t>
            </a:r>
          </a:p>
          <a:p>
            <a:pPr marL="197825" indent="-197825">
              <a:buFont typeface="Arial" panose="020B0604020202020204" pitchFamily="34" charset="0"/>
              <a:buChar char="•"/>
            </a:pPr>
            <a:endParaRPr lang="en-GB" sz="1246" dirty="0"/>
          </a:p>
          <a:p>
            <a:endParaRPr lang="en-GB" sz="1246" dirty="0"/>
          </a:p>
        </p:txBody>
      </p:sp>
    </p:spTree>
    <p:extLst>
      <p:ext uri="{BB962C8B-B14F-4D97-AF65-F5344CB8AC3E}">
        <p14:creationId xmlns:p14="http://schemas.microsoft.com/office/powerpoint/2010/main" val="327320560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483299" y="1614742"/>
            <a:ext cx="3225403" cy="1462683"/>
          </a:xfrm>
          <a:prstGeom prst="rect">
            <a:avLst/>
          </a:prstGeom>
          <a:noFill/>
          <a:extLst>
            <a:ext uri="{909E8E84-426E-40DD-AFC4-6F175D3DCCD1}">
              <a14:hiddenFill xmlns:a14="http://schemas.microsoft.com/office/drawing/2010/main">
                <a:solidFill>
                  <a:srgbClr val="FFFFFF"/>
                </a:solidFill>
              </a14:hiddenFill>
            </a:ext>
          </a:extLst>
        </p:spPr>
      </p:pic>
      <p:pic>
        <p:nvPicPr>
          <p:cNvPr id="1025"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483299" y="3593561"/>
            <a:ext cx="3225403" cy="1960959"/>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3"/>
          <p:cNvSpPr>
            <a:spLocks noChangeArrowheads="1"/>
          </p:cNvSpPr>
          <p:nvPr/>
        </p:nvSpPr>
        <p:spPr bwMode="auto">
          <a:xfrm>
            <a:off x="4483299" y="348024"/>
            <a:ext cx="3225403" cy="131619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51435" tIns="25718" rIns="51435" bIns="25718" numCol="1" anchor="ctr" anchorCtr="0" compatLnSpc="1">
            <a:prstTxWarp prst="textNoShape">
              <a:avLst/>
            </a:prstTxWarp>
            <a:spAutoFit/>
          </a:bodyPr>
          <a:lstStyle/>
          <a:p>
            <a:pPr algn="ctr" defTabSz="514344" eaLnBrk="0" fontAlgn="base" hangingPunct="0">
              <a:spcBef>
                <a:spcPct val="0"/>
              </a:spcBef>
              <a:spcAft>
                <a:spcPct val="0"/>
              </a:spcAft>
            </a:pPr>
            <a:r>
              <a:rPr lang="en-GB" altLang="en-US" sz="788" b="1" u="sng" dirty="0">
                <a:latin typeface="Times New Roman" panose="02020603050405020304" pitchFamily="18" charset="0"/>
                <a:ea typeface="Calibri" panose="020F0502020204030204" pitchFamily="34" charset="0"/>
                <a:cs typeface="Times New Roman" panose="02020603050405020304" pitchFamily="18" charset="0"/>
              </a:rPr>
              <a:t>Week 3 </a:t>
            </a:r>
            <a:r>
              <a:rPr lang="en-GB" altLang="en-US" sz="788" b="1" u="sng" dirty="0">
                <a:latin typeface="Calibri" panose="020F0502020204030204" pitchFamily="34" charset="0"/>
                <a:ea typeface="Calibri" panose="020F0502020204030204" pitchFamily="34" charset="0"/>
                <a:cs typeface="Times New Roman" panose="02020603050405020304" pitchFamily="18" charset="0"/>
              </a:rPr>
              <a:t>–</a:t>
            </a:r>
            <a:r>
              <a:rPr lang="en-GB" altLang="en-US" sz="788" b="1" u="sng" dirty="0">
                <a:latin typeface="Times New Roman" panose="02020603050405020304" pitchFamily="18" charset="0"/>
                <a:ea typeface="Calibri" panose="020F0502020204030204" pitchFamily="34" charset="0"/>
                <a:cs typeface="Times New Roman" panose="02020603050405020304" pitchFamily="18" charset="0"/>
              </a:rPr>
              <a:t> The Conventions of Greek Tragedy</a:t>
            </a:r>
          </a:p>
          <a:p>
            <a:pPr defTabSz="514344" eaLnBrk="0" fontAlgn="base" hangingPunct="0">
              <a:spcBef>
                <a:spcPct val="0"/>
              </a:spcBef>
              <a:spcAft>
                <a:spcPct val="0"/>
              </a:spcAft>
            </a:pPr>
            <a:endParaRPr lang="en-GB" altLang="en-US" sz="788" b="1" u="sng" dirty="0">
              <a:latin typeface="Times New Roman" panose="02020603050405020304" pitchFamily="18" charset="0"/>
              <a:ea typeface="Calibri" panose="020F0502020204030204" pitchFamily="34" charset="0"/>
              <a:cs typeface="Times New Roman" panose="02020603050405020304" pitchFamily="18" charset="0"/>
            </a:endParaRPr>
          </a:p>
          <a:p>
            <a:pPr defTabSz="514344" eaLnBrk="0" fontAlgn="base" hangingPunct="0">
              <a:spcBef>
                <a:spcPct val="0"/>
              </a:spcBef>
              <a:spcAft>
                <a:spcPct val="0"/>
              </a:spcAft>
            </a:pPr>
            <a:endParaRPr lang="en-GB" altLang="en-US" sz="788" dirty="0"/>
          </a:p>
          <a:p>
            <a:pPr defTabSz="514344" eaLnBrk="0" fontAlgn="base" hangingPunct="0">
              <a:spcBef>
                <a:spcPct val="0"/>
              </a:spcBef>
              <a:spcAft>
                <a:spcPct val="0"/>
              </a:spcAft>
            </a:pPr>
            <a:r>
              <a:rPr lang="en-GB" altLang="en-US" sz="788" b="1" u="sng" dirty="0">
                <a:latin typeface="Times New Roman" panose="02020603050405020304" pitchFamily="18" charset="0"/>
                <a:ea typeface="Calibri" panose="020F0502020204030204" pitchFamily="34" charset="0"/>
                <a:cs typeface="Times New Roman" panose="02020603050405020304" pitchFamily="18" charset="0"/>
              </a:rPr>
              <a:t>Task: Read through the article and summarise the key information in the summary box (on page 2). You will be tested on this in class by your class teacher.</a:t>
            </a:r>
          </a:p>
          <a:p>
            <a:pPr defTabSz="514344" eaLnBrk="0" fontAlgn="base" hangingPunct="0">
              <a:spcBef>
                <a:spcPct val="0"/>
              </a:spcBef>
              <a:spcAft>
                <a:spcPct val="0"/>
              </a:spcAft>
            </a:pPr>
            <a:endParaRPr lang="en-GB" altLang="en-US" sz="675" b="1" u="sng" dirty="0">
              <a:latin typeface="Times New Roman" panose="02020603050405020304" pitchFamily="18" charset="0"/>
              <a:ea typeface="Calibri" panose="020F0502020204030204" pitchFamily="34" charset="0"/>
              <a:cs typeface="Times New Roman" panose="02020603050405020304" pitchFamily="18" charset="0"/>
            </a:endParaRPr>
          </a:p>
          <a:p>
            <a:pPr defTabSz="514344" eaLnBrk="0" fontAlgn="base" hangingPunct="0">
              <a:spcBef>
                <a:spcPct val="0"/>
              </a:spcBef>
              <a:spcAft>
                <a:spcPct val="0"/>
              </a:spcAft>
            </a:pPr>
            <a:endParaRPr lang="en-GB" altLang="en-US" sz="225" dirty="0"/>
          </a:p>
          <a:p>
            <a:pPr defTabSz="514344" eaLnBrk="0" fontAlgn="base" hangingPunct="0">
              <a:spcBef>
                <a:spcPct val="0"/>
              </a:spcBef>
              <a:spcAft>
                <a:spcPct val="0"/>
              </a:spcAft>
            </a:pPr>
            <a:r>
              <a:rPr lang="en-GB" altLang="en-US" sz="675" u="sng" dirty="0">
                <a:latin typeface="Times New Roman" panose="02020603050405020304" pitchFamily="18" charset="0"/>
                <a:ea typeface="Calibri" panose="020F0502020204030204" pitchFamily="34" charset="0"/>
                <a:cs typeface="Times New Roman" panose="02020603050405020304" pitchFamily="18" charset="0"/>
              </a:rPr>
              <a:t>Glossary</a:t>
            </a:r>
          </a:p>
          <a:p>
            <a:pPr defTabSz="514344" eaLnBrk="0" fontAlgn="base" hangingPunct="0">
              <a:spcBef>
                <a:spcPct val="0"/>
              </a:spcBef>
              <a:spcAft>
                <a:spcPct val="0"/>
              </a:spcAft>
            </a:pPr>
            <a:endParaRPr lang="en-GB" altLang="en-US" sz="225" dirty="0"/>
          </a:p>
          <a:p>
            <a:pPr defTabSz="514344" eaLnBrk="0" fontAlgn="base" hangingPunct="0">
              <a:spcBef>
                <a:spcPct val="0"/>
              </a:spcBef>
              <a:spcAft>
                <a:spcPct val="0"/>
              </a:spcAft>
            </a:pPr>
            <a:r>
              <a:rPr lang="en-GB" altLang="en-US" sz="675" u="sng" dirty="0">
                <a:latin typeface="Times New Roman" panose="02020603050405020304" pitchFamily="18" charset="0"/>
                <a:ea typeface="Calibri" panose="020F0502020204030204" pitchFamily="34" charset="0"/>
                <a:cs typeface="Times New Roman" panose="02020603050405020304" pitchFamily="18" charset="0"/>
              </a:rPr>
              <a:t>Convention:</a:t>
            </a:r>
            <a:r>
              <a:rPr lang="en-GB" altLang="en-US" sz="675" dirty="0">
                <a:latin typeface="Times New Roman" panose="02020603050405020304" pitchFamily="18" charset="0"/>
                <a:ea typeface="Calibri" panose="020F0502020204030204" pitchFamily="34" charset="0"/>
                <a:cs typeface="Times New Roman" panose="02020603050405020304" pitchFamily="18" charset="0"/>
              </a:rPr>
              <a:t> something that is expected to occur within a text.</a:t>
            </a:r>
            <a:endParaRPr lang="en-GB" altLang="en-US" sz="225" dirty="0"/>
          </a:p>
          <a:p>
            <a:pPr defTabSz="514344" eaLnBrk="0" fontAlgn="base" hangingPunct="0">
              <a:spcBef>
                <a:spcPct val="0"/>
              </a:spcBef>
              <a:spcAft>
                <a:spcPct val="0"/>
              </a:spcAft>
            </a:pPr>
            <a:endParaRPr lang="en-GB" altLang="en-US" sz="1013" dirty="0">
              <a:latin typeface="Arial" panose="020B0604020202020204" pitchFamily="34" charset="0"/>
            </a:endParaRPr>
          </a:p>
        </p:txBody>
      </p:sp>
      <p:sp>
        <p:nvSpPr>
          <p:cNvPr id="5" name="Rectangle 4"/>
          <p:cNvSpPr>
            <a:spLocks noChangeArrowheads="1"/>
          </p:cNvSpPr>
          <p:nvPr/>
        </p:nvSpPr>
        <p:spPr bwMode="auto">
          <a:xfrm>
            <a:off x="5114245" y="3179778"/>
            <a:ext cx="1694053" cy="31168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51435" tIns="25718" rIns="51435" bIns="25718" numCol="1" anchor="ctr" anchorCtr="0" compatLnSpc="1">
            <a:prstTxWarp prst="textNoShape">
              <a:avLst/>
            </a:prstTxWarp>
            <a:spAutoFit/>
          </a:bodyPr>
          <a:lstStyle/>
          <a:p>
            <a:pPr defTabSz="514344" eaLnBrk="0" fontAlgn="base" hangingPunct="0">
              <a:spcBef>
                <a:spcPct val="0"/>
              </a:spcBef>
              <a:spcAft>
                <a:spcPct val="0"/>
              </a:spcAft>
            </a:pPr>
            <a:r>
              <a:rPr lang="en-GB" altLang="en-US" sz="675" b="1" dirty="0">
                <a:latin typeface="Times New Roman" panose="02020603050405020304" pitchFamily="18" charset="0"/>
                <a:ea typeface="Calibri" panose="020F0502020204030204" pitchFamily="34" charset="0"/>
                <a:cs typeface="Times New Roman" panose="02020603050405020304" pitchFamily="18" charset="0"/>
              </a:rPr>
              <a:t>The Five Key Features of a Greek Tragedy</a:t>
            </a:r>
            <a:endParaRPr lang="en-GB" altLang="en-US" sz="225" dirty="0"/>
          </a:p>
          <a:p>
            <a:pPr defTabSz="514344" eaLnBrk="0" fontAlgn="base" hangingPunct="0">
              <a:spcBef>
                <a:spcPct val="0"/>
              </a:spcBef>
              <a:spcAft>
                <a:spcPct val="0"/>
              </a:spcAft>
            </a:pPr>
            <a:endParaRPr lang="en-GB" altLang="en-US" sz="1013" dirty="0">
              <a:latin typeface="Arial" panose="020B0604020202020204" pitchFamily="34" charset="0"/>
            </a:endParaRPr>
          </a:p>
        </p:txBody>
      </p:sp>
    </p:spTree>
    <p:extLst>
      <p:ext uri="{BB962C8B-B14F-4D97-AF65-F5344CB8AC3E}">
        <p14:creationId xmlns:p14="http://schemas.microsoft.com/office/powerpoint/2010/main" val="392164135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1"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418820" y="681717"/>
            <a:ext cx="3338102" cy="1604282"/>
          </a:xfrm>
          <a:prstGeom prst="rect">
            <a:avLst/>
          </a:prstGeom>
          <a:noFill/>
          <a:extLst>
            <a:ext uri="{909E8E84-426E-40DD-AFC4-6F175D3DCCD1}">
              <a14:hiddenFill xmlns:a14="http://schemas.microsoft.com/office/drawing/2010/main">
                <a:solidFill>
                  <a:srgbClr val="FFFFFF"/>
                </a:solidFill>
              </a14:hiddenFill>
            </a:ext>
          </a:extLst>
        </p:spPr>
      </p:pic>
      <p:pic>
        <p:nvPicPr>
          <p:cNvPr id="2050" name="Picture 8"/>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510965" y="2632985"/>
            <a:ext cx="1312664" cy="1371600"/>
          </a:xfrm>
          <a:prstGeom prst="rect">
            <a:avLst/>
          </a:prstGeom>
          <a:noFill/>
          <a:extLst>
            <a:ext uri="{909E8E84-426E-40DD-AFC4-6F175D3DCCD1}">
              <a14:hiddenFill xmlns:a14="http://schemas.microsoft.com/office/drawing/2010/main">
                <a:solidFill>
                  <a:srgbClr val="FFFFFF"/>
                </a:solidFill>
              </a14:hiddenFill>
            </a:ext>
          </a:extLst>
        </p:spPr>
      </p:pic>
      <p:sp>
        <p:nvSpPr>
          <p:cNvPr id="2" name="Text Box 2"/>
          <p:cNvSpPr txBox="1">
            <a:spLocks noChangeArrowheads="1"/>
          </p:cNvSpPr>
          <p:nvPr/>
        </p:nvSpPr>
        <p:spPr bwMode="auto">
          <a:xfrm>
            <a:off x="4230143" y="5104177"/>
            <a:ext cx="3731716" cy="1106389"/>
          </a:xfrm>
          <a:prstGeom prst="rect">
            <a:avLst/>
          </a:prstGeom>
          <a:solidFill>
            <a:srgbClr val="FFFFFF"/>
          </a:solidFill>
          <a:ln w="9525">
            <a:solidFill>
              <a:srgbClr val="000000"/>
            </a:solidFill>
            <a:miter lim="800000"/>
            <a:headEnd/>
            <a:tailEnd/>
          </a:ln>
        </p:spPr>
        <p:txBody>
          <a:bodyPr vert="horz" wrap="square" lIns="51435" tIns="25718" rIns="51435" bIns="25718" numCol="1" anchor="t" anchorCtr="0" compatLnSpc="1">
            <a:prstTxWarp prst="textNoShape">
              <a:avLst/>
            </a:prstTxWarp>
          </a:bodyPr>
          <a:lstStyle/>
          <a:p>
            <a:pPr defTabSz="514344" eaLnBrk="0" fontAlgn="base" hangingPunct="0">
              <a:spcBef>
                <a:spcPct val="0"/>
              </a:spcBef>
              <a:spcAft>
                <a:spcPct val="0"/>
              </a:spcAft>
            </a:pPr>
            <a:r>
              <a:rPr lang="en-GB" altLang="en-US" sz="619">
                <a:latin typeface="Calibri" panose="020F0502020204030204" pitchFamily="34" charset="0"/>
                <a:ea typeface="Calibri" panose="020F0502020204030204" pitchFamily="34" charset="0"/>
                <a:cs typeface="Times New Roman" panose="02020603050405020304" pitchFamily="18" charset="0"/>
              </a:rPr>
              <a:t>Summary of key information:</a:t>
            </a:r>
            <a:endParaRPr lang="en-GB" altLang="en-US" sz="1013">
              <a:latin typeface="Arial" panose="020B0604020202020204" pitchFamily="34" charset="0"/>
            </a:endParaRPr>
          </a:p>
        </p:txBody>
      </p:sp>
      <p:sp>
        <p:nvSpPr>
          <p:cNvPr id="3" name="Rectangle 4"/>
          <p:cNvSpPr>
            <a:spLocks noChangeArrowheads="1"/>
          </p:cNvSpPr>
          <p:nvPr/>
        </p:nvSpPr>
        <p:spPr bwMode="auto">
          <a:xfrm>
            <a:off x="4167188" y="-208955"/>
            <a:ext cx="519274" cy="6750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257094" tIns="257094" rIns="257094" bIns="257094" numCol="1" anchor="ctr" anchorCtr="0" compatLnSpc="1">
            <a:prstTxWarp prst="textNoShape">
              <a:avLst/>
            </a:prstTxWarp>
            <a:spAutoFit/>
          </a:bodyPr>
          <a:lstStyle/>
          <a:p>
            <a:endParaRPr lang="en-GB" sz="1013"/>
          </a:p>
        </p:txBody>
      </p:sp>
      <p:sp>
        <p:nvSpPr>
          <p:cNvPr id="4" name="Rectangle 5"/>
          <p:cNvSpPr>
            <a:spLocks noChangeArrowheads="1"/>
          </p:cNvSpPr>
          <p:nvPr/>
        </p:nvSpPr>
        <p:spPr bwMode="auto">
          <a:xfrm>
            <a:off x="5351887" y="2393456"/>
            <a:ext cx="1421543" cy="31168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51435" tIns="25718" rIns="51435" bIns="25718" numCol="1" anchor="ctr" anchorCtr="0" compatLnSpc="1">
            <a:prstTxWarp prst="textNoShape">
              <a:avLst/>
            </a:prstTxWarp>
            <a:spAutoFit/>
          </a:bodyPr>
          <a:lstStyle/>
          <a:p>
            <a:pPr defTabSz="514344" eaLnBrk="0" fontAlgn="base" hangingPunct="0">
              <a:spcBef>
                <a:spcPct val="0"/>
              </a:spcBef>
              <a:spcAft>
                <a:spcPct val="0"/>
              </a:spcAft>
            </a:pPr>
            <a:r>
              <a:rPr lang="en-GB" altLang="en-US" sz="675" b="1" dirty="0">
                <a:latin typeface="Times New Roman" panose="02020603050405020304" pitchFamily="18" charset="0"/>
                <a:ea typeface="Calibri" panose="020F0502020204030204" pitchFamily="34" charset="0"/>
                <a:cs typeface="Times New Roman" panose="02020603050405020304" pitchFamily="18" charset="0"/>
              </a:rPr>
              <a:t>Aristotle</a:t>
            </a:r>
            <a:r>
              <a:rPr lang="en-GB" altLang="en-US" sz="675" b="1" dirty="0">
                <a:latin typeface="Calibri" panose="020F0502020204030204" pitchFamily="34" charset="0"/>
                <a:ea typeface="Calibri" panose="020F0502020204030204" pitchFamily="34" charset="0"/>
                <a:cs typeface="Times New Roman" panose="02020603050405020304" pitchFamily="18" charset="0"/>
              </a:rPr>
              <a:t>’</a:t>
            </a:r>
            <a:r>
              <a:rPr lang="en-GB" altLang="en-US" sz="675" b="1" dirty="0">
                <a:latin typeface="Times New Roman" panose="02020603050405020304" pitchFamily="18" charset="0"/>
                <a:ea typeface="Calibri" panose="020F0502020204030204" pitchFamily="34" charset="0"/>
                <a:cs typeface="Times New Roman" panose="02020603050405020304" pitchFamily="18" charset="0"/>
              </a:rPr>
              <a:t>s Rules of the Tragic Hero</a:t>
            </a:r>
            <a:endParaRPr lang="en-GB" altLang="en-US" sz="225" dirty="0"/>
          </a:p>
          <a:p>
            <a:pPr defTabSz="514344" eaLnBrk="0" fontAlgn="base" hangingPunct="0">
              <a:spcBef>
                <a:spcPct val="0"/>
              </a:spcBef>
              <a:spcAft>
                <a:spcPct val="0"/>
              </a:spcAft>
            </a:pPr>
            <a:endParaRPr lang="en-GB" altLang="en-US" sz="1013" dirty="0">
              <a:latin typeface="Arial" panose="020B0604020202020204" pitchFamily="34" charset="0"/>
            </a:endParaRPr>
          </a:p>
        </p:txBody>
      </p:sp>
      <p:sp>
        <p:nvSpPr>
          <p:cNvPr id="5" name="Rectangle 6"/>
          <p:cNvSpPr>
            <a:spLocks noChangeArrowheads="1"/>
          </p:cNvSpPr>
          <p:nvPr/>
        </p:nvSpPr>
        <p:spPr bwMode="auto">
          <a:xfrm>
            <a:off x="5652179" y="1784996"/>
            <a:ext cx="2104743" cy="258047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257094" tIns="257094" rIns="257094" bIns="257094"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defTabSz="514344"/>
            <a:r>
              <a:rPr lang="en-GB" altLang="en-US" sz="788" dirty="0">
                <a:latin typeface="Times New Roman" panose="02020603050405020304" pitchFamily="18" charset="0"/>
                <a:ea typeface="Calibri" panose="020F0502020204030204" pitchFamily="34" charset="0"/>
                <a:cs typeface="Times New Roman" panose="02020603050405020304" pitchFamily="18" charset="0"/>
              </a:rPr>
              <a:t/>
            </a:r>
            <a:br>
              <a:rPr lang="en-GB" altLang="en-US" sz="788" dirty="0">
                <a:latin typeface="Times New Roman" panose="02020603050405020304" pitchFamily="18" charset="0"/>
                <a:ea typeface="Calibri" panose="020F0502020204030204" pitchFamily="34" charset="0"/>
                <a:cs typeface="Times New Roman" panose="02020603050405020304" pitchFamily="18" charset="0"/>
              </a:rPr>
            </a:br>
            <a:endParaRPr lang="en-GB" altLang="en-US" sz="788" dirty="0"/>
          </a:p>
          <a:p>
            <a:pPr defTabSz="514344"/>
            <a:r>
              <a:rPr lang="en-GB" altLang="en-US" sz="788" dirty="0"/>
              <a:t/>
            </a:r>
            <a:br>
              <a:rPr lang="en-GB" altLang="en-US" sz="788" dirty="0"/>
            </a:br>
            <a:endParaRPr lang="en-GB" altLang="en-US" sz="788" dirty="0"/>
          </a:p>
          <a:p>
            <a:pPr defTabSz="514344"/>
            <a:r>
              <a:rPr lang="en-GB" altLang="en-US" sz="788" dirty="0">
                <a:latin typeface="Times New Roman" panose="02020603050405020304" pitchFamily="18" charset="0"/>
                <a:ea typeface="Calibri" panose="020F0502020204030204" pitchFamily="34" charset="0"/>
                <a:cs typeface="Times New Roman" panose="02020603050405020304" pitchFamily="18" charset="0"/>
              </a:rPr>
              <a:t>Aristotle was a Greek philosopher in Ancient Greece whose ideas still continue to influence many aspects of our lives today. In the surviving parts of his work titled </a:t>
            </a:r>
            <a:r>
              <a:rPr lang="en-GB" altLang="en-US" sz="788" i="1" dirty="0">
                <a:latin typeface="Times New Roman" panose="02020603050405020304" pitchFamily="18" charset="0"/>
                <a:ea typeface="Calibri" panose="020F0502020204030204" pitchFamily="34" charset="0"/>
                <a:cs typeface="Times New Roman" panose="02020603050405020304" pitchFamily="18" charset="0"/>
              </a:rPr>
              <a:t>Poetics</a:t>
            </a:r>
            <a:r>
              <a:rPr lang="en-GB" altLang="en-US" sz="788" dirty="0">
                <a:latin typeface="Times New Roman" panose="02020603050405020304" pitchFamily="18" charset="0"/>
                <a:ea typeface="Calibri" panose="020F0502020204030204" pitchFamily="34" charset="0"/>
                <a:cs typeface="Times New Roman" panose="02020603050405020304" pitchFamily="18" charset="0"/>
              </a:rPr>
              <a:t>, he discusses the dramatic form with a particular emphasis on tragedy and epic poetry. Aristotle proposes the idea of the tragic hero in his work and determines that this character, present in all tragedies, possesses particular attributes that correlate with the plot. These are:</a:t>
            </a:r>
            <a:endParaRPr lang="en-GB" altLang="en-US" sz="788" dirty="0"/>
          </a:p>
        </p:txBody>
      </p:sp>
      <p:sp>
        <p:nvSpPr>
          <p:cNvPr id="6" name="Rectangle 7"/>
          <p:cNvSpPr>
            <a:spLocks noChangeArrowheads="1"/>
          </p:cNvSpPr>
          <p:nvPr/>
        </p:nvSpPr>
        <p:spPr bwMode="auto">
          <a:xfrm>
            <a:off x="4246025" y="4174062"/>
            <a:ext cx="3715833" cy="88293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51435" tIns="25718" rIns="51435" bIns="25718" numCol="1" anchor="ctr" anchorCtr="0" compatLnSpc="1">
            <a:prstTxWarp prst="textNoShape">
              <a:avLst/>
            </a:prstTxWarp>
            <a:spAutoFit/>
          </a:bodyPr>
          <a:lstStyle/>
          <a:p>
            <a:pPr defTabSz="514344" eaLnBrk="0" fontAlgn="base" hangingPunct="0">
              <a:spcBef>
                <a:spcPct val="0"/>
              </a:spcBef>
              <a:spcAft>
                <a:spcPct val="0"/>
              </a:spcAft>
              <a:buFontTx/>
              <a:buChar char="•"/>
            </a:pPr>
            <a:r>
              <a:rPr lang="en-GB" altLang="en-US" sz="675" b="1" dirty="0" err="1">
                <a:latin typeface="Times New Roman" panose="02020603050405020304" pitchFamily="18" charset="0"/>
                <a:ea typeface="Calibri" panose="020F0502020204030204" pitchFamily="34" charset="0"/>
                <a:cs typeface="Times New Roman" panose="02020603050405020304" pitchFamily="18" charset="0"/>
              </a:rPr>
              <a:t>Anagnorisis</a:t>
            </a:r>
            <a:r>
              <a:rPr lang="en-GB" altLang="en-US" sz="675" dirty="0">
                <a:latin typeface="Times New Roman" panose="02020603050405020304" pitchFamily="18" charset="0"/>
                <a:ea typeface="Calibri" panose="020F0502020204030204" pitchFamily="34" charset="0"/>
                <a:cs typeface="Times New Roman" panose="02020603050405020304" pitchFamily="18" charset="0"/>
              </a:rPr>
              <a:t>: a moment of realisation for the character</a:t>
            </a:r>
          </a:p>
          <a:p>
            <a:pPr defTabSz="514344" eaLnBrk="0" fontAlgn="base" hangingPunct="0">
              <a:spcBef>
                <a:spcPct val="0"/>
              </a:spcBef>
              <a:spcAft>
                <a:spcPct val="0"/>
              </a:spcAft>
              <a:buFontTx/>
              <a:buChar char="•"/>
            </a:pPr>
            <a:endParaRPr lang="en-GB" altLang="en-US" sz="225" dirty="0"/>
          </a:p>
          <a:p>
            <a:pPr defTabSz="514344" eaLnBrk="0" fontAlgn="base" hangingPunct="0">
              <a:spcBef>
                <a:spcPct val="0"/>
              </a:spcBef>
              <a:spcAft>
                <a:spcPct val="0"/>
              </a:spcAft>
              <a:buFontTx/>
              <a:buChar char="•"/>
            </a:pPr>
            <a:r>
              <a:rPr lang="en-GB" altLang="en-US" sz="675" b="1" dirty="0">
                <a:latin typeface="Times New Roman" panose="02020603050405020304" pitchFamily="18" charset="0"/>
                <a:ea typeface="Calibri" panose="020F0502020204030204" pitchFamily="34" charset="0"/>
                <a:cs typeface="Times New Roman" panose="02020603050405020304" pitchFamily="18" charset="0"/>
              </a:rPr>
              <a:t>Catharsis</a:t>
            </a:r>
            <a:r>
              <a:rPr lang="en-GB" altLang="en-US" sz="675" dirty="0">
                <a:latin typeface="Times New Roman" panose="02020603050405020304" pitchFamily="18" charset="0"/>
                <a:ea typeface="Calibri" panose="020F0502020204030204" pitchFamily="34" charset="0"/>
                <a:cs typeface="Times New Roman" panose="02020603050405020304" pitchFamily="18" charset="0"/>
              </a:rPr>
              <a:t>: the sensations of pity and fear invoked by the tragedy (literally translating to </a:t>
            </a:r>
            <a:r>
              <a:rPr lang="en-GB" altLang="en-US" sz="675" dirty="0">
                <a:latin typeface="Calibri" panose="020F0502020204030204" pitchFamily="34" charset="0"/>
                <a:ea typeface="Calibri" panose="020F0502020204030204" pitchFamily="34" charset="0"/>
                <a:cs typeface="Times New Roman" panose="02020603050405020304" pitchFamily="18" charset="0"/>
              </a:rPr>
              <a:t>‘</a:t>
            </a:r>
            <a:r>
              <a:rPr lang="en-GB" altLang="en-US" sz="675" dirty="0">
                <a:latin typeface="Times New Roman" panose="02020603050405020304" pitchFamily="18" charset="0"/>
                <a:ea typeface="Calibri" panose="020F0502020204030204" pitchFamily="34" charset="0"/>
                <a:cs typeface="Times New Roman" panose="02020603050405020304" pitchFamily="18" charset="0"/>
              </a:rPr>
              <a:t>the purging of emotion</a:t>
            </a:r>
            <a:r>
              <a:rPr lang="en-GB" altLang="en-US" sz="675" dirty="0">
                <a:latin typeface="Calibri" panose="020F0502020204030204" pitchFamily="34" charset="0"/>
                <a:ea typeface="Calibri" panose="020F0502020204030204" pitchFamily="34" charset="0"/>
                <a:cs typeface="Times New Roman" panose="02020603050405020304" pitchFamily="18" charset="0"/>
              </a:rPr>
              <a:t>’</a:t>
            </a:r>
            <a:r>
              <a:rPr lang="en-GB" altLang="en-US" sz="675" dirty="0">
                <a:latin typeface="Times New Roman" panose="02020603050405020304" pitchFamily="18" charset="0"/>
                <a:ea typeface="Calibri" panose="020F0502020204030204" pitchFamily="34" charset="0"/>
                <a:cs typeface="Times New Roman" panose="02020603050405020304" pitchFamily="18" charset="0"/>
              </a:rPr>
              <a:t>)</a:t>
            </a:r>
          </a:p>
          <a:p>
            <a:pPr defTabSz="514344" eaLnBrk="0" fontAlgn="base" hangingPunct="0">
              <a:spcBef>
                <a:spcPct val="0"/>
              </a:spcBef>
              <a:spcAft>
                <a:spcPct val="0"/>
              </a:spcAft>
              <a:buFontTx/>
              <a:buChar char="•"/>
            </a:pPr>
            <a:endParaRPr lang="en-GB" altLang="en-US" sz="225" dirty="0"/>
          </a:p>
          <a:p>
            <a:pPr defTabSz="514344" eaLnBrk="0" fontAlgn="base" hangingPunct="0">
              <a:spcBef>
                <a:spcPct val="0"/>
              </a:spcBef>
              <a:spcAft>
                <a:spcPct val="0"/>
              </a:spcAft>
              <a:buFontTx/>
              <a:buChar char="•"/>
            </a:pPr>
            <a:r>
              <a:rPr lang="en-GB" altLang="en-US" sz="675" b="1" dirty="0">
                <a:latin typeface="Times New Roman" panose="02020603050405020304" pitchFamily="18" charset="0"/>
                <a:ea typeface="Calibri" panose="020F0502020204030204" pitchFamily="34" charset="0"/>
                <a:cs typeface="Times New Roman" panose="02020603050405020304" pitchFamily="18" charset="0"/>
              </a:rPr>
              <a:t>Hamartia</a:t>
            </a:r>
            <a:r>
              <a:rPr lang="en-GB" altLang="en-US" sz="675" dirty="0">
                <a:latin typeface="Times New Roman" panose="02020603050405020304" pitchFamily="18" charset="0"/>
                <a:ea typeface="Calibri" panose="020F0502020204030204" pitchFamily="34" charset="0"/>
                <a:cs typeface="Times New Roman" panose="02020603050405020304" pitchFamily="18" charset="0"/>
              </a:rPr>
              <a:t>: a character</a:t>
            </a:r>
            <a:r>
              <a:rPr lang="en-GB" altLang="en-US" sz="675" dirty="0">
                <a:latin typeface="Calibri" panose="020F0502020204030204" pitchFamily="34" charset="0"/>
                <a:ea typeface="Calibri" panose="020F0502020204030204" pitchFamily="34" charset="0"/>
                <a:cs typeface="Times New Roman" panose="02020603050405020304" pitchFamily="18" charset="0"/>
              </a:rPr>
              <a:t>’</a:t>
            </a:r>
            <a:r>
              <a:rPr lang="en-GB" altLang="en-US" sz="675" dirty="0">
                <a:latin typeface="Times New Roman" panose="02020603050405020304" pitchFamily="18" charset="0"/>
                <a:ea typeface="Calibri" panose="020F0502020204030204" pitchFamily="34" charset="0"/>
                <a:cs typeface="Times New Roman" panose="02020603050405020304" pitchFamily="18" charset="0"/>
              </a:rPr>
              <a:t>s fatal flaw (literally translates to </a:t>
            </a:r>
            <a:r>
              <a:rPr lang="en-GB" altLang="en-US" sz="675" dirty="0">
                <a:latin typeface="Calibri" panose="020F0502020204030204" pitchFamily="34" charset="0"/>
                <a:ea typeface="Calibri" panose="020F0502020204030204" pitchFamily="34" charset="0"/>
                <a:cs typeface="Times New Roman" panose="02020603050405020304" pitchFamily="18" charset="0"/>
              </a:rPr>
              <a:t>‘</a:t>
            </a:r>
            <a:r>
              <a:rPr lang="en-GB" altLang="en-US" sz="675" dirty="0">
                <a:latin typeface="Times New Roman" panose="02020603050405020304" pitchFamily="18" charset="0"/>
                <a:ea typeface="Calibri" panose="020F0502020204030204" pitchFamily="34" charset="0"/>
                <a:cs typeface="Times New Roman" panose="02020603050405020304" pitchFamily="18" charset="0"/>
              </a:rPr>
              <a:t>to miss the mark</a:t>
            </a:r>
            <a:r>
              <a:rPr lang="en-GB" altLang="en-US" sz="675" dirty="0">
                <a:latin typeface="Calibri" panose="020F0502020204030204" pitchFamily="34" charset="0"/>
                <a:ea typeface="Calibri" panose="020F0502020204030204" pitchFamily="34" charset="0"/>
                <a:cs typeface="Times New Roman" panose="02020603050405020304" pitchFamily="18" charset="0"/>
              </a:rPr>
              <a:t>’</a:t>
            </a:r>
            <a:r>
              <a:rPr lang="en-GB" altLang="en-US" sz="675" dirty="0">
                <a:latin typeface="Times New Roman" panose="02020603050405020304" pitchFamily="18" charset="0"/>
                <a:ea typeface="Calibri" panose="020F0502020204030204" pitchFamily="34" charset="0"/>
                <a:cs typeface="Times New Roman" panose="02020603050405020304" pitchFamily="18" charset="0"/>
              </a:rPr>
              <a:t>)</a:t>
            </a:r>
          </a:p>
          <a:p>
            <a:pPr defTabSz="514344" eaLnBrk="0" fontAlgn="base" hangingPunct="0">
              <a:spcBef>
                <a:spcPct val="0"/>
              </a:spcBef>
              <a:spcAft>
                <a:spcPct val="0"/>
              </a:spcAft>
              <a:buFontTx/>
              <a:buChar char="•"/>
            </a:pPr>
            <a:endParaRPr lang="en-GB" altLang="en-US" sz="225" dirty="0"/>
          </a:p>
          <a:p>
            <a:pPr defTabSz="514344" eaLnBrk="0" fontAlgn="base" hangingPunct="0">
              <a:spcBef>
                <a:spcPct val="0"/>
              </a:spcBef>
              <a:spcAft>
                <a:spcPct val="0"/>
              </a:spcAft>
              <a:buFontTx/>
              <a:buChar char="•"/>
            </a:pPr>
            <a:r>
              <a:rPr lang="en-GB" altLang="en-US" sz="675" b="1" dirty="0">
                <a:latin typeface="Times New Roman" panose="02020603050405020304" pitchFamily="18" charset="0"/>
                <a:ea typeface="Calibri" panose="020F0502020204030204" pitchFamily="34" charset="0"/>
                <a:cs typeface="Times New Roman" panose="02020603050405020304" pitchFamily="18" charset="0"/>
              </a:rPr>
              <a:t>Hubris</a:t>
            </a:r>
            <a:r>
              <a:rPr lang="en-GB" altLang="en-US" sz="675" dirty="0">
                <a:latin typeface="Times New Roman" panose="02020603050405020304" pitchFamily="18" charset="0"/>
                <a:ea typeface="Calibri" panose="020F0502020204030204" pitchFamily="34" charset="0"/>
                <a:cs typeface="Times New Roman" panose="02020603050405020304" pitchFamily="18" charset="0"/>
              </a:rPr>
              <a:t>: an excess of pride or arrogance</a:t>
            </a:r>
          </a:p>
          <a:p>
            <a:pPr defTabSz="514344" eaLnBrk="0" fontAlgn="base" hangingPunct="0">
              <a:spcBef>
                <a:spcPct val="0"/>
              </a:spcBef>
              <a:spcAft>
                <a:spcPct val="0"/>
              </a:spcAft>
              <a:buFontTx/>
              <a:buChar char="•"/>
            </a:pPr>
            <a:endParaRPr lang="en-GB" altLang="en-US" sz="675" b="1" dirty="0">
              <a:latin typeface="Times New Roman" panose="02020603050405020304" pitchFamily="18" charset="0"/>
              <a:cs typeface="Times New Roman" panose="02020603050405020304" pitchFamily="18" charset="0"/>
            </a:endParaRPr>
          </a:p>
          <a:p>
            <a:pPr defTabSz="514344" eaLnBrk="0" fontAlgn="base" hangingPunct="0">
              <a:spcBef>
                <a:spcPct val="0"/>
              </a:spcBef>
              <a:spcAft>
                <a:spcPct val="0"/>
              </a:spcAft>
              <a:buFontTx/>
              <a:buChar char="•"/>
            </a:pPr>
            <a:r>
              <a:rPr lang="en-GB" altLang="en-US" sz="675" b="1" dirty="0" err="1">
                <a:latin typeface="Times New Roman" panose="02020603050405020304" pitchFamily="18" charset="0"/>
                <a:cs typeface="Times New Roman" panose="02020603050405020304" pitchFamily="18" charset="0"/>
              </a:rPr>
              <a:t>Peripeteia</a:t>
            </a:r>
            <a:r>
              <a:rPr lang="en-GB" altLang="en-US" sz="675" dirty="0">
                <a:latin typeface="Times New Roman" panose="02020603050405020304" pitchFamily="18" charset="0"/>
                <a:cs typeface="Times New Roman" panose="02020603050405020304" pitchFamily="18" charset="0"/>
              </a:rPr>
              <a:t>: a reversal of fortune, usually a downturn</a:t>
            </a:r>
            <a:endParaRPr lang="en-GB" altLang="en-US" sz="1013" dirty="0">
              <a:latin typeface="Arial" panose="020B0604020202020204" pitchFamily="34" charset="0"/>
            </a:endParaRPr>
          </a:p>
        </p:txBody>
      </p:sp>
    </p:spTree>
    <p:extLst>
      <p:ext uri="{BB962C8B-B14F-4D97-AF65-F5344CB8AC3E}">
        <p14:creationId xmlns:p14="http://schemas.microsoft.com/office/powerpoint/2010/main" val="326057534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68844" y="99931"/>
            <a:ext cx="4390064" cy="331282"/>
          </a:xfrm>
        </p:spPr>
        <p:txBody>
          <a:bodyPr>
            <a:noAutofit/>
          </a:bodyPr>
          <a:lstStyle/>
          <a:p>
            <a:r>
              <a:rPr lang="en-GB" sz="1385" dirty="0"/>
              <a:t>Week 4 – Wider Reading: Tragic Heroes in Literature JFD</a:t>
            </a:r>
          </a:p>
        </p:txBody>
      </p:sp>
      <p:sp>
        <p:nvSpPr>
          <p:cNvPr id="3" name="Content Placeholder 2"/>
          <p:cNvSpPr>
            <a:spLocks noGrp="1"/>
          </p:cNvSpPr>
          <p:nvPr>
            <p:ph idx="1"/>
          </p:nvPr>
        </p:nvSpPr>
        <p:spPr>
          <a:xfrm>
            <a:off x="3928727" y="431213"/>
            <a:ext cx="4330181" cy="3323190"/>
          </a:xfrm>
        </p:spPr>
        <p:txBody>
          <a:bodyPr>
            <a:noAutofit/>
          </a:bodyPr>
          <a:lstStyle/>
          <a:p>
            <a:pPr marL="0" indent="0">
              <a:buNone/>
            </a:pPr>
            <a:r>
              <a:rPr lang="en-GB" sz="762" b="1" dirty="0"/>
              <a:t>A Tragic Hero </a:t>
            </a:r>
            <a:r>
              <a:rPr lang="en-GB" sz="762" dirty="0"/>
              <a:t>- A tragic hero is a type of character in a tragedy, and is usually the protagonist. Tragic heroes typically have heroic traits that earn them the sympathy of the audience, but also have flaws or make mistakes that ultimately lead to their own downfall.</a:t>
            </a:r>
          </a:p>
          <a:p>
            <a:pPr marL="0" indent="0">
              <a:buNone/>
            </a:pPr>
            <a:r>
              <a:rPr lang="en-GB" sz="762" b="1" dirty="0"/>
              <a:t>Aristotle and the Tragic Hero </a:t>
            </a:r>
            <a:r>
              <a:rPr lang="en-GB" sz="762" dirty="0"/>
              <a:t>- The ancient Greek philosopher Aristotle was the first to define a "tragic hero." He believed that a good tragedy must evoke feelings of fear and pity in the audience, since he saw these two emotions as being fundamental to the experience of catharsis (the process of releasing strong or pent-up emotions through art). As Aristotle puts it, when the tragic hero meets his demise, "pity is aroused by unmerited misfortune, fear by the misfortune of a man like ourselves."</a:t>
            </a:r>
          </a:p>
          <a:p>
            <a:pPr marL="0" indent="0">
              <a:buNone/>
            </a:pPr>
            <a:r>
              <a:rPr lang="en-GB" sz="762" dirty="0"/>
              <a:t>Aristotle strictly defined the characteristics that a tragic hero must have in order to evoke these feelings in an audience. According to Aristotle, a tragic hero must: </a:t>
            </a:r>
            <a:r>
              <a:rPr lang="en-GB" sz="762" b="1" dirty="0"/>
              <a:t>be virtuous, be flawed and suffer a reversal of fortune.</a:t>
            </a:r>
          </a:p>
          <a:p>
            <a:pPr marL="0" indent="0">
              <a:buNone/>
            </a:pPr>
            <a:r>
              <a:rPr lang="en-GB" sz="762" dirty="0"/>
              <a:t>To sum up: Aristotle defined a tragic hero rather strictly as a man of noble birth with heroic qualities whose fortunes change due to a tragic flaw or mistake (often emerging from the character's own heroic qualities) that ultimately brings about the tragic hero's terrible, excessive downfall.</a:t>
            </a:r>
          </a:p>
          <a:p>
            <a:pPr marL="0" indent="0">
              <a:buNone/>
            </a:pPr>
            <a:r>
              <a:rPr lang="en-GB" sz="762" b="1" dirty="0"/>
              <a:t>The Modern Tragic Hero - </a:t>
            </a:r>
            <a:r>
              <a:rPr lang="en-GB" sz="762" dirty="0"/>
              <a:t>Over time, the definition of a tragic hero has relaxed considerably. It can now include:</a:t>
            </a:r>
          </a:p>
          <a:p>
            <a:r>
              <a:rPr lang="en-GB" sz="762" dirty="0"/>
              <a:t>Characters of all genders and class backgrounds. Tragic heroes no longer have to be only nobles, or only men.</a:t>
            </a:r>
          </a:p>
          <a:p>
            <a:r>
              <a:rPr lang="en-GB" sz="762" dirty="0"/>
              <a:t>Characters who don't fit the conventional definition of a hero. This might mean that a tragic hero could be regular person who lacks typical heroic qualities, or perhaps even a villainous or semi-villainous person.</a:t>
            </a:r>
          </a:p>
          <a:p>
            <a:pPr marL="0" indent="0">
              <a:buNone/>
            </a:pPr>
            <a:r>
              <a:rPr lang="en-GB" sz="762" dirty="0"/>
              <a:t>Nevertheless, the essence of a tragic hero in modern times maintains two key aspects from Aristotle's day:</a:t>
            </a:r>
          </a:p>
          <a:p>
            <a:r>
              <a:rPr lang="en-GB" sz="762" dirty="0"/>
              <a:t>The tragic hero must have the sympathy of the audience.</a:t>
            </a:r>
          </a:p>
          <a:p>
            <a:r>
              <a:rPr lang="en-GB" sz="762" dirty="0"/>
              <a:t>The tragic hero must, despite their best efforts or intentions, come to ruin because of some tragic flaw in their own character.</a:t>
            </a:r>
          </a:p>
        </p:txBody>
      </p:sp>
      <p:sp>
        <p:nvSpPr>
          <p:cNvPr id="4" name="TextBox 3"/>
          <p:cNvSpPr txBox="1"/>
          <p:nvPr/>
        </p:nvSpPr>
        <p:spPr>
          <a:xfrm>
            <a:off x="4010395" y="3831951"/>
            <a:ext cx="4155541" cy="678712"/>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r>
              <a:rPr lang="en-GB" sz="762" b="1" dirty="0"/>
              <a:t>Task: </a:t>
            </a:r>
            <a:r>
              <a:rPr lang="en-GB" sz="762" dirty="0"/>
              <a:t>Below are book cover images of literary texts that can be classed as tragedies.  </a:t>
            </a:r>
          </a:p>
          <a:p>
            <a:r>
              <a:rPr lang="en-GB" sz="762" dirty="0"/>
              <a:t>For each text, research:</a:t>
            </a:r>
          </a:p>
          <a:p>
            <a:pPr marL="118695" indent="-118695">
              <a:buFont typeface="Arial" panose="020B0604020202020204" pitchFamily="34" charset="0"/>
              <a:buChar char="•"/>
            </a:pPr>
            <a:r>
              <a:rPr lang="en-GB" sz="762" dirty="0"/>
              <a:t>What is the text about?</a:t>
            </a:r>
          </a:p>
          <a:p>
            <a:pPr marL="118695" indent="-118695">
              <a:buFont typeface="Arial" panose="020B0604020202020204" pitchFamily="34" charset="0"/>
              <a:buChar char="•"/>
            </a:pPr>
            <a:r>
              <a:rPr lang="en-GB" sz="762" dirty="0"/>
              <a:t>Who is the tragic hero?</a:t>
            </a:r>
          </a:p>
          <a:p>
            <a:pPr marL="118695" indent="-118695">
              <a:buFont typeface="Arial" panose="020B0604020202020204" pitchFamily="34" charset="0"/>
              <a:buChar char="•"/>
            </a:pPr>
            <a:r>
              <a:rPr lang="en-GB" sz="762" dirty="0"/>
              <a:t>What is their fatal flaw?</a:t>
            </a:r>
          </a:p>
        </p:txBody>
      </p:sp>
      <p:pic>
        <p:nvPicPr>
          <p:cNvPr id="6" name="Picture 5"/>
          <p:cNvPicPr>
            <a:picLocks noChangeAspect="1"/>
          </p:cNvPicPr>
          <p:nvPr/>
        </p:nvPicPr>
        <p:blipFill>
          <a:blip r:embed="rId2"/>
          <a:stretch>
            <a:fillRect/>
          </a:stretch>
        </p:blipFill>
        <p:spPr>
          <a:xfrm>
            <a:off x="4010395" y="4555869"/>
            <a:ext cx="649424" cy="978584"/>
          </a:xfrm>
          <a:prstGeom prst="rect">
            <a:avLst/>
          </a:prstGeom>
        </p:spPr>
      </p:pic>
      <p:pic>
        <p:nvPicPr>
          <p:cNvPr id="7" name="Picture 6"/>
          <p:cNvPicPr>
            <a:picLocks noChangeAspect="1"/>
          </p:cNvPicPr>
          <p:nvPr/>
        </p:nvPicPr>
        <p:blipFill>
          <a:blip r:embed="rId3"/>
          <a:stretch>
            <a:fillRect/>
          </a:stretch>
        </p:blipFill>
        <p:spPr>
          <a:xfrm>
            <a:off x="4010395" y="5641005"/>
            <a:ext cx="689456" cy="978584"/>
          </a:xfrm>
          <a:prstGeom prst="rect">
            <a:avLst/>
          </a:prstGeom>
        </p:spPr>
      </p:pic>
      <p:sp>
        <p:nvSpPr>
          <p:cNvPr id="8" name="TextBox 7"/>
          <p:cNvSpPr txBox="1"/>
          <p:nvPr/>
        </p:nvSpPr>
        <p:spPr>
          <a:xfrm>
            <a:off x="4762529" y="4555869"/>
            <a:ext cx="3403407" cy="284052"/>
          </a:xfrm>
          <a:prstGeom prst="rect">
            <a:avLst/>
          </a:prstGeom>
          <a:noFill/>
          <a:ln>
            <a:solidFill>
              <a:schemeClr val="tx1"/>
            </a:solidFill>
          </a:ln>
        </p:spPr>
        <p:txBody>
          <a:bodyPr wrap="square" rtlCol="0">
            <a:spAutoFit/>
          </a:bodyPr>
          <a:lstStyle/>
          <a:p>
            <a:endParaRPr lang="en-GB" sz="1246" dirty="0"/>
          </a:p>
        </p:txBody>
      </p:sp>
      <p:sp>
        <p:nvSpPr>
          <p:cNvPr id="9" name="TextBox 8"/>
          <p:cNvSpPr txBox="1"/>
          <p:nvPr/>
        </p:nvSpPr>
        <p:spPr>
          <a:xfrm>
            <a:off x="4762529" y="5641005"/>
            <a:ext cx="3403407" cy="284052"/>
          </a:xfrm>
          <a:prstGeom prst="rect">
            <a:avLst/>
          </a:prstGeom>
          <a:noFill/>
          <a:ln>
            <a:solidFill>
              <a:schemeClr val="tx1"/>
            </a:solidFill>
          </a:ln>
        </p:spPr>
        <p:txBody>
          <a:bodyPr wrap="square" rtlCol="0">
            <a:spAutoFit/>
          </a:bodyPr>
          <a:lstStyle/>
          <a:p>
            <a:endParaRPr lang="en-GB" sz="1246" dirty="0"/>
          </a:p>
        </p:txBody>
      </p:sp>
    </p:spTree>
    <p:extLst>
      <p:ext uri="{BB962C8B-B14F-4D97-AF65-F5344CB8AC3E}">
        <p14:creationId xmlns:p14="http://schemas.microsoft.com/office/powerpoint/2010/main" val="194903730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780</Words>
  <Application>Microsoft Office PowerPoint</Application>
  <PresentationFormat>Widescreen</PresentationFormat>
  <Paragraphs>62</Paragraphs>
  <Slides>5</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5</vt:i4>
      </vt:variant>
    </vt:vector>
  </HeadingPairs>
  <TitlesOfParts>
    <vt:vector size="10" baseType="lpstr">
      <vt:lpstr>Arial</vt:lpstr>
      <vt:lpstr>Calibri</vt:lpstr>
      <vt:lpstr>Calibri Light</vt:lpstr>
      <vt:lpstr>Times New Roman</vt:lpstr>
      <vt:lpstr>Office Theme</vt:lpstr>
      <vt:lpstr>Y9</vt:lpstr>
      <vt:lpstr>PowerPoint Presentation</vt:lpstr>
      <vt:lpstr>PowerPoint Presentation</vt:lpstr>
      <vt:lpstr>PowerPoint Presentation</vt:lpstr>
      <vt:lpstr>Week 4 – Wider Reading: Tragic Heroes in Literature JFD</vt:lpstr>
    </vt:vector>
  </TitlesOfParts>
  <Company>Any Authorised User</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Y9</dc:title>
  <dc:creator>Julie-Ann.Davies</dc:creator>
  <cp:lastModifiedBy>Julie-Ann.Davies</cp:lastModifiedBy>
  <cp:revision>1</cp:revision>
  <dcterms:created xsi:type="dcterms:W3CDTF">2026-01-08T14:54:23Z</dcterms:created>
  <dcterms:modified xsi:type="dcterms:W3CDTF">2026-01-08T14:54:50Z</dcterms:modified>
</cp:coreProperties>
</file>