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9" r:id="rId7"/>
    <p:sldId id="260" r:id="rId8"/>
    <p:sldId id="265" r:id="rId9"/>
    <p:sldId id="267" r:id="rId10"/>
    <p:sldId id="275" r:id="rId11"/>
    <p:sldId id="261" r:id="rId12"/>
    <p:sldId id="263" r:id="rId13"/>
    <p:sldId id="262" r:id="rId14"/>
    <p:sldId id="264" r:id="rId15"/>
    <p:sldId id="268" r:id="rId16"/>
    <p:sldId id="270" r:id="rId17"/>
    <p:sldId id="271" r:id="rId18"/>
    <p:sldId id="272" r:id="rId19"/>
    <p:sldId id="273" r:id="rId20"/>
    <p:sldId id="274" r:id="rId21"/>
    <p:sldId id="266" r:id="rId22"/>
    <p:sldId id="269" r:id="rId2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75" d="100"/>
          <a:sy n="75" d="100"/>
        </p:scale>
        <p:origin x="10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E927E6-5D99-4606-8684-35DD0ED79F7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182950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E927E6-5D99-4606-8684-35DD0ED79F7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32801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E927E6-5D99-4606-8684-35DD0ED79F7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176584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E927E6-5D99-4606-8684-35DD0ED79F7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152769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27E6-5D99-4606-8684-35DD0ED79F7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328210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E927E6-5D99-4606-8684-35DD0ED79F7E}"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14010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E927E6-5D99-4606-8684-35DD0ED79F7E}" type="datetimeFigureOut">
              <a:rPr lang="en-GB" smtClean="0"/>
              <a:t>05/11/2021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404110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E927E6-5D99-4606-8684-35DD0ED79F7E}" type="datetimeFigureOut">
              <a:rPr lang="en-GB" smtClean="0"/>
              <a:t>05/11/2021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74450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27E6-5D99-4606-8684-35DD0ED79F7E}" type="datetimeFigureOut">
              <a:rPr lang="en-GB" smtClean="0"/>
              <a:t>05/11/2021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139674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US" smtClean="0"/>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smtClean="0"/>
              <a:t>Edit Master text styles</a:t>
            </a:r>
          </a:p>
        </p:txBody>
      </p:sp>
      <p:sp>
        <p:nvSpPr>
          <p:cNvPr id="5" name="Date Placeholder 4"/>
          <p:cNvSpPr>
            <a:spLocks noGrp="1"/>
          </p:cNvSpPr>
          <p:nvPr>
            <p:ph type="dt" sz="half" idx="10"/>
          </p:nvPr>
        </p:nvSpPr>
        <p:spPr/>
        <p:txBody>
          <a:bodyPr/>
          <a:lstStyle/>
          <a:p>
            <a:fld id="{DEE927E6-5D99-4606-8684-35DD0ED79F7E}"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107522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smtClean="0"/>
              <a:t>Click icon to add picture</a:t>
            </a:r>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smtClean="0"/>
              <a:t>Edit Master text styles</a:t>
            </a:r>
          </a:p>
        </p:txBody>
      </p:sp>
      <p:sp>
        <p:nvSpPr>
          <p:cNvPr id="5" name="Date Placeholder 4"/>
          <p:cNvSpPr>
            <a:spLocks noGrp="1"/>
          </p:cNvSpPr>
          <p:nvPr>
            <p:ph type="dt" sz="half" idx="10"/>
          </p:nvPr>
        </p:nvSpPr>
        <p:spPr/>
        <p:txBody>
          <a:bodyPr/>
          <a:lstStyle/>
          <a:p>
            <a:fld id="{DEE927E6-5D99-4606-8684-35DD0ED79F7E}"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511EB1-9D92-4FCA-9DFC-FF56127F5F60}" type="slidenum">
              <a:rPr lang="en-GB" smtClean="0"/>
              <a:t>‹#›</a:t>
            </a:fld>
            <a:endParaRPr lang="en-GB"/>
          </a:p>
        </p:txBody>
      </p:sp>
    </p:spTree>
    <p:extLst>
      <p:ext uri="{BB962C8B-B14F-4D97-AF65-F5344CB8AC3E}">
        <p14:creationId xmlns:p14="http://schemas.microsoft.com/office/powerpoint/2010/main" val="314363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DEE927E6-5D99-4606-8684-35DD0ED79F7E}" type="datetimeFigureOut">
              <a:rPr lang="en-GB" smtClean="0"/>
              <a:t>05/11/2021</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3511EB1-9D92-4FCA-9DFC-FF56127F5F60}" type="slidenum">
              <a:rPr lang="en-GB" smtClean="0"/>
              <a:t>‹#›</a:t>
            </a:fld>
            <a:endParaRPr lang="en-GB"/>
          </a:p>
        </p:txBody>
      </p:sp>
    </p:spTree>
    <p:extLst>
      <p:ext uri="{BB962C8B-B14F-4D97-AF65-F5344CB8AC3E}">
        <p14:creationId xmlns:p14="http://schemas.microsoft.com/office/powerpoint/2010/main" val="2574132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603647" indent="-232172" algn="l" defTabSz="742950" rtl="0" eaLnBrk="1" latinLnBrk="0" hangingPunct="1">
        <a:spcBef>
          <a:spcPct val="20000"/>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3698978"/>
              </p:ext>
            </p:extLst>
          </p:nvPr>
        </p:nvGraphicFramePr>
        <p:xfrm>
          <a:off x="139699" y="110066"/>
          <a:ext cx="2029343" cy="1681480"/>
        </p:xfrm>
        <a:graphic>
          <a:graphicData uri="http://schemas.openxmlformats.org/drawingml/2006/table">
            <a:tbl>
              <a:tblPr firstRow="1" bandRow="1">
                <a:tableStyleId>{5C22544A-7EE6-4342-B048-85BDC9FD1C3A}</a:tableStyleId>
              </a:tblPr>
              <a:tblGrid>
                <a:gridCol w="2029343">
                  <a:extLst>
                    <a:ext uri="{9D8B030D-6E8A-4147-A177-3AD203B41FA5}">
                      <a16:colId xmlns:a16="http://schemas.microsoft.com/office/drawing/2014/main" val="3030309429"/>
                    </a:ext>
                  </a:extLst>
                </a:gridCol>
              </a:tblGrid>
              <a:tr h="370840">
                <a:tc>
                  <a:txBody>
                    <a:bodyPr/>
                    <a:lstStyle/>
                    <a:p>
                      <a:r>
                        <a:rPr lang="en-GB" sz="800" dirty="0" smtClean="0"/>
                        <a:t>Henry VII’s background</a:t>
                      </a:r>
                      <a:endParaRPr lang="en-GB" sz="800" dirty="0"/>
                    </a:p>
                  </a:txBody>
                  <a:tcPr/>
                </a:tc>
                <a:extLst>
                  <a:ext uri="{0D108BD9-81ED-4DB2-BD59-A6C34878D82A}">
                    <a16:rowId xmlns:a16="http://schemas.microsoft.com/office/drawing/2014/main" val="2276760867"/>
                  </a:ext>
                </a:extLst>
              </a:tr>
              <a:tr h="370840">
                <a:tc>
                  <a:txBody>
                    <a:bodyPr/>
                    <a:lstStyle/>
                    <a:p>
                      <a:pPr marL="0" indent="0">
                        <a:buFont typeface="Arial" panose="020B0604020202020204" pitchFamily="34" charset="0"/>
                        <a:buChar char="•"/>
                      </a:pPr>
                      <a:r>
                        <a:rPr lang="en-GB" sz="800" dirty="0" smtClean="0"/>
                        <a:t>Claim was weak</a:t>
                      </a:r>
                      <a:r>
                        <a:rPr lang="en-GB" sz="800" baseline="0" dirty="0" smtClean="0"/>
                        <a:t> – through his mother (an illegitimate line from John of Gaunt).</a:t>
                      </a:r>
                    </a:p>
                    <a:p>
                      <a:pPr marL="0" indent="0">
                        <a:buFont typeface="Arial" panose="020B0604020202020204" pitchFamily="34" charset="0"/>
                        <a:buChar char="•"/>
                      </a:pPr>
                      <a:r>
                        <a:rPr lang="en-GB" sz="800" baseline="0" dirty="0" smtClean="0"/>
                        <a:t>Had been in exile since the age of 14</a:t>
                      </a:r>
                    </a:p>
                    <a:p>
                      <a:pPr marL="0" indent="0">
                        <a:buFont typeface="Arial" panose="020B0604020202020204" pitchFamily="34" charset="0"/>
                        <a:buChar char="•"/>
                      </a:pPr>
                      <a:r>
                        <a:rPr lang="en-GB" sz="800" baseline="0" dirty="0" smtClean="0"/>
                        <a:t>Spent time in Brittany.</a:t>
                      </a:r>
                    </a:p>
                    <a:p>
                      <a:pPr marL="0" indent="0">
                        <a:buFont typeface="Arial" panose="020B0604020202020204" pitchFamily="34" charset="0"/>
                        <a:buChar char="•"/>
                      </a:pPr>
                      <a:r>
                        <a:rPr lang="en-GB" sz="800" baseline="0" dirty="0" smtClean="0"/>
                        <a:t>Became very cautious and calculating.</a:t>
                      </a:r>
                    </a:p>
                    <a:p>
                      <a:pPr marL="0" indent="0">
                        <a:buFont typeface="Arial" panose="020B0604020202020204" pitchFamily="34" charset="0"/>
                        <a:buChar char="•"/>
                      </a:pPr>
                      <a:r>
                        <a:rPr lang="en-GB" sz="800" baseline="0" dirty="0" err="1" smtClean="0"/>
                        <a:t>Ecame</a:t>
                      </a:r>
                      <a:r>
                        <a:rPr lang="en-GB" sz="800" baseline="0" dirty="0" smtClean="0"/>
                        <a:t> King in 1485 after the Battle of Bosworth.</a:t>
                      </a:r>
                    </a:p>
                    <a:p>
                      <a:pPr marL="0" indent="0">
                        <a:buFont typeface="Arial" panose="020B0604020202020204" pitchFamily="34" charset="0"/>
                        <a:buChar char="•"/>
                      </a:pPr>
                      <a:r>
                        <a:rPr lang="en-GB" sz="800" baseline="0" dirty="0" smtClean="0"/>
                        <a:t>He only won the Battle due to Sir William Stanley betraying Richard and attacking Richard as he rode out to face Henry.</a:t>
                      </a:r>
                    </a:p>
                  </a:txBody>
                  <a:tcPr/>
                </a:tc>
                <a:extLst>
                  <a:ext uri="{0D108BD9-81ED-4DB2-BD59-A6C34878D82A}">
                    <a16:rowId xmlns:a16="http://schemas.microsoft.com/office/drawing/2014/main" val="27216695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2067022"/>
              </p:ext>
            </p:extLst>
          </p:nvPr>
        </p:nvGraphicFramePr>
        <p:xfrm>
          <a:off x="3693448" y="46621"/>
          <a:ext cx="2808951" cy="3963538"/>
        </p:xfrm>
        <a:graphic>
          <a:graphicData uri="http://schemas.openxmlformats.org/drawingml/2006/table">
            <a:tbl>
              <a:tblPr firstRow="1" bandRow="1">
                <a:tableStyleId>{5C22544A-7EE6-4342-B048-85BDC9FD1C3A}</a:tableStyleId>
              </a:tblPr>
              <a:tblGrid>
                <a:gridCol w="2808951">
                  <a:extLst>
                    <a:ext uri="{9D8B030D-6E8A-4147-A177-3AD203B41FA5}">
                      <a16:colId xmlns:a16="http://schemas.microsoft.com/office/drawing/2014/main" val="3030309429"/>
                    </a:ext>
                  </a:extLst>
                </a:gridCol>
              </a:tblGrid>
              <a:tr h="242933">
                <a:tc>
                  <a:txBody>
                    <a:bodyPr/>
                    <a:lstStyle/>
                    <a:p>
                      <a:r>
                        <a:rPr lang="en-GB" sz="800" dirty="0" smtClean="0"/>
                        <a:t>Henry VII’s</a:t>
                      </a:r>
                      <a:r>
                        <a:rPr lang="en-GB" sz="800" baseline="0" dirty="0" smtClean="0"/>
                        <a:t> immediate consolidation of power.</a:t>
                      </a:r>
                      <a:endParaRPr lang="en-GB" sz="800" dirty="0"/>
                    </a:p>
                  </a:txBody>
                  <a:tcPr/>
                </a:tc>
                <a:extLst>
                  <a:ext uri="{0D108BD9-81ED-4DB2-BD59-A6C34878D82A}">
                    <a16:rowId xmlns:a16="http://schemas.microsoft.com/office/drawing/2014/main" val="2276760867"/>
                  </a:ext>
                </a:extLst>
              </a:tr>
              <a:tr h="638906">
                <a:tc>
                  <a:txBody>
                    <a:bodyPr/>
                    <a:lstStyle/>
                    <a:p>
                      <a:pPr marL="0" indent="0">
                        <a:buFont typeface="Arial" panose="020B0604020202020204" pitchFamily="34" charset="0"/>
                        <a:buNone/>
                      </a:pPr>
                      <a:r>
                        <a:rPr lang="en-GB" sz="800" baseline="0" dirty="0" smtClean="0"/>
                        <a:t>Quickly crowned king.  Signified the approval of the Church and of God himself.  Nobility had to swear an oath of loyalty. Rebellion defined as sin against god and crime against the state. This happened before Parliament met and before his marriage.</a:t>
                      </a:r>
                    </a:p>
                  </a:txBody>
                  <a:tcPr/>
                </a:tc>
                <a:extLst>
                  <a:ext uri="{0D108BD9-81ED-4DB2-BD59-A6C34878D82A}">
                    <a16:rowId xmlns:a16="http://schemas.microsoft.com/office/drawing/2014/main" val="2721669502"/>
                  </a:ext>
                </a:extLst>
              </a:tr>
              <a:tr h="416678">
                <a:tc>
                  <a:txBody>
                    <a:bodyPr/>
                    <a:lstStyle/>
                    <a:p>
                      <a:pPr marL="0" indent="0">
                        <a:buFont typeface="Arial" panose="020B0604020202020204" pitchFamily="34" charset="0"/>
                        <a:buNone/>
                      </a:pPr>
                      <a:r>
                        <a:rPr lang="en-GB" sz="800" baseline="0" dirty="0" smtClean="0"/>
                        <a:t>Married Elizabeth of York in January 1486.  United the Houses of York and Lancaster. The birth of Arthur in September 1486 established a dynasty.</a:t>
                      </a:r>
                    </a:p>
                  </a:txBody>
                  <a:tcPr/>
                </a:tc>
                <a:extLst>
                  <a:ext uri="{0D108BD9-81ED-4DB2-BD59-A6C34878D82A}">
                    <a16:rowId xmlns:a16="http://schemas.microsoft.com/office/drawing/2014/main" val="1058895382"/>
                  </a:ext>
                </a:extLst>
              </a:tr>
              <a:tr h="416678">
                <a:tc>
                  <a:txBody>
                    <a:bodyPr/>
                    <a:lstStyle/>
                    <a:p>
                      <a:pPr marL="0" indent="0">
                        <a:buFont typeface="Arial" panose="020B0604020202020204" pitchFamily="34" charset="0"/>
                        <a:buNone/>
                      </a:pPr>
                      <a:r>
                        <a:rPr lang="en-GB" sz="800" baseline="0" dirty="0" smtClean="0"/>
                        <a:t>Summoned Parliament  which passed Act of Attainders against those who fought against Henry and granted Henry </a:t>
                      </a:r>
                      <a:r>
                        <a:rPr lang="en-GB" sz="800" baseline="0" dirty="0" err="1" smtClean="0"/>
                        <a:t>tunnage</a:t>
                      </a:r>
                      <a:r>
                        <a:rPr lang="en-GB" sz="800" baseline="0" dirty="0" smtClean="0"/>
                        <a:t> and poundage (traditional customs duties)</a:t>
                      </a:r>
                    </a:p>
                  </a:txBody>
                  <a:tcPr/>
                </a:tc>
                <a:extLst>
                  <a:ext uri="{0D108BD9-81ED-4DB2-BD59-A6C34878D82A}">
                    <a16:rowId xmlns:a16="http://schemas.microsoft.com/office/drawing/2014/main" val="1124053058"/>
                  </a:ext>
                </a:extLst>
              </a:tr>
              <a:tr h="459245">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He went on a progress (tour of the country) to show himself.  He would hear petitions and grant justice and favours to demonstrate royal power and presence.</a:t>
                      </a:r>
                    </a:p>
                  </a:txBody>
                  <a:tcPr/>
                </a:tc>
                <a:extLst>
                  <a:ext uri="{0D108BD9-81ED-4DB2-BD59-A6C34878D82A}">
                    <a16:rowId xmlns:a16="http://schemas.microsoft.com/office/drawing/2014/main" val="2579493930"/>
                  </a:ext>
                </a:extLst>
              </a:tr>
              <a:tr h="972248">
                <a:tc>
                  <a:txBody>
                    <a:bodyPr/>
                    <a:lstStyle/>
                    <a:p>
                      <a:pPr marL="0" indent="0">
                        <a:buFont typeface="Arial" panose="020B0604020202020204" pitchFamily="34" charset="0"/>
                        <a:buNone/>
                      </a:pPr>
                      <a:r>
                        <a:rPr lang="en-GB" sz="800" baseline="0" dirty="0" smtClean="0"/>
                        <a:t>Rewarded his supporters</a:t>
                      </a:r>
                    </a:p>
                    <a:p>
                      <a:pPr marL="0" indent="0">
                        <a:buFont typeface="Arial" panose="020B0604020202020204" pitchFamily="34" charset="0"/>
                        <a:buChar char="•"/>
                      </a:pPr>
                      <a:r>
                        <a:rPr lang="en-GB" sz="800" baseline="0" dirty="0" smtClean="0"/>
                        <a:t>John de Vere – Earl of Oxford</a:t>
                      </a:r>
                    </a:p>
                    <a:p>
                      <a:pPr marL="0" indent="0">
                        <a:buFont typeface="Arial" panose="020B0604020202020204" pitchFamily="34" charset="0"/>
                        <a:buChar char="•"/>
                      </a:pPr>
                      <a:r>
                        <a:rPr lang="en-GB" sz="800" baseline="0" dirty="0" smtClean="0"/>
                        <a:t>Lord Stanley – Earl of Derby</a:t>
                      </a:r>
                    </a:p>
                    <a:p>
                      <a:pPr marL="0" indent="0">
                        <a:buFont typeface="Arial" panose="020B0604020202020204" pitchFamily="34" charset="0"/>
                        <a:buChar char="•"/>
                      </a:pPr>
                      <a:r>
                        <a:rPr lang="en-GB" sz="800" baseline="0" dirty="0" smtClean="0"/>
                        <a:t>Jasper Tudor – Duke of Bedford and given control of the council of Wales (technically under Arthur Tudor)</a:t>
                      </a:r>
                    </a:p>
                    <a:p>
                      <a:pPr marL="0" indent="0">
                        <a:buFont typeface="Arial" panose="020B0604020202020204" pitchFamily="34" charset="0"/>
                        <a:buChar char="•"/>
                      </a:pPr>
                      <a:r>
                        <a:rPr lang="en-GB" sz="800" baseline="0" dirty="0" smtClean="0"/>
                        <a:t>Sir William Stanley – Lord High Chamberlain</a:t>
                      </a:r>
                    </a:p>
                    <a:p>
                      <a:pPr marL="0" indent="0">
                        <a:buFont typeface="Arial" panose="020B0604020202020204" pitchFamily="34" charset="0"/>
                        <a:buChar char="•"/>
                      </a:pPr>
                      <a:r>
                        <a:rPr lang="en-GB" sz="800" baseline="0" dirty="0" smtClean="0"/>
                        <a:t>John Morton – Lord Chancellor (1486-1500) and later Archbishop of Canterbury and Cardinal.</a:t>
                      </a:r>
                    </a:p>
                  </a:txBody>
                  <a:tcPr/>
                </a:tc>
                <a:extLst>
                  <a:ext uri="{0D108BD9-81ED-4DB2-BD59-A6C34878D82A}">
                    <a16:rowId xmlns:a16="http://schemas.microsoft.com/office/drawing/2014/main" val="1344869479"/>
                  </a:ext>
                </a:extLst>
              </a:tr>
              <a:tr h="527792">
                <a:tc>
                  <a:txBody>
                    <a:bodyPr/>
                    <a:lstStyle/>
                    <a:p>
                      <a:pPr marL="0" indent="0">
                        <a:buFont typeface="Arial" panose="020B0604020202020204" pitchFamily="34" charset="0"/>
                        <a:buNone/>
                      </a:pPr>
                      <a:r>
                        <a:rPr lang="en-GB" sz="800" baseline="0" dirty="0" smtClean="0"/>
                        <a:t>Dealt with opponents by dating his reign to 21</a:t>
                      </a:r>
                      <a:r>
                        <a:rPr lang="en-GB" sz="800" baseline="30000" dirty="0" smtClean="0"/>
                        <a:t>st</a:t>
                      </a:r>
                      <a:r>
                        <a:rPr lang="en-GB" sz="800" baseline="0" dirty="0" smtClean="0"/>
                        <a:t> August, the day before the Battle of Bosworth.  He imprisoned </a:t>
                      </a:r>
                      <a:r>
                        <a:rPr lang="en-GB" sz="800" baseline="0" dirty="0" err="1" smtClean="0"/>
                        <a:t>Yorkists</a:t>
                      </a:r>
                      <a:r>
                        <a:rPr lang="en-GB" sz="800" baseline="0" dirty="0" smtClean="0"/>
                        <a:t> with better claims such as the Earl of Warwick (who was imprisoned in the Tower of London)</a:t>
                      </a:r>
                    </a:p>
                  </a:txBody>
                  <a:tcPr/>
                </a:tc>
                <a:extLst>
                  <a:ext uri="{0D108BD9-81ED-4DB2-BD59-A6C34878D82A}">
                    <a16:rowId xmlns:a16="http://schemas.microsoft.com/office/drawing/2014/main" val="10564581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32735425"/>
              </p:ext>
            </p:extLst>
          </p:nvPr>
        </p:nvGraphicFramePr>
        <p:xfrm>
          <a:off x="139695" y="1883635"/>
          <a:ext cx="3458506" cy="2465044"/>
        </p:xfrm>
        <a:graphic>
          <a:graphicData uri="http://schemas.openxmlformats.org/drawingml/2006/table">
            <a:tbl>
              <a:tblPr firstRow="1" bandRow="1">
                <a:tableStyleId>{5C22544A-7EE6-4342-B048-85BDC9FD1C3A}</a:tableStyleId>
              </a:tblPr>
              <a:tblGrid>
                <a:gridCol w="1729253">
                  <a:extLst>
                    <a:ext uri="{9D8B030D-6E8A-4147-A177-3AD203B41FA5}">
                      <a16:colId xmlns:a16="http://schemas.microsoft.com/office/drawing/2014/main" val="1641786351"/>
                    </a:ext>
                  </a:extLst>
                </a:gridCol>
                <a:gridCol w="1729253">
                  <a:extLst>
                    <a:ext uri="{9D8B030D-6E8A-4147-A177-3AD203B41FA5}">
                      <a16:colId xmlns:a16="http://schemas.microsoft.com/office/drawing/2014/main" val="2434608859"/>
                    </a:ext>
                  </a:extLst>
                </a:gridCol>
              </a:tblGrid>
              <a:tr h="272402">
                <a:tc gridSpan="2">
                  <a:txBody>
                    <a:bodyPr/>
                    <a:lstStyle/>
                    <a:p>
                      <a:r>
                        <a:rPr lang="en-GB" sz="800" dirty="0" smtClean="0"/>
                        <a:t>Henry VII’s strengths and weaknesses upon his accession.</a:t>
                      </a:r>
                      <a:endParaRPr lang="en-GB" sz="800" dirty="0"/>
                    </a:p>
                  </a:txBody>
                  <a:tcPr/>
                </a:tc>
                <a:tc hMerge="1">
                  <a:txBody>
                    <a:bodyPr/>
                    <a:lstStyle/>
                    <a:p>
                      <a:endParaRPr lang="en-GB" dirty="0"/>
                    </a:p>
                  </a:txBody>
                  <a:tcPr/>
                </a:tc>
                <a:extLst>
                  <a:ext uri="{0D108BD9-81ED-4DB2-BD59-A6C34878D82A}">
                    <a16:rowId xmlns:a16="http://schemas.microsoft.com/office/drawing/2014/main" val="3460462533"/>
                  </a:ext>
                </a:extLst>
              </a:tr>
              <a:tr h="272402">
                <a:tc>
                  <a:txBody>
                    <a:bodyPr/>
                    <a:lstStyle/>
                    <a:p>
                      <a:r>
                        <a:rPr lang="en-GB" sz="800" dirty="0" smtClean="0"/>
                        <a:t>Strengths</a:t>
                      </a:r>
                      <a:endParaRPr lang="en-GB" sz="800" dirty="0"/>
                    </a:p>
                  </a:txBody>
                  <a:tcPr/>
                </a:tc>
                <a:tc>
                  <a:txBody>
                    <a:bodyPr/>
                    <a:lstStyle/>
                    <a:p>
                      <a:r>
                        <a:rPr lang="en-GB" sz="800" dirty="0" smtClean="0"/>
                        <a:t>Weaknesses</a:t>
                      </a:r>
                      <a:endParaRPr lang="en-GB" sz="800" dirty="0"/>
                    </a:p>
                  </a:txBody>
                  <a:tcPr/>
                </a:tc>
                <a:extLst>
                  <a:ext uri="{0D108BD9-81ED-4DB2-BD59-A6C34878D82A}">
                    <a16:rowId xmlns:a16="http://schemas.microsoft.com/office/drawing/2014/main" val="2933941059"/>
                  </a:ext>
                </a:extLst>
              </a:tr>
              <a:tr h="1186629">
                <a:tc>
                  <a:txBody>
                    <a:bodyPr/>
                    <a:lstStyle/>
                    <a:p>
                      <a:pPr marL="0" indent="0">
                        <a:buFont typeface="Arial" panose="020B0604020202020204" pitchFamily="34" charset="0"/>
                        <a:buChar char="•"/>
                      </a:pPr>
                      <a:r>
                        <a:rPr lang="en-GB" sz="800" dirty="0" smtClean="0"/>
                        <a:t>The death of many nobles meant their lands had returned to the crown.</a:t>
                      </a:r>
                    </a:p>
                    <a:p>
                      <a:pPr marL="0" indent="0">
                        <a:buFont typeface="Arial" panose="020B0604020202020204" pitchFamily="34" charset="0"/>
                        <a:buChar char="•"/>
                      </a:pPr>
                      <a:r>
                        <a:rPr lang="en-GB" sz="800" dirty="0" smtClean="0"/>
                        <a:t>Those below the nobility (</a:t>
                      </a:r>
                      <a:r>
                        <a:rPr lang="en-GB" sz="800" dirty="0" err="1" smtClean="0"/>
                        <a:t>ie</a:t>
                      </a:r>
                      <a:r>
                        <a:rPr lang="en-GB" sz="800" dirty="0" smtClean="0"/>
                        <a:t> the gentry, merchants and landowning farmers) wanted peace so were willing to support the recovery of royal power.</a:t>
                      </a:r>
                    </a:p>
                    <a:p>
                      <a:pPr marL="0" indent="0">
                        <a:buFont typeface="Arial" panose="020B0604020202020204" pitchFamily="34" charset="0"/>
                        <a:buChar char="•"/>
                      </a:pPr>
                      <a:r>
                        <a:rPr lang="en-GB" sz="800" dirty="0" smtClean="0"/>
                        <a:t>Henry was an adult and had proved himself as a successful soldier.</a:t>
                      </a:r>
                    </a:p>
                    <a:p>
                      <a:pPr marL="0" indent="0">
                        <a:buFont typeface="Arial" panose="020B0604020202020204" pitchFamily="34" charset="0"/>
                        <a:buChar char="•"/>
                      </a:pPr>
                      <a:r>
                        <a:rPr lang="en-GB" sz="800" dirty="0" smtClean="0"/>
                        <a:t>No</a:t>
                      </a:r>
                      <a:r>
                        <a:rPr lang="en-GB" sz="800" baseline="0" dirty="0" smtClean="0"/>
                        <a:t> family rivalry who may usurp him.</a:t>
                      </a:r>
                    </a:p>
                    <a:p>
                      <a:pPr marL="0" indent="0">
                        <a:buFont typeface="Arial" panose="020B0604020202020204" pitchFamily="34" charset="0"/>
                        <a:buChar char="•"/>
                      </a:pPr>
                      <a:r>
                        <a:rPr lang="en-GB" sz="800" baseline="0" dirty="0" smtClean="0"/>
                        <a:t>His obscure Welsh origins and years of exile in France meant he had few personal enemies.</a:t>
                      </a:r>
                      <a:endParaRPr lang="en-GB" sz="800" dirty="0"/>
                    </a:p>
                  </a:txBody>
                  <a:tcPr/>
                </a:tc>
                <a:tc>
                  <a:txBody>
                    <a:bodyPr/>
                    <a:lstStyle/>
                    <a:p>
                      <a:pPr marL="0" indent="0">
                        <a:buFont typeface="Arial" panose="020B0604020202020204" pitchFamily="34" charset="0"/>
                        <a:buChar char="•"/>
                      </a:pPr>
                      <a:r>
                        <a:rPr lang="en-GB" sz="800" dirty="0" smtClean="0"/>
                        <a:t>Henry’s claim to the throne was weak – he only really had it through conquest</a:t>
                      </a:r>
                      <a:r>
                        <a:rPr lang="en-GB" sz="800" baseline="0" dirty="0" smtClean="0"/>
                        <a:t> – this would not guarantee his safety.</a:t>
                      </a:r>
                    </a:p>
                    <a:p>
                      <a:pPr marL="0" indent="0">
                        <a:buFont typeface="Arial" panose="020B0604020202020204" pitchFamily="34" charset="0"/>
                        <a:buChar char="•"/>
                      </a:pPr>
                      <a:r>
                        <a:rPr lang="en-GB" sz="800" baseline="0" dirty="0" smtClean="0"/>
                        <a:t>Henry was viewed by many as another usurper.</a:t>
                      </a:r>
                    </a:p>
                    <a:p>
                      <a:pPr marL="0" indent="0">
                        <a:buFont typeface="Arial" panose="020B0604020202020204" pitchFamily="34" charset="0"/>
                        <a:buChar char="•"/>
                      </a:pPr>
                      <a:r>
                        <a:rPr lang="en-GB" sz="800" baseline="0" dirty="0" smtClean="0"/>
                        <a:t>The house of York lived on through the de la Pole brothers: John (Earl of Lincoln) and Edmund (Earl of Suffolk). They had a claim to the throne as strong as Henry.</a:t>
                      </a:r>
                    </a:p>
                    <a:p>
                      <a:pPr marL="0" indent="0">
                        <a:buFont typeface="Arial" panose="020B0604020202020204" pitchFamily="34" charset="0"/>
                        <a:buChar char="•"/>
                      </a:pPr>
                      <a:r>
                        <a:rPr lang="en-GB" sz="800" baseline="0" dirty="0" smtClean="0"/>
                        <a:t> Margaret of Burgundy was Edward IV’s sister and married to the Duke of burgundy, England’s biggest trading partner.</a:t>
                      </a:r>
                      <a:endParaRPr lang="en-GB" sz="800" dirty="0" smtClean="0"/>
                    </a:p>
                  </a:txBody>
                  <a:tcPr/>
                </a:tc>
                <a:extLst>
                  <a:ext uri="{0D108BD9-81ED-4DB2-BD59-A6C34878D82A}">
                    <a16:rowId xmlns:a16="http://schemas.microsoft.com/office/drawing/2014/main" val="660243497"/>
                  </a:ext>
                </a:extLst>
              </a:tr>
            </a:tbl>
          </a:graphicData>
        </a:graphic>
      </p:graphicFrame>
      <p:pic>
        <p:nvPicPr>
          <p:cNvPr id="7" name="Picture 6"/>
          <p:cNvPicPr>
            <a:picLocks noChangeAspect="1"/>
          </p:cNvPicPr>
          <p:nvPr/>
        </p:nvPicPr>
        <p:blipFill>
          <a:blip r:embed="rId2"/>
          <a:stretch>
            <a:fillRect/>
          </a:stretch>
        </p:blipFill>
        <p:spPr>
          <a:xfrm>
            <a:off x="2264290" y="110066"/>
            <a:ext cx="1333911" cy="1681480"/>
          </a:xfrm>
          <a:prstGeom prst="rect">
            <a:avLst/>
          </a:prstGeom>
        </p:spPr>
      </p:pic>
      <p:sp>
        <p:nvSpPr>
          <p:cNvPr id="9" name="TextBox 8"/>
          <p:cNvSpPr txBox="1"/>
          <p:nvPr/>
        </p:nvSpPr>
        <p:spPr>
          <a:xfrm>
            <a:off x="3723094" y="4160921"/>
            <a:ext cx="2653991"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t>Henry VII – Establishing his dynasty.</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1693827410"/>
              </p:ext>
            </p:extLst>
          </p:nvPr>
        </p:nvGraphicFramePr>
        <p:xfrm>
          <a:off x="6919227" y="46621"/>
          <a:ext cx="2831392" cy="6675120"/>
        </p:xfrm>
        <a:graphic>
          <a:graphicData uri="http://schemas.openxmlformats.org/drawingml/2006/table">
            <a:tbl>
              <a:tblPr firstRow="1" bandRow="1">
                <a:tableStyleId>{5C22544A-7EE6-4342-B048-85BDC9FD1C3A}</a:tableStyleId>
              </a:tblPr>
              <a:tblGrid>
                <a:gridCol w="2831392">
                  <a:extLst>
                    <a:ext uri="{9D8B030D-6E8A-4147-A177-3AD203B41FA5}">
                      <a16:colId xmlns:a16="http://schemas.microsoft.com/office/drawing/2014/main" val="3030309429"/>
                    </a:ext>
                  </a:extLst>
                </a:gridCol>
              </a:tblGrid>
              <a:tr h="213064">
                <a:tc>
                  <a:txBody>
                    <a:bodyPr/>
                    <a:lstStyle/>
                    <a:p>
                      <a:r>
                        <a:rPr lang="en-GB" sz="800" dirty="0" smtClean="0"/>
                        <a:t>Dynastic threats</a:t>
                      </a:r>
                      <a:endParaRPr lang="en-GB" sz="800" dirty="0"/>
                    </a:p>
                  </a:txBody>
                  <a:tcPr/>
                </a:tc>
                <a:extLst>
                  <a:ext uri="{0D108BD9-81ED-4DB2-BD59-A6C34878D82A}">
                    <a16:rowId xmlns:a16="http://schemas.microsoft.com/office/drawing/2014/main" val="2276760867"/>
                  </a:ext>
                </a:extLst>
              </a:tr>
              <a:tr h="472828">
                <a:tc>
                  <a:txBody>
                    <a:bodyPr/>
                    <a:lstStyle/>
                    <a:p>
                      <a:pPr marL="0" indent="0">
                        <a:buFont typeface="Arial" panose="020B0604020202020204" pitchFamily="34" charset="0"/>
                        <a:buNone/>
                      </a:pPr>
                      <a:r>
                        <a:rPr lang="en-GB" sz="800" b="1" baseline="0" dirty="0" smtClean="0"/>
                        <a:t>Viscount Lovell and the </a:t>
                      </a:r>
                      <a:r>
                        <a:rPr lang="en-GB" sz="800" b="1" baseline="0" dirty="0" err="1" smtClean="0"/>
                        <a:t>Staffords</a:t>
                      </a:r>
                      <a:r>
                        <a:rPr lang="en-GB" sz="800" b="1" baseline="0" dirty="0" smtClean="0"/>
                        <a:t> (1486)</a:t>
                      </a:r>
                    </a:p>
                    <a:p>
                      <a:pPr marL="0" indent="0">
                        <a:buFont typeface="Arial" panose="020B0604020202020204" pitchFamily="34" charset="0"/>
                        <a:buChar char="•"/>
                      </a:pPr>
                      <a:r>
                        <a:rPr lang="en-GB" sz="800" baseline="0" dirty="0" smtClean="0"/>
                        <a:t>Lovell tried to raise a rebellion in Richard’s heartlands of North Riding of Yorkshire.</a:t>
                      </a:r>
                    </a:p>
                    <a:p>
                      <a:pPr marL="0" indent="0">
                        <a:buFont typeface="Arial" panose="020B0604020202020204" pitchFamily="34" charset="0"/>
                        <a:buChar char="•"/>
                      </a:pPr>
                      <a:r>
                        <a:rPr lang="en-GB" sz="800" baseline="0" dirty="0" smtClean="0"/>
                        <a:t>Stafford tried to raise a rebellion in the Midlands.</a:t>
                      </a:r>
                    </a:p>
                    <a:p>
                      <a:pPr marL="0" indent="0">
                        <a:buFont typeface="Arial" panose="020B0604020202020204" pitchFamily="34" charset="0"/>
                        <a:buChar char="•"/>
                      </a:pPr>
                      <a:r>
                        <a:rPr lang="en-GB" sz="800" baseline="0" dirty="0" smtClean="0"/>
                        <a:t>Easily crushed as there was little enthusiasm for the rebellion.</a:t>
                      </a:r>
                    </a:p>
                  </a:txBody>
                  <a:tcPr/>
                </a:tc>
                <a:extLst>
                  <a:ext uri="{0D108BD9-81ED-4DB2-BD59-A6C34878D82A}">
                    <a16:rowId xmlns:a16="http://schemas.microsoft.com/office/drawing/2014/main" val="2721669502"/>
                  </a:ext>
                </a:extLst>
              </a:tr>
              <a:tr h="1613995">
                <a:tc>
                  <a:txBody>
                    <a:bodyPr/>
                    <a:lstStyle/>
                    <a:p>
                      <a:pPr marL="0" indent="0">
                        <a:buFont typeface="Arial" panose="020B0604020202020204" pitchFamily="34" charset="0"/>
                        <a:buNone/>
                      </a:pPr>
                      <a:r>
                        <a:rPr lang="en-GB" sz="800" b="1" baseline="0" dirty="0" smtClean="0"/>
                        <a:t>Lambert </a:t>
                      </a:r>
                      <a:r>
                        <a:rPr lang="en-GB" sz="800" b="1" baseline="0" dirty="0" err="1" smtClean="0"/>
                        <a:t>Simnel</a:t>
                      </a:r>
                      <a:r>
                        <a:rPr lang="en-GB" sz="800" b="1" baseline="0" dirty="0" smtClean="0"/>
                        <a:t> and the Earl of Lincoln</a:t>
                      </a:r>
                    </a:p>
                    <a:p>
                      <a:pPr marL="0" indent="0">
                        <a:buFont typeface="Arial" panose="020B0604020202020204" pitchFamily="34" charset="0"/>
                        <a:buChar char="•"/>
                      </a:pPr>
                      <a:r>
                        <a:rPr lang="en-GB" sz="800" baseline="0" dirty="0" err="1" smtClean="0"/>
                        <a:t>Simnel</a:t>
                      </a:r>
                      <a:r>
                        <a:rPr lang="en-GB" sz="800" baseline="0" dirty="0" smtClean="0"/>
                        <a:t> pretended to be the Earl of Warwick under John de la Pole, the Earl of Lincoln’s leadership.</a:t>
                      </a:r>
                    </a:p>
                    <a:p>
                      <a:pPr marL="0" indent="0">
                        <a:buFont typeface="Arial" panose="020B0604020202020204" pitchFamily="34" charset="0"/>
                        <a:buChar char="•"/>
                      </a:pPr>
                      <a:r>
                        <a:rPr lang="en-GB" sz="800" baseline="0" dirty="0" smtClean="0"/>
                        <a:t>Crowned as King of Ireland in 1487.</a:t>
                      </a:r>
                    </a:p>
                    <a:p>
                      <a:pPr marL="0" indent="0">
                        <a:buFont typeface="Arial" panose="020B0604020202020204" pitchFamily="34" charset="0"/>
                        <a:buChar char="•"/>
                      </a:pPr>
                      <a:r>
                        <a:rPr lang="en-GB" sz="800" baseline="0" dirty="0" smtClean="0"/>
                        <a:t>Henry demonstrated the real Earl of Warwick!</a:t>
                      </a:r>
                    </a:p>
                    <a:p>
                      <a:pPr marL="0" indent="0">
                        <a:buFont typeface="Arial" panose="020B0604020202020204" pitchFamily="34" charset="0"/>
                        <a:buChar char="•"/>
                      </a:pPr>
                      <a:r>
                        <a:rPr lang="en-GB" sz="800" baseline="0" dirty="0" smtClean="0"/>
                        <a:t>Lincoln fled to Burgundy and persuaded Margaret to pay for a force of mercenaries.</a:t>
                      </a:r>
                    </a:p>
                    <a:p>
                      <a:pPr marL="0" indent="0">
                        <a:buFont typeface="Arial" panose="020B0604020202020204" pitchFamily="34" charset="0"/>
                        <a:buChar char="•"/>
                      </a:pPr>
                      <a:r>
                        <a:rPr lang="en-GB" sz="800" baseline="0" dirty="0" smtClean="0"/>
                        <a:t>Henry VII released the Earl of Northumberland (who had fought for Richard at Bosworth) to control the north again (this undermined Richard’s power base of support and ensured the Yorkist Howards would be loyal as Northumberland was part of their family)</a:t>
                      </a:r>
                    </a:p>
                    <a:p>
                      <a:pPr marL="0" indent="0">
                        <a:buFont typeface="Arial" panose="020B0604020202020204" pitchFamily="34" charset="0"/>
                        <a:buChar char="•"/>
                      </a:pPr>
                      <a:r>
                        <a:rPr lang="en-GB" sz="800" baseline="0" dirty="0" smtClean="0"/>
                        <a:t>Henry took to the battlefield at Stoke and won showing again God’s favour. </a:t>
                      </a:r>
                    </a:p>
                    <a:p>
                      <a:pPr marL="0" indent="0">
                        <a:buFont typeface="Arial" panose="020B0604020202020204" pitchFamily="34" charset="0"/>
                        <a:buChar char="•"/>
                      </a:pPr>
                      <a:r>
                        <a:rPr lang="en-GB" sz="800" baseline="0" dirty="0" smtClean="0"/>
                        <a:t>Henry was scared as he feared betrayal.</a:t>
                      </a:r>
                    </a:p>
                    <a:p>
                      <a:pPr marL="0" indent="0">
                        <a:buFont typeface="Arial" panose="020B0604020202020204" pitchFamily="34" charset="0"/>
                        <a:buChar char="•"/>
                      </a:pPr>
                      <a:r>
                        <a:rPr lang="en-GB" sz="800" baseline="0" dirty="0" smtClean="0"/>
                        <a:t>Few joined </a:t>
                      </a:r>
                      <a:r>
                        <a:rPr lang="en-GB" sz="800" baseline="0" dirty="0" err="1" smtClean="0"/>
                        <a:t>Simnel’s</a:t>
                      </a:r>
                      <a:r>
                        <a:rPr lang="en-GB" sz="800" baseline="0" dirty="0" smtClean="0"/>
                        <a:t> army.</a:t>
                      </a:r>
                    </a:p>
                    <a:p>
                      <a:pPr marL="0" indent="0">
                        <a:buFont typeface="Arial" panose="020B0604020202020204" pitchFamily="34" charset="0"/>
                        <a:buChar char="•"/>
                      </a:pPr>
                      <a:r>
                        <a:rPr lang="en-GB" sz="800" baseline="0" dirty="0" smtClean="0"/>
                        <a:t>Enabled Henry to see who was not loyal.</a:t>
                      </a:r>
                    </a:p>
                    <a:p>
                      <a:pPr marL="0" indent="0">
                        <a:buFont typeface="Arial" panose="020B0604020202020204" pitchFamily="34" charset="0"/>
                        <a:buChar char="•"/>
                      </a:pPr>
                      <a:r>
                        <a:rPr lang="en-GB" sz="800" baseline="0" dirty="0" err="1" smtClean="0"/>
                        <a:t>Simnel</a:t>
                      </a:r>
                      <a:r>
                        <a:rPr lang="en-GB" sz="800" baseline="0" dirty="0" smtClean="0"/>
                        <a:t> sent to work in the royal kitchens.</a:t>
                      </a:r>
                    </a:p>
                    <a:p>
                      <a:pPr marL="0" indent="0">
                        <a:buFont typeface="Arial" panose="020B0604020202020204" pitchFamily="34" charset="0"/>
                        <a:buChar char="•"/>
                      </a:pPr>
                      <a:r>
                        <a:rPr lang="en-GB" sz="800" baseline="0" dirty="0" smtClean="0"/>
                        <a:t>Henry had Elizabeth crowned as Queen of England (after this most support for usurpers came from abroad)</a:t>
                      </a:r>
                    </a:p>
                  </a:txBody>
                  <a:tcPr/>
                </a:tc>
                <a:extLst>
                  <a:ext uri="{0D108BD9-81ED-4DB2-BD59-A6C34878D82A}">
                    <a16:rowId xmlns:a16="http://schemas.microsoft.com/office/drawing/2014/main" val="1058895382"/>
                  </a:ext>
                </a:extLst>
              </a:tr>
              <a:tr h="1450552">
                <a:tc>
                  <a:txBody>
                    <a:bodyPr/>
                    <a:lstStyle/>
                    <a:p>
                      <a:pPr marL="0" indent="0">
                        <a:buFont typeface="Arial" panose="020B0604020202020204" pitchFamily="34" charset="0"/>
                        <a:buNone/>
                      </a:pPr>
                      <a:r>
                        <a:rPr lang="en-GB" sz="800" b="1" baseline="0" dirty="0" smtClean="0"/>
                        <a:t>Perkin Warbeck</a:t>
                      </a:r>
                    </a:p>
                    <a:p>
                      <a:pPr marL="0" indent="0">
                        <a:buFont typeface="Arial" panose="020B0604020202020204" pitchFamily="34" charset="0"/>
                        <a:buChar char="•"/>
                      </a:pPr>
                      <a:r>
                        <a:rPr lang="en-GB" sz="800" baseline="0" dirty="0" smtClean="0"/>
                        <a:t>1491 - Warbeck claimed to be Richard, Duke of York (one of the missing princes in the Tower)</a:t>
                      </a:r>
                    </a:p>
                    <a:p>
                      <a:pPr marL="0" indent="0">
                        <a:buFont typeface="Arial" panose="020B0604020202020204" pitchFamily="34" charset="0"/>
                        <a:buChar char="•"/>
                      </a:pPr>
                      <a:r>
                        <a:rPr lang="en-GB" sz="800" baseline="0" dirty="0" smtClean="0"/>
                        <a:t>1491 – at Charles’ court in France until forced to flee due to the Treaty of </a:t>
                      </a:r>
                      <a:r>
                        <a:rPr lang="en-GB" sz="800" baseline="0" dirty="0" err="1" smtClean="0"/>
                        <a:t>Etaples</a:t>
                      </a:r>
                      <a:r>
                        <a:rPr lang="en-GB" sz="800" baseline="0" dirty="0" smtClean="0"/>
                        <a:t>.</a:t>
                      </a:r>
                    </a:p>
                    <a:p>
                      <a:pPr marL="0" indent="0">
                        <a:buFont typeface="Arial" panose="020B0604020202020204" pitchFamily="34" charset="0"/>
                        <a:buChar char="•"/>
                      </a:pPr>
                      <a:r>
                        <a:rPr lang="en-GB" sz="800" baseline="0" dirty="0" smtClean="0"/>
                        <a:t>Fled to Burgundy under Margaret’s protection.</a:t>
                      </a:r>
                    </a:p>
                    <a:p>
                      <a:pPr marL="0" indent="0">
                        <a:buFont typeface="Arial" panose="020B0604020202020204" pitchFamily="34" charset="0"/>
                        <a:buChar char="•"/>
                      </a:pPr>
                      <a:r>
                        <a:rPr lang="en-GB" sz="800" baseline="0" dirty="0" smtClean="0"/>
                        <a:t>1495 attempted to land in England but this failed – Henry had found out due to Clifford who had infiltrated Warbeck’s group.  This also revealed Sir William Stanley was plotting against Henry.</a:t>
                      </a:r>
                    </a:p>
                    <a:p>
                      <a:pPr marL="0" indent="0">
                        <a:buFont typeface="Arial" panose="020B0604020202020204" pitchFamily="34" charset="0"/>
                        <a:buChar char="•"/>
                      </a:pPr>
                      <a:r>
                        <a:rPr lang="en-GB" sz="800" baseline="0" dirty="0" smtClean="0"/>
                        <a:t>1496 – Scottish invaded with Warbeck – border raids but fled when James made peace with Henry and agreed that James would marry Henry’s daughter Margaret.</a:t>
                      </a:r>
                    </a:p>
                    <a:p>
                      <a:pPr marL="0" indent="0">
                        <a:buFont typeface="Arial" panose="020B0604020202020204" pitchFamily="34" charset="0"/>
                        <a:buChar char="•"/>
                      </a:pPr>
                      <a:r>
                        <a:rPr lang="en-GB" sz="800" baseline="0" dirty="0" smtClean="0"/>
                        <a:t>1497 – tried to exploit the Cornish Rebellion by landing in Cornwall shortly after the failed rebellion.  Crushed and Henry allowed him to stay at court, until he tried to flee whereupon he was sent to the Tower.  After trying to escape with the Ear of Warwick afterwards they were both executed.</a:t>
                      </a:r>
                    </a:p>
                  </a:txBody>
                  <a:tcPr/>
                </a:tc>
                <a:extLst>
                  <a:ext uri="{0D108BD9-81ED-4DB2-BD59-A6C34878D82A}">
                    <a16:rowId xmlns:a16="http://schemas.microsoft.com/office/drawing/2014/main" val="1124053058"/>
                  </a:ext>
                </a:extLst>
              </a:tr>
              <a:tr h="551618">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baseline="0" dirty="0" smtClean="0"/>
                        <a:t>Edmund de la Pole, Earl of Suffolk ‘the White Rose’</a:t>
                      </a:r>
                    </a:p>
                    <a:p>
                      <a:pPr marL="0" indent="0">
                        <a:buFont typeface="Arial" panose="020B0604020202020204" pitchFamily="34" charset="0"/>
                        <a:buChar char="•"/>
                      </a:pPr>
                      <a:r>
                        <a:rPr lang="en-GB" sz="800" baseline="0" dirty="0" smtClean="0"/>
                        <a:t>Edmund de la Pole fled to Burgundy in 1498, later returned and fled again to the HRE in 1501.</a:t>
                      </a:r>
                    </a:p>
                    <a:p>
                      <a:pPr marL="0" indent="0">
                        <a:buFont typeface="Arial" panose="020B0604020202020204" pitchFamily="34" charset="0"/>
                        <a:buChar char="•"/>
                      </a:pPr>
                      <a:r>
                        <a:rPr lang="en-GB" sz="800" baseline="0" dirty="0" smtClean="0"/>
                        <a:t>Treaty of Windsor in 1506 had him returned and imprisoned in the Tower.</a:t>
                      </a:r>
                    </a:p>
                    <a:p>
                      <a:pPr marL="0" indent="0">
                        <a:buFont typeface="Arial" panose="020B0604020202020204" pitchFamily="34" charset="0"/>
                        <a:buChar char="•"/>
                      </a:pPr>
                      <a:r>
                        <a:rPr lang="en-GB" sz="800" baseline="0" dirty="0" smtClean="0"/>
                        <a:t>Henry VII took no further action, but he was executed in 1513 by Henry VIII.</a:t>
                      </a:r>
                    </a:p>
                  </a:txBody>
                  <a:tcPr/>
                </a:tc>
                <a:extLst>
                  <a:ext uri="{0D108BD9-81ED-4DB2-BD59-A6C34878D82A}">
                    <a16:rowId xmlns:a16="http://schemas.microsoft.com/office/drawing/2014/main" val="257949393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75114863"/>
              </p:ext>
            </p:extLst>
          </p:nvPr>
        </p:nvGraphicFramePr>
        <p:xfrm>
          <a:off x="139695" y="4412179"/>
          <a:ext cx="3458506" cy="2346960"/>
        </p:xfrm>
        <a:graphic>
          <a:graphicData uri="http://schemas.openxmlformats.org/drawingml/2006/table">
            <a:tbl>
              <a:tblPr firstRow="1" bandRow="1">
                <a:tableStyleId>{5C22544A-7EE6-4342-B048-85BDC9FD1C3A}</a:tableStyleId>
              </a:tblPr>
              <a:tblGrid>
                <a:gridCol w="3458506">
                  <a:extLst>
                    <a:ext uri="{9D8B030D-6E8A-4147-A177-3AD203B41FA5}">
                      <a16:colId xmlns:a16="http://schemas.microsoft.com/office/drawing/2014/main" val="2159815827"/>
                    </a:ext>
                  </a:extLst>
                </a:gridCol>
              </a:tblGrid>
              <a:tr h="137382">
                <a:tc>
                  <a:txBody>
                    <a:bodyPr/>
                    <a:lstStyle/>
                    <a:p>
                      <a:r>
                        <a:rPr lang="en-GB" sz="800" b="1" dirty="0" smtClean="0"/>
                        <a:t>Yorkshire Rebellion 1489</a:t>
                      </a:r>
                      <a:endParaRPr lang="en-GB" sz="800" b="1" dirty="0"/>
                    </a:p>
                  </a:txBody>
                  <a:tcPr>
                    <a:solidFill>
                      <a:schemeClr val="accent1">
                        <a:lumMod val="60000"/>
                        <a:lumOff val="40000"/>
                      </a:schemeClr>
                    </a:solidFill>
                  </a:tcPr>
                </a:tc>
                <a:extLst>
                  <a:ext uri="{0D108BD9-81ED-4DB2-BD59-A6C34878D82A}">
                    <a16:rowId xmlns:a16="http://schemas.microsoft.com/office/drawing/2014/main" val="2636478041"/>
                  </a:ext>
                </a:extLst>
              </a:tr>
              <a:tr h="294390">
                <a:tc>
                  <a:txBody>
                    <a:bodyPr/>
                    <a:lstStyle/>
                    <a:p>
                      <a:pPr marL="0" indent="0">
                        <a:buFont typeface="Arial" panose="020B0604020202020204" pitchFamily="34" charset="0"/>
                        <a:buNone/>
                      </a:pPr>
                      <a:r>
                        <a:rPr lang="en-GB" sz="800" dirty="0" smtClean="0"/>
                        <a:t>Sparked by resentment of taxation granted by Parliament in 1489 to raise £100,000 to finance English forces in Brittany. (traditionally only the South paid for war to do with France)</a:t>
                      </a:r>
                      <a:endParaRPr lang="en-GB" sz="800" dirty="0"/>
                    </a:p>
                  </a:txBody>
                  <a:tcPr/>
                </a:tc>
                <a:extLst>
                  <a:ext uri="{0D108BD9-81ED-4DB2-BD59-A6C34878D82A}">
                    <a16:rowId xmlns:a16="http://schemas.microsoft.com/office/drawing/2014/main" val="2206439643"/>
                  </a:ext>
                </a:extLst>
              </a:tr>
              <a:tr h="195123">
                <a:tc>
                  <a:txBody>
                    <a:bodyPr/>
                    <a:lstStyle/>
                    <a:p>
                      <a:pPr marL="0" indent="0">
                        <a:buFont typeface="Arial" panose="020B0604020202020204" pitchFamily="34" charset="0"/>
                        <a:buNone/>
                      </a:pPr>
                      <a:r>
                        <a:rPr lang="en-GB" sz="800" dirty="0" smtClean="0"/>
                        <a:t>There had also been poor harvest in</a:t>
                      </a:r>
                      <a:r>
                        <a:rPr lang="en-GB" sz="800" baseline="0" dirty="0" smtClean="0"/>
                        <a:t> the Northern Shires in 1488.</a:t>
                      </a:r>
                      <a:endParaRPr lang="en-GB" sz="800" dirty="0"/>
                    </a:p>
                  </a:txBody>
                  <a:tcPr/>
                </a:tc>
                <a:extLst>
                  <a:ext uri="{0D108BD9-81ED-4DB2-BD59-A6C34878D82A}">
                    <a16:rowId xmlns:a16="http://schemas.microsoft.com/office/drawing/2014/main" val="808514932"/>
                  </a:ext>
                </a:extLst>
              </a:tr>
              <a:tr h="294390">
                <a:tc>
                  <a:txBody>
                    <a:bodyPr/>
                    <a:lstStyle/>
                    <a:p>
                      <a:pPr marL="0" indent="0">
                        <a:buFont typeface="Arial" panose="020B0604020202020204" pitchFamily="34" charset="0"/>
                        <a:buNone/>
                      </a:pPr>
                      <a:r>
                        <a:rPr lang="en-GB" sz="800" dirty="0" smtClean="0"/>
                        <a:t>Earl of Northumberland was murdered – his retainers abandoned him as he had abandoned Richard III at Bosworth (showing</a:t>
                      </a:r>
                      <a:r>
                        <a:rPr lang="en-GB" sz="800" baseline="0" dirty="0" smtClean="0"/>
                        <a:t> latent Yorkist feelings)</a:t>
                      </a:r>
                      <a:endParaRPr lang="en-GB" sz="800" dirty="0"/>
                    </a:p>
                  </a:txBody>
                  <a:tcPr/>
                </a:tc>
                <a:extLst>
                  <a:ext uri="{0D108BD9-81ED-4DB2-BD59-A6C34878D82A}">
                    <a16:rowId xmlns:a16="http://schemas.microsoft.com/office/drawing/2014/main" val="3903537877"/>
                  </a:ext>
                </a:extLst>
              </a:tr>
              <a:tr h="294390">
                <a:tc>
                  <a:txBody>
                    <a:bodyPr/>
                    <a:lstStyle/>
                    <a:p>
                      <a:pPr marL="0" indent="0">
                        <a:buFont typeface="Arial" panose="020B0604020202020204" pitchFamily="34" charset="0"/>
                        <a:buNone/>
                      </a:pPr>
                      <a:r>
                        <a:rPr lang="en-GB" sz="800" dirty="0" smtClean="0"/>
                        <a:t>The leader of the Yorkshire rebels was Sir John </a:t>
                      </a:r>
                      <a:r>
                        <a:rPr lang="en-GB" sz="800" dirty="0" err="1" smtClean="0"/>
                        <a:t>Egremont</a:t>
                      </a:r>
                      <a:r>
                        <a:rPr lang="en-GB" sz="800" dirty="0" smtClean="0"/>
                        <a:t> – an illegitimate member of the Percy family.  The Earl of Northumberland was the head of the legitimate Percy family. Therefore showing some element of local issues also present</a:t>
                      </a:r>
                      <a:endParaRPr lang="en-GB" sz="800" dirty="0"/>
                    </a:p>
                  </a:txBody>
                  <a:tcPr/>
                </a:tc>
                <a:extLst>
                  <a:ext uri="{0D108BD9-81ED-4DB2-BD59-A6C34878D82A}">
                    <a16:rowId xmlns:a16="http://schemas.microsoft.com/office/drawing/2014/main" val="3359351282"/>
                  </a:ext>
                </a:extLst>
              </a:tr>
              <a:tr h="294390">
                <a:tc>
                  <a:txBody>
                    <a:bodyPr/>
                    <a:lstStyle/>
                    <a:p>
                      <a:pPr marL="0" indent="0">
                        <a:buFont typeface="Arial" panose="020B0604020202020204" pitchFamily="34" charset="0"/>
                        <a:buNone/>
                      </a:pPr>
                      <a:r>
                        <a:rPr lang="en-GB" sz="800" dirty="0" smtClean="0"/>
                        <a:t>Henry planned to come north to deal with it but sent Surrey to crush it. Surry did and hanged several</a:t>
                      </a:r>
                      <a:r>
                        <a:rPr lang="en-GB" sz="800" baseline="0" dirty="0" smtClean="0"/>
                        <a:t> ringleaders. Most of the money was not collected.</a:t>
                      </a:r>
                      <a:endParaRPr lang="en-GB" sz="800" dirty="0"/>
                    </a:p>
                  </a:txBody>
                  <a:tcPr/>
                </a:tc>
                <a:extLst>
                  <a:ext uri="{0D108BD9-81ED-4DB2-BD59-A6C34878D82A}">
                    <a16:rowId xmlns:a16="http://schemas.microsoft.com/office/drawing/2014/main" val="396861449"/>
                  </a:ext>
                </a:extLst>
              </a:tr>
              <a:tr h="195123">
                <a:tc>
                  <a:txBody>
                    <a:bodyPr/>
                    <a:lstStyle/>
                    <a:p>
                      <a:pPr marL="0" indent="0">
                        <a:buFont typeface="Arial" panose="020B0604020202020204" pitchFamily="34" charset="0"/>
                        <a:buNone/>
                      </a:pPr>
                      <a:r>
                        <a:rPr lang="en-GB" sz="800" dirty="0" smtClean="0"/>
                        <a:t>Considered a loyal rebellion – no real attempt to overthrow Henry VII.</a:t>
                      </a:r>
                      <a:endParaRPr lang="en-GB" sz="800" dirty="0"/>
                    </a:p>
                  </a:txBody>
                  <a:tcPr/>
                </a:tc>
                <a:extLst>
                  <a:ext uri="{0D108BD9-81ED-4DB2-BD59-A6C34878D82A}">
                    <a16:rowId xmlns:a16="http://schemas.microsoft.com/office/drawing/2014/main" val="128024913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177246"/>
              </p:ext>
            </p:extLst>
          </p:nvPr>
        </p:nvGraphicFramePr>
        <p:xfrm>
          <a:off x="3693448" y="4588682"/>
          <a:ext cx="3163332" cy="2225040"/>
        </p:xfrm>
        <a:graphic>
          <a:graphicData uri="http://schemas.openxmlformats.org/drawingml/2006/table">
            <a:tbl>
              <a:tblPr firstRow="1" bandRow="1">
                <a:tableStyleId>{5C22544A-7EE6-4342-B048-85BDC9FD1C3A}</a:tableStyleId>
              </a:tblPr>
              <a:tblGrid>
                <a:gridCol w="3163332">
                  <a:extLst>
                    <a:ext uri="{9D8B030D-6E8A-4147-A177-3AD203B41FA5}">
                      <a16:colId xmlns:a16="http://schemas.microsoft.com/office/drawing/2014/main" val="1911864126"/>
                    </a:ext>
                  </a:extLst>
                </a:gridCol>
              </a:tblGrid>
              <a:tr h="147761">
                <a:tc>
                  <a:txBody>
                    <a:bodyPr/>
                    <a:lstStyle/>
                    <a:p>
                      <a:pPr marL="0" indent="0">
                        <a:buFont typeface="Arial" panose="020B0604020202020204" pitchFamily="34" charset="0"/>
                        <a:buNone/>
                      </a:pPr>
                      <a:r>
                        <a:rPr lang="en-GB" sz="800" b="1" dirty="0" smtClean="0"/>
                        <a:t>Cornish Rebellion</a:t>
                      </a:r>
                      <a:r>
                        <a:rPr lang="en-GB" sz="800" b="1" baseline="0" dirty="0" smtClean="0"/>
                        <a:t> 1497</a:t>
                      </a:r>
                      <a:endParaRPr lang="en-GB" sz="800" b="1" dirty="0"/>
                    </a:p>
                  </a:txBody>
                  <a:tcPr>
                    <a:solidFill>
                      <a:schemeClr val="accent1">
                        <a:lumMod val="60000"/>
                        <a:lumOff val="40000"/>
                      </a:schemeClr>
                    </a:solidFill>
                  </a:tcPr>
                </a:tc>
                <a:extLst>
                  <a:ext uri="{0D108BD9-81ED-4DB2-BD59-A6C34878D82A}">
                    <a16:rowId xmlns:a16="http://schemas.microsoft.com/office/drawing/2014/main" val="1092556538"/>
                  </a:ext>
                </a:extLst>
              </a:tr>
              <a:tr h="232196">
                <a:tc>
                  <a:txBody>
                    <a:bodyPr/>
                    <a:lstStyle/>
                    <a:p>
                      <a:pPr marL="0" indent="0">
                        <a:buFont typeface="Arial" panose="020B0604020202020204" pitchFamily="34" charset="0"/>
                        <a:buNone/>
                      </a:pPr>
                      <a:r>
                        <a:rPr lang="en-GB" sz="800" dirty="0" smtClean="0"/>
                        <a:t>Triggered by the need for fund for war against Scotland. (traditionally only</a:t>
                      </a:r>
                      <a:r>
                        <a:rPr lang="en-GB" sz="800" baseline="0" dirty="0" smtClean="0"/>
                        <a:t> the North paid for War against Scotland)</a:t>
                      </a:r>
                      <a:endParaRPr lang="en-GB" sz="800" dirty="0"/>
                    </a:p>
                  </a:txBody>
                  <a:tcPr/>
                </a:tc>
                <a:extLst>
                  <a:ext uri="{0D108BD9-81ED-4DB2-BD59-A6C34878D82A}">
                    <a16:rowId xmlns:a16="http://schemas.microsoft.com/office/drawing/2014/main" val="1538600908"/>
                  </a:ext>
                </a:extLst>
              </a:tr>
              <a:tr h="147761">
                <a:tc>
                  <a:txBody>
                    <a:bodyPr/>
                    <a:lstStyle/>
                    <a:p>
                      <a:pPr marL="0" indent="0">
                        <a:buFont typeface="Arial" panose="020B0604020202020204" pitchFamily="34" charset="0"/>
                        <a:buNone/>
                      </a:pPr>
                      <a:r>
                        <a:rPr lang="en-GB" sz="800" dirty="0" smtClean="0"/>
                        <a:t>Had 15,000 rebels and were led by Lord Audley</a:t>
                      </a:r>
                      <a:endParaRPr lang="en-GB" sz="800" dirty="0"/>
                    </a:p>
                  </a:txBody>
                  <a:tcPr/>
                </a:tc>
                <a:extLst>
                  <a:ext uri="{0D108BD9-81ED-4DB2-BD59-A6C34878D82A}">
                    <a16:rowId xmlns:a16="http://schemas.microsoft.com/office/drawing/2014/main" val="1755055689"/>
                  </a:ext>
                </a:extLst>
              </a:tr>
              <a:tr h="232196">
                <a:tc>
                  <a:txBody>
                    <a:bodyPr/>
                    <a:lstStyle/>
                    <a:p>
                      <a:pPr marL="0" indent="0">
                        <a:buFont typeface="Arial" panose="020B0604020202020204" pitchFamily="34" charset="0"/>
                        <a:buNone/>
                      </a:pPr>
                      <a:r>
                        <a:rPr lang="en-GB" sz="800" dirty="0" smtClean="0"/>
                        <a:t>Local nobles were unable/unwilling to stop it showing weakness in government.</a:t>
                      </a:r>
                      <a:endParaRPr lang="en-GB" sz="800" dirty="0"/>
                    </a:p>
                  </a:txBody>
                  <a:tcPr/>
                </a:tc>
                <a:extLst>
                  <a:ext uri="{0D108BD9-81ED-4DB2-BD59-A6C34878D82A}">
                    <a16:rowId xmlns:a16="http://schemas.microsoft.com/office/drawing/2014/main" val="2676604243"/>
                  </a:ext>
                </a:extLst>
              </a:tr>
              <a:tr h="401066">
                <a:tc>
                  <a:txBody>
                    <a:bodyPr/>
                    <a:lstStyle/>
                    <a:p>
                      <a:pPr marL="0" indent="0">
                        <a:buFont typeface="Arial" panose="020B0604020202020204" pitchFamily="34" charset="0"/>
                        <a:buNone/>
                      </a:pPr>
                      <a:r>
                        <a:rPr lang="en-GB" sz="800" dirty="0" smtClean="0"/>
                        <a:t>The rebels made it all the way to Blackheath, just outside London, the traditional place of expressing grievance.</a:t>
                      </a:r>
                      <a:r>
                        <a:rPr lang="en-GB" sz="800" baseline="0" dirty="0" smtClean="0"/>
                        <a:t>  They complained against ‘evil councillors’ such as Morton and Bray, not the King himself, s</a:t>
                      </a:r>
                      <a:r>
                        <a:rPr lang="en-GB" sz="800" dirty="0" smtClean="0"/>
                        <a:t>howing it to be a ‘loyal’ rebellion.</a:t>
                      </a:r>
                      <a:endParaRPr lang="en-GB" sz="800" dirty="0"/>
                    </a:p>
                  </a:txBody>
                  <a:tcPr/>
                </a:tc>
                <a:extLst>
                  <a:ext uri="{0D108BD9-81ED-4DB2-BD59-A6C34878D82A}">
                    <a16:rowId xmlns:a16="http://schemas.microsoft.com/office/drawing/2014/main" val="318448021"/>
                  </a:ext>
                </a:extLst>
              </a:tr>
              <a:tr h="232196">
                <a:tc>
                  <a:txBody>
                    <a:bodyPr/>
                    <a:lstStyle/>
                    <a:p>
                      <a:pPr marL="0" indent="0">
                        <a:buFont typeface="Arial" panose="020B0604020202020204" pitchFamily="34" charset="0"/>
                        <a:buNone/>
                      </a:pPr>
                      <a:r>
                        <a:rPr lang="en-GB" sz="800" dirty="0" smtClean="0"/>
                        <a:t>Henry had to withdraw </a:t>
                      </a:r>
                      <a:r>
                        <a:rPr lang="en-GB" sz="800" dirty="0" err="1" smtClean="0"/>
                        <a:t>Daubeney</a:t>
                      </a:r>
                      <a:r>
                        <a:rPr lang="en-GB" sz="800" dirty="0" smtClean="0"/>
                        <a:t> and his troops from the border with Scotland to deal with this threat.</a:t>
                      </a:r>
                      <a:endParaRPr lang="en-GB" sz="800" dirty="0"/>
                    </a:p>
                  </a:txBody>
                  <a:tcPr/>
                </a:tc>
                <a:extLst>
                  <a:ext uri="{0D108BD9-81ED-4DB2-BD59-A6C34878D82A}">
                    <a16:rowId xmlns:a16="http://schemas.microsoft.com/office/drawing/2014/main" val="269205172"/>
                  </a:ext>
                </a:extLst>
              </a:tr>
              <a:tr h="187828">
                <a:tc>
                  <a:txBody>
                    <a:bodyPr/>
                    <a:lstStyle/>
                    <a:p>
                      <a:pPr marL="0" indent="0">
                        <a:buFont typeface="Arial" panose="020B0604020202020204" pitchFamily="34" charset="0"/>
                        <a:buNone/>
                      </a:pPr>
                      <a:r>
                        <a:rPr lang="en-GB" sz="800" dirty="0" smtClean="0"/>
                        <a:t>Rebellion crushed by the troops</a:t>
                      </a:r>
                      <a:r>
                        <a:rPr lang="en-GB" sz="800" baseline="0" dirty="0" smtClean="0"/>
                        <a:t> and leaders like Audley were executed.</a:t>
                      </a:r>
                      <a:endParaRPr lang="en-GB" sz="800" dirty="0"/>
                    </a:p>
                  </a:txBody>
                  <a:tcPr/>
                </a:tc>
                <a:extLst>
                  <a:ext uri="{0D108BD9-81ED-4DB2-BD59-A6C34878D82A}">
                    <a16:rowId xmlns:a16="http://schemas.microsoft.com/office/drawing/2014/main" val="599153897"/>
                  </a:ext>
                </a:extLst>
              </a:tr>
            </a:tbl>
          </a:graphicData>
        </a:graphic>
      </p:graphicFrame>
    </p:spTree>
    <p:extLst>
      <p:ext uri="{BB962C8B-B14F-4D97-AF65-F5344CB8AC3E}">
        <p14:creationId xmlns:p14="http://schemas.microsoft.com/office/powerpoint/2010/main" val="1359806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33900" y="292100"/>
            <a:ext cx="1512533" cy="461665"/>
          </a:xfrm>
          <a:prstGeom prst="rect">
            <a:avLst/>
          </a:prstGeom>
          <a:noFill/>
        </p:spPr>
        <p:txBody>
          <a:bodyPr wrap="square" rtlCol="0">
            <a:spAutoFit/>
          </a:bodyPr>
          <a:lstStyle/>
          <a:p>
            <a:r>
              <a:rPr lang="en-GB" sz="1200" dirty="0" smtClean="0"/>
              <a:t>Henry VIII –  The pre-Reformation Church</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2780941203"/>
              </p:ext>
            </p:extLst>
          </p:nvPr>
        </p:nvGraphicFramePr>
        <p:xfrm>
          <a:off x="5712276" y="1358900"/>
          <a:ext cx="4104823" cy="5352058"/>
        </p:xfrm>
        <a:graphic>
          <a:graphicData uri="http://schemas.openxmlformats.org/drawingml/2006/table">
            <a:tbl>
              <a:tblPr firstRow="1" bandRow="1">
                <a:tableStyleId>{21E4AEA4-8DFA-4A89-87EB-49C32662AFE0}</a:tableStyleId>
              </a:tblPr>
              <a:tblGrid>
                <a:gridCol w="395279">
                  <a:extLst>
                    <a:ext uri="{9D8B030D-6E8A-4147-A177-3AD203B41FA5}">
                      <a16:colId xmlns:a16="http://schemas.microsoft.com/office/drawing/2014/main" val="2433036752"/>
                    </a:ext>
                  </a:extLst>
                </a:gridCol>
                <a:gridCol w="3709544">
                  <a:extLst>
                    <a:ext uri="{9D8B030D-6E8A-4147-A177-3AD203B41FA5}">
                      <a16:colId xmlns:a16="http://schemas.microsoft.com/office/drawing/2014/main" val="876822843"/>
                    </a:ext>
                  </a:extLst>
                </a:gridCol>
              </a:tblGrid>
              <a:tr h="261898">
                <a:tc gridSpan="2">
                  <a:txBody>
                    <a:bodyPr/>
                    <a:lstStyle/>
                    <a:p>
                      <a:r>
                        <a:rPr lang="en-GB" sz="800" dirty="0" smtClean="0"/>
                        <a:t>Impact of the dissolution – social impact</a:t>
                      </a:r>
                      <a:endParaRPr lang="en-GB" sz="800" dirty="0"/>
                    </a:p>
                  </a:txBody>
                  <a:tcPr/>
                </a:tc>
                <a:tc hMerge="1">
                  <a:txBody>
                    <a:bodyPr/>
                    <a:lstStyle/>
                    <a:p>
                      <a:endParaRPr lang="en-GB" sz="800" dirty="0"/>
                    </a:p>
                  </a:txBody>
                  <a:tcPr/>
                </a:tc>
                <a:extLst>
                  <a:ext uri="{0D108BD9-81ED-4DB2-BD59-A6C34878D82A}">
                    <a16:rowId xmlns:a16="http://schemas.microsoft.com/office/drawing/2014/main" val="1110639599"/>
                  </a:ext>
                </a:extLst>
              </a:tr>
              <a:tr h="839510">
                <a:tc>
                  <a:txBody>
                    <a:bodyPr/>
                    <a:lstStyle/>
                    <a:p>
                      <a:pPr marL="0" indent="0">
                        <a:buFont typeface="Arial" panose="020B0604020202020204" pitchFamily="34" charset="0"/>
                        <a:buNone/>
                      </a:pPr>
                      <a:r>
                        <a:rPr lang="en-GB" sz="800" kern="1200" dirty="0" smtClean="0">
                          <a:solidFill>
                            <a:schemeClr val="dk1"/>
                          </a:solidFill>
                          <a:effectLst/>
                          <a:latin typeface="+mn-lt"/>
                          <a:ea typeface="+mn-ea"/>
                          <a:cs typeface="+mn-cs"/>
                        </a:rPr>
                        <a:t>Education</a:t>
                      </a:r>
                    </a:p>
                  </a:txBody>
                  <a:tcPr vert="vert270"/>
                </a:tc>
                <a:tc>
                  <a:txBody>
                    <a:bodyPr/>
                    <a:lstStyle/>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The vandalism lead to the destruction of libraries of books, images and reliquaries</a:t>
                      </a:r>
                      <a:r>
                        <a:rPr lang="en-GB" sz="800" kern="1200" baseline="0" dirty="0" smtClean="0">
                          <a:solidFill>
                            <a:schemeClr val="dk1"/>
                          </a:solidFill>
                          <a:effectLst/>
                          <a:latin typeface="+mn-lt"/>
                          <a:ea typeface="+mn-ea"/>
                          <a:cs typeface="+mn-cs"/>
                        </a:rPr>
                        <a:t> e.g. Worcester priory had over 600 books, but only 6 survived.</a:t>
                      </a:r>
                      <a:endParaRPr lang="en-GB" sz="800" kern="1200" dirty="0" smtClean="0">
                        <a:solidFill>
                          <a:schemeClr val="dk1"/>
                        </a:solidFill>
                        <a:effectLst/>
                        <a:latin typeface="+mn-lt"/>
                        <a:ea typeface="+mn-ea"/>
                        <a:cs typeface="+mn-cs"/>
                      </a:endParaRP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Monasteries had previously provided education for children</a:t>
                      </a:r>
                      <a:r>
                        <a:rPr lang="en-GB" sz="800" kern="1200" baseline="0" dirty="0" smtClean="0">
                          <a:solidFill>
                            <a:schemeClr val="dk1"/>
                          </a:solidFill>
                          <a:effectLst/>
                          <a:latin typeface="+mn-lt"/>
                          <a:ea typeface="+mn-ea"/>
                          <a:cs typeface="+mn-cs"/>
                        </a:rPr>
                        <a:t> from well-off families.</a:t>
                      </a:r>
                      <a:endParaRPr lang="en-GB" sz="800" kern="1200" dirty="0" smtClean="0">
                        <a:solidFill>
                          <a:schemeClr val="dk1"/>
                        </a:solidFill>
                        <a:effectLst/>
                        <a:latin typeface="+mn-lt"/>
                        <a:ea typeface="+mn-ea"/>
                        <a:cs typeface="+mn-cs"/>
                      </a:endParaRP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Some of the wealth Henry attained was spent on education – new cathedral grammar schools were set up at Canterbury, Carlisle, Ely, Bristol, Chester and Worcester</a:t>
                      </a:r>
                      <a:r>
                        <a:rPr lang="en-GB" sz="800" kern="1200" baseline="0" dirty="0" smtClean="0">
                          <a:solidFill>
                            <a:schemeClr val="dk1"/>
                          </a:solidFill>
                          <a:effectLst/>
                          <a:latin typeface="+mn-lt"/>
                          <a:ea typeface="+mn-ea"/>
                          <a:cs typeface="+mn-cs"/>
                        </a:rPr>
                        <a:t> which can be argued lead to greater education in the middling classes.</a:t>
                      </a:r>
                      <a:endParaRPr lang="en-GB" sz="800" kern="1200" dirty="0" smtClean="0">
                        <a:solidFill>
                          <a:schemeClr val="dk1"/>
                        </a:solidFill>
                        <a:effectLst/>
                        <a:latin typeface="+mn-lt"/>
                        <a:ea typeface="+mn-ea"/>
                        <a:cs typeface="+mn-cs"/>
                      </a:endParaRP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Christ Church, Oxford and Trinity College,</a:t>
                      </a:r>
                      <a:r>
                        <a:rPr lang="en-GB" sz="800" kern="1200" baseline="0" dirty="0" smtClean="0">
                          <a:solidFill>
                            <a:schemeClr val="dk1"/>
                          </a:solidFill>
                          <a:effectLst/>
                          <a:latin typeface="+mn-lt"/>
                          <a:ea typeface="+mn-ea"/>
                          <a:cs typeface="+mn-cs"/>
                        </a:rPr>
                        <a:t> Cambridge were set up by Henry.</a:t>
                      </a:r>
                    </a:p>
                    <a:p>
                      <a:pPr marL="72000" indent="-72000">
                        <a:buFont typeface="Arial" panose="020B0604020202020204" pitchFamily="34" charset="0"/>
                        <a:buChar char="•"/>
                      </a:pPr>
                      <a:r>
                        <a:rPr lang="en-GB" sz="800" kern="1200" baseline="0" dirty="0" smtClean="0">
                          <a:solidFill>
                            <a:schemeClr val="dk1"/>
                          </a:solidFill>
                          <a:effectLst/>
                          <a:latin typeface="+mn-lt"/>
                          <a:ea typeface="+mn-ea"/>
                          <a:cs typeface="+mn-cs"/>
                        </a:rPr>
                        <a:t>HOWEVER not clear if this shift to urban education was due to the loss of monasteries of broader impact of printing.</a:t>
                      </a:r>
                    </a:p>
                  </a:txBody>
                  <a:tcPr/>
                </a:tc>
                <a:extLst>
                  <a:ext uri="{0D108BD9-81ED-4DB2-BD59-A6C34878D82A}">
                    <a16:rowId xmlns:a16="http://schemas.microsoft.com/office/drawing/2014/main" val="2660588242"/>
                  </a:ext>
                </a:extLst>
              </a:tr>
              <a:tr h="581199">
                <a:tc>
                  <a:txBody>
                    <a:bodyPr/>
                    <a:lstStyle/>
                    <a:p>
                      <a:pPr marL="0" indent="0">
                        <a:buFont typeface="Arial" panose="020B0604020202020204" pitchFamily="34" charset="0"/>
                        <a:buNone/>
                      </a:pPr>
                      <a:r>
                        <a:rPr lang="en-GB" sz="800" dirty="0" smtClean="0"/>
                        <a:t>Monks and nuns</a:t>
                      </a:r>
                      <a:endParaRPr lang="en-GB" sz="800" dirty="0"/>
                    </a:p>
                  </a:txBody>
                  <a:tcPr vert="vert270"/>
                </a:tc>
                <a:tc>
                  <a:txBody>
                    <a:bodyPr/>
                    <a:lstStyle/>
                    <a:p>
                      <a:pPr marL="72000" indent="-72000">
                        <a:buFont typeface="Arial" panose="020B0604020202020204" pitchFamily="34" charset="0"/>
                        <a:buChar char="•"/>
                      </a:pPr>
                      <a:r>
                        <a:rPr lang="en-GB" sz="800" dirty="0" smtClean="0"/>
                        <a:t>Most monks and friars found employment in the Church.</a:t>
                      </a:r>
                    </a:p>
                    <a:p>
                      <a:pPr marL="72000" indent="-72000">
                        <a:buFont typeface="Arial" panose="020B0604020202020204" pitchFamily="34" charset="0"/>
                        <a:buChar char="•"/>
                      </a:pPr>
                      <a:r>
                        <a:rPr lang="en-GB" sz="800" dirty="0" smtClean="0"/>
                        <a:t>About 6,500/8000 were moved on with pensions</a:t>
                      </a:r>
                      <a:r>
                        <a:rPr lang="en-GB" sz="800" baseline="0" dirty="0" smtClean="0"/>
                        <a:t> to other positions in the Church or in the homes of great Catholic families</a:t>
                      </a:r>
                      <a:endParaRPr lang="en-GB" sz="800" dirty="0" smtClean="0"/>
                    </a:p>
                    <a:p>
                      <a:pPr marL="72000" indent="-72000">
                        <a:buFont typeface="Arial" panose="020B0604020202020204" pitchFamily="34" charset="0"/>
                        <a:buChar char="•"/>
                      </a:pPr>
                      <a:r>
                        <a:rPr lang="en-GB" sz="800" dirty="0" smtClean="0"/>
                        <a:t>However a significant minority were left in hardship.</a:t>
                      </a:r>
                    </a:p>
                    <a:p>
                      <a:pPr marL="72000" indent="-72000">
                        <a:buFont typeface="Arial" panose="020B0604020202020204" pitchFamily="34" charset="0"/>
                        <a:buChar char="•"/>
                      </a:pPr>
                      <a:r>
                        <a:rPr lang="en-GB" sz="800" dirty="0" smtClean="0"/>
                        <a:t>Nuns were less well off – 2,000 nuns</a:t>
                      </a:r>
                      <a:r>
                        <a:rPr lang="en-GB" sz="800" baseline="0" dirty="0" smtClean="0"/>
                        <a:t> were allowed neither to marry nor to become priests.</a:t>
                      </a:r>
                      <a:endParaRPr lang="en-GB" sz="800" dirty="0"/>
                    </a:p>
                  </a:txBody>
                  <a:tcPr/>
                </a:tc>
                <a:extLst>
                  <a:ext uri="{0D108BD9-81ED-4DB2-BD59-A6C34878D82A}">
                    <a16:rowId xmlns:a16="http://schemas.microsoft.com/office/drawing/2014/main" val="1972838005"/>
                  </a:ext>
                </a:extLst>
              </a:tr>
              <a:tr h="322888">
                <a:tc>
                  <a:txBody>
                    <a:bodyPr/>
                    <a:lstStyle/>
                    <a:p>
                      <a:pPr marL="0" indent="0">
                        <a:buFont typeface="Arial" panose="020B0604020202020204" pitchFamily="34" charset="0"/>
                        <a:buNone/>
                      </a:pPr>
                      <a:r>
                        <a:rPr lang="en-GB" sz="800" dirty="0" smtClean="0"/>
                        <a:t>The poor</a:t>
                      </a:r>
                      <a:endParaRPr lang="en-GB" sz="800" dirty="0"/>
                    </a:p>
                  </a:txBody>
                  <a:tcPr vert="vert270"/>
                </a:tc>
                <a:tc>
                  <a:txBody>
                    <a:bodyPr/>
                    <a:lstStyle/>
                    <a:p>
                      <a:pPr marL="72000" indent="-72000">
                        <a:buFont typeface="Arial" panose="020B0604020202020204" pitchFamily="34" charset="0"/>
                        <a:buChar char="•"/>
                      </a:pPr>
                      <a:r>
                        <a:rPr lang="en-GB" sz="800" dirty="0" smtClean="0"/>
                        <a:t>Monasteries had traditionally helped the poor</a:t>
                      </a:r>
                      <a:r>
                        <a:rPr lang="en-GB" sz="800" baseline="0" dirty="0" smtClean="0"/>
                        <a:t> by offering support. For example there was a tradition that food left over from the monks’ table would go to the poor.</a:t>
                      </a:r>
                      <a:endParaRPr lang="en-GB" sz="800" dirty="0" smtClean="0"/>
                    </a:p>
                    <a:p>
                      <a:pPr marL="72000" indent="-72000">
                        <a:buFont typeface="Arial" panose="020B0604020202020204" pitchFamily="34" charset="0"/>
                        <a:buChar char="•"/>
                      </a:pPr>
                      <a:r>
                        <a:rPr lang="en-GB" sz="800" dirty="0" smtClean="0"/>
                        <a:t>Dickens argues it only aggravated an already worsening problem – dissolution was not a major cause of poverty</a:t>
                      </a:r>
                      <a:r>
                        <a:rPr lang="en-GB" sz="800" baseline="0" dirty="0" smtClean="0"/>
                        <a:t> (also many monks, as shown above, found new employment)</a:t>
                      </a:r>
                      <a:endParaRPr lang="en-GB" sz="800" dirty="0"/>
                    </a:p>
                  </a:txBody>
                  <a:tcPr/>
                </a:tc>
                <a:extLst>
                  <a:ext uri="{0D108BD9-81ED-4DB2-BD59-A6C34878D82A}">
                    <a16:rowId xmlns:a16="http://schemas.microsoft.com/office/drawing/2014/main" val="984796918"/>
                  </a:ext>
                </a:extLst>
              </a:tr>
              <a:tr h="495095">
                <a:tc>
                  <a:txBody>
                    <a:bodyPr/>
                    <a:lstStyle/>
                    <a:p>
                      <a:pPr marL="0" indent="0">
                        <a:buFont typeface="Arial" panose="020B0604020202020204" pitchFamily="34" charset="0"/>
                        <a:buNone/>
                      </a:pPr>
                      <a:r>
                        <a:rPr lang="en-GB" sz="800" dirty="0" smtClean="0"/>
                        <a:t>Profit</a:t>
                      </a:r>
                      <a:endParaRPr lang="en-GB" sz="800" dirty="0"/>
                    </a:p>
                  </a:txBody>
                  <a:tcPr vert="vert270"/>
                </a:tc>
                <a:tc>
                  <a:txBody>
                    <a:bodyPr/>
                    <a:lstStyle/>
                    <a:p>
                      <a:pPr marL="72000" indent="-72000">
                        <a:buFont typeface="Arial" panose="020B0604020202020204" pitchFamily="34" charset="0"/>
                        <a:buChar char="•"/>
                      </a:pPr>
                      <a:r>
                        <a:rPr lang="en-GB" sz="800" dirty="0" smtClean="0"/>
                        <a:t>The Gold and silver  and jewelled possessions were taken to the Court of Augmentations and then given away or sold off.</a:t>
                      </a:r>
                    </a:p>
                    <a:p>
                      <a:pPr marL="72000" indent="-72000">
                        <a:buFont typeface="Arial" panose="020B0604020202020204" pitchFamily="34" charset="0"/>
                        <a:buChar char="•"/>
                      </a:pPr>
                      <a:r>
                        <a:rPr lang="en-GB" sz="800" dirty="0" smtClean="0"/>
                        <a:t>May 1543 there was a rush to sell land to fund wars in France and Scotland.</a:t>
                      </a:r>
                    </a:p>
                    <a:p>
                      <a:pPr marL="72000" indent="-72000">
                        <a:buFont typeface="Arial" panose="020B0604020202020204" pitchFamily="34" charset="0"/>
                        <a:buChar char="•"/>
                      </a:pPr>
                      <a:r>
                        <a:rPr lang="en-GB" sz="800" dirty="0" smtClean="0"/>
                        <a:t>Over half of monastic land remained in Henry's possession in 1547.</a:t>
                      </a:r>
                    </a:p>
                    <a:p>
                      <a:pPr marL="72000" indent="-72000">
                        <a:buFont typeface="Arial" panose="020B0604020202020204" pitchFamily="34" charset="0"/>
                        <a:buChar char="•"/>
                      </a:pPr>
                      <a:r>
                        <a:rPr lang="en-GB" sz="800" dirty="0" smtClean="0"/>
                        <a:t>By</a:t>
                      </a:r>
                      <a:r>
                        <a:rPr lang="en-GB" sz="800" baseline="0" dirty="0" smtClean="0"/>
                        <a:t> 1547 the Crown had made £800,000 form sales (which meant Henrys subjects were spared harsher taxation)</a:t>
                      </a:r>
                      <a:endParaRPr lang="en-GB" sz="800" dirty="0"/>
                    </a:p>
                  </a:txBody>
                  <a:tcPr/>
                </a:tc>
                <a:extLst>
                  <a:ext uri="{0D108BD9-81ED-4DB2-BD59-A6C34878D82A}">
                    <a16:rowId xmlns:a16="http://schemas.microsoft.com/office/drawing/2014/main" val="687859590"/>
                  </a:ext>
                </a:extLst>
              </a:tr>
              <a:tr h="839510">
                <a:tc>
                  <a:txBody>
                    <a:bodyPr/>
                    <a:lstStyle/>
                    <a:p>
                      <a:pPr marL="0" indent="0">
                        <a:buFont typeface="Arial" panose="020B0604020202020204" pitchFamily="34" charset="0"/>
                        <a:buNone/>
                      </a:pPr>
                      <a:r>
                        <a:rPr lang="en-GB" sz="800" dirty="0" smtClean="0"/>
                        <a:t>Land</a:t>
                      </a:r>
                      <a:r>
                        <a:rPr lang="en-GB" sz="800" baseline="0" dirty="0" smtClean="0"/>
                        <a:t> ownership and social impact.</a:t>
                      </a:r>
                      <a:endParaRPr lang="en-GB" sz="800" dirty="0"/>
                    </a:p>
                  </a:txBody>
                  <a:tcPr vert="vert270"/>
                </a:tc>
                <a:tc>
                  <a:txBody>
                    <a:bodyPr/>
                    <a:lstStyle/>
                    <a:p>
                      <a:pPr marL="72000" indent="-72000">
                        <a:buFont typeface="Arial" panose="020B0604020202020204" pitchFamily="34" charset="0"/>
                        <a:buChar char="•"/>
                      </a:pPr>
                      <a:r>
                        <a:rPr lang="en-GB" sz="800" dirty="0" smtClean="0"/>
                        <a:t>On the eve of the dissolution the Church owned 2,000,000 acres of land – 16% of England!</a:t>
                      </a:r>
                    </a:p>
                    <a:p>
                      <a:pPr marL="72000" indent="-72000">
                        <a:buFont typeface="Arial" panose="020B0604020202020204" pitchFamily="34" charset="0"/>
                        <a:buChar char="•"/>
                      </a:pPr>
                      <a:r>
                        <a:rPr lang="en-GB" sz="800" dirty="0" smtClean="0"/>
                        <a:t>Sale of monastic lands transferred power into the hands of the laity</a:t>
                      </a:r>
                      <a:r>
                        <a:rPr lang="en-GB" sz="800" baseline="0" dirty="0" smtClean="0"/>
                        <a:t> at local level.</a:t>
                      </a:r>
                    </a:p>
                    <a:p>
                      <a:pPr marL="72000" indent="-72000">
                        <a:buFont typeface="Arial" panose="020B0604020202020204" pitchFamily="34" charset="0"/>
                        <a:buChar char="•"/>
                      </a:pPr>
                      <a:r>
                        <a:rPr lang="en-GB" sz="800" baseline="0" dirty="0" smtClean="0"/>
                        <a:t>Land ownership extended further down the social scale –some lawyers and younger sons bought land</a:t>
                      </a:r>
                    </a:p>
                    <a:p>
                      <a:pPr marL="72000" indent="-72000">
                        <a:buFont typeface="Arial" panose="020B0604020202020204" pitchFamily="34" charset="0"/>
                        <a:buChar char="•"/>
                      </a:pPr>
                      <a:r>
                        <a:rPr lang="en-GB" sz="800" baseline="0" dirty="0" smtClean="0"/>
                        <a:t>NOT a ‘social revolution/rise of the gentry’ as lots of the land was bought by those already with land to consolidate their existing land.</a:t>
                      </a:r>
                    </a:p>
                    <a:p>
                      <a:pPr marL="72000" indent="-72000">
                        <a:buFont typeface="Arial" panose="020B0604020202020204" pitchFamily="34" charset="0"/>
                        <a:buChar char="•"/>
                      </a:pPr>
                      <a:r>
                        <a:rPr lang="en-GB" sz="800" baseline="0" dirty="0" smtClean="0"/>
                        <a:t>More men with land bought into politics so neither rise of gentry nor decline of aristocracy – Elton argues it was a move to power being held in more hands.</a:t>
                      </a:r>
                    </a:p>
                    <a:p>
                      <a:pPr marL="72000" indent="-72000">
                        <a:buFont typeface="Arial" panose="020B0604020202020204" pitchFamily="34" charset="0"/>
                        <a:buChar char="•"/>
                      </a:pPr>
                      <a:r>
                        <a:rPr lang="en-GB" sz="800" baseline="0" dirty="0" smtClean="0"/>
                        <a:t>Despite land ownership changing, a lot of the land rented out was still rented to the same people and the labourers remained employed.</a:t>
                      </a:r>
                      <a:endParaRPr lang="en-GB" sz="800" dirty="0"/>
                    </a:p>
                  </a:txBody>
                  <a:tcPr/>
                </a:tc>
                <a:extLst>
                  <a:ext uri="{0D108BD9-81ED-4DB2-BD59-A6C34878D82A}">
                    <a16:rowId xmlns:a16="http://schemas.microsoft.com/office/drawing/2014/main" val="44315704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74355649"/>
              </p:ext>
            </p:extLst>
          </p:nvPr>
        </p:nvGraphicFramePr>
        <p:xfrm>
          <a:off x="73250" y="1358900"/>
          <a:ext cx="2619150" cy="4693920"/>
        </p:xfrm>
        <a:graphic>
          <a:graphicData uri="http://schemas.openxmlformats.org/drawingml/2006/table">
            <a:tbl>
              <a:tblPr firstRow="1" bandRow="1">
                <a:tableStyleId>{21E4AEA4-8DFA-4A89-87EB-49C32662AFE0}</a:tableStyleId>
              </a:tblPr>
              <a:tblGrid>
                <a:gridCol w="2619150">
                  <a:extLst>
                    <a:ext uri="{9D8B030D-6E8A-4147-A177-3AD203B41FA5}">
                      <a16:colId xmlns:a16="http://schemas.microsoft.com/office/drawing/2014/main" val="635070321"/>
                    </a:ext>
                  </a:extLst>
                </a:gridCol>
              </a:tblGrid>
              <a:tr h="167166">
                <a:tc>
                  <a:txBody>
                    <a:bodyPr/>
                    <a:lstStyle/>
                    <a:p>
                      <a:pPr marL="0" indent="0">
                        <a:buFont typeface="Arial" panose="020B0604020202020204" pitchFamily="34" charset="0"/>
                        <a:buNone/>
                      </a:pPr>
                      <a:r>
                        <a:rPr lang="en-GB" sz="800" dirty="0" smtClean="0"/>
                        <a:t>Dissolution of the Monasteries</a:t>
                      </a:r>
                      <a:endParaRPr lang="en-GB" sz="800" dirty="0"/>
                    </a:p>
                  </a:txBody>
                  <a:tcPr/>
                </a:tc>
                <a:extLst>
                  <a:ext uri="{0D108BD9-81ED-4DB2-BD59-A6C34878D82A}">
                    <a16:rowId xmlns:a16="http://schemas.microsoft.com/office/drawing/2014/main" val="4233581352"/>
                  </a:ext>
                </a:extLst>
              </a:tr>
              <a:tr h="549260">
                <a:tc>
                  <a:txBody>
                    <a:bodyPr/>
                    <a:lstStyle/>
                    <a:p>
                      <a:pPr marL="0" indent="0">
                        <a:buFont typeface="Arial" panose="020B0604020202020204" pitchFamily="34" charset="0"/>
                        <a:buNone/>
                      </a:pPr>
                      <a:r>
                        <a:rPr lang="en-GB" sz="800" b="1" dirty="0" smtClean="0"/>
                        <a:t>Act of Dissolution 1536</a:t>
                      </a:r>
                    </a:p>
                    <a:p>
                      <a:pPr marL="72000" indent="-72000">
                        <a:buFont typeface="Arial" panose="020B0604020202020204" pitchFamily="34" charset="0"/>
                        <a:buChar char="•"/>
                      </a:pPr>
                      <a:r>
                        <a:rPr lang="en-GB" sz="800" dirty="0" smtClean="0"/>
                        <a:t>Smaller</a:t>
                      </a:r>
                      <a:r>
                        <a:rPr lang="en-GB" sz="800" baseline="0" dirty="0" smtClean="0"/>
                        <a:t> monasteries dissolved – those of under £200.  Presented as preserving monasticism.</a:t>
                      </a:r>
                    </a:p>
                    <a:p>
                      <a:pPr marL="72000" indent="-72000">
                        <a:buFont typeface="Arial" panose="020B0604020202020204" pitchFamily="34" charset="0"/>
                        <a:buChar char="•"/>
                      </a:pPr>
                      <a:r>
                        <a:rPr lang="en-GB" sz="800" baseline="0" dirty="0" smtClean="0"/>
                        <a:t>Heads of houses offered a pension for retirement. Monks were transferred to surviving houses. </a:t>
                      </a:r>
                      <a:endParaRPr lang="en-GB" sz="800" dirty="0" smtClean="0"/>
                    </a:p>
                  </a:txBody>
                  <a:tcPr/>
                </a:tc>
                <a:extLst>
                  <a:ext uri="{0D108BD9-81ED-4DB2-BD59-A6C34878D82A}">
                    <a16:rowId xmlns:a16="http://schemas.microsoft.com/office/drawing/2014/main" val="1138981121"/>
                  </a:ext>
                </a:extLst>
              </a:tr>
              <a:tr h="740307">
                <a:tc>
                  <a:txBody>
                    <a:bodyPr/>
                    <a:lstStyle/>
                    <a:p>
                      <a:pPr marL="0" indent="0">
                        <a:buFont typeface="Arial" panose="020B0604020202020204" pitchFamily="34" charset="0"/>
                        <a:buNone/>
                      </a:pPr>
                      <a:r>
                        <a:rPr lang="en-GB" sz="800" b="1" dirty="0" smtClean="0"/>
                        <a:t>Voluntary dissolution</a:t>
                      </a:r>
                    </a:p>
                    <a:p>
                      <a:pPr marL="72000" indent="-72000">
                        <a:buFont typeface="Arial" panose="020B0604020202020204" pitchFamily="34" charset="0"/>
                        <a:buChar char="•"/>
                      </a:pPr>
                      <a:r>
                        <a:rPr lang="en-GB" sz="800" dirty="0" smtClean="0"/>
                        <a:t>A number of so-called voluntary dissolutions occurred through pressure from royal commissioners. Key one was surrender of the great priory of Lewes in Sussex to the King.  All property passed to Cromwell – clearly all were under attack.</a:t>
                      </a:r>
                    </a:p>
                    <a:p>
                      <a:pPr marL="72000" indent="-72000">
                        <a:buFont typeface="Arial" panose="020B0604020202020204" pitchFamily="34" charset="0"/>
                        <a:buChar char="•"/>
                      </a:pPr>
                      <a:r>
                        <a:rPr lang="en-GB" sz="800" dirty="0" smtClean="0"/>
                        <a:t>1538 – Cromwell and his remaining agents embarked on the dissolution of remaining large monasteries. Within 16 months 202 houses had surrendered.</a:t>
                      </a:r>
                    </a:p>
                  </a:txBody>
                  <a:tcPr/>
                </a:tc>
                <a:extLst>
                  <a:ext uri="{0D108BD9-81ED-4DB2-BD59-A6C34878D82A}">
                    <a16:rowId xmlns:a16="http://schemas.microsoft.com/office/drawing/2014/main" val="304559341"/>
                  </a:ext>
                </a:extLst>
              </a:tr>
              <a:tr h="453736">
                <a:tc>
                  <a:txBody>
                    <a:bodyPr/>
                    <a:lstStyle/>
                    <a:p>
                      <a:pPr marL="0" indent="0">
                        <a:buFont typeface="Arial" panose="020B0604020202020204" pitchFamily="34" charset="0"/>
                        <a:buNone/>
                      </a:pPr>
                      <a:r>
                        <a:rPr lang="en-GB" sz="800" b="1" dirty="0" smtClean="0"/>
                        <a:t>Act of Dissolution 1539</a:t>
                      </a:r>
                    </a:p>
                    <a:p>
                      <a:pPr marL="72000" indent="-72000">
                        <a:buFont typeface="Arial" panose="020B0604020202020204" pitchFamily="34" charset="0"/>
                        <a:buChar char="•"/>
                      </a:pPr>
                      <a:r>
                        <a:rPr lang="en-GB" sz="800" dirty="0" smtClean="0"/>
                        <a:t>Done</a:t>
                      </a:r>
                      <a:r>
                        <a:rPr lang="en-GB" sz="800" baseline="0" dirty="0" smtClean="0"/>
                        <a:t> partly in response to Heads of Religious houses being involved in the Pilgrimage of Grace.</a:t>
                      </a:r>
                    </a:p>
                    <a:p>
                      <a:pPr marL="72000" indent="-72000">
                        <a:buFont typeface="Arial" panose="020B0604020202020204" pitchFamily="34" charset="0"/>
                        <a:buChar char="•"/>
                      </a:pPr>
                      <a:r>
                        <a:rPr lang="en-GB" sz="800" baseline="0" dirty="0" smtClean="0"/>
                        <a:t>By March 1540 all remaining religious houses to be dissolved. </a:t>
                      </a:r>
                      <a:endParaRPr lang="en-GB" sz="800" dirty="0" smtClean="0"/>
                    </a:p>
                  </a:txBody>
                  <a:tcPr/>
                </a:tc>
                <a:extLst>
                  <a:ext uri="{0D108BD9-81ED-4DB2-BD59-A6C34878D82A}">
                    <a16:rowId xmlns:a16="http://schemas.microsoft.com/office/drawing/2014/main" val="2486972971"/>
                  </a:ext>
                </a:extLst>
              </a:tr>
              <a:tr h="453736">
                <a:tc>
                  <a:txBody>
                    <a:bodyPr/>
                    <a:lstStyle/>
                    <a:p>
                      <a:pPr marL="0" indent="0">
                        <a:buFont typeface="Arial" panose="020B0604020202020204" pitchFamily="34" charset="0"/>
                        <a:buNone/>
                      </a:pPr>
                      <a:r>
                        <a:rPr lang="en-GB" sz="800" b="1" dirty="0" smtClean="0"/>
                        <a:t>1540</a:t>
                      </a:r>
                    </a:p>
                    <a:p>
                      <a:pPr marL="72000" indent="-72000">
                        <a:buFont typeface="Arial" panose="020B0604020202020204" pitchFamily="34" charset="0"/>
                        <a:buChar char="•"/>
                      </a:pPr>
                      <a:r>
                        <a:rPr lang="en-GB" sz="800" dirty="0" smtClean="0"/>
                        <a:t>Final</a:t>
                      </a:r>
                      <a:r>
                        <a:rPr lang="en-GB" sz="800" baseline="0" dirty="0" smtClean="0"/>
                        <a:t> monastery surrendered in 1540 – </a:t>
                      </a:r>
                      <a:r>
                        <a:rPr lang="en-GB" sz="800" baseline="0" dirty="0" err="1" smtClean="0"/>
                        <a:t>Warham</a:t>
                      </a:r>
                      <a:r>
                        <a:rPr lang="en-GB" sz="800" baseline="0" dirty="0" smtClean="0"/>
                        <a:t> abbey  In all 563 houses were dissolved and 8000 monks pensioned off. Crown income doubles from £120,000 pa to £250,ooo pa with resale of monastic land at £1.3million</a:t>
                      </a:r>
                      <a:endParaRPr lang="en-GB" sz="800" dirty="0" smtClean="0"/>
                    </a:p>
                  </a:txBody>
                  <a:tcPr/>
                </a:tc>
                <a:extLst>
                  <a:ext uri="{0D108BD9-81ED-4DB2-BD59-A6C34878D82A}">
                    <a16:rowId xmlns:a16="http://schemas.microsoft.com/office/drawing/2014/main" val="2847135953"/>
                  </a:ext>
                </a:extLst>
              </a:tr>
              <a:tr h="644783">
                <a:tc>
                  <a:txBody>
                    <a:bodyPr/>
                    <a:lstStyle/>
                    <a:p>
                      <a:pPr marL="0" indent="0">
                        <a:buFont typeface="Arial" panose="020B0604020202020204" pitchFamily="34" charset="0"/>
                        <a:buNone/>
                      </a:pPr>
                      <a:r>
                        <a:rPr lang="en-GB" sz="800" b="1" dirty="0" smtClean="0"/>
                        <a:t>Chantry</a:t>
                      </a:r>
                      <a:r>
                        <a:rPr lang="en-GB" sz="800" b="1" baseline="0" dirty="0" smtClean="0"/>
                        <a:t> Chapels</a:t>
                      </a:r>
                      <a:endParaRPr lang="en-GB" sz="800" b="1" dirty="0" smtClean="0"/>
                    </a:p>
                    <a:p>
                      <a:pPr marL="72000" indent="-72000">
                        <a:buFont typeface="Arial" panose="020B0604020202020204" pitchFamily="34" charset="0"/>
                        <a:buChar char="•"/>
                      </a:pPr>
                      <a:r>
                        <a:rPr lang="en-GB" sz="800" b="0" dirty="0" smtClean="0"/>
                        <a:t>Chantries were where souls of the dead were prayed for.</a:t>
                      </a:r>
                    </a:p>
                    <a:p>
                      <a:pPr marL="72000" indent="-72000">
                        <a:buFont typeface="Arial" panose="020B0604020202020204" pitchFamily="34" charset="0"/>
                        <a:buChar char="•"/>
                      </a:pPr>
                      <a:r>
                        <a:rPr lang="en-GB" sz="800" b="0" dirty="0" smtClean="0"/>
                        <a:t>18 were dissolved in 1540-1543 and 10  in 1544 and 27 in 1545.</a:t>
                      </a:r>
                    </a:p>
                    <a:p>
                      <a:pPr marL="72000" indent="-72000">
                        <a:buFont typeface="Arial" panose="020B0604020202020204" pitchFamily="34" charset="0"/>
                        <a:buChar char="•"/>
                      </a:pPr>
                      <a:r>
                        <a:rPr lang="en-GB" sz="800" b="0" dirty="0" smtClean="0"/>
                        <a:t>In 1545 an ct of Parliament allowed for 19 more to be dissolved on secular grounds of needing money to fight France and Scotland.</a:t>
                      </a:r>
                      <a:r>
                        <a:rPr lang="en-GB" sz="800" b="0" baseline="0" dirty="0" smtClean="0"/>
                        <a:t> However this was not used due to the war ending and money wasn’t required.</a:t>
                      </a:r>
                      <a:endParaRPr lang="en-GB" sz="800" b="0" dirty="0" smtClean="0"/>
                    </a:p>
                  </a:txBody>
                  <a:tcPr/>
                </a:tc>
                <a:extLst>
                  <a:ext uri="{0D108BD9-81ED-4DB2-BD59-A6C34878D82A}">
                    <a16:rowId xmlns:a16="http://schemas.microsoft.com/office/drawing/2014/main" val="335587303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06287718"/>
              </p:ext>
            </p:extLst>
          </p:nvPr>
        </p:nvGraphicFramePr>
        <p:xfrm>
          <a:off x="73250" y="38100"/>
          <a:ext cx="9781949" cy="1280160"/>
        </p:xfrm>
        <a:graphic>
          <a:graphicData uri="http://schemas.openxmlformats.org/drawingml/2006/table">
            <a:tbl>
              <a:tblPr firstRow="1" bandRow="1">
                <a:tableStyleId>{21E4AEA4-8DFA-4A89-87EB-49C32662AFE0}</a:tableStyleId>
              </a:tblPr>
              <a:tblGrid>
                <a:gridCol w="2494095">
                  <a:extLst>
                    <a:ext uri="{9D8B030D-6E8A-4147-A177-3AD203B41FA5}">
                      <a16:colId xmlns:a16="http://schemas.microsoft.com/office/drawing/2014/main" val="242886229"/>
                    </a:ext>
                  </a:extLst>
                </a:gridCol>
                <a:gridCol w="1603347">
                  <a:extLst>
                    <a:ext uri="{9D8B030D-6E8A-4147-A177-3AD203B41FA5}">
                      <a16:colId xmlns:a16="http://schemas.microsoft.com/office/drawing/2014/main" val="3949514345"/>
                    </a:ext>
                  </a:extLst>
                </a:gridCol>
                <a:gridCol w="1425197">
                  <a:extLst>
                    <a:ext uri="{9D8B030D-6E8A-4147-A177-3AD203B41FA5}">
                      <a16:colId xmlns:a16="http://schemas.microsoft.com/office/drawing/2014/main" val="627644203"/>
                    </a:ext>
                  </a:extLst>
                </a:gridCol>
                <a:gridCol w="1221092">
                  <a:extLst>
                    <a:ext uri="{9D8B030D-6E8A-4147-A177-3AD203B41FA5}">
                      <a16:colId xmlns:a16="http://schemas.microsoft.com/office/drawing/2014/main" val="3963703986"/>
                    </a:ext>
                  </a:extLst>
                </a:gridCol>
                <a:gridCol w="1817126">
                  <a:extLst>
                    <a:ext uri="{9D8B030D-6E8A-4147-A177-3AD203B41FA5}">
                      <a16:colId xmlns:a16="http://schemas.microsoft.com/office/drawing/2014/main" val="466967960"/>
                    </a:ext>
                  </a:extLst>
                </a:gridCol>
                <a:gridCol w="1221092">
                  <a:extLst>
                    <a:ext uri="{9D8B030D-6E8A-4147-A177-3AD203B41FA5}">
                      <a16:colId xmlns:a16="http://schemas.microsoft.com/office/drawing/2014/main" val="2086641910"/>
                    </a:ext>
                  </a:extLst>
                </a:gridCol>
              </a:tblGrid>
              <a:tr h="156745">
                <a:tc gridSpan="6">
                  <a:txBody>
                    <a:bodyPr/>
                    <a:lstStyle/>
                    <a:p>
                      <a:pPr marL="0" indent="0" algn="ctr">
                        <a:buFont typeface="Arial" panose="020B0604020202020204" pitchFamily="34" charset="0"/>
                        <a:buNone/>
                      </a:pPr>
                      <a:r>
                        <a:rPr lang="en-GB" sz="800" dirty="0" smtClean="0"/>
                        <a:t>Causes of the dissolution</a:t>
                      </a:r>
                      <a:endParaRPr lang="en-GB" sz="800" dirty="0"/>
                    </a:p>
                  </a:txBody>
                  <a:tcPr/>
                </a:tc>
                <a:tc hMerge="1">
                  <a:txBody>
                    <a:bodyPr/>
                    <a:lstStyle/>
                    <a:p>
                      <a:pPr marL="0" indent="0">
                        <a:buFont typeface="Arial" panose="020B0604020202020204" pitchFamily="34" charset="0"/>
                        <a:buNone/>
                      </a:pPr>
                      <a:endParaRPr lang="en-GB" sz="800" dirty="0"/>
                    </a:p>
                  </a:txBody>
                  <a:tcPr/>
                </a:tc>
                <a:tc hMerge="1">
                  <a:txBody>
                    <a:bodyPr/>
                    <a:lstStyle/>
                    <a:p>
                      <a:pPr marL="0" indent="0">
                        <a:buFont typeface="Arial" panose="020B0604020202020204" pitchFamily="34" charset="0"/>
                        <a:buNone/>
                      </a:pPr>
                      <a:endParaRPr lang="en-GB" sz="800" dirty="0"/>
                    </a:p>
                  </a:txBody>
                  <a:tcPr/>
                </a:tc>
                <a:tc hMerge="1">
                  <a:txBody>
                    <a:bodyPr/>
                    <a:lstStyle/>
                    <a:p>
                      <a:pPr marL="0" indent="0">
                        <a:buFont typeface="Arial" panose="020B0604020202020204" pitchFamily="34" charset="0"/>
                        <a:buNone/>
                      </a:pPr>
                      <a:endParaRPr lang="en-GB" sz="800" dirty="0"/>
                    </a:p>
                  </a:txBody>
                  <a:tcPr/>
                </a:tc>
                <a:tc hMerge="1">
                  <a:txBody>
                    <a:bodyPr/>
                    <a:lstStyle/>
                    <a:p>
                      <a:pPr marL="0" indent="0">
                        <a:buFont typeface="Arial" panose="020B0604020202020204" pitchFamily="34" charset="0"/>
                        <a:buNone/>
                      </a:pPr>
                      <a:endParaRPr lang="en-GB" sz="800" dirty="0"/>
                    </a:p>
                  </a:txBody>
                  <a:tcPr/>
                </a:tc>
                <a:tc hMerge="1">
                  <a:txBody>
                    <a:bodyPr/>
                    <a:lstStyle/>
                    <a:p>
                      <a:pPr marL="0" indent="0">
                        <a:buFont typeface="Arial" panose="020B0604020202020204" pitchFamily="34" charset="0"/>
                        <a:buNone/>
                      </a:pPr>
                      <a:endParaRPr lang="en-GB" sz="800" dirty="0"/>
                    </a:p>
                  </a:txBody>
                  <a:tcPr/>
                </a:tc>
                <a:extLst>
                  <a:ext uri="{0D108BD9-81ED-4DB2-BD59-A6C34878D82A}">
                    <a16:rowId xmlns:a16="http://schemas.microsoft.com/office/drawing/2014/main" val="3713948767"/>
                  </a:ext>
                </a:extLst>
              </a:tr>
              <a:tr h="694155">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baseline="0" dirty="0" smtClean="0">
                          <a:solidFill>
                            <a:schemeClr val="dk1"/>
                          </a:solidFill>
                          <a:effectLst/>
                          <a:latin typeface="+mn-lt"/>
                          <a:ea typeface="+mn-ea"/>
                          <a:cs typeface="+mn-cs"/>
                        </a:rPr>
                        <a:t>Monasteries were very wealthy.  In 1535 Cromwell, on Henry’s instructions, sent out commissioners to survey the value of property of smaller monasteries – the </a:t>
                      </a:r>
                      <a:r>
                        <a:rPr lang="en-GB" sz="800" i="1" kern="1200" baseline="0" dirty="0" err="1" smtClean="0">
                          <a:solidFill>
                            <a:schemeClr val="dk1"/>
                          </a:solidFill>
                          <a:effectLst/>
                          <a:latin typeface="+mn-lt"/>
                          <a:ea typeface="+mn-ea"/>
                          <a:cs typeface="+mn-cs"/>
                        </a:rPr>
                        <a:t>Valor</a:t>
                      </a:r>
                      <a:r>
                        <a:rPr lang="en-GB" sz="800" i="1" kern="1200" baseline="0" dirty="0" smtClean="0">
                          <a:solidFill>
                            <a:schemeClr val="dk1"/>
                          </a:solidFill>
                          <a:effectLst/>
                          <a:latin typeface="+mn-lt"/>
                          <a:ea typeface="+mn-ea"/>
                          <a:cs typeface="+mn-cs"/>
                        </a:rPr>
                        <a:t> Ecclesiasticus</a:t>
                      </a:r>
                      <a:r>
                        <a:rPr lang="en-GB" sz="800" i="0" kern="1200" baseline="0" dirty="0" smtClean="0">
                          <a:solidFill>
                            <a:schemeClr val="dk1"/>
                          </a:solidFill>
                          <a:effectLst/>
                          <a:latin typeface="+mn-lt"/>
                          <a:ea typeface="+mn-ea"/>
                          <a:cs typeface="+mn-cs"/>
                        </a:rPr>
                        <a:t>. The survey revealed the monasteries had the potential to double income at a time when Henry needed money for his ambitions abroad. It showed the annual income of monasteries was £136,000.</a:t>
                      </a:r>
                      <a:endParaRPr lang="en-GB" sz="800" kern="1200" baseline="0" dirty="0" smtClean="0">
                        <a:solidFill>
                          <a:schemeClr val="dk1"/>
                        </a:solidFill>
                        <a:effectLst/>
                        <a:latin typeface="+mn-lt"/>
                        <a:ea typeface="+mn-ea"/>
                        <a:cs typeface="+mn-cs"/>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baseline="0" dirty="0" smtClean="0">
                          <a:solidFill>
                            <a:schemeClr val="dk1"/>
                          </a:solidFill>
                          <a:effectLst/>
                          <a:latin typeface="+mn-lt"/>
                          <a:ea typeface="+mn-ea"/>
                          <a:cs typeface="+mn-cs"/>
                        </a:rPr>
                        <a:t>Cromwell carried out a survey in 1535 which discovered abuses and corruption to be common throughout the smaller monasteries. Lots of this evidence was based on gossip or rumours.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smtClean="0">
                          <a:solidFill>
                            <a:schemeClr val="dk1"/>
                          </a:solidFill>
                          <a:effectLst/>
                          <a:latin typeface="+mn-lt"/>
                          <a:ea typeface="+mn-ea"/>
                          <a:cs typeface="+mn-cs"/>
                        </a:rPr>
                        <a:t>There had been a decline in monasticism with only 10,000 monks.  Some had lost the focus on poverty and had acquired servants and lived luxuries</a:t>
                      </a:r>
                      <a:r>
                        <a:rPr lang="en-GB" sz="800" kern="1200" baseline="0" dirty="0" smtClean="0">
                          <a:solidFill>
                            <a:schemeClr val="dk1"/>
                          </a:solidFill>
                          <a:effectLst/>
                          <a:latin typeface="+mn-lt"/>
                          <a:ea typeface="+mn-ea"/>
                          <a:cs typeface="+mn-cs"/>
                        </a:rPr>
                        <a:t> from renting land.</a:t>
                      </a:r>
                    </a:p>
                  </a:txBody>
                  <a:tcPr/>
                </a:tc>
                <a:tc>
                  <a:txBody>
                    <a:bodyPr/>
                    <a:lstStyle/>
                    <a:p>
                      <a:pPr marL="0" indent="0">
                        <a:buFont typeface="Arial" panose="020B0604020202020204" pitchFamily="34" charset="0"/>
                        <a:buNone/>
                      </a:pPr>
                      <a:r>
                        <a:rPr lang="en-GB" sz="800" i="0" kern="1200" baseline="0" dirty="0" smtClean="0">
                          <a:solidFill>
                            <a:schemeClr val="dk1"/>
                          </a:solidFill>
                          <a:effectLst/>
                          <a:latin typeface="+mn-lt"/>
                          <a:ea typeface="+mn-ea"/>
                          <a:cs typeface="+mn-cs"/>
                        </a:rPr>
                        <a:t>Seizure of monastic lands would give the crown property to distribute to buy support from the nobility and gentry.</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0" kern="1200" baseline="0" dirty="0" smtClean="0">
                          <a:solidFill>
                            <a:schemeClr val="dk1"/>
                          </a:solidFill>
                          <a:effectLst/>
                          <a:latin typeface="+mn-lt"/>
                          <a:ea typeface="+mn-ea"/>
                          <a:cs typeface="+mn-cs"/>
                        </a:rPr>
                        <a:t>Monasteries were reminders of the Catholic Church – even though they swore the oath of supremacy they were potential centres of resistance (notably the Carthusian monks in London). They may still owe loyalty to the Pope.</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0" kern="1200" baseline="0" dirty="0" smtClean="0">
                          <a:solidFill>
                            <a:schemeClr val="dk1"/>
                          </a:solidFill>
                          <a:effectLst/>
                          <a:latin typeface="+mn-lt"/>
                          <a:ea typeface="+mn-ea"/>
                          <a:cs typeface="+mn-cs"/>
                        </a:rPr>
                        <a:t>The primary role of monasteries – to pray for the salvation of souls- was out of keeping with new Protestant direction of individual faith in God.</a:t>
                      </a:r>
                      <a:endParaRPr lang="en-GB" sz="800" kern="1200" baseline="0" dirty="0" smtClean="0">
                        <a:solidFill>
                          <a:schemeClr val="dk1"/>
                        </a:solidFill>
                        <a:effectLst/>
                        <a:latin typeface="+mn-lt"/>
                        <a:ea typeface="+mn-ea"/>
                        <a:cs typeface="+mn-cs"/>
                      </a:endParaRPr>
                    </a:p>
                  </a:txBody>
                  <a:tcPr/>
                </a:tc>
                <a:extLst>
                  <a:ext uri="{0D108BD9-81ED-4DB2-BD59-A6C34878D82A}">
                    <a16:rowId xmlns:a16="http://schemas.microsoft.com/office/drawing/2014/main" val="4062171065"/>
                  </a:ext>
                </a:extLst>
              </a:tr>
            </a:tbl>
          </a:graphicData>
        </a:graphic>
      </p:graphicFrame>
      <p:sp>
        <p:nvSpPr>
          <p:cNvPr id="9" name="TextBox 8"/>
          <p:cNvSpPr txBox="1"/>
          <p:nvPr/>
        </p:nvSpPr>
        <p:spPr>
          <a:xfrm>
            <a:off x="3051011" y="1624577"/>
            <a:ext cx="193798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dirty="0" smtClean="0"/>
              <a:t>Dissolution of the monasteries</a:t>
            </a:r>
            <a:endParaRPr lang="en-GB" sz="1200" dirty="0"/>
          </a:p>
        </p:txBody>
      </p:sp>
      <p:pic>
        <p:nvPicPr>
          <p:cNvPr id="10" name="Picture 9"/>
          <p:cNvPicPr>
            <a:picLocks noChangeAspect="1"/>
          </p:cNvPicPr>
          <p:nvPr/>
        </p:nvPicPr>
        <p:blipFill>
          <a:blip r:embed="rId2"/>
          <a:stretch>
            <a:fillRect/>
          </a:stretch>
        </p:blipFill>
        <p:spPr>
          <a:xfrm>
            <a:off x="2902758" y="5041900"/>
            <a:ext cx="2535660" cy="1377868"/>
          </a:xfrm>
          <a:prstGeom prst="rect">
            <a:avLst/>
          </a:prstGeom>
        </p:spPr>
      </p:pic>
      <p:pic>
        <p:nvPicPr>
          <p:cNvPr id="11" name="Picture 10"/>
          <p:cNvPicPr>
            <a:picLocks noChangeAspect="1"/>
          </p:cNvPicPr>
          <p:nvPr/>
        </p:nvPicPr>
        <p:blipFill rotWithShape="1">
          <a:blip r:embed="rId3"/>
          <a:srcRect b="3159"/>
          <a:stretch/>
        </p:blipFill>
        <p:spPr>
          <a:xfrm>
            <a:off x="3051011" y="2541022"/>
            <a:ext cx="2239155" cy="1498601"/>
          </a:xfrm>
          <a:prstGeom prst="rect">
            <a:avLst/>
          </a:prstGeom>
        </p:spPr>
      </p:pic>
      <p:sp>
        <p:nvSpPr>
          <p:cNvPr id="5" name="Rectangle 4"/>
          <p:cNvSpPr/>
          <p:nvPr/>
        </p:nvSpPr>
        <p:spPr>
          <a:xfrm>
            <a:off x="152400" y="6312046"/>
            <a:ext cx="24765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GB" sz="800" dirty="0" smtClean="0"/>
              <a:t>Financial impact for Henry: </a:t>
            </a:r>
          </a:p>
          <a:p>
            <a:pPr lvl="0"/>
            <a:r>
              <a:rPr lang="en-GB" sz="800" dirty="0" smtClean="0"/>
              <a:t>Due </a:t>
            </a:r>
            <a:r>
              <a:rPr lang="en-GB" sz="800" dirty="0"/>
              <a:t>to new courts income from Crown lands increased from £25,000 to £86,000</a:t>
            </a:r>
          </a:p>
        </p:txBody>
      </p:sp>
    </p:spTree>
    <p:extLst>
      <p:ext uri="{BB962C8B-B14F-4D97-AF65-F5344CB8AC3E}">
        <p14:creationId xmlns:p14="http://schemas.microsoft.com/office/powerpoint/2010/main" val="57226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09553336"/>
              </p:ext>
            </p:extLst>
          </p:nvPr>
        </p:nvGraphicFramePr>
        <p:xfrm>
          <a:off x="47850" y="25400"/>
          <a:ext cx="2898550" cy="6778027"/>
        </p:xfrm>
        <a:graphic>
          <a:graphicData uri="http://schemas.openxmlformats.org/drawingml/2006/table">
            <a:tbl>
              <a:tblPr firstRow="1" bandRow="1">
                <a:tableStyleId>{21E4AEA4-8DFA-4A89-87EB-49C32662AFE0}</a:tableStyleId>
              </a:tblPr>
              <a:tblGrid>
                <a:gridCol w="208280">
                  <a:extLst>
                    <a:ext uri="{9D8B030D-6E8A-4147-A177-3AD203B41FA5}">
                      <a16:colId xmlns:a16="http://schemas.microsoft.com/office/drawing/2014/main" val="1098074980"/>
                    </a:ext>
                  </a:extLst>
                </a:gridCol>
                <a:gridCol w="2690270">
                  <a:extLst>
                    <a:ext uri="{9D8B030D-6E8A-4147-A177-3AD203B41FA5}">
                      <a16:colId xmlns:a16="http://schemas.microsoft.com/office/drawing/2014/main" val="635070321"/>
                    </a:ext>
                  </a:extLst>
                </a:gridCol>
              </a:tblGrid>
              <a:tr h="224827">
                <a:tc gridSpan="2">
                  <a:txBody>
                    <a:bodyPr/>
                    <a:lstStyle/>
                    <a:p>
                      <a:pPr marL="0" indent="0">
                        <a:buFont typeface="Arial" panose="020B0604020202020204" pitchFamily="34" charset="0"/>
                        <a:buNone/>
                      </a:pPr>
                      <a:r>
                        <a:rPr lang="en-GB" sz="800" dirty="0" smtClean="0"/>
                        <a:t>Resistance</a:t>
                      </a:r>
                      <a:endParaRPr lang="en-GB" sz="800" dirty="0"/>
                    </a:p>
                  </a:txBody>
                  <a:tcPr/>
                </a:tc>
                <a:tc hMerge="1">
                  <a:txBody>
                    <a:bodyPr/>
                    <a:lstStyle/>
                    <a:p>
                      <a:pPr marL="0" indent="0">
                        <a:buFont typeface="Arial" panose="020B0604020202020204" pitchFamily="34" charset="0"/>
                        <a:buNone/>
                      </a:pPr>
                      <a:endParaRPr lang="en-GB" sz="800" dirty="0"/>
                    </a:p>
                  </a:txBody>
                  <a:tcPr/>
                </a:tc>
                <a:extLst>
                  <a:ext uri="{0D108BD9-81ED-4DB2-BD59-A6C34878D82A}">
                    <a16:rowId xmlns:a16="http://schemas.microsoft.com/office/drawing/2014/main" val="4233581352"/>
                  </a:ext>
                </a:extLst>
              </a:tr>
              <a:tr h="620942">
                <a:tc>
                  <a:txBody>
                    <a:bodyPr/>
                    <a:lstStyle/>
                    <a:p>
                      <a:pPr marL="0" indent="0">
                        <a:buFont typeface="Arial" panose="020B0604020202020204" pitchFamily="34" charset="0"/>
                        <a:buNone/>
                      </a:pPr>
                      <a:r>
                        <a:rPr lang="en-GB" sz="800" dirty="0" smtClean="0"/>
                        <a:t>Thomas More</a:t>
                      </a:r>
                    </a:p>
                  </a:txBody>
                  <a:tcPr vert="vert270" anchor="ctr"/>
                </a:tc>
                <a:tc>
                  <a:txBody>
                    <a:bodyPr/>
                    <a:lstStyle/>
                    <a:p>
                      <a:pPr marL="72000" indent="-72000">
                        <a:buFont typeface="Arial" panose="020B0604020202020204" pitchFamily="34" charset="0"/>
                        <a:buChar char="•"/>
                      </a:pPr>
                      <a:r>
                        <a:rPr lang="en-GB" sz="800" dirty="0" smtClean="0"/>
                        <a:t>High</a:t>
                      </a:r>
                      <a:r>
                        <a:rPr lang="en-GB" sz="800" baseline="0" dirty="0" smtClean="0"/>
                        <a:t> profile opponent of the marriage to Anne Boleyn</a:t>
                      </a:r>
                    </a:p>
                    <a:p>
                      <a:pPr marL="72000" indent="-72000">
                        <a:buFont typeface="Arial" panose="020B0604020202020204" pitchFamily="34" charset="0"/>
                        <a:buChar char="•"/>
                      </a:pPr>
                      <a:r>
                        <a:rPr lang="en-GB" sz="800" baseline="0" dirty="0" smtClean="0"/>
                        <a:t>More refused to swear the oath as part of the Act of Succession – sent to the Tower.</a:t>
                      </a:r>
                    </a:p>
                    <a:p>
                      <a:pPr marL="72000" indent="-72000">
                        <a:buFont typeface="Arial" panose="020B0604020202020204" pitchFamily="34" charset="0"/>
                        <a:buChar char="•"/>
                      </a:pPr>
                      <a:r>
                        <a:rPr lang="en-GB" sz="800" baseline="0" dirty="0" smtClean="0"/>
                        <a:t>Refused to explain why and avoided incriminating himself.</a:t>
                      </a:r>
                    </a:p>
                    <a:p>
                      <a:pPr marL="72000" indent="-72000">
                        <a:buFont typeface="Arial" panose="020B0604020202020204" pitchFamily="34" charset="0"/>
                        <a:buChar char="•"/>
                      </a:pPr>
                      <a:r>
                        <a:rPr lang="en-GB" sz="800" baseline="0" dirty="0" smtClean="0"/>
                        <a:t>According to Sir Richard Rich (one of Cromwell’s supporters) more was allegedly overheard in the Tower saying he did not accept Henry as head of the Church.</a:t>
                      </a:r>
                    </a:p>
                    <a:p>
                      <a:pPr marL="72000" indent="-72000">
                        <a:buFont typeface="Arial" panose="020B0604020202020204" pitchFamily="34" charset="0"/>
                        <a:buChar char="•"/>
                      </a:pPr>
                      <a:r>
                        <a:rPr lang="en-GB" sz="800" baseline="0" dirty="0" smtClean="0"/>
                        <a:t>Slender ‘evidence’ but enough to be executed.</a:t>
                      </a:r>
                    </a:p>
                  </a:txBody>
                  <a:tcPr/>
                </a:tc>
                <a:extLst>
                  <a:ext uri="{0D108BD9-81ED-4DB2-BD59-A6C34878D82A}">
                    <a16:rowId xmlns:a16="http://schemas.microsoft.com/office/drawing/2014/main" val="1138981121"/>
                  </a:ext>
                </a:extLst>
              </a:tr>
              <a:tr h="640056">
                <a:tc>
                  <a:txBody>
                    <a:bodyPr/>
                    <a:lstStyle/>
                    <a:p>
                      <a:pPr marL="0" indent="0">
                        <a:buFont typeface="Arial" panose="020B0604020202020204" pitchFamily="34" charset="0"/>
                        <a:buNone/>
                      </a:pPr>
                      <a:r>
                        <a:rPr lang="en-GB" sz="800" dirty="0" err="1" smtClean="0"/>
                        <a:t>Aragonese</a:t>
                      </a:r>
                      <a:r>
                        <a:rPr lang="en-GB" sz="800" baseline="0" dirty="0" smtClean="0"/>
                        <a:t> Faction</a:t>
                      </a:r>
                      <a:endParaRPr lang="en-GB" sz="800" dirty="0" smtClean="0"/>
                    </a:p>
                  </a:txBody>
                  <a:tcPr vert="vert270" anchor="ctr"/>
                </a:tc>
                <a:tc>
                  <a:txBody>
                    <a:bodyPr/>
                    <a:lstStyle/>
                    <a:p>
                      <a:pPr marL="72000" indent="-72000">
                        <a:buFont typeface="Arial" panose="020B0604020202020204" pitchFamily="34" charset="0"/>
                        <a:buChar char="•"/>
                      </a:pPr>
                      <a:r>
                        <a:rPr lang="en-GB" sz="800" dirty="0" smtClean="0"/>
                        <a:t>The</a:t>
                      </a:r>
                      <a:r>
                        <a:rPr lang="en-GB" sz="800" baseline="0" dirty="0" smtClean="0"/>
                        <a:t> group following Catherine of Aragon – small group of nobles and courtiers led by Henry Courtenay, Marquis of Exeter, and the northern Lords Darcy and Hussey.</a:t>
                      </a:r>
                    </a:p>
                    <a:p>
                      <a:pPr marL="72000" indent="-72000">
                        <a:buFont typeface="Arial" panose="020B0604020202020204" pitchFamily="34" charset="0"/>
                        <a:buChar char="•"/>
                      </a:pPr>
                      <a:r>
                        <a:rPr lang="en-GB" sz="800" baseline="0" dirty="0" smtClean="0"/>
                        <a:t>Darcy and Hussey joined the pilgrimage of Grace in 1536 following Mary's exclusion from the succession in 1536.</a:t>
                      </a:r>
                    </a:p>
                    <a:p>
                      <a:pPr marL="72000" indent="-72000">
                        <a:buFont typeface="Arial" panose="020B0604020202020204" pitchFamily="34" charset="0"/>
                        <a:buChar char="•"/>
                      </a:pPr>
                      <a:r>
                        <a:rPr lang="en-GB" sz="800" baseline="0" dirty="0" smtClean="0"/>
                        <a:t>Courtenay did not get involved in the Pilgrimage of Grace – he did become inked to his distant cousin, Reginald Pole, who had a claim to the throne.  Courtenay was executed in 1539 </a:t>
                      </a:r>
                      <a:endParaRPr lang="en-GB" sz="800" dirty="0" smtClean="0"/>
                    </a:p>
                  </a:txBody>
                  <a:tcPr/>
                </a:tc>
                <a:extLst>
                  <a:ext uri="{0D108BD9-81ED-4DB2-BD59-A6C34878D82A}">
                    <a16:rowId xmlns:a16="http://schemas.microsoft.com/office/drawing/2014/main" val="304559341"/>
                  </a:ext>
                </a:extLst>
              </a:tr>
              <a:tr h="549977">
                <a:tc>
                  <a:txBody>
                    <a:bodyPr/>
                    <a:lstStyle/>
                    <a:p>
                      <a:pPr marL="0" indent="0">
                        <a:buFont typeface="Arial" panose="020B0604020202020204" pitchFamily="34" charset="0"/>
                        <a:buNone/>
                      </a:pPr>
                      <a:r>
                        <a:rPr lang="en-GB" sz="800" dirty="0" smtClean="0"/>
                        <a:t>John Fisher</a:t>
                      </a:r>
                    </a:p>
                  </a:txBody>
                  <a:tcPr vert="vert270" anchor="ctr"/>
                </a:tc>
                <a:tc>
                  <a:txBody>
                    <a:bodyPr/>
                    <a:lstStyle/>
                    <a:p>
                      <a:pPr marL="72000" indent="-72000">
                        <a:buFont typeface="Arial" panose="020B0604020202020204" pitchFamily="34" charset="0"/>
                        <a:buChar char="•"/>
                      </a:pPr>
                      <a:r>
                        <a:rPr lang="en-GB" sz="800" dirty="0" smtClean="0"/>
                        <a:t>Bishop of Rochester since 1504</a:t>
                      </a:r>
                    </a:p>
                    <a:p>
                      <a:pPr marL="72000" indent="-72000">
                        <a:buFont typeface="Arial" panose="020B0604020202020204" pitchFamily="34" charset="0"/>
                        <a:buChar char="•"/>
                      </a:pPr>
                      <a:r>
                        <a:rPr lang="en-GB" sz="800" dirty="0" smtClean="0"/>
                        <a:t>Like more, refused</a:t>
                      </a:r>
                      <a:r>
                        <a:rPr lang="en-GB" sz="800" baseline="0" dirty="0" smtClean="0"/>
                        <a:t> to swear the oath accepting the divorce.</a:t>
                      </a:r>
                    </a:p>
                    <a:p>
                      <a:pPr marL="72000" indent="-72000">
                        <a:buFont typeface="Arial" panose="020B0604020202020204" pitchFamily="34" charset="0"/>
                        <a:buChar char="•"/>
                      </a:pPr>
                      <a:r>
                        <a:rPr lang="en-GB" sz="800" baseline="0" dirty="0" smtClean="0"/>
                        <a:t>Imprisoned in the Tower.</a:t>
                      </a:r>
                    </a:p>
                    <a:p>
                      <a:pPr marL="72000" indent="-72000">
                        <a:buFont typeface="Arial" panose="020B0604020202020204" pitchFamily="34" charset="0"/>
                        <a:buChar char="•"/>
                      </a:pPr>
                      <a:r>
                        <a:rPr lang="en-GB" sz="800" baseline="0" dirty="0" smtClean="0"/>
                        <a:t>The Pope decided Fisher was to be made Cardinal, so Henry had Fisher accused of high treason, tired and executed.</a:t>
                      </a:r>
                    </a:p>
                    <a:p>
                      <a:pPr marL="72000" indent="-72000">
                        <a:buFont typeface="Arial" panose="020B0604020202020204" pitchFamily="34" charset="0"/>
                        <a:buChar char="•"/>
                      </a:pPr>
                      <a:r>
                        <a:rPr lang="en-GB" sz="800" baseline="0" dirty="0" smtClean="0"/>
                        <a:t>This gained some support for fisher’s cause and led to accusations of Henry acting as a tyrant.</a:t>
                      </a:r>
                      <a:endParaRPr lang="en-GB" sz="800" dirty="0" smtClean="0"/>
                    </a:p>
                  </a:txBody>
                  <a:tcPr/>
                </a:tc>
                <a:extLst>
                  <a:ext uri="{0D108BD9-81ED-4DB2-BD59-A6C34878D82A}">
                    <a16:rowId xmlns:a16="http://schemas.microsoft.com/office/drawing/2014/main" val="2486972971"/>
                  </a:ext>
                </a:extLst>
              </a:tr>
              <a:tr h="1117696">
                <a:tc>
                  <a:txBody>
                    <a:bodyPr/>
                    <a:lstStyle/>
                    <a:p>
                      <a:pPr marL="0" indent="0">
                        <a:buFont typeface="Arial" panose="020B0604020202020204" pitchFamily="34" charset="0"/>
                        <a:buNone/>
                      </a:pPr>
                      <a:r>
                        <a:rPr lang="en-GB" sz="800" dirty="0" smtClean="0"/>
                        <a:t>Elizabeth Barton – Nun of Kent</a:t>
                      </a:r>
                    </a:p>
                  </a:txBody>
                  <a:tcPr vert="vert270" anchor="ctr"/>
                </a:tc>
                <a:tc>
                  <a:txBody>
                    <a:bodyPr/>
                    <a:lstStyle/>
                    <a:p>
                      <a:pPr marL="72000" indent="-72000">
                        <a:buFont typeface="Arial" panose="020B0604020202020204" pitchFamily="34" charset="0"/>
                        <a:buChar char="•"/>
                      </a:pPr>
                      <a:r>
                        <a:rPr lang="en-GB" sz="800" dirty="0" smtClean="0"/>
                        <a:t>Had</a:t>
                      </a:r>
                      <a:r>
                        <a:rPr lang="en-GB" sz="800" baseline="0" dirty="0" smtClean="0"/>
                        <a:t> had visons since her teens. She was sent to a nunnery under the protection of Dr Edward </a:t>
                      </a:r>
                      <a:r>
                        <a:rPr lang="en-GB" sz="800" baseline="0" dirty="0" err="1" smtClean="0"/>
                        <a:t>Bocking</a:t>
                      </a:r>
                      <a:r>
                        <a:rPr lang="en-GB" sz="800" baseline="0" dirty="0" smtClean="0"/>
                        <a:t>, a Canterbury monk.</a:t>
                      </a:r>
                    </a:p>
                    <a:p>
                      <a:pPr marL="72000" indent="-72000">
                        <a:buFont typeface="Arial" panose="020B0604020202020204" pitchFamily="34" charset="0"/>
                        <a:buChar char="•"/>
                      </a:pPr>
                      <a:r>
                        <a:rPr lang="en-GB" sz="800" baseline="0" dirty="0" smtClean="0"/>
                        <a:t>1528 her visions focused on the King’s marriage – warned of disastrous consequences if he left Catherine and threats of Henry being dead within a month of leaving Catherine.</a:t>
                      </a:r>
                    </a:p>
                    <a:p>
                      <a:pPr marL="72000" indent="-72000">
                        <a:buFont typeface="Arial" panose="020B0604020202020204" pitchFamily="34" charset="0"/>
                        <a:buChar char="•"/>
                      </a:pPr>
                      <a:r>
                        <a:rPr lang="en-GB" sz="800" baseline="0" dirty="0" smtClean="0"/>
                        <a:t>By 1530 </a:t>
                      </a:r>
                      <a:r>
                        <a:rPr lang="en-GB" sz="800" baseline="0" dirty="0" err="1" smtClean="0"/>
                        <a:t>Bocking</a:t>
                      </a:r>
                      <a:r>
                        <a:rPr lang="en-GB" sz="800" baseline="0" dirty="0" smtClean="0"/>
                        <a:t> developed Elizabeth's visions into a wider campaign against changes in the Church, Humanism, and Anne Boleyn.</a:t>
                      </a:r>
                    </a:p>
                    <a:p>
                      <a:pPr marL="72000" indent="-72000">
                        <a:buFont typeface="Arial" panose="020B0604020202020204" pitchFamily="34" charset="0"/>
                        <a:buChar char="•"/>
                      </a:pPr>
                      <a:r>
                        <a:rPr lang="en-GB" sz="800" baseline="0" dirty="0" smtClean="0"/>
                        <a:t>Rumours were deliberately circulated like Henry at mass having the bread seized by an angel.</a:t>
                      </a:r>
                    </a:p>
                    <a:p>
                      <a:pPr marL="72000" indent="-72000">
                        <a:buFont typeface="Arial" panose="020B0604020202020204" pitchFamily="34" charset="0"/>
                        <a:buChar char="•"/>
                      </a:pPr>
                      <a:r>
                        <a:rPr lang="en-GB" sz="800" baseline="0" dirty="0" smtClean="0"/>
                        <a:t>They developed links with Courtenay and Hussey as well as the Carthusian monks in London.</a:t>
                      </a:r>
                    </a:p>
                    <a:p>
                      <a:pPr marL="72000" indent="-72000">
                        <a:buFont typeface="Arial" panose="020B0604020202020204" pitchFamily="34" charset="0"/>
                        <a:buChar char="•"/>
                      </a:pPr>
                      <a:r>
                        <a:rPr lang="en-GB" sz="800" baseline="0" dirty="0" smtClean="0"/>
                        <a:t>Elizabeth was humiliated in 1533 at St Paul's cross where she confessed her visions were false.</a:t>
                      </a:r>
                    </a:p>
                    <a:p>
                      <a:pPr marL="72000" indent="-72000">
                        <a:buFont typeface="Arial" panose="020B0604020202020204" pitchFamily="34" charset="0"/>
                        <a:buChar char="•"/>
                      </a:pPr>
                      <a:r>
                        <a:rPr lang="en-GB" sz="800" baseline="0" dirty="0" smtClean="0"/>
                        <a:t>Elizabeth and </a:t>
                      </a:r>
                      <a:r>
                        <a:rPr lang="en-GB" sz="800" baseline="0" dirty="0" err="1" smtClean="0"/>
                        <a:t>Bocking</a:t>
                      </a:r>
                      <a:r>
                        <a:rPr lang="en-GB" sz="800" baseline="0" dirty="0" smtClean="0"/>
                        <a:t> were executed in 1534</a:t>
                      </a:r>
                    </a:p>
                  </a:txBody>
                  <a:tcPr/>
                </a:tc>
                <a:extLst>
                  <a:ext uri="{0D108BD9-81ED-4DB2-BD59-A6C34878D82A}">
                    <a16:rowId xmlns:a16="http://schemas.microsoft.com/office/drawing/2014/main" val="2847135953"/>
                  </a:ext>
                </a:extLst>
              </a:tr>
              <a:tr h="620942">
                <a:tc>
                  <a:txBody>
                    <a:bodyPr/>
                    <a:lstStyle/>
                    <a:p>
                      <a:pPr marL="0" indent="0">
                        <a:buFont typeface="Arial" panose="020B0604020202020204" pitchFamily="34" charset="0"/>
                        <a:buNone/>
                      </a:pPr>
                      <a:r>
                        <a:rPr lang="en-GB" sz="800" b="0" dirty="0" smtClean="0"/>
                        <a:t>Monastic Resistance</a:t>
                      </a:r>
                    </a:p>
                  </a:txBody>
                  <a:tcPr vert="vert270" anchor="ctr"/>
                </a:tc>
                <a:tc>
                  <a:txBody>
                    <a:bodyPr/>
                    <a:lstStyle/>
                    <a:p>
                      <a:pPr marL="72000" indent="-72000">
                        <a:buFont typeface="Arial" panose="020B0604020202020204" pitchFamily="34" charset="0"/>
                        <a:buChar char="•"/>
                      </a:pPr>
                      <a:r>
                        <a:rPr lang="en-GB" sz="800" b="0" dirty="0" smtClean="0"/>
                        <a:t>Cistercians</a:t>
                      </a:r>
                      <a:r>
                        <a:rPr lang="en-GB" sz="800" b="0" baseline="0" dirty="0" smtClean="0"/>
                        <a:t> and Benedictines were not active as groups, but some individuals preached against the divorce, supremacy n new heresies.</a:t>
                      </a:r>
                    </a:p>
                    <a:p>
                      <a:pPr marL="72000" indent="-72000">
                        <a:buFont typeface="Arial" panose="020B0604020202020204" pitchFamily="34" charset="0"/>
                        <a:buChar char="•"/>
                      </a:pPr>
                      <a:r>
                        <a:rPr lang="en-GB" sz="800" b="0" baseline="0" dirty="0" smtClean="0"/>
                        <a:t>1532-1533 Carthusian monks in London refused to accept the divorce and in 1534 resisted government pressure to agree to a declaration against the authority of the Pope.</a:t>
                      </a:r>
                    </a:p>
                    <a:p>
                      <a:pPr marL="72000" indent="-72000">
                        <a:buFont typeface="Arial" panose="020B0604020202020204" pitchFamily="34" charset="0"/>
                        <a:buChar char="•"/>
                      </a:pPr>
                      <a:r>
                        <a:rPr lang="en-GB" sz="800" b="0" baseline="0" dirty="0" smtClean="0"/>
                        <a:t>After the Treason Act was passed they were forced to submit, arrested the most reluctant an executed 18.</a:t>
                      </a:r>
                      <a:endParaRPr lang="en-GB" sz="800" b="0" dirty="0" smtClean="0"/>
                    </a:p>
                  </a:txBody>
                  <a:tcPr/>
                </a:tc>
                <a:extLst>
                  <a:ext uri="{0D108BD9-81ED-4DB2-BD59-A6C34878D82A}">
                    <a16:rowId xmlns:a16="http://schemas.microsoft.com/office/drawing/2014/main" val="3355873035"/>
                  </a:ext>
                </a:extLst>
              </a:tr>
            </a:tbl>
          </a:graphicData>
        </a:graphic>
      </p:graphicFrame>
      <p:sp>
        <p:nvSpPr>
          <p:cNvPr id="9" name="TextBox 8"/>
          <p:cNvSpPr txBox="1"/>
          <p:nvPr/>
        </p:nvSpPr>
        <p:spPr>
          <a:xfrm>
            <a:off x="3288637" y="25400"/>
            <a:ext cx="3507947"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dirty="0" smtClean="0"/>
              <a:t>Resistance to the Reformation</a:t>
            </a:r>
            <a:endParaRPr lang="en-GB" sz="1200" dirty="0"/>
          </a:p>
        </p:txBody>
      </p:sp>
      <p:graphicFrame>
        <p:nvGraphicFramePr>
          <p:cNvPr id="7" name="Table 6"/>
          <p:cNvGraphicFramePr>
            <a:graphicFrameLocks noGrp="1"/>
          </p:cNvGraphicFramePr>
          <p:nvPr>
            <p:extLst>
              <p:ext uri="{D42A27DB-BD31-4B8C-83A1-F6EECF244321}">
                <p14:modId xmlns:p14="http://schemas.microsoft.com/office/powerpoint/2010/main" val="1395484492"/>
              </p:ext>
            </p:extLst>
          </p:nvPr>
        </p:nvGraphicFramePr>
        <p:xfrm>
          <a:off x="2937242" y="5158850"/>
          <a:ext cx="4473519" cy="1645920"/>
        </p:xfrm>
        <a:graphic>
          <a:graphicData uri="http://schemas.openxmlformats.org/drawingml/2006/table">
            <a:tbl>
              <a:tblPr firstRow="1" bandRow="1">
                <a:tableStyleId>{21E4AEA4-8DFA-4A89-87EB-49C32662AFE0}</a:tableStyleId>
              </a:tblPr>
              <a:tblGrid>
                <a:gridCol w="4473519">
                  <a:extLst>
                    <a:ext uri="{9D8B030D-6E8A-4147-A177-3AD203B41FA5}">
                      <a16:colId xmlns:a16="http://schemas.microsoft.com/office/drawing/2014/main" val="2316902591"/>
                    </a:ext>
                  </a:extLst>
                </a:gridCol>
              </a:tblGrid>
              <a:tr h="176168">
                <a:tc>
                  <a:txBody>
                    <a:bodyPr/>
                    <a:lstStyle/>
                    <a:p>
                      <a:r>
                        <a:rPr lang="en-GB" sz="800" dirty="0" smtClean="0"/>
                        <a:t>Why wasn’t there more opposition?</a:t>
                      </a:r>
                      <a:endParaRPr lang="en-GB" sz="800" dirty="0"/>
                    </a:p>
                  </a:txBody>
                  <a:tcPr/>
                </a:tc>
                <a:extLst>
                  <a:ext uri="{0D108BD9-81ED-4DB2-BD59-A6C34878D82A}">
                    <a16:rowId xmlns:a16="http://schemas.microsoft.com/office/drawing/2014/main" val="4077095851"/>
                  </a:ext>
                </a:extLst>
              </a:tr>
              <a:tr h="176168">
                <a:tc>
                  <a:txBody>
                    <a:bodyPr/>
                    <a:lstStyle/>
                    <a:p>
                      <a:r>
                        <a:rPr lang="en-GB" sz="800" dirty="0" smtClean="0"/>
                        <a:t>Fear</a:t>
                      </a:r>
                      <a:r>
                        <a:rPr lang="en-GB" sz="800" baseline="0" dirty="0" smtClean="0"/>
                        <a:t> of Cromwell’s terror machinery and the treason Act.</a:t>
                      </a:r>
                      <a:endParaRPr lang="en-GB" sz="800" dirty="0"/>
                    </a:p>
                  </a:txBody>
                  <a:tcPr/>
                </a:tc>
                <a:extLst>
                  <a:ext uri="{0D108BD9-81ED-4DB2-BD59-A6C34878D82A}">
                    <a16:rowId xmlns:a16="http://schemas.microsoft.com/office/drawing/2014/main" val="2374706142"/>
                  </a:ext>
                </a:extLst>
              </a:tr>
              <a:tr h="276836">
                <a:tc>
                  <a:txBody>
                    <a:bodyPr/>
                    <a:lstStyle/>
                    <a:p>
                      <a:r>
                        <a:rPr lang="en-GB" sz="800" dirty="0" smtClean="0"/>
                        <a:t>Many thought changes wouldn’t last and many expected Henry to remain Catholic – the end goal was not clear!</a:t>
                      </a:r>
                      <a:endParaRPr lang="en-GB" sz="800" dirty="0"/>
                    </a:p>
                  </a:txBody>
                  <a:tcPr/>
                </a:tc>
                <a:extLst>
                  <a:ext uri="{0D108BD9-81ED-4DB2-BD59-A6C34878D82A}">
                    <a16:rowId xmlns:a16="http://schemas.microsoft.com/office/drawing/2014/main" val="44474128"/>
                  </a:ext>
                </a:extLst>
              </a:tr>
              <a:tr h="377504">
                <a:tc>
                  <a:txBody>
                    <a:bodyPr/>
                    <a:lstStyle/>
                    <a:p>
                      <a:r>
                        <a:rPr lang="en-GB" sz="800" dirty="0" smtClean="0"/>
                        <a:t>Self-interest – many benefitted in purchasing land and clergy didn’t want to lose their jobs. </a:t>
                      </a:r>
                      <a:r>
                        <a:rPr lang="en-GB" sz="800" dirty="0" err="1" smtClean="0"/>
                        <a:t>Eg</a:t>
                      </a:r>
                      <a:r>
                        <a:rPr lang="en-GB" sz="800" dirty="0" smtClean="0"/>
                        <a:t> the vicar of Bray who kept his living from Henry VIII to Elizabeth and was accused of changing sides – he aid his main principle was to remain the vicar of Bray.</a:t>
                      </a:r>
                      <a:endParaRPr lang="en-GB" sz="800" dirty="0"/>
                    </a:p>
                  </a:txBody>
                  <a:tcPr/>
                </a:tc>
                <a:extLst>
                  <a:ext uri="{0D108BD9-81ED-4DB2-BD59-A6C34878D82A}">
                    <a16:rowId xmlns:a16="http://schemas.microsoft.com/office/drawing/2014/main" val="4093412153"/>
                  </a:ext>
                </a:extLst>
              </a:tr>
              <a:tr h="176168">
                <a:tc>
                  <a:txBody>
                    <a:bodyPr/>
                    <a:lstStyle/>
                    <a:p>
                      <a:r>
                        <a:rPr lang="en-GB" sz="800" dirty="0" smtClean="0"/>
                        <a:t>Didn’t notice-  most of peoples day to day lives and church services remained the same.</a:t>
                      </a:r>
                      <a:endParaRPr lang="en-GB" sz="800" dirty="0"/>
                    </a:p>
                  </a:txBody>
                  <a:tcPr/>
                </a:tc>
                <a:extLst>
                  <a:ext uri="{0D108BD9-81ED-4DB2-BD59-A6C34878D82A}">
                    <a16:rowId xmlns:a16="http://schemas.microsoft.com/office/drawing/2014/main" val="2167901495"/>
                  </a:ext>
                </a:extLst>
              </a:tr>
              <a:tr h="176168">
                <a:tc>
                  <a:txBody>
                    <a:bodyPr/>
                    <a:lstStyle/>
                    <a:p>
                      <a:r>
                        <a:rPr lang="en-GB" sz="800" dirty="0" smtClean="0"/>
                        <a:t>Protestantism was welcomed by some!</a:t>
                      </a:r>
                      <a:endParaRPr lang="en-GB" sz="800" dirty="0"/>
                    </a:p>
                  </a:txBody>
                  <a:tcPr/>
                </a:tc>
                <a:extLst>
                  <a:ext uri="{0D108BD9-81ED-4DB2-BD59-A6C34878D82A}">
                    <a16:rowId xmlns:a16="http://schemas.microsoft.com/office/drawing/2014/main" val="3759979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42889394"/>
              </p:ext>
            </p:extLst>
          </p:nvPr>
        </p:nvGraphicFramePr>
        <p:xfrm>
          <a:off x="7438057" y="40942"/>
          <a:ext cx="2402966" cy="6777176"/>
        </p:xfrm>
        <a:graphic>
          <a:graphicData uri="http://schemas.openxmlformats.org/drawingml/2006/table">
            <a:tbl>
              <a:tblPr firstRow="1" bandRow="1">
                <a:tableStyleId>{21E4AEA4-8DFA-4A89-87EB-49C32662AFE0}</a:tableStyleId>
              </a:tblPr>
              <a:tblGrid>
                <a:gridCol w="2402966">
                  <a:extLst>
                    <a:ext uri="{9D8B030D-6E8A-4147-A177-3AD203B41FA5}">
                      <a16:colId xmlns:a16="http://schemas.microsoft.com/office/drawing/2014/main" val="2973194380"/>
                    </a:ext>
                  </a:extLst>
                </a:gridCol>
              </a:tblGrid>
              <a:tr h="225677">
                <a:tc>
                  <a:txBody>
                    <a:bodyPr/>
                    <a:lstStyle/>
                    <a:p>
                      <a:r>
                        <a:rPr lang="en-GB" sz="800" dirty="0" smtClean="0"/>
                        <a:t>Pilgrimage of Grace (</a:t>
                      </a:r>
                      <a:r>
                        <a:rPr lang="en-GB" sz="800" smtClean="0"/>
                        <a:t>after Lincolnshire </a:t>
                      </a:r>
                      <a:r>
                        <a:rPr lang="en-GB" sz="800" dirty="0" smtClean="0"/>
                        <a:t>Rebellion)</a:t>
                      </a:r>
                      <a:endParaRPr lang="en-GB" sz="800" dirty="0"/>
                    </a:p>
                  </a:txBody>
                  <a:tcPr/>
                </a:tc>
                <a:extLst>
                  <a:ext uri="{0D108BD9-81ED-4DB2-BD59-A6C34878D82A}">
                    <a16:rowId xmlns:a16="http://schemas.microsoft.com/office/drawing/2014/main" val="3306597237"/>
                  </a:ext>
                </a:extLst>
              </a:tr>
              <a:tr h="1644219">
                <a:tc>
                  <a:txBody>
                    <a:bodyPr/>
                    <a:lstStyle/>
                    <a:p>
                      <a:r>
                        <a:rPr lang="en-GB" sz="800" dirty="0" smtClean="0"/>
                        <a:t>Religious Causes</a:t>
                      </a:r>
                    </a:p>
                    <a:p>
                      <a:pPr marL="72000" indent="-72000">
                        <a:buFont typeface="Arial" panose="020B0604020202020204" pitchFamily="34" charset="0"/>
                        <a:buChar char="•"/>
                      </a:pPr>
                      <a:r>
                        <a:rPr lang="en-GB" sz="800" dirty="0" smtClean="0"/>
                        <a:t>The</a:t>
                      </a:r>
                      <a:r>
                        <a:rPr lang="en-GB" sz="800" baseline="0" dirty="0" smtClean="0"/>
                        <a:t> dissolution of smaller monasteries and the fear of it continuing.</a:t>
                      </a:r>
                      <a:r>
                        <a:rPr lang="en-GB" sz="800" baseline="0" dirty="0"/>
                        <a:t> </a:t>
                      </a:r>
                      <a:r>
                        <a:rPr lang="en-GB" sz="800" baseline="0" dirty="0" smtClean="0"/>
                        <a:t>Leader Robert Aske was a supporter of monasteries and a demand was for monasteries to be restored.</a:t>
                      </a:r>
                    </a:p>
                    <a:p>
                      <a:pPr marL="72000" indent="-72000">
                        <a:buFont typeface="Arial" panose="020B0604020202020204" pitchFamily="34" charset="0"/>
                        <a:buChar char="•"/>
                      </a:pPr>
                      <a:r>
                        <a:rPr lang="en-GB" sz="800" baseline="0" dirty="0" smtClean="0"/>
                        <a:t>Fear for parish churches in the 1536 injunctions – seen as attacking traditional religious practices </a:t>
                      </a:r>
                      <a:r>
                        <a:rPr lang="en-GB" sz="800" baseline="0" dirty="0" err="1" smtClean="0"/>
                        <a:t>eg</a:t>
                      </a:r>
                      <a:r>
                        <a:rPr lang="en-GB" sz="800" baseline="0" dirty="0" smtClean="0"/>
                        <a:t> celebration of locally important saints like St Wilfred in Yorkshire. Rumours that Church plate and jewels, bequeathed by parishioners, would be confiscated.</a:t>
                      </a:r>
                    </a:p>
                    <a:p>
                      <a:pPr marL="72000" indent="-72000">
                        <a:buFont typeface="Arial" panose="020B0604020202020204" pitchFamily="34" charset="0"/>
                        <a:buChar char="•"/>
                      </a:pPr>
                      <a:r>
                        <a:rPr lang="en-GB" sz="800" baseline="0" dirty="0" smtClean="0"/>
                        <a:t>They called themselves ‘pilgrims’ and sang religious songs. Their logo was the 5 wounds of Christ.</a:t>
                      </a:r>
                    </a:p>
                  </a:txBody>
                  <a:tcPr/>
                </a:tc>
                <a:extLst>
                  <a:ext uri="{0D108BD9-81ED-4DB2-BD59-A6C34878D82A}">
                    <a16:rowId xmlns:a16="http://schemas.microsoft.com/office/drawing/2014/main" val="4167759150"/>
                  </a:ext>
                </a:extLst>
              </a:tr>
              <a:tr h="2031094">
                <a:tc>
                  <a:txBody>
                    <a:bodyPr/>
                    <a:lstStyle/>
                    <a:p>
                      <a:r>
                        <a:rPr lang="en-GB" sz="800" dirty="0" smtClean="0"/>
                        <a:t>Secular Causes</a:t>
                      </a:r>
                    </a:p>
                    <a:p>
                      <a:pPr marL="72000" indent="-72000">
                        <a:buFont typeface="Arial" panose="020B0604020202020204" pitchFamily="34" charset="0"/>
                        <a:buChar char="•"/>
                      </a:pPr>
                      <a:r>
                        <a:rPr lang="en-GB" sz="800" dirty="0" smtClean="0"/>
                        <a:t>Ordinary</a:t>
                      </a:r>
                      <a:r>
                        <a:rPr lang="en-GB" sz="800" baseline="0" dirty="0" smtClean="0"/>
                        <a:t> rebels more concerned with taxes as in 1534 Cromwell had introduced a subsidy tax – a tax in peacetime. Also opposition to Statue of Uses which was a tax on aristocratic landed inheritances. </a:t>
                      </a:r>
                    </a:p>
                    <a:p>
                      <a:pPr marL="72000" indent="-72000">
                        <a:buFont typeface="Arial" panose="020B0604020202020204" pitchFamily="34" charset="0"/>
                        <a:buChar char="•"/>
                      </a:pPr>
                      <a:r>
                        <a:rPr lang="en-GB" sz="800" baseline="0" dirty="0" smtClean="0"/>
                        <a:t>Crown’s attempt to impose the Duke of Suffolk upon Lincolnshire may have been a cause.</a:t>
                      </a:r>
                    </a:p>
                    <a:p>
                      <a:pPr marL="72000" indent="-72000">
                        <a:buFont typeface="Arial" panose="020B0604020202020204" pitchFamily="34" charset="0"/>
                        <a:buChar char="•"/>
                      </a:pPr>
                      <a:r>
                        <a:rPr lang="en-GB" sz="800" baseline="0" dirty="0" smtClean="0"/>
                        <a:t>Courtiers like Hussey and Darcy were motivated to restore Lady Mary to the succession.</a:t>
                      </a:r>
                    </a:p>
                    <a:p>
                      <a:pPr marL="72000" indent="-72000">
                        <a:buFont typeface="Arial" panose="020B0604020202020204" pitchFamily="34" charset="0"/>
                        <a:buChar char="•"/>
                      </a:pPr>
                      <a:r>
                        <a:rPr lang="en-GB" sz="800" baseline="0" dirty="0" smtClean="0"/>
                        <a:t>Cumberland and Westmoreland show tenants having issues over tenancy agreements and border-tenures (where they got land for military service)</a:t>
                      </a:r>
                    </a:p>
                    <a:p>
                      <a:pPr marL="72000" indent="-72000">
                        <a:buFont typeface="Arial" panose="020B0604020202020204" pitchFamily="34" charset="0"/>
                        <a:buChar char="•"/>
                      </a:pPr>
                      <a:r>
                        <a:rPr lang="en-GB" sz="800" baseline="0" dirty="0" smtClean="0"/>
                        <a:t>Enclosures were a grievance in the Pontefract articles as was ‘rack-renting’ where rents were raised.</a:t>
                      </a:r>
                    </a:p>
                    <a:p>
                      <a:pPr marL="72000" indent="-72000">
                        <a:buFont typeface="Arial" panose="020B0604020202020204" pitchFamily="34" charset="0"/>
                        <a:buChar char="•"/>
                      </a:pPr>
                      <a:r>
                        <a:rPr lang="en-GB" sz="800" baseline="0" dirty="0" smtClean="0"/>
                        <a:t>There had been poor harvests in 1535 and 1536.</a:t>
                      </a:r>
                      <a:endParaRPr lang="en-GB" sz="800" dirty="0"/>
                    </a:p>
                  </a:txBody>
                  <a:tcPr/>
                </a:tc>
                <a:extLst>
                  <a:ext uri="{0D108BD9-81ED-4DB2-BD59-A6C34878D82A}">
                    <a16:rowId xmlns:a16="http://schemas.microsoft.com/office/drawing/2014/main" val="1941492266"/>
                  </a:ext>
                </a:extLst>
              </a:tr>
              <a:tr h="1644219">
                <a:tc>
                  <a:txBody>
                    <a:bodyPr/>
                    <a:lstStyle/>
                    <a:p>
                      <a:r>
                        <a:rPr lang="en-GB" sz="800" dirty="0" smtClean="0"/>
                        <a:t>Events</a:t>
                      </a:r>
                    </a:p>
                    <a:p>
                      <a:pPr marL="72000" indent="-72000">
                        <a:buFont typeface="Arial" panose="020B0604020202020204" pitchFamily="34" charset="0"/>
                        <a:buChar char="•"/>
                      </a:pPr>
                      <a:r>
                        <a:rPr lang="en-GB" sz="800" dirty="0" smtClean="0"/>
                        <a:t>Begins</a:t>
                      </a:r>
                      <a:r>
                        <a:rPr lang="en-GB" sz="800" baseline="0" dirty="0" smtClean="0"/>
                        <a:t> in East Yorkshire under Robert Aske who heard about the Lincolnshire uprising.</a:t>
                      </a:r>
                    </a:p>
                    <a:p>
                      <a:pPr marL="72000" indent="-72000">
                        <a:buFont typeface="Arial" panose="020B0604020202020204" pitchFamily="34" charset="0"/>
                        <a:buChar char="•"/>
                      </a:pPr>
                      <a:r>
                        <a:rPr lang="en-GB" sz="800" baseline="0" dirty="0" smtClean="0"/>
                        <a:t>Aske had 30,000 men who made York their bae</a:t>
                      </a:r>
                    </a:p>
                    <a:p>
                      <a:pPr marL="72000" indent="-72000">
                        <a:buFont typeface="Arial" panose="020B0604020202020204" pitchFamily="34" charset="0"/>
                        <a:buChar char="•"/>
                      </a:pPr>
                      <a:r>
                        <a:rPr lang="en-GB" sz="800" baseline="0" dirty="0" smtClean="0"/>
                        <a:t>Pontefract Castle surrendered to the rebels.</a:t>
                      </a:r>
                    </a:p>
                    <a:p>
                      <a:pPr marL="72000" indent="-72000">
                        <a:buFont typeface="Arial" panose="020B0604020202020204" pitchFamily="34" charset="0"/>
                        <a:buChar char="•"/>
                      </a:pPr>
                      <a:r>
                        <a:rPr lang="en-GB" sz="800" baseline="0" dirty="0" smtClean="0"/>
                        <a:t>Rebels issues the Pontefract articles – which blamed Cromwell and rich and demanded their punishment (loyal rebellion)</a:t>
                      </a:r>
                    </a:p>
                    <a:p>
                      <a:pPr marL="72000" indent="-72000">
                        <a:buFont typeface="Arial" panose="020B0604020202020204" pitchFamily="34" charset="0"/>
                        <a:buChar char="•"/>
                      </a:pPr>
                      <a:r>
                        <a:rPr lang="en-GB" sz="800" baseline="0" dirty="0" smtClean="0"/>
                        <a:t>Rebels met Duke of Norfolk where rebels presented their demands</a:t>
                      </a:r>
                    </a:p>
                    <a:p>
                      <a:pPr marL="72000" indent="-72000">
                        <a:buFont typeface="Arial" panose="020B0604020202020204" pitchFamily="34" charset="0"/>
                        <a:buChar char="•"/>
                      </a:pPr>
                      <a:r>
                        <a:rPr lang="en-GB" sz="800" baseline="0" dirty="0" smtClean="0"/>
                        <a:t>Rebels disperse after a truce was signed</a:t>
                      </a:r>
                    </a:p>
                    <a:p>
                      <a:pPr marL="72000" indent="-72000">
                        <a:buFont typeface="Arial" panose="020B0604020202020204" pitchFamily="34" charset="0"/>
                        <a:buChar char="•"/>
                      </a:pPr>
                      <a:r>
                        <a:rPr lang="en-GB" sz="800" baseline="0" dirty="0" smtClean="0"/>
                        <a:t>Royal proclamation offering pardon to rebels.</a:t>
                      </a:r>
                      <a:endParaRPr lang="en-GB" sz="800" dirty="0"/>
                    </a:p>
                  </a:txBody>
                  <a:tcPr/>
                </a:tc>
                <a:extLst>
                  <a:ext uri="{0D108BD9-81ED-4DB2-BD59-A6C34878D82A}">
                    <a16:rowId xmlns:a16="http://schemas.microsoft.com/office/drawing/2014/main" val="3576383900"/>
                  </a:ext>
                </a:extLst>
              </a:tr>
              <a:tr h="1128386">
                <a:tc>
                  <a:txBody>
                    <a:bodyPr/>
                    <a:lstStyle/>
                    <a:p>
                      <a:r>
                        <a:rPr lang="en-GB" sz="800" dirty="0" smtClean="0"/>
                        <a:t>Consequences</a:t>
                      </a:r>
                    </a:p>
                    <a:p>
                      <a:pPr marL="72000" indent="-72000">
                        <a:buFont typeface="Arial" panose="020B0604020202020204" pitchFamily="34" charset="0"/>
                        <a:buChar char="•"/>
                      </a:pPr>
                      <a:r>
                        <a:rPr lang="en-GB" sz="800" dirty="0" smtClean="0"/>
                        <a:t>Shortly after the Pilgrimage ended Sir Francis Bigot decided to try and take Hull and Scarborough in January</a:t>
                      </a:r>
                      <a:r>
                        <a:rPr lang="en-GB" sz="800" baseline="0" dirty="0" smtClean="0"/>
                        <a:t> 1537.</a:t>
                      </a:r>
                    </a:p>
                    <a:p>
                      <a:pPr marL="72000" indent="-72000">
                        <a:buFont typeface="Arial" panose="020B0604020202020204" pitchFamily="34" charset="0"/>
                        <a:buChar char="•"/>
                      </a:pPr>
                      <a:r>
                        <a:rPr lang="en-GB" sz="800" baseline="0" dirty="0" smtClean="0"/>
                        <a:t>Henry retaliated and had 178 rebels executed including Aske, Lord Darcy and </a:t>
                      </a:r>
                      <a:r>
                        <a:rPr lang="en-GB" sz="800" baseline="0" dirty="0" err="1" smtClean="0"/>
                        <a:t>Bigod</a:t>
                      </a:r>
                      <a:r>
                        <a:rPr lang="en-GB" sz="800" baseline="0" dirty="0" smtClean="0"/>
                        <a:t> as well as Sir Thomas Percy.</a:t>
                      </a:r>
                    </a:p>
                    <a:p>
                      <a:pPr marL="72000" indent="-72000">
                        <a:buFont typeface="Arial" panose="020B0604020202020204" pitchFamily="34" charset="0"/>
                        <a:buChar char="•"/>
                      </a:pPr>
                      <a:r>
                        <a:rPr lang="en-GB" sz="800" baseline="0" dirty="0" smtClean="0"/>
                        <a:t>The Council of the north was reorganised to ensure better control.</a:t>
                      </a:r>
                      <a:endParaRPr lang="en-GB" sz="800" dirty="0"/>
                    </a:p>
                  </a:txBody>
                  <a:tcPr/>
                </a:tc>
                <a:extLst>
                  <a:ext uri="{0D108BD9-81ED-4DB2-BD59-A6C34878D82A}">
                    <a16:rowId xmlns:a16="http://schemas.microsoft.com/office/drawing/2014/main" val="1052254605"/>
                  </a:ext>
                </a:extLst>
              </a:tr>
            </a:tbl>
          </a:graphicData>
        </a:graphic>
      </p:graphicFrame>
      <p:pic>
        <p:nvPicPr>
          <p:cNvPr id="2" name="Picture 1"/>
          <p:cNvPicPr>
            <a:picLocks noChangeAspect="1"/>
          </p:cNvPicPr>
          <p:nvPr/>
        </p:nvPicPr>
        <p:blipFill rotWithShape="1">
          <a:blip r:embed="rId2"/>
          <a:srcRect l="1871" t="1859" b="1342"/>
          <a:stretch/>
        </p:blipFill>
        <p:spPr>
          <a:xfrm>
            <a:off x="2941184" y="311868"/>
            <a:ext cx="4482277" cy="4846982"/>
          </a:xfrm>
          <a:prstGeom prst="rect">
            <a:avLst/>
          </a:prstGeom>
        </p:spPr>
      </p:pic>
    </p:spTree>
    <p:extLst>
      <p:ext uri="{BB962C8B-B14F-4D97-AF65-F5344CB8AC3E}">
        <p14:creationId xmlns:p14="http://schemas.microsoft.com/office/powerpoint/2010/main" val="2363031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86745079"/>
              </p:ext>
            </p:extLst>
          </p:nvPr>
        </p:nvGraphicFramePr>
        <p:xfrm>
          <a:off x="38100" y="25399"/>
          <a:ext cx="2448000" cy="3020413"/>
        </p:xfrm>
        <a:graphic>
          <a:graphicData uri="http://schemas.openxmlformats.org/drawingml/2006/table">
            <a:tbl>
              <a:tblPr firstRow="1" bandRow="1">
                <a:tableStyleId>{7DF18680-E054-41AD-8BC1-D1AEF772440D}</a:tableStyleId>
              </a:tblPr>
              <a:tblGrid>
                <a:gridCol w="2448000">
                  <a:extLst>
                    <a:ext uri="{9D8B030D-6E8A-4147-A177-3AD203B41FA5}">
                      <a16:colId xmlns:a16="http://schemas.microsoft.com/office/drawing/2014/main" val="3030309429"/>
                    </a:ext>
                  </a:extLst>
                </a:gridCol>
              </a:tblGrid>
              <a:tr h="135820">
                <a:tc>
                  <a:txBody>
                    <a:bodyPr/>
                    <a:lstStyle/>
                    <a:p>
                      <a:r>
                        <a:rPr lang="en-GB" sz="800" dirty="0" smtClean="0"/>
                        <a:t>Scotland – 1540s</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James V increased tensions when he married Mary of Guise in 1538 (a relative of the French King)</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James then refused to show up for pre-arranged talks with Henry at York in 1541 (following Henry’s sister, Margaret's death)</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1542-  Henry sent the Duke of Norfolk to attack Scotland. England won a massive victory at the battle of Solway Moss with over 1000 Scots taken prisoner and James died a few weeks later of a fever.  (James wasn’t at the battle) leaving his week-old daughter, Mary, Queen.</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Henry wanted to invade France so didn’t pursue military victory.  He proposed the treaty of Greenwich in 1543 which wanted Mary to marry Edward to unite the two. However the Scots rejected this.</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Henry ordered what became known as the ‘rough wooing’ The Earl of Hertford  raided the Scottish border region and Edinburgh and Dunbar with buildings burned and people killed</a:t>
                      </a:r>
                    </a:p>
                  </a:txBody>
                  <a:tcPr/>
                </a:tc>
                <a:extLst>
                  <a:ext uri="{0D108BD9-81ED-4DB2-BD59-A6C34878D82A}">
                    <a16:rowId xmlns:a16="http://schemas.microsoft.com/office/drawing/2014/main" val="339407766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49981973"/>
              </p:ext>
            </p:extLst>
          </p:nvPr>
        </p:nvGraphicFramePr>
        <p:xfrm>
          <a:off x="38100" y="3047999"/>
          <a:ext cx="2692400" cy="3749040"/>
        </p:xfrm>
        <a:graphic>
          <a:graphicData uri="http://schemas.openxmlformats.org/drawingml/2006/table">
            <a:tbl>
              <a:tblPr firstRow="1" bandRow="1">
                <a:tableStyleId>{7DF18680-E054-41AD-8BC1-D1AEF772440D}</a:tableStyleId>
              </a:tblPr>
              <a:tblGrid>
                <a:gridCol w="2692400">
                  <a:extLst>
                    <a:ext uri="{9D8B030D-6E8A-4147-A177-3AD203B41FA5}">
                      <a16:colId xmlns:a16="http://schemas.microsoft.com/office/drawing/2014/main" val="3030309429"/>
                    </a:ext>
                  </a:extLst>
                </a:gridCol>
              </a:tblGrid>
              <a:tr h="0">
                <a:tc>
                  <a:txBody>
                    <a:bodyPr/>
                    <a:lstStyle/>
                    <a:p>
                      <a:r>
                        <a:rPr lang="en-GB" sz="800" dirty="0" smtClean="0"/>
                        <a:t>France 1540s </a:t>
                      </a:r>
                      <a:endParaRPr lang="en-GB" sz="800" dirty="0"/>
                    </a:p>
                  </a:txBody>
                  <a:tcPr/>
                </a:tc>
                <a:extLst>
                  <a:ext uri="{0D108BD9-81ED-4DB2-BD59-A6C34878D82A}">
                    <a16:rowId xmlns:a16="http://schemas.microsoft.com/office/drawing/2014/main" val="2276760867"/>
                  </a:ext>
                </a:extLst>
              </a:tr>
              <a:tr h="140249">
                <a:tc>
                  <a:txBody>
                    <a:bodyPr/>
                    <a:lstStyle/>
                    <a:p>
                      <a:pPr marL="0" indent="0">
                        <a:buFont typeface="Arial" panose="020B0604020202020204" pitchFamily="34" charset="0"/>
                        <a:buNone/>
                      </a:pPr>
                      <a:r>
                        <a:rPr lang="en-GB" sz="800" baseline="0" dirty="0" smtClean="0"/>
                        <a:t>By 1541 Francis and Charles were at war again and in 1542 Francis allied with the Ottoman Turks against the Habsburgs.</a:t>
                      </a:r>
                    </a:p>
                  </a:txBody>
                  <a:tcPr/>
                </a:tc>
                <a:extLst>
                  <a:ext uri="{0D108BD9-81ED-4DB2-BD59-A6C34878D82A}">
                    <a16:rowId xmlns:a16="http://schemas.microsoft.com/office/drawing/2014/main" val="2721669502"/>
                  </a:ext>
                </a:extLst>
              </a:tr>
              <a:tr h="127553">
                <a:tc>
                  <a:txBody>
                    <a:bodyPr/>
                    <a:lstStyle/>
                    <a:p>
                      <a:pPr marL="0" indent="0">
                        <a:buFont typeface="Arial" panose="020B0604020202020204" pitchFamily="34" charset="0"/>
                        <a:buNone/>
                      </a:pPr>
                      <a:r>
                        <a:rPr lang="en-GB" sz="800" baseline="0" dirty="0" smtClean="0"/>
                        <a:t>Henry joined with Charles with an agreement to invade France within 2 years.</a:t>
                      </a:r>
                    </a:p>
                  </a:txBody>
                  <a:tcPr/>
                </a:tc>
                <a:extLst>
                  <a:ext uri="{0D108BD9-81ED-4DB2-BD59-A6C34878D82A}">
                    <a16:rowId xmlns:a16="http://schemas.microsoft.com/office/drawing/2014/main" val="17329447"/>
                  </a:ext>
                </a:extLst>
              </a:tr>
              <a:tr h="220319">
                <a:tc>
                  <a:txBody>
                    <a:bodyPr/>
                    <a:lstStyle/>
                    <a:p>
                      <a:pPr marL="0" indent="0">
                        <a:buFont typeface="Arial" panose="020B0604020202020204" pitchFamily="34" charset="0"/>
                        <a:buNone/>
                      </a:pPr>
                      <a:r>
                        <a:rPr lang="en-GB" sz="800" baseline="0" dirty="0" smtClean="0"/>
                        <a:t>1544- Henry and an army of 48,000 sailed to Calais and advanced on Paris. However both sides pursued their own objectives.  Henry went and captured Boulogne whilst Charles signed a separate peace with Francs at </a:t>
                      </a:r>
                      <a:r>
                        <a:rPr lang="en-GB" sz="800" baseline="0" dirty="0" err="1" smtClean="0"/>
                        <a:t>Crepy</a:t>
                      </a:r>
                      <a:r>
                        <a:rPr lang="en-GB" sz="800" baseline="0" dirty="0" smtClean="0"/>
                        <a:t> leaving Henry isolated.</a:t>
                      </a:r>
                    </a:p>
                  </a:txBody>
                  <a:tcPr/>
                </a:tc>
                <a:extLst>
                  <a:ext uri="{0D108BD9-81ED-4DB2-BD59-A6C34878D82A}">
                    <a16:rowId xmlns:a16="http://schemas.microsoft.com/office/drawing/2014/main" val="3758519379"/>
                  </a:ext>
                </a:extLst>
              </a:tr>
              <a:tr h="127553">
                <a:tc>
                  <a:txBody>
                    <a:bodyPr/>
                    <a:lstStyle/>
                    <a:p>
                      <a:pPr marL="0" indent="0">
                        <a:buFont typeface="Arial" panose="020B0604020202020204" pitchFamily="34" charset="0"/>
                        <a:buNone/>
                      </a:pPr>
                      <a:r>
                        <a:rPr lang="en-GB" sz="800" baseline="0" dirty="0" smtClean="0"/>
                        <a:t>Henry fortified Boulogne and returned home fearing a French invasion.</a:t>
                      </a:r>
                    </a:p>
                  </a:txBody>
                  <a:tcPr/>
                </a:tc>
                <a:extLst>
                  <a:ext uri="{0D108BD9-81ED-4DB2-BD59-A6C34878D82A}">
                    <a16:rowId xmlns:a16="http://schemas.microsoft.com/office/drawing/2014/main" val="1478462250"/>
                  </a:ext>
                </a:extLst>
              </a:tr>
              <a:tr h="173936">
                <a:tc>
                  <a:txBody>
                    <a:bodyPr/>
                    <a:lstStyle/>
                    <a:p>
                      <a:pPr marL="0" indent="0">
                        <a:buFont typeface="Arial" panose="020B0604020202020204" pitchFamily="34" charset="0"/>
                        <a:buNone/>
                      </a:pPr>
                      <a:r>
                        <a:rPr lang="en-GB" sz="800" baseline="0" dirty="0" smtClean="0"/>
                        <a:t>The French sent troops to Scotland leading to fear of invasion. The French managed to invade the Isle of White and there was disaster as Henry’s flagship, the Mary Rose, sank in the Solent.</a:t>
                      </a:r>
                    </a:p>
                  </a:txBody>
                  <a:tcPr/>
                </a:tc>
                <a:extLst>
                  <a:ext uri="{0D108BD9-81ED-4DB2-BD59-A6C34878D82A}">
                    <a16:rowId xmlns:a16="http://schemas.microsoft.com/office/drawing/2014/main" val="3394077668"/>
                  </a:ext>
                </a:extLst>
              </a:tr>
              <a:tr h="140249">
                <a:tc>
                  <a:txBody>
                    <a:bodyPr/>
                    <a:lstStyle/>
                    <a:p>
                      <a:pPr marL="0" indent="0">
                        <a:buFont typeface="Arial" panose="020B0604020202020204" pitchFamily="34" charset="0"/>
                        <a:buNone/>
                      </a:pPr>
                      <a:r>
                        <a:rPr lang="en-GB" sz="800" baseline="0" dirty="0" smtClean="0"/>
                        <a:t>Boulogne held out against French attack. An English victory.</a:t>
                      </a:r>
                    </a:p>
                  </a:txBody>
                  <a:tcPr/>
                </a:tc>
                <a:extLst>
                  <a:ext uri="{0D108BD9-81ED-4DB2-BD59-A6C34878D82A}">
                    <a16:rowId xmlns:a16="http://schemas.microsoft.com/office/drawing/2014/main" val="1036909144"/>
                  </a:ext>
                </a:extLst>
              </a:tr>
              <a:tr h="173936">
                <a:tc>
                  <a:txBody>
                    <a:bodyPr/>
                    <a:lstStyle/>
                    <a:p>
                      <a:pPr marL="0" indent="0">
                        <a:buFont typeface="Arial" panose="020B0604020202020204" pitchFamily="34" charset="0"/>
                        <a:buNone/>
                      </a:pPr>
                      <a:r>
                        <a:rPr lang="en-GB" sz="800" baseline="0" dirty="0" smtClean="0"/>
                        <a:t>1546 – Treaty of </a:t>
                      </a:r>
                      <a:r>
                        <a:rPr lang="en-GB" sz="800" baseline="0" dirty="0" err="1" smtClean="0"/>
                        <a:t>Ardres</a:t>
                      </a:r>
                      <a:r>
                        <a:rPr lang="en-GB" sz="800" baseline="0" dirty="0" smtClean="0"/>
                        <a:t>.  Henry kept Boulogne and the French would pay a pension. If France paid all the pension money outstanding (£200,000) then Henry would return Boulogne in 1554.</a:t>
                      </a:r>
                    </a:p>
                  </a:txBody>
                  <a:tcPr/>
                </a:tc>
                <a:extLst>
                  <a:ext uri="{0D108BD9-81ED-4DB2-BD59-A6C34878D82A}">
                    <a16:rowId xmlns:a16="http://schemas.microsoft.com/office/drawing/2014/main" val="3021004094"/>
                  </a:ext>
                </a:extLst>
              </a:tr>
              <a:tr h="173936">
                <a:tc>
                  <a:txBody>
                    <a:bodyPr/>
                    <a:lstStyle/>
                    <a:p>
                      <a:pPr marL="0" indent="0">
                        <a:buFont typeface="Arial" panose="020B0604020202020204" pitchFamily="34" charset="0"/>
                        <a:buNone/>
                      </a:pPr>
                      <a:r>
                        <a:rPr lang="en-GB" sz="800" baseline="0" dirty="0" smtClean="0"/>
                        <a:t>Henry gained glory but at financial cost.  It cost £2 million which required large-scale borrowing, the sale of monastic land and the debasement of the coinage.</a:t>
                      </a:r>
                    </a:p>
                  </a:txBody>
                  <a:tcPr/>
                </a:tc>
                <a:extLst>
                  <a:ext uri="{0D108BD9-81ED-4DB2-BD59-A6C34878D82A}">
                    <a16:rowId xmlns:a16="http://schemas.microsoft.com/office/drawing/2014/main" val="13768075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30921838"/>
              </p:ext>
            </p:extLst>
          </p:nvPr>
        </p:nvGraphicFramePr>
        <p:xfrm>
          <a:off x="2959025" y="4599586"/>
          <a:ext cx="2448000" cy="2197453"/>
        </p:xfrm>
        <a:graphic>
          <a:graphicData uri="http://schemas.openxmlformats.org/drawingml/2006/table">
            <a:tbl>
              <a:tblPr firstRow="1" bandRow="1">
                <a:tableStyleId>{7DF18680-E054-41AD-8BC1-D1AEF772440D}</a:tableStyleId>
              </a:tblPr>
              <a:tblGrid>
                <a:gridCol w="2448000">
                  <a:extLst>
                    <a:ext uri="{9D8B030D-6E8A-4147-A177-3AD203B41FA5}">
                      <a16:colId xmlns:a16="http://schemas.microsoft.com/office/drawing/2014/main" val="3030309429"/>
                    </a:ext>
                  </a:extLst>
                </a:gridCol>
              </a:tblGrid>
              <a:tr h="135820">
                <a:tc>
                  <a:txBody>
                    <a:bodyPr/>
                    <a:lstStyle/>
                    <a:p>
                      <a:r>
                        <a:rPr lang="en-GB" sz="800" dirty="0" smtClean="0"/>
                        <a:t>Succession</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1534 Succession Act – Elizabeth as heir and Mary declared illegitimate.</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1536 Succession Act – declared Elizabeth illegitimate and Henry to declare heir apparent by will (which could have lead to Henry’s illegitimate son, the Duke of Richmond, being heir, however Richmond's death ended this possibility)</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1544 Succession Act – repeals the 1536 act, reinstates Mary and Elizabeth in the succession and reaffirms Henry to determine succession by will.</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1546 – Henry’s will confirms 1544 succession Act and lays that it would be Edward and his heirs, then Mary and Elizabeth, then heirs of Henry’s sister, Mary.</a:t>
                      </a:r>
                    </a:p>
                  </a:txBody>
                  <a:tcPr/>
                </a:tc>
                <a:extLst>
                  <a:ext uri="{0D108BD9-81ED-4DB2-BD59-A6C34878D82A}">
                    <a16:rowId xmlns:a16="http://schemas.microsoft.com/office/drawing/2014/main" val="147846225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28829748"/>
              </p:ext>
            </p:extLst>
          </p:nvPr>
        </p:nvGraphicFramePr>
        <p:xfrm>
          <a:off x="6489700" y="38099"/>
          <a:ext cx="3352800" cy="1765526"/>
        </p:xfrm>
        <a:graphic>
          <a:graphicData uri="http://schemas.openxmlformats.org/drawingml/2006/table">
            <a:tbl>
              <a:tblPr firstRow="1" bandRow="1">
                <a:tableStyleId>{7DF18680-E054-41AD-8BC1-D1AEF772440D}</a:tableStyleId>
              </a:tblPr>
              <a:tblGrid>
                <a:gridCol w="1676400">
                  <a:extLst>
                    <a:ext uri="{9D8B030D-6E8A-4147-A177-3AD203B41FA5}">
                      <a16:colId xmlns:a16="http://schemas.microsoft.com/office/drawing/2014/main" val="4010923420"/>
                    </a:ext>
                  </a:extLst>
                </a:gridCol>
                <a:gridCol w="1676400">
                  <a:extLst>
                    <a:ext uri="{9D8B030D-6E8A-4147-A177-3AD203B41FA5}">
                      <a16:colId xmlns:a16="http://schemas.microsoft.com/office/drawing/2014/main" val="2274212985"/>
                    </a:ext>
                  </a:extLst>
                </a:gridCol>
              </a:tblGrid>
              <a:tr h="227443">
                <a:tc gridSpan="2">
                  <a:txBody>
                    <a:bodyPr/>
                    <a:lstStyle/>
                    <a:p>
                      <a:r>
                        <a:rPr lang="en-GB" sz="800" dirty="0" smtClean="0"/>
                        <a:t>Factions</a:t>
                      </a:r>
                      <a:endParaRPr lang="en-GB" sz="800" dirty="0"/>
                    </a:p>
                  </a:txBody>
                  <a:tcPr/>
                </a:tc>
                <a:tc hMerge="1">
                  <a:txBody>
                    <a:bodyPr/>
                    <a:lstStyle/>
                    <a:p>
                      <a:endParaRPr lang="en-GB" sz="800" dirty="0"/>
                    </a:p>
                  </a:txBody>
                  <a:tcPr/>
                </a:tc>
                <a:extLst>
                  <a:ext uri="{0D108BD9-81ED-4DB2-BD59-A6C34878D82A}">
                    <a16:rowId xmlns:a16="http://schemas.microsoft.com/office/drawing/2014/main" val="3945784668"/>
                  </a:ext>
                </a:extLst>
              </a:tr>
              <a:tr h="227443">
                <a:tc>
                  <a:txBody>
                    <a:bodyPr/>
                    <a:lstStyle/>
                    <a:p>
                      <a:r>
                        <a:rPr lang="en-GB" sz="800" dirty="0" smtClean="0"/>
                        <a:t>Conservative Faction</a:t>
                      </a:r>
                      <a:endParaRPr lang="en-GB" sz="800" dirty="0"/>
                    </a:p>
                  </a:txBody>
                  <a:tcPr/>
                </a:tc>
                <a:tc>
                  <a:txBody>
                    <a:bodyPr/>
                    <a:lstStyle/>
                    <a:p>
                      <a:r>
                        <a:rPr lang="en-GB" sz="800" dirty="0" smtClean="0"/>
                        <a:t>Reform Faction</a:t>
                      </a:r>
                      <a:endParaRPr lang="en-GB" sz="800" dirty="0"/>
                    </a:p>
                  </a:txBody>
                  <a:tcPr/>
                </a:tc>
                <a:extLst>
                  <a:ext uri="{0D108BD9-81ED-4DB2-BD59-A6C34878D82A}">
                    <a16:rowId xmlns:a16="http://schemas.microsoft.com/office/drawing/2014/main" val="1232300441"/>
                  </a:ext>
                </a:extLst>
              </a:tr>
              <a:tr h="878614">
                <a:tc>
                  <a:txBody>
                    <a:bodyPr/>
                    <a:lstStyle/>
                    <a:p>
                      <a:pPr marL="72000" indent="-72000">
                        <a:buFont typeface="Arial" panose="020B0604020202020204" pitchFamily="34" charset="0"/>
                        <a:buChar char="•"/>
                      </a:pPr>
                      <a:r>
                        <a:rPr lang="en-GB" sz="800" kern="1200" dirty="0" smtClean="0">
                          <a:effectLst/>
                        </a:rPr>
                        <a:t>Accepted break with Rome but opposed doctrinal changes.</a:t>
                      </a:r>
                    </a:p>
                    <a:p>
                      <a:pPr marL="72000" indent="-72000">
                        <a:buFont typeface="Arial" panose="020B0604020202020204" pitchFamily="34" charset="0"/>
                        <a:buChar char="•"/>
                      </a:pPr>
                      <a:r>
                        <a:rPr lang="en-GB" sz="800" kern="1200" dirty="0" smtClean="0">
                          <a:effectLst/>
                        </a:rPr>
                        <a:t>Led</a:t>
                      </a:r>
                      <a:r>
                        <a:rPr lang="en-GB" sz="800" kern="1200" baseline="0" dirty="0" smtClean="0">
                          <a:effectLst/>
                        </a:rPr>
                        <a:t> by the Duke of Norfolk and Stephen Gardiner (bishop of Winchester)</a:t>
                      </a:r>
                    </a:p>
                    <a:p>
                      <a:pPr marL="72000" indent="-72000">
                        <a:buFont typeface="Arial" panose="020B0604020202020204" pitchFamily="34" charset="0"/>
                        <a:buChar char="•"/>
                      </a:pPr>
                      <a:r>
                        <a:rPr lang="en-GB" sz="800" kern="1200" dirty="0" smtClean="0">
                          <a:effectLst/>
                        </a:rPr>
                        <a:t>Associated with passing the 6 Articles in 1539, the fall of Cromwell, Catherine Howard.</a:t>
                      </a:r>
                      <a:endParaRPr lang="en-GB" sz="800" kern="1200" dirty="0" smtClean="0">
                        <a:solidFill>
                          <a:schemeClr val="dk1"/>
                        </a:solidFill>
                        <a:effectLst/>
                        <a:latin typeface="+mn-lt"/>
                        <a:ea typeface="+mn-ea"/>
                        <a:cs typeface="+mn-cs"/>
                      </a:endParaRPr>
                    </a:p>
                  </a:txBody>
                  <a:tcPr/>
                </a:tc>
                <a:tc>
                  <a:txBody>
                    <a:bodyPr/>
                    <a:lstStyle/>
                    <a:p>
                      <a:pPr marL="72000" indent="-72000">
                        <a:buFont typeface="Arial" panose="020B0604020202020204" pitchFamily="34" charset="0"/>
                        <a:buChar char="•"/>
                      </a:pPr>
                      <a:r>
                        <a:rPr lang="en-GB" sz="800" kern="1200" dirty="0" smtClean="0">
                          <a:effectLst/>
                        </a:rPr>
                        <a:t>Accepted break with Roe and saw an opportunity to make more changes.</a:t>
                      </a:r>
                    </a:p>
                    <a:p>
                      <a:pPr marL="72000" indent="-72000">
                        <a:buFont typeface="Arial" panose="020B0604020202020204" pitchFamily="34" charset="0"/>
                        <a:buChar char="•"/>
                      </a:pPr>
                      <a:r>
                        <a:rPr lang="en-GB" sz="800" kern="1200" dirty="0" smtClean="0">
                          <a:effectLst/>
                        </a:rPr>
                        <a:t>Led by Edward Seymour (Earl of Hertford – late duke of Somerset)</a:t>
                      </a:r>
                      <a:r>
                        <a:rPr lang="en-GB" sz="800" kern="1200" baseline="0" dirty="0" smtClean="0">
                          <a:effectLst/>
                        </a:rPr>
                        <a:t> and Archbishop Cranmer</a:t>
                      </a:r>
                    </a:p>
                    <a:p>
                      <a:pPr marL="72000" indent="-72000">
                        <a:buFont typeface="Arial" panose="020B0604020202020204" pitchFamily="34" charset="0"/>
                        <a:buChar char="•"/>
                      </a:pPr>
                      <a:r>
                        <a:rPr lang="en-GB" sz="800" kern="1200" baseline="0" dirty="0" smtClean="0">
                          <a:effectLst/>
                        </a:rPr>
                        <a:t>Associated with foreign policy success in Scotland, fall of Catherine Howard, rise of Catherine Parr</a:t>
                      </a:r>
                      <a:endParaRPr lang="en-GB"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93297001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87456795"/>
              </p:ext>
            </p:extLst>
          </p:nvPr>
        </p:nvGraphicFramePr>
        <p:xfrm>
          <a:off x="5635550" y="1803625"/>
          <a:ext cx="4194250" cy="5001613"/>
        </p:xfrm>
        <a:graphic>
          <a:graphicData uri="http://schemas.openxmlformats.org/drawingml/2006/table">
            <a:tbl>
              <a:tblPr firstRow="1" bandRow="1">
                <a:tableStyleId>{7DF18680-E054-41AD-8BC1-D1AEF772440D}</a:tableStyleId>
              </a:tblPr>
              <a:tblGrid>
                <a:gridCol w="806081">
                  <a:extLst>
                    <a:ext uri="{9D8B030D-6E8A-4147-A177-3AD203B41FA5}">
                      <a16:colId xmlns:a16="http://schemas.microsoft.com/office/drawing/2014/main" val="3376442655"/>
                    </a:ext>
                  </a:extLst>
                </a:gridCol>
                <a:gridCol w="3388169">
                  <a:extLst>
                    <a:ext uri="{9D8B030D-6E8A-4147-A177-3AD203B41FA5}">
                      <a16:colId xmlns:a16="http://schemas.microsoft.com/office/drawing/2014/main" val="3030309429"/>
                    </a:ext>
                  </a:extLst>
                </a:gridCol>
              </a:tblGrid>
              <a:tr h="135820">
                <a:tc gridSpan="2">
                  <a:txBody>
                    <a:bodyPr/>
                    <a:lstStyle/>
                    <a:p>
                      <a:r>
                        <a:rPr lang="en-GB" sz="800" dirty="0" smtClean="0"/>
                        <a:t>Development on council and Factional</a:t>
                      </a:r>
                      <a:r>
                        <a:rPr lang="en-GB" sz="800" baseline="0" dirty="0" smtClean="0"/>
                        <a:t> conflict</a:t>
                      </a:r>
                      <a:endParaRPr lang="en-GB" sz="800" dirty="0"/>
                    </a:p>
                  </a:txBody>
                  <a:tcPr/>
                </a:tc>
                <a:tc hMerge="1">
                  <a:txBody>
                    <a:bodyPr/>
                    <a:lstStyle/>
                    <a:p>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Catherine Howard</a:t>
                      </a:r>
                    </a:p>
                  </a:txBody>
                  <a:tcPr/>
                </a:tc>
                <a:tc>
                  <a:txBody>
                    <a:bodyPr/>
                    <a:lstStyle/>
                    <a:p>
                      <a:pPr marL="0" indent="0">
                        <a:buFont typeface="Arial" panose="020B0604020202020204" pitchFamily="34" charset="0"/>
                        <a:buNone/>
                      </a:pPr>
                      <a:r>
                        <a:rPr lang="en-GB" sz="800" baseline="0" dirty="0" smtClean="0"/>
                        <a:t>Catherine was proved to have been unfaithful. Catherine and the men implicated were executed.  This damaged the conservative group.</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Cranmer</a:t>
                      </a:r>
                    </a:p>
                  </a:txBody>
                  <a:tcPr/>
                </a:tc>
                <a:tc>
                  <a:txBody>
                    <a:bodyPr/>
                    <a:lstStyle/>
                    <a:p>
                      <a:pPr marL="0" indent="0">
                        <a:buFont typeface="Arial" panose="020B0604020202020204" pitchFamily="34" charset="0"/>
                        <a:buNone/>
                      </a:pPr>
                      <a:r>
                        <a:rPr lang="en-GB" sz="800" baseline="0" dirty="0" smtClean="0"/>
                        <a:t>1543 The conservatives accused Cranmer of dabbling in heresy. The king rejected these claims and put Cranmer in charge of investigations.</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Catherine Parr</a:t>
                      </a:r>
                    </a:p>
                  </a:txBody>
                  <a:tcPr/>
                </a:tc>
                <a:tc>
                  <a:txBody>
                    <a:bodyPr/>
                    <a:lstStyle/>
                    <a:p>
                      <a:pPr marL="0" indent="0">
                        <a:buFont typeface="Arial" panose="020B0604020202020204" pitchFamily="34" charset="0"/>
                        <a:buNone/>
                      </a:pPr>
                      <a:r>
                        <a:rPr lang="en-GB" sz="800" baseline="0" dirty="0" smtClean="0"/>
                        <a:t>Henry married Catherine Parr in 1543.  She was close to the Seymour family and a Protestant sympathiser. Se gathered scholars at court and allowed them to manage Edward and Elizabeth’s education.</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Plot against Catherine Parr</a:t>
                      </a:r>
                    </a:p>
                  </a:txBody>
                  <a:tcPr/>
                </a:tc>
                <a:tc>
                  <a:txBody>
                    <a:bodyPr/>
                    <a:lstStyle/>
                    <a:p>
                      <a:pPr marL="0" indent="0">
                        <a:buFont typeface="Arial" panose="020B0604020202020204" pitchFamily="34" charset="0"/>
                        <a:buNone/>
                      </a:pPr>
                      <a:r>
                        <a:rPr lang="en-GB" sz="800" baseline="0" dirty="0" smtClean="0"/>
                        <a:t>Members of Catherine Parr’s household were accused of heresy, as was she.  Henry knew of the plot and allowed it to continue, but when guards came to arrest her, Henry sent them away.</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Gardiner’s fall</a:t>
                      </a:r>
                    </a:p>
                  </a:txBody>
                  <a:tcPr/>
                </a:tc>
                <a:tc>
                  <a:txBody>
                    <a:bodyPr/>
                    <a:lstStyle/>
                    <a:p>
                      <a:pPr marL="0" indent="0">
                        <a:buFont typeface="Arial" panose="020B0604020202020204" pitchFamily="34" charset="0"/>
                        <a:buNone/>
                      </a:pPr>
                      <a:r>
                        <a:rPr lang="en-GB" sz="800" baseline="0" dirty="0" smtClean="0"/>
                        <a:t>Gardiner was accused of suggesting the Pope should be reinstated as head of the Church and narrowly avoided being sent to the tower. His involvement in the plot against Catherine Parr and n accusation of him refusing to give land to the king lead to him  being pushed out of the inner circle of royal advisors.</a:t>
                      </a:r>
                    </a:p>
                  </a:txBody>
                  <a:tcPr/>
                </a:tc>
                <a:extLst>
                  <a:ext uri="{0D108BD9-81ED-4DB2-BD59-A6C34878D82A}">
                    <a16:rowId xmlns:a16="http://schemas.microsoft.com/office/drawing/2014/main" val="3394077668"/>
                  </a:ext>
                </a:extLst>
              </a:tr>
              <a:tr h="368653">
                <a:tc>
                  <a:txBody>
                    <a:bodyPr/>
                    <a:lstStyle/>
                    <a:p>
                      <a:pPr marL="0" indent="0">
                        <a:buFont typeface="Arial" panose="020B0604020202020204" pitchFamily="34" charset="0"/>
                        <a:buNone/>
                      </a:pPr>
                      <a:r>
                        <a:rPr lang="en-GB" sz="800" baseline="0" dirty="0" smtClean="0"/>
                        <a:t>Denny</a:t>
                      </a:r>
                    </a:p>
                  </a:txBody>
                  <a:tcPr/>
                </a:tc>
                <a:tc>
                  <a:txBody>
                    <a:bodyPr/>
                    <a:lstStyle/>
                    <a:p>
                      <a:pPr marL="0" indent="0">
                        <a:buFont typeface="Arial" panose="020B0604020202020204" pitchFamily="34" charset="0"/>
                        <a:buNone/>
                      </a:pPr>
                      <a:r>
                        <a:rPr lang="en-GB" sz="800" baseline="0" dirty="0" smtClean="0"/>
                        <a:t>October 1546 –Denny was made Chief Gentleman of the King’s Privy Chamber meaning he controlled access to Henry. He was also given control of the Dry Stamp. (makes an impression of the King’s signature which can be filled in with ink) This enabled the Reform faction to legalise any document.   </a:t>
                      </a:r>
                    </a:p>
                  </a:txBody>
                  <a:tcPr/>
                </a:tc>
                <a:extLst>
                  <a:ext uri="{0D108BD9-81ED-4DB2-BD59-A6C34878D82A}">
                    <a16:rowId xmlns:a16="http://schemas.microsoft.com/office/drawing/2014/main" val="3448332830"/>
                  </a:ext>
                </a:extLst>
              </a:tr>
              <a:tr h="368653">
                <a:tc>
                  <a:txBody>
                    <a:bodyPr/>
                    <a:lstStyle/>
                    <a:p>
                      <a:pPr marL="0" indent="0">
                        <a:buFont typeface="Arial" panose="020B0604020202020204" pitchFamily="34" charset="0"/>
                        <a:buNone/>
                      </a:pPr>
                      <a:r>
                        <a:rPr lang="en-GB" sz="800" baseline="0" dirty="0" smtClean="0"/>
                        <a:t>Surry and Norfolk’s mistake</a:t>
                      </a:r>
                    </a:p>
                  </a:txBody>
                  <a:tcPr/>
                </a:tc>
                <a:tc>
                  <a:txBody>
                    <a:bodyPr/>
                    <a:lstStyle/>
                    <a:p>
                      <a:pPr marL="0" indent="0">
                        <a:buFont typeface="Arial" panose="020B0604020202020204" pitchFamily="34" charset="0"/>
                        <a:buNone/>
                      </a:pPr>
                      <a:r>
                        <a:rPr lang="en-GB" sz="800" baseline="0" dirty="0" smtClean="0"/>
                        <a:t>December 1546 – Duke of Norfolk and his son, the Earl of Surrey, were arrested. Surrey had spoke about his family’s claim to the throne and also put part of the royal coat of arms of his ancestor, Edward I, on his own family emblem without authority. Acts of Attainder were passed against them. Surrey was executed a week before Henry’s death. Norfolk escaped s Henry died before signing the order  </a:t>
                      </a:r>
                    </a:p>
                  </a:txBody>
                  <a:tcPr/>
                </a:tc>
                <a:extLst>
                  <a:ext uri="{0D108BD9-81ED-4DB2-BD59-A6C34878D82A}">
                    <a16:rowId xmlns:a16="http://schemas.microsoft.com/office/drawing/2014/main" val="2838969414"/>
                  </a:ext>
                </a:extLst>
              </a:tr>
              <a:tr h="368653">
                <a:tc>
                  <a:txBody>
                    <a:bodyPr/>
                    <a:lstStyle/>
                    <a:p>
                      <a:pPr marL="0" indent="0">
                        <a:buFont typeface="Arial" panose="020B0604020202020204" pitchFamily="34" charset="0"/>
                        <a:buNone/>
                      </a:pPr>
                      <a:r>
                        <a:rPr lang="en-GB" sz="800" baseline="0" dirty="0" smtClean="0"/>
                        <a:t>Changes to Henry’s will</a:t>
                      </a:r>
                    </a:p>
                  </a:txBody>
                  <a:tcPr/>
                </a:tc>
                <a:tc>
                  <a:txBody>
                    <a:bodyPr/>
                    <a:lstStyle/>
                    <a:p>
                      <a:pPr marL="0" indent="0">
                        <a:buFont typeface="Arial" panose="020B0604020202020204" pitchFamily="34" charset="0"/>
                        <a:buNone/>
                      </a:pPr>
                      <a:r>
                        <a:rPr lang="en-GB" sz="800" baseline="0" dirty="0" smtClean="0"/>
                        <a:t>By the terms of the will, the regency was to be managed by a council of 16 men named by Henry led by the earl of Hertford (Edward’s uncle). It was balanced between reformers such as Hertford, Cranmer and Denny against Conservatives such as </a:t>
                      </a:r>
                      <a:r>
                        <a:rPr lang="en-GB" sz="800" baseline="0" dirty="0" err="1" smtClean="0"/>
                        <a:t>Wriothesley</a:t>
                      </a:r>
                      <a:r>
                        <a:rPr lang="en-GB" sz="800" baseline="0" dirty="0" smtClean="0"/>
                        <a:t> (Earl of Southampton) and Lord St John.  However 3 days after Henry’s death Hertford was made Lord Protector’ which followed tradition, rather than the committee Henry had proposed.  Then Hertford too the title Duke of Somerset and used promoted supporters and created his own privy council drawing on more men than originally envisaged.</a:t>
                      </a:r>
                    </a:p>
                  </a:txBody>
                  <a:tcPr/>
                </a:tc>
                <a:extLst>
                  <a:ext uri="{0D108BD9-81ED-4DB2-BD59-A6C34878D82A}">
                    <a16:rowId xmlns:a16="http://schemas.microsoft.com/office/drawing/2014/main" val="35433952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40404336"/>
              </p:ext>
            </p:extLst>
          </p:nvPr>
        </p:nvGraphicFramePr>
        <p:xfrm>
          <a:off x="2578100" y="38100"/>
          <a:ext cx="3746499" cy="1645920"/>
        </p:xfrm>
        <a:graphic>
          <a:graphicData uri="http://schemas.openxmlformats.org/drawingml/2006/table">
            <a:tbl>
              <a:tblPr firstRow="1" bandRow="1">
                <a:tableStyleId>{7DF18680-E054-41AD-8BC1-D1AEF772440D}</a:tableStyleId>
              </a:tblPr>
              <a:tblGrid>
                <a:gridCol w="3746499">
                  <a:extLst>
                    <a:ext uri="{9D8B030D-6E8A-4147-A177-3AD203B41FA5}">
                      <a16:colId xmlns:a16="http://schemas.microsoft.com/office/drawing/2014/main" val="3030309429"/>
                    </a:ext>
                  </a:extLst>
                </a:gridCol>
              </a:tblGrid>
              <a:tr h="160053">
                <a:tc>
                  <a:txBody>
                    <a:bodyPr/>
                    <a:lstStyle/>
                    <a:p>
                      <a:r>
                        <a:rPr lang="en-GB" sz="800" dirty="0" smtClean="0"/>
                        <a:t>Cromwell’s Fall</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Henry was unhappy with the marriage to Anne of Cleves that Cromwell had organised.</a:t>
                      </a:r>
                    </a:p>
                    <a:p>
                      <a:pPr marL="0" indent="0">
                        <a:buFont typeface="Arial" panose="020B0604020202020204" pitchFamily="34" charset="0"/>
                        <a:buChar char="•"/>
                      </a:pPr>
                      <a:r>
                        <a:rPr lang="en-GB" sz="800" baseline="0" dirty="0" smtClean="0"/>
                        <a:t>Henry wasn’t happy with some of Cromwell’s religious changed.</a:t>
                      </a:r>
                    </a:p>
                    <a:p>
                      <a:pPr marL="0" indent="0">
                        <a:buFont typeface="Arial" panose="020B0604020202020204" pitchFamily="34" charset="0"/>
                        <a:buChar char="•"/>
                      </a:pPr>
                      <a:r>
                        <a:rPr lang="en-GB" sz="800" baseline="0" dirty="0" smtClean="0"/>
                        <a:t>Norfolk, Cromwell’s rival in the council, managed to get the 6 articles passed and lead Henry towards Catherine Howard thereby undermining Cromwell.</a:t>
                      </a:r>
                    </a:p>
                    <a:p>
                      <a:pPr marL="0" indent="0">
                        <a:buFont typeface="Arial" panose="020B0604020202020204" pitchFamily="34" charset="0"/>
                        <a:buChar char="•"/>
                      </a:pPr>
                      <a:r>
                        <a:rPr lang="en-GB" sz="800" baseline="0" dirty="0" smtClean="0"/>
                        <a:t>Cromwell saw it as a temporary setback as Henry made Cromwell the Earl of Essex in 1540.</a:t>
                      </a:r>
                    </a:p>
                    <a:p>
                      <a:pPr marL="0" indent="0">
                        <a:buFont typeface="Arial" panose="020B0604020202020204" pitchFamily="34" charset="0"/>
                        <a:buChar char="•"/>
                      </a:pPr>
                      <a:r>
                        <a:rPr lang="en-GB" sz="800" baseline="0" dirty="0" smtClean="0"/>
                        <a:t>Catherine spread rumours Cromwell was not getting the divorce quickly enough and that he was protecting protestants in Calais – these were declared to be proved by Act of Attainder.</a:t>
                      </a:r>
                    </a:p>
                    <a:p>
                      <a:pPr marL="0" indent="0">
                        <a:buFont typeface="Arial" panose="020B0604020202020204" pitchFamily="34" charset="0"/>
                        <a:buChar char="•"/>
                      </a:pPr>
                      <a:r>
                        <a:rPr lang="en-GB" sz="800" baseline="0" dirty="0" smtClean="0"/>
                        <a:t>Cromwell was executed in July 1528 (the same day Henry married Catherine Howard)</a:t>
                      </a:r>
                    </a:p>
                  </a:txBody>
                  <a:tcPr/>
                </a:tc>
                <a:extLst>
                  <a:ext uri="{0D108BD9-81ED-4DB2-BD59-A6C34878D82A}">
                    <a16:rowId xmlns:a16="http://schemas.microsoft.com/office/drawing/2014/main" val="2721669502"/>
                  </a:ext>
                </a:extLst>
              </a:tr>
            </a:tbl>
          </a:graphicData>
        </a:graphic>
      </p:graphicFrame>
      <p:sp>
        <p:nvSpPr>
          <p:cNvPr id="9" name="TextBox 8"/>
          <p:cNvSpPr txBox="1"/>
          <p:nvPr/>
        </p:nvSpPr>
        <p:spPr>
          <a:xfrm>
            <a:off x="3054615" y="1755364"/>
            <a:ext cx="223502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dirty="0" smtClean="0"/>
              <a:t>Henry’s later years 1540-1547</a:t>
            </a:r>
            <a:endParaRPr lang="en-GB" sz="1200" dirty="0"/>
          </a:p>
        </p:txBody>
      </p:sp>
      <p:graphicFrame>
        <p:nvGraphicFramePr>
          <p:cNvPr id="10" name="Table 9"/>
          <p:cNvGraphicFramePr>
            <a:graphicFrameLocks noGrp="1"/>
          </p:cNvGraphicFramePr>
          <p:nvPr>
            <p:extLst>
              <p:ext uri="{D42A27DB-BD31-4B8C-83A1-F6EECF244321}">
                <p14:modId xmlns:p14="http://schemas.microsoft.com/office/powerpoint/2010/main" val="1152907668"/>
              </p:ext>
            </p:extLst>
          </p:nvPr>
        </p:nvGraphicFramePr>
        <p:xfrm>
          <a:off x="2946325" y="2439247"/>
          <a:ext cx="2349500" cy="1102049"/>
        </p:xfrm>
        <a:graphic>
          <a:graphicData uri="http://schemas.openxmlformats.org/drawingml/2006/table">
            <a:tbl>
              <a:tblPr firstRow="1" bandRow="1">
                <a:tableStyleId>{93296810-A885-4BE3-A3E7-6D5BEEA58F35}</a:tableStyleId>
              </a:tblPr>
              <a:tblGrid>
                <a:gridCol w="2349500">
                  <a:extLst>
                    <a:ext uri="{9D8B030D-6E8A-4147-A177-3AD203B41FA5}">
                      <a16:colId xmlns:a16="http://schemas.microsoft.com/office/drawing/2014/main" val="3030309429"/>
                    </a:ext>
                  </a:extLst>
                </a:gridCol>
              </a:tblGrid>
              <a:tr h="151865">
                <a:tc>
                  <a:txBody>
                    <a:bodyPr/>
                    <a:lstStyle/>
                    <a:p>
                      <a:r>
                        <a:rPr lang="en-GB" sz="800" dirty="0" smtClean="0"/>
                        <a:t>Cromwell’s Fall in 1540</a:t>
                      </a:r>
                      <a:endParaRPr lang="en-GB" sz="800" dirty="0"/>
                    </a:p>
                  </a:txBody>
                  <a:tcPr/>
                </a:tc>
                <a:extLst>
                  <a:ext uri="{0D108BD9-81ED-4DB2-BD59-A6C34878D82A}">
                    <a16:rowId xmlns:a16="http://schemas.microsoft.com/office/drawing/2014/main" val="2276760867"/>
                  </a:ext>
                </a:extLst>
              </a:tr>
              <a:tr h="888689">
                <a:tc>
                  <a:txBody>
                    <a:bodyPr/>
                    <a:lstStyle/>
                    <a:p>
                      <a:pPr marL="0" indent="0">
                        <a:buFont typeface="Arial" panose="020B0604020202020204" pitchFamily="34" charset="0"/>
                        <a:buChar char="•"/>
                      </a:pPr>
                      <a:r>
                        <a:rPr lang="en-GB" sz="800" baseline="0" dirty="0" smtClean="0"/>
                        <a:t>Originally</a:t>
                      </a:r>
                    </a:p>
                    <a:p>
                      <a:pPr marL="0" indent="0">
                        <a:buFont typeface="Arial" panose="020B0604020202020204" pitchFamily="34" charset="0"/>
                        <a:buChar char="•"/>
                      </a:pPr>
                      <a:endParaRPr lang="en-GB" sz="800" baseline="0" dirty="0" smtClean="0"/>
                    </a:p>
                  </a:txBody>
                  <a:tcPr/>
                </a:tc>
                <a:extLst>
                  <a:ext uri="{0D108BD9-81ED-4DB2-BD59-A6C34878D82A}">
                    <a16:rowId xmlns:a16="http://schemas.microsoft.com/office/drawing/2014/main" val="2721669502"/>
                  </a:ext>
                </a:extLst>
              </a:tr>
            </a:tbl>
          </a:graphicData>
        </a:graphic>
      </p:graphicFrame>
    </p:spTree>
    <p:extLst>
      <p:ext uri="{BB962C8B-B14F-4D97-AF65-F5344CB8AC3E}">
        <p14:creationId xmlns:p14="http://schemas.microsoft.com/office/powerpoint/2010/main" val="96734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19787449"/>
              </p:ext>
            </p:extLst>
          </p:nvPr>
        </p:nvGraphicFramePr>
        <p:xfrm>
          <a:off x="5048018" y="2070832"/>
          <a:ext cx="4730782" cy="792480"/>
        </p:xfrm>
        <a:graphic>
          <a:graphicData uri="http://schemas.openxmlformats.org/drawingml/2006/table">
            <a:tbl>
              <a:tblPr firstRow="1" bandRow="1">
                <a:tableStyleId>{7DF18680-E054-41AD-8BC1-D1AEF772440D}</a:tableStyleId>
              </a:tblPr>
              <a:tblGrid>
                <a:gridCol w="2365391">
                  <a:extLst>
                    <a:ext uri="{9D8B030D-6E8A-4147-A177-3AD203B41FA5}">
                      <a16:colId xmlns:a16="http://schemas.microsoft.com/office/drawing/2014/main" val="2216411679"/>
                    </a:ext>
                  </a:extLst>
                </a:gridCol>
                <a:gridCol w="2365391">
                  <a:extLst>
                    <a:ext uri="{9D8B030D-6E8A-4147-A177-3AD203B41FA5}">
                      <a16:colId xmlns:a16="http://schemas.microsoft.com/office/drawing/2014/main" val="3216954438"/>
                    </a:ext>
                  </a:extLst>
                </a:gridCol>
              </a:tblGrid>
              <a:tr h="120654">
                <a:tc gridSpan="2">
                  <a:txBody>
                    <a:bodyPr/>
                    <a:lstStyle/>
                    <a:p>
                      <a:pPr marL="0" indent="0" algn="ctr">
                        <a:buFont typeface="Arial" panose="020B0604020202020204" pitchFamily="34" charset="0"/>
                        <a:buNone/>
                      </a:pPr>
                      <a:r>
                        <a:rPr lang="en-GB" sz="800" baseline="0" dirty="0" smtClean="0"/>
                        <a:t>Reactions to Religious change under Somerset</a:t>
                      </a:r>
                    </a:p>
                  </a:txBody>
                  <a:tcPr anchor="ct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4157284"/>
                  </a:ext>
                </a:extLst>
              </a:tr>
              <a:tr h="396435">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1548 – William Body was murdered in Helston in Cornwall for trying to remove objects of veneration</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There was iconoclasm in London.  In Much Wenlock the bones of a saint were thrown on a bonfire and in Norwich curates and ‘other idle persons’ went round looking for images.</a:t>
                      </a:r>
                    </a:p>
                  </a:txBody>
                  <a:tcPr/>
                </a:tc>
                <a:extLst>
                  <a:ext uri="{0D108BD9-81ED-4DB2-BD59-A6C34878D82A}">
                    <a16:rowId xmlns:a16="http://schemas.microsoft.com/office/drawing/2014/main" val="329673642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844736181"/>
              </p:ext>
            </p:extLst>
          </p:nvPr>
        </p:nvGraphicFramePr>
        <p:xfrm>
          <a:off x="5048019" y="63227"/>
          <a:ext cx="4730781" cy="1981200"/>
        </p:xfrm>
        <a:graphic>
          <a:graphicData uri="http://schemas.openxmlformats.org/drawingml/2006/table">
            <a:tbl>
              <a:tblPr firstRow="1" bandRow="1">
                <a:tableStyleId>{7DF18680-E054-41AD-8BC1-D1AEF772440D}</a:tableStyleId>
              </a:tblPr>
              <a:tblGrid>
                <a:gridCol w="1047167">
                  <a:extLst>
                    <a:ext uri="{9D8B030D-6E8A-4147-A177-3AD203B41FA5}">
                      <a16:colId xmlns:a16="http://schemas.microsoft.com/office/drawing/2014/main" val="2216411679"/>
                    </a:ext>
                  </a:extLst>
                </a:gridCol>
                <a:gridCol w="1032107">
                  <a:extLst>
                    <a:ext uri="{9D8B030D-6E8A-4147-A177-3AD203B41FA5}">
                      <a16:colId xmlns:a16="http://schemas.microsoft.com/office/drawing/2014/main" val="3216954438"/>
                    </a:ext>
                  </a:extLst>
                </a:gridCol>
                <a:gridCol w="2651507">
                  <a:extLst>
                    <a:ext uri="{9D8B030D-6E8A-4147-A177-3AD203B41FA5}">
                      <a16:colId xmlns:a16="http://schemas.microsoft.com/office/drawing/2014/main" val="2370966647"/>
                    </a:ext>
                  </a:extLst>
                </a:gridCol>
              </a:tblGrid>
              <a:tr h="147732">
                <a:tc gridSpan="3">
                  <a:txBody>
                    <a:bodyPr/>
                    <a:lstStyle/>
                    <a:p>
                      <a:pPr marL="0" indent="0" algn="ctr">
                        <a:buFont typeface="Arial" panose="020B0604020202020204" pitchFamily="34" charset="0"/>
                        <a:buNone/>
                      </a:pPr>
                      <a:r>
                        <a:rPr lang="en-GB" sz="800" baseline="0" dirty="0" smtClean="0"/>
                        <a:t>Religious change under Somerset</a:t>
                      </a:r>
                    </a:p>
                  </a:txBody>
                  <a:tcPr anchor="ct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4157284"/>
                  </a:ext>
                </a:extLst>
              </a:tr>
              <a:tr h="569823">
                <a:tc>
                  <a:txBody>
                    <a:bodyPr/>
                    <a:lstStyle/>
                    <a:p>
                      <a:pPr marL="0" indent="0">
                        <a:buFont typeface="Arial" panose="020B0604020202020204" pitchFamily="34" charset="0"/>
                        <a:buNone/>
                      </a:pPr>
                      <a:r>
                        <a:rPr lang="en-GB" sz="800" baseline="0" dirty="0" smtClean="0"/>
                        <a:t>1547 – Parliament repealed 6 Articles, and the heresy, treason and censorship laws from under Henry.</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 1547 – Injunctions – Attacked features of popular Catholicism such as lights, images, processions and stained glass.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1549 – Act of Uniformity designated English as the language of worship and congregations to have both bread AND wine. Bur priests were dressed and behaved as always.</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extLst>
                  <a:ext uri="{0D108BD9-81ED-4DB2-BD59-A6C34878D82A}">
                    <a16:rowId xmlns:a16="http://schemas.microsoft.com/office/drawing/2014/main" val="3296736422"/>
                  </a:ext>
                </a:extLst>
              </a:tr>
              <a:tr h="569823">
                <a:tc>
                  <a:txBody>
                    <a:bodyPr/>
                    <a:lstStyle/>
                    <a:p>
                      <a:pPr marL="0" indent="0">
                        <a:buFont typeface="Arial" panose="020B0604020202020204" pitchFamily="34" charset="0"/>
                        <a:buNone/>
                      </a:pPr>
                      <a:r>
                        <a:rPr lang="en-GB" sz="800" baseline="0" dirty="0" smtClean="0"/>
                        <a:t>1547 – Dissolution of chantries and religious guilds – they were abolished and their property seized by the crown</a:t>
                      </a:r>
                    </a:p>
                  </a:txBody>
                  <a:tcPr/>
                </a:tc>
                <a:tc>
                  <a:txBody>
                    <a:bodyPr/>
                    <a:lstStyle/>
                    <a:p>
                      <a:pPr marL="0" indent="0">
                        <a:buFont typeface="Arial" panose="020B0604020202020204" pitchFamily="34" charset="0"/>
                        <a:buNone/>
                      </a:pPr>
                      <a:r>
                        <a:rPr lang="en-GB" sz="800" baseline="0" dirty="0" smtClean="0"/>
                        <a:t>1547 – Denunciation of images reflected radical attitude of men such as Ridley</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1549 – book of common Prayer – a ‘masterpiece of vagueness’.  Translated many Latin services into English (so much looked the same).  Did not entirely deny transubstantiation but it also gave the impression of remembrance. (Even bishop Gardiner [in prison] thought it still implied transubstantiation)</a:t>
                      </a:r>
                    </a:p>
                  </a:txBody>
                  <a:tcPr/>
                </a:tc>
                <a:extLst>
                  <a:ext uri="{0D108BD9-81ED-4DB2-BD59-A6C34878D82A}">
                    <a16:rowId xmlns:a16="http://schemas.microsoft.com/office/drawing/2014/main" val="101701527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7226994"/>
              </p:ext>
            </p:extLst>
          </p:nvPr>
        </p:nvGraphicFramePr>
        <p:xfrm>
          <a:off x="7413409" y="3799305"/>
          <a:ext cx="2402304" cy="2987040"/>
        </p:xfrm>
        <a:graphic>
          <a:graphicData uri="http://schemas.openxmlformats.org/drawingml/2006/table">
            <a:tbl>
              <a:tblPr firstRow="1" bandRow="1">
                <a:tableStyleId>{7DF18680-E054-41AD-8BC1-D1AEF772440D}</a:tableStyleId>
              </a:tblPr>
              <a:tblGrid>
                <a:gridCol w="2402304">
                  <a:extLst>
                    <a:ext uri="{9D8B030D-6E8A-4147-A177-3AD203B41FA5}">
                      <a16:colId xmlns:a16="http://schemas.microsoft.com/office/drawing/2014/main" val="3030309429"/>
                    </a:ext>
                  </a:extLst>
                </a:gridCol>
              </a:tblGrid>
              <a:tr h="135820">
                <a:tc>
                  <a:txBody>
                    <a:bodyPr/>
                    <a:lstStyle/>
                    <a:p>
                      <a:r>
                        <a:rPr lang="en-GB" sz="800" dirty="0" smtClean="0"/>
                        <a:t>Somerset’s foreign policy</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Inherited Henry’s war against the Scots and wanted to enforce the marriage of Edward to Mary Queen of Scots.</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French King died in 1547 and the new king, Henry II, sent 4000 troops to aid Scotland.</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Somerset intervened at the Battle of Pinkie and won giving control of the border region, but could not control the whole of Scotland with garrisons – they could not capture the strategically important castles at Edinburgh and Dunbar.</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The fleet  failed to blockade the firth of forth properly and French ships relieved the Scottish and Mary was moved to France and was to be married the heir (who later became Francis II)</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In total the war had cost £600,000 and the link between France and Scotland has been strengthened.  He had inherited a bad situation, but England’s aims were not met. It lead to increasing resentment amongst members of the privy council.</a:t>
                      </a:r>
                    </a:p>
                  </a:txBody>
                  <a:tcPr/>
                </a:tc>
                <a:extLst>
                  <a:ext uri="{0D108BD9-81ED-4DB2-BD59-A6C34878D82A}">
                    <a16:rowId xmlns:a16="http://schemas.microsoft.com/office/drawing/2014/main" val="339407766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31582180"/>
              </p:ext>
            </p:extLst>
          </p:nvPr>
        </p:nvGraphicFramePr>
        <p:xfrm>
          <a:off x="84222" y="86895"/>
          <a:ext cx="2182728" cy="1767840"/>
        </p:xfrm>
        <a:graphic>
          <a:graphicData uri="http://schemas.openxmlformats.org/drawingml/2006/table">
            <a:tbl>
              <a:tblPr firstRow="1" bandRow="1">
                <a:tableStyleId>{7DF18680-E054-41AD-8BC1-D1AEF772440D}</a:tableStyleId>
              </a:tblPr>
              <a:tblGrid>
                <a:gridCol w="2182728">
                  <a:extLst>
                    <a:ext uri="{9D8B030D-6E8A-4147-A177-3AD203B41FA5}">
                      <a16:colId xmlns:a16="http://schemas.microsoft.com/office/drawing/2014/main" val="3030309429"/>
                    </a:ext>
                  </a:extLst>
                </a:gridCol>
              </a:tblGrid>
              <a:tr h="160053">
                <a:tc>
                  <a:txBody>
                    <a:bodyPr/>
                    <a:lstStyle/>
                    <a:p>
                      <a:r>
                        <a:rPr lang="en-GB" sz="800" dirty="0" smtClean="0"/>
                        <a:t>Edward VI</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Edward was raised to rule.</a:t>
                      </a:r>
                    </a:p>
                    <a:p>
                      <a:pPr marL="0" indent="0">
                        <a:buFont typeface="Arial" panose="020B0604020202020204" pitchFamily="34" charset="0"/>
                        <a:buChar char="•"/>
                      </a:pPr>
                      <a:r>
                        <a:rPr lang="en-GB" sz="800" baseline="0" dirty="0" smtClean="0"/>
                        <a:t>He had tutors such as Richard Cox</a:t>
                      </a:r>
                    </a:p>
                    <a:p>
                      <a:pPr marL="0" indent="0">
                        <a:buFont typeface="Arial" panose="020B0604020202020204" pitchFamily="34" charset="0"/>
                        <a:buChar char="•"/>
                      </a:pPr>
                      <a:r>
                        <a:rPr lang="en-GB" sz="800" baseline="0" dirty="0" smtClean="0"/>
                        <a:t>He was clever, especially languages and theology</a:t>
                      </a:r>
                    </a:p>
                    <a:p>
                      <a:pPr marL="0" indent="0">
                        <a:buFont typeface="Arial" panose="020B0604020202020204" pitchFamily="34" charset="0"/>
                        <a:buChar char="•"/>
                      </a:pPr>
                      <a:r>
                        <a:rPr lang="en-GB" sz="800" baseline="0" dirty="0" smtClean="0"/>
                        <a:t>He argued with his sister Mary over religion.</a:t>
                      </a:r>
                    </a:p>
                    <a:p>
                      <a:pPr marL="0" indent="0">
                        <a:buFont typeface="Arial" panose="020B0604020202020204" pitchFamily="34" charset="0"/>
                        <a:buChar char="•"/>
                      </a:pPr>
                      <a:r>
                        <a:rPr lang="en-GB" sz="800" baseline="0" dirty="0" smtClean="0"/>
                        <a:t>He had traditionally been seen as weak and sickly, with him suffering from measles then smallpox  in 1552 (however he recovered well)</a:t>
                      </a:r>
                    </a:p>
                    <a:p>
                      <a:pPr marL="0" indent="0">
                        <a:buFont typeface="Arial" panose="020B0604020202020204" pitchFamily="34" charset="0"/>
                        <a:buChar char="•"/>
                      </a:pPr>
                      <a:r>
                        <a:rPr lang="en-GB" sz="800" baseline="0" dirty="0" smtClean="0"/>
                        <a:t>He died of tuberculosis  in 1553, but before this he seemed to be of good health.</a:t>
                      </a:r>
                    </a:p>
                    <a:p>
                      <a:pPr marL="0" indent="0">
                        <a:buFont typeface="Arial" panose="020B0604020202020204" pitchFamily="34" charset="0"/>
                        <a:buChar char="•"/>
                      </a:pPr>
                      <a:r>
                        <a:rPr lang="en-GB" sz="800" baseline="0" dirty="0" smtClean="0"/>
                        <a:t>He knew his own mind and was personally involved in creating the </a:t>
                      </a:r>
                      <a:r>
                        <a:rPr lang="en-GB" sz="800" baseline="0" dirty="0" err="1" smtClean="0"/>
                        <a:t>Devyse</a:t>
                      </a:r>
                      <a:r>
                        <a:rPr lang="en-GB" sz="800" baseline="0" dirty="0" smtClean="0"/>
                        <a:t>.</a:t>
                      </a:r>
                    </a:p>
                  </a:txBody>
                  <a:tcPr/>
                </a:tc>
                <a:extLst>
                  <a:ext uri="{0D108BD9-81ED-4DB2-BD59-A6C34878D82A}">
                    <a16:rowId xmlns:a16="http://schemas.microsoft.com/office/drawing/2014/main" val="27216695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8377906"/>
              </p:ext>
            </p:extLst>
          </p:nvPr>
        </p:nvGraphicFramePr>
        <p:xfrm>
          <a:off x="84221" y="1856173"/>
          <a:ext cx="2182729" cy="670560"/>
        </p:xfrm>
        <a:graphic>
          <a:graphicData uri="http://schemas.openxmlformats.org/drawingml/2006/table">
            <a:tbl>
              <a:tblPr firstRow="1" bandRow="1">
                <a:tableStyleId>{7DF18680-E054-41AD-8BC1-D1AEF772440D}</a:tableStyleId>
              </a:tblPr>
              <a:tblGrid>
                <a:gridCol w="2182729">
                  <a:extLst>
                    <a:ext uri="{9D8B030D-6E8A-4147-A177-3AD203B41FA5}">
                      <a16:colId xmlns:a16="http://schemas.microsoft.com/office/drawing/2014/main" val="3030309429"/>
                    </a:ext>
                  </a:extLst>
                </a:gridCol>
              </a:tblGrid>
              <a:tr h="0">
                <a:tc>
                  <a:txBody>
                    <a:bodyPr/>
                    <a:lstStyle/>
                    <a:p>
                      <a:r>
                        <a:rPr lang="en-GB" sz="800" dirty="0" smtClean="0"/>
                        <a:t>Somerset</a:t>
                      </a:r>
                      <a:endParaRPr lang="en-GB" sz="800" dirty="0"/>
                    </a:p>
                  </a:txBody>
                  <a:tcPr/>
                </a:tc>
                <a:extLst>
                  <a:ext uri="{0D108BD9-81ED-4DB2-BD59-A6C34878D82A}">
                    <a16:rowId xmlns:a16="http://schemas.microsoft.com/office/drawing/2014/main" val="2276760867"/>
                  </a:ext>
                </a:extLst>
              </a:tr>
              <a:tr h="228121">
                <a:tc>
                  <a:txBody>
                    <a:bodyPr/>
                    <a:lstStyle/>
                    <a:p>
                      <a:pPr marL="0" indent="0">
                        <a:buFont typeface="Arial" panose="020B0604020202020204" pitchFamily="34" charset="0"/>
                        <a:buChar char="•"/>
                      </a:pPr>
                      <a:r>
                        <a:rPr lang="en-GB" sz="800" baseline="0" dirty="0" smtClean="0"/>
                        <a:t>Brother of Jane Seymour</a:t>
                      </a:r>
                    </a:p>
                    <a:p>
                      <a:pPr marL="0" indent="0">
                        <a:buFont typeface="Arial" panose="020B0604020202020204" pitchFamily="34" charset="0"/>
                        <a:buChar char="•"/>
                      </a:pPr>
                      <a:r>
                        <a:rPr lang="en-GB" sz="800" baseline="0" dirty="0" smtClean="0"/>
                        <a:t>Uncle of Edward VI</a:t>
                      </a:r>
                    </a:p>
                    <a:p>
                      <a:pPr marL="0" indent="0">
                        <a:buFont typeface="Arial" panose="020B0604020202020204" pitchFamily="34" charset="0"/>
                        <a:buChar char="•"/>
                      </a:pPr>
                      <a:r>
                        <a:rPr lang="en-GB" sz="800" baseline="0" dirty="0" smtClean="0"/>
                        <a:t>Made Lord Protector after Henry’s death</a:t>
                      </a:r>
                    </a:p>
                  </a:txBody>
                  <a:tcPr/>
                </a:tc>
                <a:extLst>
                  <a:ext uri="{0D108BD9-81ED-4DB2-BD59-A6C34878D82A}">
                    <a16:rowId xmlns:a16="http://schemas.microsoft.com/office/drawing/2014/main" val="27216695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02255756"/>
              </p:ext>
            </p:extLst>
          </p:nvPr>
        </p:nvGraphicFramePr>
        <p:xfrm>
          <a:off x="65171" y="2549625"/>
          <a:ext cx="2525629" cy="4236720"/>
        </p:xfrm>
        <a:graphic>
          <a:graphicData uri="http://schemas.openxmlformats.org/drawingml/2006/table">
            <a:tbl>
              <a:tblPr firstRow="1" bandRow="1">
                <a:tableStyleId>{7DF18680-E054-41AD-8BC1-D1AEF772440D}</a:tableStyleId>
              </a:tblPr>
              <a:tblGrid>
                <a:gridCol w="2525629">
                  <a:extLst>
                    <a:ext uri="{9D8B030D-6E8A-4147-A177-3AD203B41FA5}">
                      <a16:colId xmlns:a16="http://schemas.microsoft.com/office/drawing/2014/main" val="3030309429"/>
                    </a:ext>
                  </a:extLst>
                </a:gridCol>
              </a:tblGrid>
              <a:tr h="135820">
                <a:tc>
                  <a:txBody>
                    <a:bodyPr/>
                    <a:lstStyle/>
                    <a:p>
                      <a:r>
                        <a:rPr lang="en-GB" sz="800" dirty="0" smtClean="0"/>
                        <a:t>Government under Somerset</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Reinforced his owner by appointing Sir Michael Stanhope as Chief Gentleman giving control over the Privy Chamber – this created resentment</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The Earl of Southampton was arrested for voicing his resentment at the protectorate.</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Faction – brother Thomas Seymour tried to turn Edward against Somerset and tried to plot with Southampton against Somerset.  When tried for treason Southampton denounced Seymour leading to Seymour’s execution and Southampton’s readmission into the council.</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The council didn’t like his handling of Scotland or his mishandling of the rebellions in 1549 – he seemed weak.</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Somerset’s arrogant and dictatorial manner created enemies. He used proclamations</a:t>
                      </a:r>
                      <a:r>
                        <a:rPr lang="en-GB" sz="800" dirty="0" smtClean="0"/>
                        <a:t>, 77 of them in 3 years! (and Somerset kept sole use of the dry stamp)</a:t>
                      </a:r>
                      <a:endParaRPr lang="en-GB" sz="800" baseline="0" dirty="0" smtClean="0"/>
                    </a:p>
                  </a:txBody>
                  <a:tcPr/>
                </a:tc>
                <a:extLst>
                  <a:ext uri="{0D108BD9-81ED-4DB2-BD59-A6C34878D82A}">
                    <a16:rowId xmlns:a16="http://schemas.microsoft.com/office/drawing/2014/main" val="3394077668"/>
                  </a:ext>
                </a:extLst>
              </a:tr>
              <a:tr h="368653">
                <a:tc>
                  <a:txBody>
                    <a:bodyPr/>
                    <a:lstStyle/>
                    <a:p>
                      <a:pPr marL="0" indent="0">
                        <a:buFont typeface="Arial" panose="020B0604020202020204" pitchFamily="34" charset="0"/>
                        <a:buNone/>
                      </a:pPr>
                      <a:r>
                        <a:rPr lang="en-GB" sz="800" baseline="0" dirty="0" smtClean="0"/>
                        <a:t>In 1549 Warwick and Southampton, with the Earl of Arundel and Lord St John tried to bring Somerset’s rule to an end.  Mary refused to be involved.</a:t>
                      </a:r>
                    </a:p>
                  </a:txBody>
                  <a:tcPr/>
                </a:tc>
                <a:extLst>
                  <a:ext uri="{0D108BD9-81ED-4DB2-BD59-A6C34878D82A}">
                    <a16:rowId xmlns:a16="http://schemas.microsoft.com/office/drawing/2014/main" val="2819687620"/>
                  </a:ext>
                </a:extLst>
              </a:tr>
              <a:tr h="368653">
                <a:tc>
                  <a:txBody>
                    <a:bodyPr/>
                    <a:lstStyle/>
                    <a:p>
                      <a:pPr marL="0" indent="0">
                        <a:buFont typeface="Arial" panose="020B0604020202020204" pitchFamily="34" charset="0"/>
                        <a:buNone/>
                      </a:pPr>
                      <a:r>
                        <a:rPr lang="en-GB" sz="800" baseline="0" dirty="0" smtClean="0"/>
                        <a:t>In October 1549 the conspirators were ready to strike, which lead to Somerset retreating to Hampton Court palace with Edward, then retreating to Windsor castle.  Somerset surrendered when promised no treason charges would be made against him.</a:t>
                      </a:r>
                    </a:p>
                  </a:txBody>
                  <a:tcPr/>
                </a:tc>
                <a:extLst>
                  <a:ext uri="{0D108BD9-81ED-4DB2-BD59-A6C34878D82A}">
                    <a16:rowId xmlns:a16="http://schemas.microsoft.com/office/drawing/2014/main" val="1470909172"/>
                  </a:ext>
                </a:extLst>
              </a:tr>
              <a:tr h="368653">
                <a:tc>
                  <a:txBody>
                    <a:bodyPr/>
                    <a:lstStyle/>
                    <a:p>
                      <a:pPr marL="0" indent="0">
                        <a:buFont typeface="Arial" panose="020B0604020202020204" pitchFamily="34" charset="0"/>
                        <a:buNone/>
                      </a:pPr>
                      <a:r>
                        <a:rPr lang="en-GB" sz="800" baseline="0" dirty="0" smtClean="0"/>
                        <a:t>In all of this, both sides knew control of Edward was vital to government, showing the King’s authority was still intact.</a:t>
                      </a:r>
                    </a:p>
                  </a:txBody>
                  <a:tcPr/>
                </a:tc>
                <a:extLst>
                  <a:ext uri="{0D108BD9-81ED-4DB2-BD59-A6C34878D82A}">
                    <a16:rowId xmlns:a16="http://schemas.microsoft.com/office/drawing/2014/main" val="112534587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23513300"/>
              </p:ext>
            </p:extLst>
          </p:nvPr>
        </p:nvGraphicFramePr>
        <p:xfrm>
          <a:off x="3096403" y="4561305"/>
          <a:ext cx="3811402" cy="2225040"/>
        </p:xfrm>
        <a:graphic>
          <a:graphicData uri="http://schemas.openxmlformats.org/drawingml/2006/table">
            <a:tbl>
              <a:tblPr firstRow="1" bandRow="1">
                <a:tableStyleId>{7DF18680-E054-41AD-8BC1-D1AEF772440D}</a:tableStyleId>
              </a:tblPr>
              <a:tblGrid>
                <a:gridCol w="1905701">
                  <a:extLst>
                    <a:ext uri="{9D8B030D-6E8A-4147-A177-3AD203B41FA5}">
                      <a16:colId xmlns:a16="http://schemas.microsoft.com/office/drawing/2014/main" val="2216411679"/>
                    </a:ext>
                  </a:extLst>
                </a:gridCol>
                <a:gridCol w="1905701">
                  <a:extLst>
                    <a:ext uri="{9D8B030D-6E8A-4147-A177-3AD203B41FA5}">
                      <a16:colId xmlns:a16="http://schemas.microsoft.com/office/drawing/2014/main" val="3216954438"/>
                    </a:ext>
                  </a:extLst>
                </a:gridCol>
              </a:tblGrid>
              <a:tr h="129341">
                <a:tc gridSpan="2">
                  <a:txBody>
                    <a:bodyPr/>
                    <a:lstStyle/>
                    <a:p>
                      <a:pPr marL="0" indent="0" algn="ctr">
                        <a:buFont typeface="Arial" panose="020B0604020202020204" pitchFamily="34" charset="0"/>
                        <a:buNone/>
                      </a:pPr>
                      <a:r>
                        <a:rPr lang="en-GB" sz="800" baseline="0" dirty="0" smtClean="0"/>
                        <a:t>Economy and finance under Somerset</a:t>
                      </a:r>
                    </a:p>
                  </a:txBody>
                  <a:tcPr anchor="ct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4157284"/>
                  </a:ext>
                </a:extLst>
              </a:tr>
              <a:tr h="424977">
                <a:tc>
                  <a:txBody>
                    <a:bodyPr/>
                    <a:lstStyle/>
                    <a:p>
                      <a:pPr marL="0" indent="0">
                        <a:buFont typeface="Arial" panose="020B0604020202020204" pitchFamily="34" charset="0"/>
                        <a:buNone/>
                      </a:pPr>
                      <a:r>
                        <a:rPr lang="en-GB" sz="800" baseline="0" dirty="0" smtClean="0"/>
                        <a:t>Established a commission to investigate enclosures with inspectors touring the country. Poor families in the south and Midlands welcomed inspectors however gentry landowners who made money from sheep farming feared them and hated the new tax on sheep. Both sides were frustrated</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Sheep tax 1549 aimed at deterring the conversion of arable land into pastoral land. This made sense for the Midlands. However it was a burden on hill farmers who struggled to make a living on sheep farming in the marginal highlands such as Exmoor and Dartmoor.</a:t>
                      </a:r>
                    </a:p>
                  </a:txBody>
                  <a:tcPr/>
                </a:tc>
                <a:extLst>
                  <a:ext uri="{0D108BD9-81ED-4DB2-BD59-A6C34878D82A}">
                    <a16:rowId xmlns:a16="http://schemas.microsoft.com/office/drawing/2014/main" val="3296736422"/>
                  </a:ext>
                </a:extLst>
              </a:tr>
              <a:tr h="896424">
                <a:tc>
                  <a:txBody>
                    <a:bodyPr/>
                    <a:lstStyle/>
                    <a:p>
                      <a:pPr marL="0" indent="0">
                        <a:buFont typeface="Arial" panose="020B0604020202020204" pitchFamily="34" charset="0"/>
                        <a:buNone/>
                      </a:pPr>
                      <a:r>
                        <a:rPr lang="en-GB" sz="800" baseline="0" dirty="0" smtClean="0"/>
                        <a:t>Somerset continued to debase the coinage – raised £537,000 but increased inflation.  This was coupled with taxes for war against Scotland. Likewise land was sold and more was borrowed creating long-term problems for the crown’s finances.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Rising prices and rising population put pressure on food. This was especially bad in 1548 when there was poor harvest.</a:t>
                      </a:r>
                    </a:p>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1017015277"/>
                  </a:ext>
                </a:extLst>
              </a:tr>
            </a:tbl>
          </a:graphicData>
        </a:graphic>
      </p:graphicFrame>
      <p:sp>
        <p:nvSpPr>
          <p:cNvPr id="9" name="TextBox 8"/>
          <p:cNvSpPr txBox="1"/>
          <p:nvPr/>
        </p:nvSpPr>
        <p:spPr>
          <a:xfrm>
            <a:off x="3584005" y="2967519"/>
            <a:ext cx="223502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dirty="0" smtClean="0"/>
              <a:t>Edward VI and Somerset</a:t>
            </a:r>
            <a:endParaRPr lang="en-GB" sz="1200" dirty="0"/>
          </a:p>
        </p:txBody>
      </p:sp>
    </p:spTree>
    <p:extLst>
      <p:ext uri="{BB962C8B-B14F-4D97-AF65-F5344CB8AC3E}">
        <p14:creationId xmlns:p14="http://schemas.microsoft.com/office/powerpoint/2010/main" val="267240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6947641"/>
              </p:ext>
            </p:extLst>
          </p:nvPr>
        </p:nvGraphicFramePr>
        <p:xfrm>
          <a:off x="117471" y="90502"/>
          <a:ext cx="3884196" cy="3261360"/>
        </p:xfrm>
        <a:graphic>
          <a:graphicData uri="http://schemas.openxmlformats.org/drawingml/2006/table">
            <a:tbl>
              <a:tblPr firstRow="1" bandRow="1">
                <a:tableStyleId>{7DF18680-E054-41AD-8BC1-D1AEF772440D}</a:tableStyleId>
              </a:tblPr>
              <a:tblGrid>
                <a:gridCol w="1294732">
                  <a:extLst>
                    <a:ext uri="{9D8B030D-6E8A-4147-A177-3AD203B41FA5}">
                      <a16:colId xmlns:a16="http://schemas.microsoft.com/office/drawing/2014/main" val="2392654395"/>
                    </a:ext>
                  </a:extLst>
                </a:gridCol>
                <a:gridCol w="1294732">
                  <a:extLst>
                    <a:ext uri="{9D8B030D-6E8A-4147-A177-3AD203B41FA5}">
                      <a16:colId xmlns:a16="http://schemas.microsoft.com/office/drawing/2014/main" val="655165019"/>
                    </a:ext>
                  </a:extLst>
                </a:gridCol>
                <a:gridCol w="1294732">
                  <a:extLst>
                    <a:ext uri="{9D8B030D-6E8A-4147-A177-3AD203B41FA5}">
                      <a16:colId xmlns:a16="http://schemas.microsoft.com/office/drawing/2014/main" val="1930085102"/>
                    </a:ext>
                  </a:extLst>
                </a:gridCol>
              </a:tblGrid>
              <a:tr h="134100">
                <a:tc gridSpan="3">
                  <a:txBody>
                    <a:bodyPr/>
                    <a:lstStyle/>
                    <a:p>
                      <a:pPr marL="0" indent="0" algn="ctr">
                        <a:buFont typeface="Arial" panose="020B0604020202020204" pitchFamily="34" charset="0"/>
                        <a:buNone/>
                      </a:pPr>
                      <a:r>
                        <a:rPr lang="en-GB" sz="800" baseline="0" dirty="0" err="1" smtClean="0"/>
                        <a:t>Kett</a:t>
                      </a:r>
                      <a:r>
                        <a:rPr lang="en-GB" sz="800" baseline="0" dirty="0" smtClean="0"/>
                        <a:t> Rebellion 1549</a:t>
                      </a:r>
                    </a:p>
                  </a:txBody>
                  <a:tcPr anchor="ct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lgn="ctr">
                        <a:buFont typeface="Arial" panose="020B0604020202020204" pitchFamily="34" charset="0"/>
                        <a:buNone/>
                      </a:pPr>
                      <a:endParaRPr lang="en-GB" sz="800" baseline="0" dirty="0" smtClean="0"/>
                    </a:p>
                  </a:txBody>
                  <a:tcPr anchor="ctr"/>
                </a:tc>
                <a:extLst>
                  <a:ext uri="{0D108BD9-81ED-4DB2-BD59-A6C34878D82A}">
                    <a16:rowId xmlns:a16="http://schemas.microsoft.com/office/drawing/2014/main" val="123168017"/>
                  </a:ext>
                </a:extLst>
              </a:tr>
              <a:tr h="134100">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Religious Causes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Economic Causes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Political Causes</a:t>
                      </a:r>
                    </a:p>
                  </a:txBody>
                  <a:tcPr/>
                </a:tc>
                <a:extLst>
                  <a:ext uri="{0D108BD9-81ED-4DB2-BD59-A6C34878D82A}">
                    <a16:rowId xmlns:a16="http://schemas.microsoft.com/office/drawing/2014/main" val="158277780"/>
                  </a:ext>
                </a:extLst>
              </a:tr>
              <a:tr h="977011">
                <a:tc>
                  <a:txBody>
                    <a:bodyPr/>
                    <a:lstStyle/>
                    <a:p>
                      <a:pPr marL="0" indent="0">
                        <a:buFont typeface="Arial" panose="020B0604020202020204" pitchFamily="34" charset="0"/>
                        <a:buChar char="•"/>
                      </a:pPr>
                      <a:r>
                        <a:rPr lang="en-GB" sz="800" baseline="0" dirty="0" smtClean="0"/>
                        <a:t>Rebels demanded the dismissal of inadequate clergy and those who were non-resident</a:t>
                      </a:r>
                    </a:p>
                    <a:p>
                      <a:pPr marL="0" indent="0">
                        <a:buFont typeface="Arial" panose="020B0604020202020204" pitchFamily="34" charset="0"/>
                        <a:buChar char="•"/>
                      </a:pPr>
                      <a:r>
                        <a:rPr lang="en-GB" sz="800" baseline="0" dirty="0" smtClean="0"/>
                        <a:t>Showed support for religious reform by having services based on the book of Common Prayer in their camp.</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tc>
                  <a:txBody>
                    <a:bodyPr/>
                    <a:lstStyle/>
                    <a:p>
                      <a:pPr marL="0" indent="0">
                        <a:buFont typeface="Arial" panose="020B0604020202020204" pitchFamily="34" charset="0"/>
                        <a:buChar char="•"/>
                      </a:pPr>
                      <a:r>
                        <a:rPr lang="en-GB" sz="800" baseline="0" dirty="0" smtClean="0"/>
                        <a:t>Resentment at enclosures by landowners. Landowners denied access to the Norfolk </a:t>
                      </a:r>
                      <a:r>
                        <a:rPr lang="en-GB" sz="800" baseline="0" dirty="0" err="1" smtClean="0"/>
                        <a:t>foldcourse</a:t>
                      </a:r>
                      <a:r>
                        <a:rPr lang="en-GB" sz="800" baseline="0" dirty="0" smtClean="0"/>
                        <a:t> causing peasant distress.</a:t>
                      </a:r>
                    </a:p>
                    <a:p>
                      <a:pPr marL="0" indent="0">
                        <a:buFont typeface="Arial" panose="020B0604020202020204" pitchFamily="34" charset="0"/>
                        <a:buChar char="•"/>
                      </a:pPr>
                      <a:r>
                        <a:rPr lang="en-GB" sz="800" baseline="0" dirty="0" smtClean="0"/>
                        <a:t>Groups tore down hedges</a:t>
                      </a:r>
                    </a:p>
                    <a:p>
                      <a:pPr marL="0" indent="0">
                        <a:buFont typeface="Arial" panose="020B0604020202020204" pitchFamily="34" charset="0"/>
                        <a:buChar char="•"/>
                      </a:pPr>
                      <a:r>
                        <a:rPr lang="en-GB" sz="800" baseline="0" dirty="0" smtClean="0"/>
                        <a:t>The rebels marched on </a:t>
                      </a:r>
                      <a:r>
                        <a:rPr lang="en-GB" sz="800" baseline="0" dirty="0" err="1" smtClean="0"/>
                        <a:t>Kett’s</a:t>
                      </a:r>
                      <a:r>
                        <a:rPr lang="en-GB" sz="800" baseline="0" dirty="0" smtClean="0"/>
                        <a:t> home but he became their leader when he agreed to end enclosure on his estates and offered to lead them to secure their rights.</a:t>
                      </a:r>
                    </a:p>
                  </a:txBody>
                  <a:tcPr/>
                </a:tc>
                <a:tc>
                  <a:txBody>
                    <a:bodyPr/>
                    <a:lstStyle/>
                    <a:p>
                      <a:pPr marL="0" indent="0">
                        <a:buFont typeface="Arial" panose="020B0604020202020204" pitchFamily="34" charset="0"/>
                        <a:buChar char="•"/>
                      </a:pPr>
                      <a:r>
                        <a:rPr lang="en-GB" sz="800" baseline="0" dirty="0" smtClean="0"/>
                        <a:t>Hatred of local government officials</a:t>
                      </a:r>
                    </a:p>
                    <a:p>
                      <a:pPr marL="0" indent="0">
                        <a:buFont typeface="Arial" panose="020B0604020202020204" pitchFamily="34" charset="0"/>
                        <a:buChar char="•"/>
                      </a:pPr>
                      <a:r>
                        <a:rPr lang="en-GB" sz="800" baseline="0" dirty="0" smtClean="0"/>
                        <a:t>Frustration at maladministration of the region by the Howard family.</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extLst>
                  <a:ext uri="{0D108BD9-81ED-4DB2-BD59-A6C34878D82A}">
                    <a16:rowId xmlns:a16="http://schemas.microsoft.com/office/drawing/2014/main" val="3339078263"/>
                  </a:ext>
                </a:extLst>
              </a:tr>
              <a:tr h="134100">
                <a:tc gridSpan="3">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Events and end</a:t>
                      </a:r>
                    </a:p>
                  </a:txBody>
                  <a:tcPr/>
                </a:tc>
                <a:tc hMerge="1">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tc hMerge="1">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extLst>
                  <a:ext uri="{0D108BD9-81ED-4DB2-BD59-A6C34878D82A}">
                    <a16:rowId xmlns:a16="http://schemas.microsoft.com/office/drawing/2014/main" val="437625422"/>
                  </a:ext>
                </a:extLst>
              </a:tr>
              <a:tr h="593869">
                <a:tc gridSpan="3">
                  <a:txBody>
                    <a:bodyPr/>
                    <a:lstStyle/>
                    <a:p>
                      <a:pPr marL="0" indent="0">
                        <a:buFont typeface="Arial" panose="020B0604020202020204" pitchFamily="34" charset="0"/>
                        <a:buChar char="•"/>
                      </a:pPr>
                      <a:r>
                        <a:rPr lang="en-GB" sz="800" baseline="0" dirty="0" smtClean="0"/>
                        <a:t>tearing down hedges</a:t>
                      </a:r>
                    </a:p>
                    <a:p>
                      <a:pPr marL="0" indent="0">
                        <a:buFont typeface="Arial" panose="020B0604020202020204" pitchFamily="34" charset="0"/>
                        <a:buChar char="•"/>
                      </a:pPr>
                      <a:r>
                        <a:rPr lang="en-GB" sz="800" baseline="0" dirty="0" smtClean="0"/>
                        <a:t>Protestors headed towards Norwich</a:t>
                      </a:r>
                    </a:p>
                    <a:p>
                      <a:pPr marL="0" indent="0">
                        <a:buFont typeface="Arial" panose="020B0604020202020204" pitchFamily="34" charset="0"/>
                        <a:buChar char="•"/>
                      </a:pPr>
                      <a:r>
                        <a:rPr lang="en-GB" sz="800" baseline="0" dirty="0" smtClean="0"/>
                        <a:t>Rebels camped outside Norwich – at height claimed to have 15,000 men.</a:t>
                      </a:r>
                    </a:p>
                    <a:p>
                      <a:pPr marL="0" indent="0">
                        <a:buFont typeface="Arial" panose="020B0604020202020204" pitchFamily="34" charset="0"/>
                        <a:buChar char="•"/>
                      </a:pPr>
                      <a:r>
                        <a:rPr lang="en-GB" sz="800" baseline="0" dirty="0" smtClean="0"/>
                        <a:t>Rebels fired on Norwich</a:t>
                      </a:r>
                    </a:p>
                    <a:p>
                      <a:pPr marL="0" indent="0">
                        <a:buFont typeface="Arial" panose="020B0604020202020204" pitchFamily="34" charset="0"/>
                        <a:buChar char="•"/>
                      </a:pPr>
                      <a:r>
                        <a:rPr lang="en-GB" sz="800" baseline="0" dirty="0" smtClean="0"/>
                        <a:t>Norwich fell to the rebels on 21 July</a:t>
                      </a:r>
                    </a:p>
                    <a:p>
                      <a:pPr marL="0" indent="0">
                        <a:buFont typeface="Arial" panose="020B0604020202020204" pitchFamily="34" charset="0"/>
                        <a:buChar char="•"/>
                      </a:pPr>
                      <a:r>
                        <a:rPr lang="en-GB" sz="800" baseline="0" dirty="0" smtClean="0"/>
                        <a:t>Earl of Northampton failed to recapture Norwich</a:t>
                      </a:r>
                    </a:p>
                    <a:p>
                      <a:pPr marL="0" indent="0">
                        <a:buFont typeface="Arial" panose="020B0604020202020204" pitchFamily="34" charset="0"/>
                        <a:buChar char="•"/>
                      </a:pPr>
                      <a:r>
                        <a:rPr lang="en-GB" sz="800" baseline="0" dirty="0" smtClean="0"/>
                        <a:t>Rebels finally defeated by Earl of Warwick</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623379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87649938"/>
              </p:ext>
            </p:extLst>
          </p:nvPr>
        </p:nvGraphicFramePr>
        <p:xfrm>
          <a:off x="5562600" y="132666"/>
          <a:ext cx="4171950" cy="3219196"/>
        </p:xfrm>
        <a:graphic>
          <a:graphicData uri="http://schemas.openxmlformats.org/drawingml/2006/table">
            <a:tbl>
              <a:tblPr firstRow="1" bandRow="1">
                <a:tableStyleId>{7DF18680-E054-41AD-8BC1-D1AEF772440D}</a:tableStyleId>
              </a:tblPr>
              <a:tblGrid>
                <a:gridCol w="2085975">
                  <a:extLst>
                    <a:ext uri="{9D8B030D-6E8A-4147-A177-3AD203B41FA5}">
                      <a16:colId xmlns:a16="http://schemas.microsoft.com/office/drawing/2014/main" val="3511580465"/>
                    </a:ext>
                  </a:extLst>
                </a:gridCol>
                <a:gridCol w="2085975">
                  <a:extLst>
                    <a:ext uri="{9D8B030D-6E8A-4147-A177-3AD203B41FA5}">
                      <a16:colId xmlns:a16="http://schemas.microsoft.com/office/drawing/2014/main" val="210505444"/>
                    </a:ext>
                  </a:extLst>
                </a:gridCol>
              </a:tblGrid>
              <a:tr h="134100">
                <a:tc gridSpan="2">
                  <a:txBody>
                    <a:bodyPr/>
                    <a:lstStyle/>
                    <a:p>
                      <a:pPr marL="0" indent="0" algn="ctr">
                        <a:buFont typeface="Arial" panose="020B0604020202020204" pitchFamily="34" charset="0"/>
                        <a:buNone/>
                      </a:pPr>
                      <a:r>
                        <a:rPr lang="en-GB" sz="800" baseline="0" dirty="0" smtClean="0"/>
                        <a:t>Western Rebellion 1549</a:t>
                      </a:r>
                    </a:p>
                  </a:txBody>
                  <a:tcPr anchor="ct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1169217126"/>
                  </a:ext>
                </a:extLst>
              </a:tr>
              <a:tr h="134100">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Religious Causes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Economic Causes</a:t>
                      </a:r>
                    </a:p>
                  </a:txBody>
                  <a:tcPr/>
                </a:tc>
                <a:extLst>
                  <a:ext uri="{0D108BD9-81ED-4DB2-BD59-A6C34878D82A}">
                    <a16:rowId xmlns:a16="http://schemas.microsoft.com/office/drawing/2014/main" val="3713144722"/>
                  </a:ext>
                </a:extLst>
              </a:tr>
              <a:tr h="977011">
                <a:tc>
                  <a:txBody>
                    <a:bodyPr/>
                    <a:lstStyle/>
                    <a:p>
                      <a:pPr marL="0" indent="0">
                        <a:buFont typeface="Arial" panose="020B0604020202020204" pitchFamily="34" charset="0"/>
                        <a:buChar char="•"/>
                      </a:pPr>
                      <a:r>
                        <a:rPr lang="en-GB" sz="800" baseline="0" dirty="0" smtClean="0"/>
                        <a:t>Described as the ‘Prayer Book Rebellion’ as rebels called the prayer book as a ‘Christmas Game’.</a:t>
                      </a:r>
                    </a:p>
                    <a:p>
                      <a:pPr marL="0" indent="0">
                        <a:buFont typeface="Arial" panose="020B0604020202020204" pitchFamily="34" charset="0"/>
                        <a:buChar char="•"/>
                      </a:pPr>
                      <a:r>
                        <a:rPr lang="en-GB" sz="800" baseline="0" dirty="0" smtClean="0"/>
                        <a:t>Other religious grievances were against the attacks on traditional Catholicism.</a:t>
                      </a:r>
                    </a:p>
                    <a:p>
                      <a:pPr marL="0" indent="0">
                        <a:buFont typeface="Arial" panose="020B0604020202020204" pitchFamily="34" charset="0"/>
                        <a:buChar char="•"/>
                      </a:pPr>
                      <a:r>
                        <a:rPr lang="en-GB" sz="800" baseline="0" dirty="0" smtClean="0"/>
                        <a:t>In their demands they wanted ‘mass in Latin, as was before’ and ‘images to be set up again’ and ‘other ancient old ceremonies’</a:t>
                      </a:r>
                    </a:p>
                    <a:p>
                      <a:pPr marL="0" indent="0">
                        <a:buFont typeface="Arial" panose="020B0604020202020204" pitchFamily="34" charset="0"/>
                        <a:buChar char="•"/>
                      </a:pPr>
                      <a:r>
                        <a:rPr lang="en-GB" sz="800" baseline="0" dirty="0" smtClean="0"/>
                        <a:t>Resentment of gentry families who had bought Church land after the Reformation for their own use.</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tc>
                  <a:txBody>
                    <a:bodyPr/>
                    <a:lstStyle/>
                    <a:p>
                      <a:pPr marL="0" indent="0">
                        <a:buFont typeface="Arial" panose="020B0604020202020204" pitchFamily="34" charset="0"/>
                        <a:buChar char="•"/>
                      </a:pPr>
                      <a:r>
                        <a:rPr lang="en-GB" sz="800" baseline="0" dirty="0" smtClean="0"/>
                        <a:t>Cornwall - Resentment at the sheep tax which hurt hill farmers (as land was not good for arable farming)</a:t>
                      </a:r>
                    </a:p>
                    <a:p>
                      <a:pPr marL="0" indent="0">
                        <a:buFont typeface="Arial" panose="020B0604020202020204" pitchFamily="34" charset="0"/>
                        <a:buChar char="•"/>
                      </a:pPr>
                      <a:r>
                        <a:rPr lang="en-GB" sz="800" baseline="0" dirty="0" smtClean="0"/>
                        <a:t>Hated the insensitive imposition of the sheep tax by local officials.</a:t>
                      </a:r>
                    </a:p>
                    <a:p>
                      <a:pPr marL="0" indent="0">
                        <a:buFont typeface="Arial" panose="020B0604020202020204" pitchFamily="34" charset="0"/>
                        <a:buChar char="•"/>
                      </a:pPr>
                      <a:r>
                        <a:rPr lang="en-GB" sz="800" baseline="0" dirty="0" smtClean="0"/>
                        <a:t>In Somerset and Bristol mobs tore down hedges and fences that had enclosed land.</a:t>
                      </a:r>
                    </a:p>
                    <a:p>
                      <a:pPr marL="0" indent="0">
                        <a:buFont typeface="Arial" panose="020B0604020202020204" pitchFamily="34" charset="0"/>
                        <a:buChar char="•"/>
                      </a:pPr>
                      <a:endParaRPr lang="en-GB" sz="800" baseline="0" dirty="0" smtClean="0"/>
                    </a:p>
                  </a:txBody>
                  <a:tcPr/>
                </a:tc>
                <a:extLst>
                  <a:ext uri="{0D108BD9-81ED-4DB2-BD59-A6C34878D82A}">
                    <a16:rowId xmlns:a16="http://schemas.microsoft.com/office/drawing/2014/main" val="715461217"/>
                  </a:ext>
                </a:extLst>
              </a:tr>
              <a:tr h="260985">
                <a:tc gridSpan="2">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Events and End</a:t>
                      </a:r>
                    </a:p>
                  </a:txBody>
                  <a:tcPr/>
                </a:tc>
                <a:tc hMerge="1">
                  <a:txBody>
                    <a:bodyPr/>
                    <a:lstStyle/>
                    <a:p>
                      <a:pPr marL="0" indent="0">
                        <a:buFont typeface="Arial" panose="020B0604020202020204" pitchFamily="34" charset="0"/>
                        <a:buChar char="•"/>
                      </a:pPr>
                      <a:endParaRPr lang="en-GB" sz="800" baseline="0" dirty="0" smtClean="0"/>
                    </a:p>
                  </a:txBody>
                  <a:tcPr/>
                </a:tc>
                <a:extLst>
                  <a:ext uri="{0D108BD9-81ED-4DB2-BD59-A6C34878D82A}">
                    <a16:rowId xmlns:a16="http://schemas.microsoft.com/office/drawing/2014/main" val="1114319041"/>
                  </a:ext>
                </a:extLst>
              </a:tr>
              <a:tr h="977011">
                <a:tc gridSpan="2">
                  <a:txBody>
                    <a:bodyPr/>
                    <a:lstStyle/>
                    <a:p>
                      <a:pPr marL="0" indent="0">
                        <a:buFont typeface="Arial" panose="020B0604020202020204" pitchFamily="34" charset="0"/>
                        <a:buChar char="•"/>
                      </a:pPr>
                      <a:r>
                        <a:rPr lang="en-GB" sz="800" baseline="0" dirty="0" smtClean="0"/>
                        <a:t>Formation of rebel camp near </a:t>
                      </a:r>
                      <a:r>
                        <a:rPr lang="en-GB" sz="800" baseline="0" dirty="0" err="1" smtClean="0"/>
                        <a:t>Bodmin</a:t>
                      </a:r>
                      <a:r>
                        <a:rPr lang="en-GB" sz="800" baseline="0" dirty="0" smtClean="0"/>
                        <a:t>.</a:t>
                      </a:r>
                    </a:p>
                    <a:p>
                      <a:pPr marL="0" indent="0">
                        <a:buFont typeface="Arial" panose="020B0604020202020204" pitchFamily="34" charset="0"/>
                        <a:buChar char="•"/>
                      </a:pPr>
                      <a:r>
                        <a:rPr lang="en-GB" sz="800" baseline="0" dirty="0" smtClean="0"/>
                        <a:t>Then Devon rebellion began and the two converged at </a:t>
                      </a:r>
                      <a:r>
                        <a:rPr lang="en-GB" sz="800" baseline="0" dirty="0" err="1" smtClean="0"/>
                        <a:t>Crediton</a:t>
                      </a:r>
                      <a:r>
                        <a:rPr lang="en-GB" sz="800" baseline="0" dirty="0" smtClean="0"/>
                        <a:t>.</a:t>
                      </a:r>
                    </a:p>
                    <a:p>
                      <a:pPr marL="0" indent="0">
                        <a:buFont typeface="Arial" panose="020B0604020202020204" pitchFamily="34" charset="0"/>
                        <a:buChar char="•"/>
                      </a:pPr>
                      <a:r>
                        <a:rPr lang="en-GB" sz="800" baseline="0" dirty="0" smtClean="0"/>
                        <a:t>Rebels camped near Exeter</a:t>
                      </a:r>
                    </a:p>
                    <a:p>
                      <a:pPr marL="0" indent="0">
                        <a:buFont typeface="Arial" panose="020B0604020202020204" pitchFamily="34" charset="0"/>
                        <a:buChar char="•"/>
                      </a:pPr>
                      <a:r>
                        <a:rPr lang="en-GB" sz="800" baseline="0" dirty="0" err="1" smtClean="0"/>
                        <a:t>Rebeles</a:t>
                      </a:r>
                      <a:r>
                        <a:rPr lang="en-GB" sz="800" baseline="0" dirty="0" smtClean="0"/>
                        <a:t> besieged Exeter</a:t>
                      </a:r>
                    </a:p>
                    <a:p>
                      <a:pPr marL="0" indent="0">
                        <a:buFont typeface="Arial" panose="020B0604020202020204" pitchFamily="34" charset="0"/>
                        <a:buChar char="•"/>
                      </a:pPr>
                      <a:r>
                        <a:rPr lang="en-GB" sz="800" baseline="0" dirty="0" smtClean="0"/>
                        <a:t>Lord Russel advanced on the rebels and defeated them.</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aseline="0" dirty="0" smtClean="0"/>
                    </a:p>
                  </a:txBody>
                  <a:tcPr/>
                </a:tc>
                <a:tc hMerge="1">
                  <a:txBody>
                    <a:bodyPr/>
                    <a:lstStyle/>
                    <a:p>
                      <a:pPr marL="0" indent="0">
                        <a:buFont typeface="Arial" panose="020B0604020202020204" pitchFamily="34" charset="0"/>
                        <a:buChar char="•"/>
                      </a:pPr>
                      <a:endParaRPr lang="en-GB" sz="800" baseline="0" dirty="0" smtClean="0"/>
                    </a:p>
                  </a:txBody>
                  <a:tcPr/>
                </a:tc>
                <a:extLst>
                  <a:ext uri="{0D108BD9-81ED-4DB2-BD59-A6C34878D82A}">
                    <a16:rowId xmlns:a16="http://schemas.microsoft.com/office/drawing/2014/main" val="4191693684"/>
                  </a:ext>
                </a:extLst>
              </a:tr>
            </a:tbl>
          </a:graphicData>
        </a:graphic>
      </p:graphicFrame>
    </p:spTree>
    <p:extLst>
      <p:ext uri="{BB962C8B-B14F-4D97-AF65-F5344CB8AC3E}">
        <p14:creationId xmlns:p14="http://schemas.microsoft.com/office/powerpoint/2010/main" val="3190961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8430" y="3927333"/>
            <a:ext cx="223502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dirty="0" smtClean="0"/>
              <a:t>Edward VI and </a:t>
            </a:r>
            <a:r>
              <a:rPr lang="en-GB" sz="1200" dirty="0"/>
              <a:t>N</a:t>
            </a:r>
            <a:r>
              <a:rPr lang="en-GB" sz="1200" dirty="0" smtClean="0"/>
              <a:t>orthumberland</a:t>
            </a:r>
            <a:endParaRPr lang="en-GB" sz="1200" dirty="0"/>
          </a:p>
        </p:txBody>
      </p:sp>
      <p:graphicFrame>
        <p:nvGraphicFramePr>
          <p:cNvPr id="3" name="Table 2"/>
          <p:cNvGraphicFramePr>
            <a:graphicFrameLocks noGrp="1"/>
          </p:cNvGraphicFramePr>
          <p:nvPr>
            <p:extLst>
              <p:ext uri="{D42A27DB-BD31-4B8C-83A1-F6EECF244321}">
                <p14:modId xmlns:p14="http://schemas.microsoft.com/office/powerpoint/2010/main" val="2071501339"/>
              </p:ext>
            </p:extLst>
          </p:nvPr>
        </p:nvGraphicFramePr>
        <p:xfrm>
          <a:off x="6330288" y="43895"/>
          <a:ext cx="3511786" cy="1249680"/>
        </p:xfrm>
        <a:graphic>
          <a:graphicData uri="http://schemas.openxmlformats.org/drawingml/2006/table">
            <a:tbl>
              <a:tblPr firstRow="1" bandRow="1">
                <a:tableStyleId>{7DF18680-E054-41AD-8BC1-D1AEF772440D}</a:tableStyleId>
              </a:tblPr>
              <a:tblGrid>
                <a:gridCol w="1755893">
                  <a:extLst>
                    <a:ext uri="{9D8B030D-6E8A-4147-A177-3AD203B41FA5}">
                      <a16:colId xmlns:a16="http://schemas.microsoft.com/office/drawing/2014/main" val="2216411679"/>
                    </a:ext>
                  </a:extLst>
                </a:gridCol>
                <a:gridCol w="1755893">
                  <a:extLst>
                    <a:ext uri="{9D8B030D-6E8A-4147-A177-3AD203B41FA5}">
                      <a16:colId xmlns:a16="http://schemas.microsoft.com/office/drawing/2014/main" val="3216954438"/>
                    </a:ext>
                  </a:extLst>
                </a:gridCol>
              </a:tblGrid>
              <a:tr h="0">
                <a:tc gridSpan="2">
                  <a:txBody>
                    <a:bodyPr/>
                    <a:lstStyle/>
                    <a:p>
                      <a:pPr marL="0" indent="0" algn="ctr">
                        <a:buFont typeface="Arial" panose="020B0604020202020204" pitchFamily="34" charset="0"/>
                        <a:buNone/>
                      </a:pPr>
                      <a:r>
                        <a:rPr lang="en-GB" sz="800" baseline="0" dirty="0" smtClean="0"/>
                        <a:t>Reasons for more radical religious change under Northumberland.</a:t>
                      </a:r>
                    </a:p>
                  </a:txBody>
                  <a:tcPr anchor="ct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4157284"/>
                  </a:ext>
                </a:extLst>
              </a:tr>
              <a:tr h="182310">
                <a:tc>
                  <a:txBody>
                    <a:bodyPr/>
                    <a:lstStyle/>
                    <a:p>
                      <a:pPr marL="0" indent="0">
                        <a:buFont typeface="Arial" panose="020B0604020202020204" pitchFamily="34" charset="0"/>
                        <a:buNone/>
                      </a:pPr>
                      <a:r>
                        <a:rPr lang="en-GB" sz="800" baseline="0" dirty="0" smtClean="0"/>
                        <a:t>1)Cranmer was moving in a more radical direction</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2) Radical clergy such as Hooper and Ridley were becoming more influential.</a:t>
                      </a:r>
                    </a:p>
                  </a:txBody>
                  <a:tcPr/>
                </a:tc>
                <a:extLst>
                  <a:ext uri="{0D108BD9-81ED-4DB2-BD59-A6C34878D82A}">
                    <a16:rowId xmlns:a16="http://schemas.microsoft.com/office/drawing/2014/main" val="3296736422"/>
                  </a:ext>
                </a:extLst>
              </a:tr>
              <a:tr h="384556">
                <a:tc>
                  <a:txBody>
                    <a:bodyPr/>
                    <a:lstStyle/>
                    <a:p>
                      <a:pPr marL="0" indent="0">
                        <a:buFont typeface="Arial" panose="020B0604020202020204" pitchFamily="34" charset="0"/>
                        <a:buNone/>
                      </a:pPr>
                      <a:r>
                        <a:rPr lang="en-GB" sz="800" baseline="0" dirty="0" smtClean="0"/>
                        <a:t>3)Continental reformers like Martin </a:t>
                      </a:r>
                      <a:r>
                        <a:rPr lang="en-GB" sz="800" baseline="0" dirty="0" err="1" smtClean="0"/>
                        <a:t>Bucer</a:t>
                      </a:r>
                      <a:r>
                        <a:rPr lang="en-GB" sz="800" baseline="0" dirty="0" smtClean="0"/>
                        <a:t> and Peter Martyr moved to England.</a:t>
                      </a:r>
                    </a:p>
                  </a:txBody>
                  <a:tcPr/>
                </a:tc>
                <a:tc>
                  <a:txBody>
                    <a:bodyPr/>
                    <a:lstStyle/>
                    <a:p>
                      <a:pPr marL="0" indent="0">
                        <a:buFont typeface="Arial" panose="020B0604020202020204" pitchFamily="34" charset="0"/>
                        <a:buNone/>
                      </a:pPr>
                      <a:r>
                        <a:rPr lang="en-GB" sz="800" baseline="0" dirty="0" smtClean="0"/>
                        <a:t>4)Edward VI took an increasing role. He took his role as Head of the Church seriously and wanted to purify the Church (like Josiah)</a:t>
                      </a:r>
                    </a:p>
                  </a:txBody>
                  <a:tcPr/>
                </a:tc>
                <a:extLst>
                  <a:ext uri="{0D108BD9-81ED-4DB2-BD59-A6C34878D82A}">
                    <a16:rowId xmlns:a16="http://schemas.microsoft.com/office/drawing/2014/main" val="101701527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93853004"/>
              </p:ext>
            </p:extLst>
          </p:nvPr>
        </p:nvGraphicFramePr>
        <p:xfrm>
          <a:off x="6330288" y="1385466"/>
          <a:ext cx="3511786" cy="1981200"/>
        </p:xfrm>
        <a:graphic>
          <a:graphicData uri="http://schemas.openxmlformats.org/drawingml/2006/table">
            <a:tbl>
              <a:tblPr firstRow="1" bandRow="1">
                <a:tableStyleId>{7DF18680-E054-41AD-8BC1-D1AEF772440D}</a:tableStyleId>
              </a:tblPr>
              <a:tblGrid>
                <a:gridCol w="1755893">
                  <a:extLst>
                    <a:ext uri="{9D8B030D-6E8A-4147-A177-3AD203B41FA5}">
                      <a16:colId xmlns:a16="http://schemas.microsoft.com/office/drawing/2014/main" val="2216411679"/>
                    </a:ext>
                  </a:extLst>
                </a:gridCol>
                <a:gridCol w="1755893">
                  <a:extLst>
                    <a:ext uri="{9D8B030D-6E8A-4147-A177-3AD203B41FA5}">
                      <a16:colId xmlns:a16="http://schemas.microsoft.com/office/drawing/2014/main" val="3216954438"/>
                    </a:ext>
                  </a:extLst>
                </a:gridCol>
              </a:tblGrid>
              <a:tr h="177302">
                <a:tc gridSpan="2">
                  <a:txBody>
                    <a:bodyPr/>
                    <a:lstStyle/>
                    <a:p>
                      <a:pPr marL="0" indent="0" algn="ctr">
                        <a:buFont typeface="Arial" panose="020B0604020202020204" pitchFamily="34" charset="0"/>
                        <a:buNone/>
                      </a:pPr>
                      <a:r>
                        <a:rPr lang="en-GB" sz="800" baseline="0" dirty="0" smtClean="0"/>
                        <a:t>Responses to Religious Change</a:t>
                      </a:r>
                    </a:p>
                  </a:txBody>
                  <a:tcPr anchor="ctr">
                    <a:solidFill>
                      <a:schemeClr val="accent5"/>
                    </a:solidFill>
                  </a:tcP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4157284"/>
                  </a:ext>
                </a:extLst>
              </a:tr>
              <a:tr h="278617">
                <a:tc rowSpan="2">
                  <a:txBody>
                    <a:bodyPr/>
                    <a:lstStyle/>
                    <a:p>
                      <a:pPr marL="0" indent="0">
                        <a:buFont typeface="Arial" panose="020B0604020202020204" pitchFamily="34" charset="0"/>
                        <a:buNone/>
                      </a:pPr>
                      <a:r>
                        <a:rPr lang="en-GB" sz="800" baseline="0" dirty="0" smtClean="0"/>
                        <a:t>Churchwarden accounts show that the Crown’s orders in destroying Catholic habits were gradually put into effect, however restoration under Mary was swift.</a:t>
                      </a:r>
                    </a:p>
                  </a:txBody>
                  <a:tcPr>
                    <a:solidFill>
                      <a:schemeClr val="accent5">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Expenditure on Church good declined after 1540</a:t>
                      </a:r>
                    </a:p>
                  </a:txBody>
                  <a:tcPr>
                    <a:solidFill>
                      <a:schemeClr val="accent5">
                        <a:lumMod val="20000"/>
                        <a:lumOff val="80000"/>
                      </a:schemeClr>
                    </a:solidFill>
                  </a:tcPr>
                </a:tc>
                <a:extLst>
                  <a:ext uri="{0D108BD9-81ED-4DB2-BD59-A6C34878D82A}">
                    <a16:rowId xmlns:a16="http://schemas.microsoft.com/office/drawing/2014/main" val="3296736422"/>
                  </a:ext>
                </a:extLst>
              </a:tr>
              <a:tr h="303946">
                <a:tc vMerge="1">
                  <a:txBody>
                    <a:bodyPr/>
                    <a:lstStyle/>
                    <a:p>
                      <a:pPr marL="0" indent="0">
                        <a:buFont typeface="Arial" panose="020B0604020202020204" pitchFamily="34" charset="0"/>
                        <a:buNone/>
                      </a:pPr>
                      <a:endParaRPr lang="en-GB" sz="800" baseline="0" dirty="0" smtClean="0"/>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Decline in Church attendance in Exeter</a:t>
                      </a:r>
                    </a:p>
                  </a:txBody>
                  <a:tcPr>
                    <a:solidFill>
                      <a:schemeClr val="accent5">
                        <a:lumMod val="20000"/>
                        <a:lumOff val="80000"/>
                      </a:schemeClr>
                    </a:solidFill>
                  </a:tcPr>
                </a:tc>
                <a:extLst>
                  <a:ext uri="{0D108BD9-81ED-4DB2-BD59-A6C34878D82A}">
                    <a16:rowId xmlns:a16="http://schemas.microsoft.com/office/drawing/2014/main" val="1017015277"/>
                  </a:ext>
                </a:extLst>
              </a:tr>
              <a:tr h="379933">
                <a:tc rowSpan="2">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People were less likely to leave money to the Church in their wills. Northern wills it went from 70% between 1540-1546 to 32% under Edward.  In Lincolnshire and Huntingdonshire it declined from 66% in 1545 to 10% in 1552. </a:t>
                      </a:r>
                    </a:p>
                    <a:p>
                      <a:pPr marL="0" indent="0">
                        <a:buFont typeface="Arial" panose="020B0604020202020204" pitchFamily="34" charset="0"/>
                        <a:buNone/>
                      </a:pPr>
                      <a:endParaRPr lang="en-GB" sz="800" baseline="0" dirty="0" smtClean="0"/>
                    </a:p>
                  </a:txBody>
                  <a:tcPr>
                    <a:solidFill>
                      <a:schemeClr val="accent5">
                        <a:lumMod val="20000"/>
                        <a:lumOff val="80000"/>
                      </a:schemeClr>
                    </a:solidFill>
                  </a:tcPr>
                </a:tc>
                <a:tc>
                  <a:txBody>
                    <a:bodyPr/>
                    <a:lstStyle/>
                    <a:p>
                      <a:pPr marL="0" indent="0">
                        <a:buFont typeface="Arial" panose="020B0604020202020204" pitchFamily="34" charset="0"/>
                        <a:buNone/>
                      </a:pPr>
                      <a:r>
                        <a:rPr lang="en-GB" sz="800" baseline="0" dirty="0" smtClean="0"/>
                        <a:t>Some parishes sold their Church plate or hid it before the  Crown confiscated it.</a:t>
                      </a:r>
                    </a:p>
                  </a:txBody>
                  <a:tcPr>
                    <a:solidFill>
                      <a:schemeClr val="accent5">
                        <a:lumMod val="20000"/>
                        <a:lumOff val="80000"/>
                      </a:schemeClr>
                    </a:solidFill>
                  </a:tcPr>
                </a:tc>
                <a:extLst>
                  <a:ext uri="{0D108BD9-81ED-4DB2-BD59-A6C34878D82A}">
                    <a16:rowId xmlns:a16="http://schemas.microsoft.com/office/drawing/2014/main" val="3514244493"/>
                  </a:ext>
                </a:extLst>
              </a:tr>
              <a:tr h="506577">
                <a:tc vMerge="1">
                  <a:txBody>
                    <a:bodyPr/>
                    <a:lstStyle/>
                    <a:p>
                      <a:pPr marL="0" indent="0">
                        <a:buFont typeface="Arial" panose="020B0604020202020204" pitchFamily="34" charset="0"/>
                        <a:buNone/>
                      </a:pPr>
                      <a:endParaRPr lang="en-GB" sz="800" baseline="0" dirty="0" smtClean="0"/>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Decline in number of candidates for ordination.</a:t>
                      </a:r>
                    </a:p>
                    <a:p>
                      <a:pPr marL="0" indent="0">
                        <a:buFont typeface="Arial" panose="020B0604020202020204" pitchFamily="34" charset="0"/>
                        <a:buNone/>
                      </a:pPr>
                      <a:endParaRPr lang="en-GB" sz="800" baseline="0" dirty="0" smtClean="0"/>
                    </a:p>
                  </a:txBody>
                  <a:tcPr>
                    <a:solidFill>
                      <a:schemeClr val="accent5">
                        <a:lumMod val="20000"/>
                        <a:lumOff val="80000"/>
                      </a:schemeClr>
                    </a:solidFill>
                  </a:tcPr>
                </a:tc>
                <a:extLst>
                  <a:ext uri="{0D108BD9-81ED-4DB2-BD59-A6C34878D82A}">
                    <a16:rowId xmlns:a16="http://schemas.microsoft.com/office/drawing/2014/main" val="342114108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3002886"/>
              </p:ext>
            </p:extLst>
          </p:nvPr>
        </p:nvGraphicFramePr>
        <p:xfrm>
          <a:off x="3809426" y="0"/>
          <a:ext cx="2402304" cy="3513879"/>
        </p:xfrm>
        <a:graphic>
          <a:graphicData uri="http://schemas.openxmlformats.org/drawingml/2006/table">
            <a:tbl>
              <a:tblPr firstRow="1" bandRow="1">
                <a:tableStyleId>{7DF18680-E054-41AD-8BC1-D1AEF772440D}</a:tableStyleId>
              </a:tblPr>
              <a:tblGrid>
                <a:gridCol w="2402304">
                  <a:extLst>
                    <a:ext uri="{9D8B030D-6E8A-4147-A177-3AD203B41FA5}">
                      <a16:colId xmlns:a16="http://schemas.microsoft.com/office/drawing/2014/main" val="3030309429"/>
                    </a:ext>
                  </a:extLst>
                </a:gridCol>
              </a:tblGrid>
              <a:tr h="135820">
                <a:tc>
                  <a:txBody>
                    <a:bodyPr/>
                    <a:lstStyle/>
                    <a:p>
                      <a:r>
                        <a:rPr lang="en-GB" sz="800" dirty="0" smtClean="0"/>
                        <a:t>Northumberland’s religious policy</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1552 Treason Act – became treason to question the royal Supremacy or an beliefs of the Church</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1552 – Second Act of Uniformity  - became an offence to not attend Church services. Offenders fined or imprisoned.</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1552 – Prayer book – removed all traces of Catholicism. Last Supper/Eucharist now remembrance and the wafer was replaced with bread. Vestments were banned and Church music was restricted.  The baptism, confirmation and burial services were all re-written by Cranmer</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1553 – instructions sent out to replace all altars with communion tables.</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1553 the Church started to confiscate Church plate.</a:t>
                      </a:r>
                    </a:p>
                  </a:txBody>
                  <a:tcPr/>
                </a:tc>
                <a:extLst>
                  <a:ext uri="{0D108BD9-81ED-4DB2-BD59-A6C34878D82A}">
                    <a16:rowId xmlns:a16="http://schemas.microsoft.com/office/drawing/2014/main" val="3394077668"/>
                  </a:ext>
                </a:extLst>
              </a:tr>
              <a:tr h="368653">
                <a:tc>
                  <a:txBody>
                    <a:bodyPr/>
                    <a:lstStyle/>
                    <a:p>
                      <a:pPr marL="0" indent="0">
                        <a:buFont typeface="Arial" panose="020B0604020202020204" pitchFamily="34" charset="0"/>
                        <a:buNone/>
                      </a:pPr>
                      <a:r>
                        <a:rPr lang="en-GB" sz="800" baseline="0" dirty="0" smtClean="0"/>
                        <a:t>In 1553 Cranmer published the 42 articles setting out the essentials of the faith of the Church of England.  They showed a more reformed slant, but were never passed into law.</a:t>
                      </a:r>
                    </a:p>
                  </a:txBody>
                  <a:tcPr/>
                </a:tc>
                <a:extLst>
                  <a:ext uri="{0D108BD9-81ED-4DB2-BD59-A6C34878D82A}">
                    <a16:rowId xmlns:a16="http://schemas.microsoft.com/office/drawing/2014/main" val="2670135222"/>
                  </a:ext>
                </a:extLst>
              </a:tr>
              <a:tr h="368653">
                <a:tc>
                  <a:txBody>
                    <a:bodyPr/>
                    <a:lstStyle/>
                    <a:p>
                      <a:r>
                        <a:rPr lang="en-GB" sz="800" dirty="0" smtClean="0"/>
                        <a:t>Combined the diocese of Gloucester and Worcester, with 2/3 of the Worcester estate going to the crown.</a:t>
                      </a:r>
                      <a:endParaRPr lang="en-GB" sz="800" dirty="0"/>
                    </a:p>
                  </a:txBody>
                  <a:tcPr/>
                </a:tc>
                <a:extLst>
                  <a:ext uri="{0D108BD9-81ED-4DB2-BD59-A6C34878D82A}">
                    <a16:rowId xmlns:a16="http://schemas.microsoft.com/office/drawing/2014/main" val="376979712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34349100"/>
              </p:ext>
            </p:extLst>
          </p:nvPr>
        </p:nvGraphicFramePr>
        <p:xfrm>
          <a:off x="7659346" y="3513879"/>
          <a:ext cx="2182728" cy="1158240"/>
        </p:xfrm>
        <a:graphic>
          <a:graphicData uri="http://schemas.openxmlformats.org/drawingml/2006/table">
            <a:tbl>
              <a:tblPr firstRow="1" bandRow="1">
                <a:tableStyleId>{7DF18680-E054-41AD-8BC1-D1AEF772440D}</a:tableStyleId>
              </a:tblPr>
              <a:tblGrid>
                <a:gridCol w="2182728">
                  <a:extLst>
                    <a:ext uri="{9D8B030D-6E8A-4147-A177-3AD203B41FA5}">
                      <a16:colId xmlns:a16="http://schemas.microsoft.com/office/drawing/2014/main" val="3030309429"/>
                    </a:ext>
                  </a:extLst>
                </a:gridCol>
              </a:tblGrid>
              <a:tr h="160053">
                <a:tc>
                  <a:txBody>
                    <a:bodyPr/>
                    <a:lstStyle/>
                    <a:p>
                      <a:r>
                        <a:rPr lang="en-GB" sz="800" dirty="0" smtClean="0"/>
                        <a:t>Northumberland’s foreign policy</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Signed a peace treaty with France – Treaty of Boulogne. Boulogne was returned in exchange for £133,333. England also had to abandon garrisons in Scotland. Agreed Edward to marry Henry II’s daughter Elizabeth. </a:t>
                      </a:r>
                    </a:p>
                    <a:p>
                      <a:pPr marL="0" indent="0">
                        <a:buFont typeface="Arial" panose="020B0604020202020204" pitchFamily="34" charset="0"/>
                        <a:buChar char="•"/>
                      </a:pPr>
                      <a:r>
                        <a:rPr lang="en-GB" sz="800" baseline="0" dirty="0" smtClean="0"/>
                        <a:t>Represented a humiliating defeat to many</a:t>
                      </a:r>
                    </a:p>
                    <a:p>
                      <a:pPr marL="0" indent="0">
                        <a:buFont typeface="Arial" panose="020B0604020202020204" pitchFamily="34" charset="0"/>
                        <a:buChar char="•"/>
                      </a:pPr>
                      <a:r>
                        <a:rPr lang="en-GB" sz="800" baseline="0" dirty="0" smtClean="0"/>
                        <a:t>However it helped stabilise finances</a:t>
                      </a:r>
                    </a:p>
                  </a:txBody>
                  <a:tcPr/>
                </a:tc>
                <a:extLst>
                  <a:ext uri="{0D108BD9-81ED-4DB2-BD59-A6C34878D82A}">
                    <a16:rowId xmlns:a16="http://schemas.microsoft.com/office/drawing/2014/main" val="27216695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02850000"/>
              </p:ext>
            </p:extLst>
          </p:nvPr>
        </p:nvGraphicFramePr>
        <p:xfrm>
          <a:off x="146691" y="43895"/>
          <a:ext cx="2692043" cy="3976936"/>
        </p:xfrm>
        <a:graphic>
          <a:graphicData uri="http://schemas.openxmlformats.org/drawingml/2006/table">
            <a:tbl>
              <a:tblPr firstRow="1" bandRow="1">
                <a:tableStyleId>{7DF18680-E054-41AD-8BC1-D1AEF772440D}</a:tableStyleId>
              </a:tblPr>
              <a:tblGrid>
                <a:gridCol w="2692043">
                  <a:extLst>
                    <a:ext uri="{9D8B030D-6E8A-4147-A177-3AD203B41FA5}">
                      <a16:colId xmlns:a16="http://schemas.microsoft.com/office/drawing/2014/main" val="3030309429"/>
                    </a:ext>
                  </a:extLst>
                </a:gridCol>
              </a:tblGrid>
              <a:tr h="135820">
                <a:tc>
                  <a:txBody>
                    <a:bodyPr/>
                    <a:lstStyle/>
                    <a:p>
                      <a:r>
                        <a:rPr lang="en-GB" sz="800" dirty="0" smtClean="0"/>
                        <a:t>Northumberland and government</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Tried to avoid Somerset’s mistake by making himself Lord President of the council – not Lord Protector.</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Warwick (Northumberland) turned on his conservative allies (Southampton, and Arundel) out of fear</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Warwick promoted himself to be Duke of Northumberland.</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Appointed his ally, sir John Gates as vice-chamberlain of the household to ensure control over court.</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Paget drew up guidelines for the more effective operation of the council – Northumberland instituted some.</a:t>
                      </a:r>
                    </a:p>
                  </a:txBody>
                  <a:tcPr/>
                </a:tc>
                <a:extLst>
                  <a:ext uri="{0D108BD9-81ED-4DB2-BD59-A6C34878D82A}">
                    <a16:rowId xmlns:a16="http://schemas.microsoft.com/office/drawing/2014/main" val="3394077668"/>
                  </a:ext>
                </a:extLst>
              </a:tr>
              <a:tr h="368653">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William Cecil rose to prominence due to his skill and became Northumberland’s chief administrator. </a:t>
                      </a:r>
                      <a:r>
                        <a:rPr lang="en-GB" sz="800" dirty="0" smtClean="0"/>
                        <a:t>William Cecil </a:t>
                      </a:r>
                      <a:r>
                        <a:rPr lang="en-GB" sz="800" baseline="0" dirty="0" smtClean="0"/>
                        <a:t> had t</a:t>
                      </a:r>
                      <a:r>
                        <a:rPr lang="en-GB" sz="800" dirty="0" smtClean="0"/>
                        <a:t>o liaise between Northumberland, the Council and the Royal Household.</a:t>
                      </a:r>
                    </a:p>
                  </a:txBody>
                  <a:tcPr/>
                </a:tc>
                <a:extLst>
                  <a:ext uri="{0D108BD9-81ED-4DB2-BD59-A6C34878D82A}">
                    <a16:rowId xmlns:a16="http://schemas.microsoft.com/office/drawing/2014/main" val="579875006"/>
                  </a:ext>
                </a:extLst>
              </a:tr>
              <a:tr h="368653">
                <a:tc>
                  <a:txBody>
                    <a:bodyPr/>
                    <a:lstStyle/>
                    <a:p>
                      <a:pPr marL="0" indent="0">
                        <a:buFont typeface="Arial" panose="020B0604020202020204" pitchFamily="34" charset="0"/>
                        <a:buNone/>
                      </a:pPr>
                      <a:r>
                        <a:rPr lang="en-GB" sz="800" baseline="0" dirty="0" smtClean="0"/>
                        <a:t>Somerset plotted to recover his old position, showing faction, but was defeated and executed.  </a:t>
                      </a:r>
                    </a:p>
                  </a:txBody>
                  <a:tcPr/>
                </a:tc>
                <a:extLst>
                  <a:ext uri="{0D108BD9-81ED-4DB2-BD59-A6C34878D82A}">
                    <a16:rowId xmlns:a16="http://schemas.microsoft.com/office/drawing/2014/main" val="3285301711"/>
                  </a:ext>
                </a:extLst>
              </a:tr>
              <a:tr h="368653">
                <a:tc>
                  <a:txBody>
                    <a:bodyPr/>
                    <a:lstStyle/>
                    <a:p>
                      <a:r>
                        <a:rPr lang="en-GB" sz="800" dirty="0" smtClean="0"/>
                        <a:t>Northumberland used proclamations less than Somerset, and when he did he was cautious to found them on parliamentary statute.</a:t>
                      </a:r>
                    </a:p>
                  </a:txBody>
                  <a:tcPr/>
                </a:tc>
                <a:extLst>
                  <a:ext uri="{0D108BD9-81ED-4DB2-BD59-A6C34878D82A}">
                    <a16:rowId xmlns:a16="http://schemas.microsoft.com/office/drawing/2014/main" val="2508166866"/>
                  </a:ext>
                </a:extLst>
              </a:tr>
              <a:tr h="368653">
                <a:tc>
                  <a:txBody>
                    <a:bodyPr/>
                    <a:lstStyle/>
                    <a:p>
                      <a:r>
                        <a:rPr lang="en-GB" sz="800" dirty="0" smtClean="0"/>
                        <a:t>After Somerset’s execution he became less </a:t>
                      </a:r>
                      <a:r>
                        <a:rPr lang="en-GB" sz="800" dirty="0" err="1" smtClean="0"/>
                        <a:t>concillar</a:t>
                      </a:r>
                      <a:r>
                        <a:rPr lang="en-GB" sz="800" dirty="0" smtClean="0"/>
                        <a:t> and removed threats such as Paget from the council.</a:t>
                      </a:r>
                    </a:p>
                  </a:txBody>
                  <a:tcPr/>
                </a:tc>
                <a:extLst>
                  <a:ext uri="{0D108BD9-81ED-4DB2-BD59-A6C34878D82A}">
                    <a16:rowId xmlns:a16="http://schemas.microsoft.com/office/drawing/2014/main" val="2796445390"/>
                  </a:ext>
                </a:extLst>
              </a:tr>
              <a:tr h="368653">
                <a:tc>
                  <a:txBody>
                    <a:bodyPr/>
                    <a:lstStyle/>
                    <a:p>
                      <a:r>
                        <a:rPr lang="en-GB" sz="800" dirty="0" smtClean="0"/>
                        <a:t>Northumberland increasingly kept power with him and Gates who had possession of the Dry Stamp</a:t>
                      </a:r>
                    </a:p>
                  </a:txBody>
                  <a:tcPr/>
                </a:tc>
                <a:extLst>
                  <a:ext uri="{0D108BD9-81ED-4DB2-BD59-A6C34878D82A}">
                    <a16:rowId xmlns:a16="http://schemas.microsoft.com/office/drawing/2014/main" val="329114742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38343358"/>
              </p:ext>
            </p:extLst>
          </p:nvPr>
        </p:nvGraphicFramePr>
        <p:xfrm>
          <a:off x="5566013" y="4819332"/>
          <a:ext cx="4276061" cy="1889760"/>
        </p:xfrm>
        <a:graphic>
          <a:graphicData uri="http://schemas.openxmlformats.org/drawingml/2006/table">
            <a:tbl>
              <a:tblPr firstRow="1" bandRow="1">
                <a:tableStyleId>{7DF18680-E054-41AD-8BC1-D1AEF772440D}</a:tableStyleId>
              </a:tblPr>
              <a:tblGrid>
                <a:gridCol w="1694707">
                  <a:extLst>
                    <a:ext uri="{9D8B030D-6E8A-4147-A177-3AD203B41FA5}">
                      <a16:colId xmlns:a16="http://schemas.microsoft.com/office/drawing/2014/main" val="1645155262"/>
                    </a:ext>
                  </a:extLst>
                </a:gridCol>
                <a:gridCol w="2581354">
                  <a:extLst>
                    <a:ext uri="{9D8B030D-6E8A-4147-A177-3AD203B41FA5}">
                      <a16:colId xmlns:a16="http://schemas.microsoft.com/office/drawing/2014/main" val="3030309429"/>
                    </a:ext>
                  </a:extLst>
                </a:gridCol>
              </a:tblGrid>
              <a:tr h="130150">
                <a:tc>
                  <a:txBody>
                    <a:bodyPr/>
                    <a:lstStyle/>
                    <a:p>
                      <a:r>
                        <a:rPr lang="en-GB" sz="800" dirty="0" smtClean="0"/>
                        <a:t>Economic/financial Problems</a:t>
                      </a:r>
                      <a:endParaRPr lang="en-GB" sz="800" dirty="0"/>
                    </a:p>
                  </a:txBody>
                  <a:tcPr/>
                </a:tc>
                <a:tc>
                  <a:txBody>
                    <a:bodyPr/>
                    <a:lstStyle/>
                    <a:p>
                      <a:r>
                        <a:rPr lang="en-GB" sz="800" dirty="0" smtClean="0"/>
                        <a:t>Northumberland’s economic</a:t>
                      </a:r>
                      <a:r>
                        <a:rPr lang="en-GB" sz="800" baseline="0" dirty="0" smtClean="0"/>
                        <a:t>  and financial </a:t>
                      </a:r>
                      <a:r>
                        <a:rPr lang="en-GB" sz="800" dirty="0" smtClean="0"/>
                        <a:t> policy</a:t>
                      </a:r>
                      <a:endParaRPr lang="en-GB" sz="800" dirty="0"/>
                    </a:p>
                  </a:txBody>
                  <a:tcPr/>
                </a:tc>
                <a:extLst>
                  <a:ext uri="{0D108BD9-81ED-4DB2-BD59-A6C34878D82A}">
                    <a16:rowId xmlns:a16="http://schemas.microsoft.com/office/drawing/2014/main" val="2276760867"/>
                  </a:ext>
                </a:extLst>
              </a:tr>
              <a:tr h="1171352">
                <a:tc>
                  <a:txBody>
                    <a:bodyPr/>
                    <a:lstStyle/>
                    <a:p>
                      <a:pPr marL="0" indent="0">
                        <a:buFont typeface="Arial" panose="020B0604020202020204" pitchFamily="34" charset="0"/>
                        <a:buChar char="•"/>
                      </a:pPr>
                      <a:r>
                        <a:rPr lang="en-GB" sz="800" baseline="0" dirty="0" smtClean="0"/>
                        <a:t>Expensive war with Scotland and France</a:t>
                      </a:r>
                    </a:p>
                    <a:p>
                      <a:pPr marL="0" indent="0">
                        <a:buFont typeface="Arial" panose="020B0604020202020204" pitchFamily="34" charset="0"/>
                        <a:buChar char="•"/>
                      </a:pPr>
                      <a:r>
                        <a:rPr lang="en-GB" sz="800" baseline="0" dirty="0" smtClean="0"/>
                        <a:t>Debased coinage led to inflation.</a:t>
                      </a:r>
                    </a:p>
                    <a:p>
                      <a:pPr marL="0" indent="0">
                        <a:buFont typeface="Arial" panose="020B0604020202020204" pitchFamily="34" charset="0"/>
                        <a:buChar char="•"/>
                      </a:pPr>
                      <a:r>
                        <a:rPr lang="en-GB" sz="800" baseline="0" dirty="0" smtClean="0"/>
                        <a:t>Population increase increasing pressure on food supplies and prices.</a:t>
                      </a:r>
                    </a:p>
                    <a:p>
                      <a:pPr marL="0" indent="0">
                        <a:buFont typeface="Arial" panose="020B0604020202020204" pitchFamily="34" charset="0"/>
                        <a:buChar char="•"/>
                      </a:pPr>
                      <a:r>
                        <a:rPr lang="en-GB" sz="800" baseline="0" dirty="0" smtClean="0"/>
                        <a:t>Poor harvests in early 1550s increased grain prices.</a:t>
                      </a:r>
                    </a:p>
                    <a:p>
                      <a:pPr marL="0" indent="0">
                        <a:buFont typeface="Arial" panose="020B0604020202020204" pitchFamily="34" charset="0"/>
                        <a:buChar char="•"/>
                      </a:pPr>
                      <a:r>
                        <a:rPr lang="en-GB" sz="800" baseline="0" dirty="0" smtClean="0"/>
                        <a:t>Cloth trade with the Netherlands suffered problems with drop in exports in 1551 created unemployment amongst textile workers.</a:t>
                      </a:r>
                    </a:p>
                  </a:txBody>
                  <a:tcPr/>
                </a:tc>
                <a:tc>
                  <a:txBody>
                    <a:bodyPr/>
                    <a:lstStyle/>
                    <a:p>
                      <a:pPr marL="0" indent="0">
                        <a:buFont typeface="Arial" panose="020B0604020202020204" pitchFamily="34" charset="0"/>
                        <a:buChar char="•"/>
                      </a:pPr>
                      <a:r>
                        <a:rPr lang="en-GB" sz="800" baseline="0" dirty="0" smtClean="0"/>
                        <a:t>Ended war with France and Scotland which cut expenditure and brought in £133,333</a:t>
                      </a:r>
                    </a:p>
                    <a:p>
                      <a:pPr marL="0" indent="0">
                        <a:buFont typeface="Arial" panose="020B0604020202020204" pitchFamily="34" charset="0"/>
                        <a:buChar char="•"/>
                      </a:pPr>
                      <a:r>
                        <a:rPr lang="en-GB" sz="800" baseline="0" dirty="0" smtClean="0"/>
                        <a:t>Did debase one final time, then he abandoned the practise.</a:t>
                      </a:r>
                    </a:p>
                    <a:p>
                      <a:pPr marL="0" indent="0">
                        <a:buFont typeface="Arial" panose="020B0604020202020204" pitchFamily="34" charset="0"/>
                        <a:buChar char="•"/>
                      </a:pPr>
                      <a:r>
                        <a:rPr lang="en-GB" sz="800" baseline="0" dirty="0" smtClean="0"/>
                        <a:t>Coinage was called in and reissued to the same value as it was in 1527.</a:t>
                      </a:r>
                    </a:p>
                    <a:p>
                      <a:pPr marL="0" indent="0">
                        <a:buFont typeface="Arial" panose="020B0604020202020204" pitchFamily="34" charset="0"/>
                        <a:buChar char="•"/>
                      </a:pPr>
                      <a:r>
                        <a:rPr lang="en-GB" sz="800" baseline="0" dirty="0" smtClean="0"/>
                        <a:t>Cecil and Gresham sold off chantry lands to pay off loans</a:t>
                      </a:r>
                    </a:p>
                    <a:p>
                      <a:pPr marL="0" indent="0">
                        <a:buFont typeface="Arial" panose="020B0604020202020204" pitchFamily="34" charset="0"/>
                        <a:buChar char="•"/>
                      </a:pPr>
                      <a:r>
                        <a:rPr lang="en-GB" sz="800" baseline="0" dirty="0" smtClean="0"/>
                        <a:t>Customs and Excise rates increased.</a:t>
                      </a:r>
                    </a:p>
                    <a:p>
                      <a:pPr marL="0" indent="0">
                        <a:buFont typeface="Arial" panose="020B0604020202020204" pitchFamily="34" charset="0"/>
                        <a:buChar char="•"/>
                      </a:pPr>
                      <a:r>
                        <a:rPr lang="en-GB" sz="800" baseline="0" dirty="0" smtClean="0"/>
                        <a:t>Sheep tax repealed in 1550</a:t>
                      </a:r>
                    </a:p>
                    <a:p>
                      <a:pPr marL="0" indent="0">
                        <a:buFont typeface="Arial" panose="020B0604020202020204" pitchFamily="34" charset="0"/>
                        <a:buChar char="•"/>
                      </a:pPr>
                      <a:r>
                        <a:rPr lang="en-GB" sz="800" baseline="0" dirty="0" smtClean="0"/>
                        <a:t>New poor law passed in 1552</a:t>
                      </a:r>
                    </a:p>
                    <a:p>
                      <a:pPr marL="0" indent="0">
                        <a:buFont typeface="Arial" panose="020B0604020202020204" pitchFamily="34" charset="0"/>
                        <a:buChar char="•"/>
                      </a:pPr>
                      <a:r>
                        <a:rPr lang="en-GB" sz="800" baseline="0" dirty="0" smtClean="0"/>
                        <a:t>Anti-enclosure legislation was enforced but the unpopular enclosure commissions ended.</a:t>
                      </a:r>
                    </a:p>
                    <a:p>
                      <a:pPr marL="0" indent="0">
                        <a:buFont typeface="Arial" panose="020B0604020202020204" pitchFamily="34" charset="0"/>
                        <a:buChar char="•"/>
                      </a:pPr>
                      <a:r>
                        <a:rPr lang="en-GB" sz="800" baseline="0" dirty="0" smtClean="0"/>
                        <a:t>Encouraged trade – </a:t>
                      </a:r>
                      <a:r>
                        <a:rPr lang="en-GB" sz="800" baseline="0" dirty="0" err="1" smtClean="0"/>
                        <a:t>eg</a:t>
                      </a:r>
                      <a:r>
                        <a:rPr lang="en-GB" sz="800" baseline="0" dirty="0" smtClean="0"/>
                        <a:t> with West coast of Africa</a:t>
                      </a:r>
                    </a:p>
                  </a:txBody>
                  <a:tcPr/>
                </a:tc>
                <a:extLst>
                  <a:ext uri="{0D108BD9-81ED-4DB2-BD59-A6C34878D82A}">
                    <a16:rowId xmlns:a16="http://schemas.microsoft.com/office/drawing/2014/main" val="27216695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4039136"/>
              </p:ext>
            </p:extLst>
          </p:nvPr>
        </p:nvGraphicFramePr>
        <p:xfrm>
          <a:off x="105745" y="4362315"/>
          <a:ext cx="4329777" cy="2377440"/>
        </p:xfrm>
        <a:graphic>
          <a:graphicData uri="http://schemas.openxmlformats.org/drawingml/2006/table">
            <a:tbl>
              <a:tblPr firstRow="1" bandRow="1">
                <a:tableStyleId>{7DF18680-E054-41AD-8BC1-D1AEF772440D}</a:tableStyleId>
              </a:tblPr>
              <a:tblGrid>
                <a:gridCol w="4329777">
                  <a:extLst>
                    <a:ext uri="{9D8B030D-6E8A-4147-A177-3AD203B41FA5}">
                      <a16:colId xmlns:a16="http://schemas.microsoft.com/office/drawing/2014/main" val="3030309429"/>
                    </a:ext>
                  </a:extLst>
                </a:gridCol>
              </a:tblGrid>
              <a:tr h="160053">
                <a:tc>
                  <a:txBody>
                    <a:bodyPr/>
                    <a:lstStyle/>
                    <a:p>
                      <a:r>
                        <a:rPr lang="en-GB" sz="800" dirty="0" smtClean="0"/>
                        <a:t>The </a:t>
                      </a:r>
                      <a:r>
                        <a:rPr lang="en-GB" sz="800" dirty="0" err="1" smtClean="0"/>
                        <a:t>Devyse</a:t>
                      </a:r>
                      <a:r>
                        <a:rPr lang="en-GB" sz="800" baseline="0" dirty="0" smtClean="0"/>
                        <a:t> to alter the succession</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Henry’s Act of succession set out it was to be Edward (and his heirs) then Mary, then Elizabeth.</a:t>
                      </a:r>
                    </a:p>
                    <a:p>
                      <a:pPr marL="0" indent="0">
                        <a:buFont typeface="Arial" panose="020B0604020202020204" pitchFamily="34" charset="0"/>
                        <a:buChar char="•"/>
                      </a:pPr>
                      <a:r>
                        <a:rPr lang="en-GB" sz="800" baseline="0" dirty="0" smtClean="0"/>
                        <a:t>Edward became ill in 1553 and was dying.</a:t>
                      </a:r>
                    </a:p>
                    <a:p>
                      <a:pPr marL="0" indent="0">
                        <a:buFont typeface="Arial" panose="020B0604020202020204" pitchFamily="34" charset="0"/>
                        <a:buChar char="•"/>
                      </a:pPr>
                      <a:r>
                        <a:rPr lang="en-GB" sz="800" baseline="0" dirty="0" smtClean="0"/>
                        <a:t>Edward was keen to avoid Catholic Mary becoming queen</a:t>
                      </a:r>
                    </a:p>
                    <a:p>
                      <a:pPr marL="0" indent="0">
                        <a:buFont typeface="Arial" panose="020B0604020202020204" pitchFamily="34" charset="0"/>
                        <a:buChar char="•"/>
                      </a:pPr>
                      <a:r>
                        <a:rPr lang="en-GB" sz="800" baseline="0" dirty="0" smtClean="0"/>
                        <a:t>Edward decided to declare his two sisters illegitimate (as had been done under Henry) and pass the throne on to Lady Jane Grey who was married to Northumberland’s son, Guildford Dudley.</a:t>
                      </a:r>
                    </a:p>
                    <a:p>
                      <a:pPr marL="0" indent="0">
                        <a:buFont typeface="Arial" panose="020B0604020202020204" pitchFamily="34" charset="0"/>
                        <a:buChar char="•"/>
                      </a:pPr>
                      <a:r>
                        <a:rPr lang="en-GB" sz="800" baseline="0" dirty="0" smtClean="0"/>
                        <a:t>Edward’s involvement can be seen by him editing the </a:t>
                      </a:r>
                      <a:r>
                        <a:rPr lang="en-GB" sz="800" baseline="0" dirty="0" err="1" smtClean="0"/>
                        <a:t>Devyse</a:t>
                      </a:r>
                      <a:r>
                        <a:rPr lang="en-GB" sz="800" baseline="0" dirty="0" smtClean="0"/>
                        <a:t> in his own handwriting.</a:t>
                      </a:r>
                    </a:p>
                    <a:p>
                      <a:pPr marL="0" indent="0">
                        <a:buFont typeface="Arial" panose="020B0604020202020204" pitchFamily="34" charset="0"/>
                        <a:buChar char="•"/>
                      </a:pPr>
                      <a:r>
                        <a:rPr lang="en-GB" sz="800" baseline="0" dirty="0" smtClean="0"/>
                        <a:t>However Edward died before parliament could ratify the </a:t>
                      </a:r>
                      <a:r>
                        <a:rPr lang="en-GB" sz="800" baseline="0" dirty="0" err="1" smtClean="0"/>
                        <a:t>Devyse</a:t>
                      </a:r>
                      <a:r>
                        <a:rPr lang="en-GB" sz="800" baseline="0" dirty="0" smtClean="0"/>
                        <a:t> as law, therefore the </a:t>
                      </a:r>
                      <a:r>
                        <a:rPr lang="en-GB" sz="800" baseline="0" dirty="0" err="1" smtClean="0"/>
                        <a:t>Devyse</a:t>
                      </a:r>
                      <a:r>
                        <a:rPr lang="en-GB" sz="800" baseline="0" dirty="0" smtClean="0"/>
                        <a:t> was illegal.</a:t>
                      </a:r>
                    </a:p>
                    <a:p>
                      <a:pPr marL="0" indent="0">
                        <a:buFont typeface="Arial" panose="020B0604020202020204" pitchFamily="34" charset="0"/>
                        <a:buChar char="•"/>
                      </a:pPr>
                      <a:r>
                        <a:rPr lang="en-GB" sz="800" baseline="0" dirty="0" smtClean="0"/>
                        <a:t>Northumberland retreated with Lady Jane Grey when Edward died</a:t>
                      </a:r>
                    </a:p>
                    <a:p>
                      <a:pPr marL="0" indent="0">
                        <a:buFont typeface="Arial" panose="020B0604020202020204" pitchFamily="34" charset="0"/>
                        <a:buChar char="•"/>
                      </a:pPr>
                      <a:r>
                        <a:rPr lang="en-GB" sz="800" baseline="0" dirty="0" smtClean="0"/>
                        <a:t>Mary gathered supporters in Norfolk where many resented how Northumberland had put down </a:t>
                      </a:r>
                      <a:r>
                        <a:rPr lang="en-GB" sz="800" baseline="0" dirty="0" err="1" smtClean="0"/>
                        <a:t>Kett’s</a:t>
                      </a:r>
                      <a:r>
                        <a:rPr lang="en-GB" sz="800" baseline="0" dirty="0" smtClean="0"/>
                        <a:t> rebellion.</a:t>
                      </a:r>
                    </a:p>
                    <a:p>
                      <a:pPr marL="0" indent="0">
                        <a:buFont typeface="Arial" panose="020B0604020202020204" pitchFamily="34" charset="0"/>
                        <a:buChar char="•"/>
                      </a:pPr>
                      <a:r>
                        <a:rPr lang="en-GB" sz="800" baseline="0" dirty="0" smtClean="0"/>
                        <a:t>The navy declared loyalty to Mary.</a:t>
                      </a:r>
                    </a:p>
                    <a:p>
                      <a:pPr marL="0" indent="0">
                        <a:buFont typeface="Arial" panose="020B0604020202020204" pitchFamily="34" charset="0"/>
                        <a:buChar char="•"/>
                      </a:pPr>
                      <a:r>
                        <a:rPr lang="en-GB" sz="800" baseline="0" dirty="0" smtClean="0"/>
                        <a:t>The other members of the council declared Mary queen.</a:t>
                      </a:r>
                    </a:p>
                    <a:p>
                      <a:pPr marL="0" indent="0">
                        <a:buFont typeface="Arial" panose="020B0604020202020204" pitchFamily="34" charset="0"/>
                        <a:buChar char="•"/>
                      </a:pPr>
                      <a:r>
                        <a:rPr lang="en-GB" sz="800" baseline="0" dirty="0" smtClean="0"/>
                        <a:t>Northumberland and Lady Jane grey were arrested and sent to the </a:t>
                      </a:r>
                      <a:r>
                        <a:rPr lang="en-GB" sz="800" baseline="0" dirty="0" err="1" smtClean="0"/>
                        <a:t>Towe.r</a:t>
                      </a:r>
                      <a:r>
                        <a:rPr lang="en-GB" sz="800" baseline="0" dirty="0" smtClean="0"/>
                        <a:t> Northumberland was executed.</a:t>
                      </a:r>
                    </a:p>
                    <a:p>
                      <a:pPr marL="0" indent="0">
                        <a:buFont typeface="Arial" panose="020B0604020202020204" pitchFamily="34" charset="0"/>
                        <a:buChar char="•"/>
                      </a:pPr>
                      <a:r>
                        <a:rPr lang="en-GB" sz="800" baseline="0" dirty="0" smtClean="0"/>
                        <a:t>It showed the only successful coup lasted 9 days and demonstrated how well established the Tudors were.</a:t>
                      </a:r>
                    </a:p>
                  </a:txBody>
                  <a:tcPr/>
                </a:tc>
                <a:extLst>
                  <a:ext uri="{0D108BD9-81ED-4DB2-BD59-A6C34878D82A}">
                    <a16:rowId xmlns:a16="http://schemas.microsoft.com/office/drawing/2014/main" val="2721669502"/>
                  </a:ext>
                </a:extLst>
              </a:tr>
            </a:tbl>
          </a:graphicData>
        </a:graphic>
      </p:graphicFrame>
    </p:spTree>
    <p:extLst>
      <p:ext uri="{BB962C8B-B14F-4D97-AF65-F5344CB8AC3E}">
        <p14:creationId xmlns:p14="http://schemas.microsoft.com/office/powerpoint/2010/main" val="160396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5971218"/>
              </p:ext>
            </p:extLst>
          </p:nvPr>
        </p:nvGraphicFramePr>
        <p:xfrm>
          <a:off x="38102" y="38100"/>
          <a:ext cx="3708000" cy="6766560"/>
        </p:xfrm>
        <a:graphic>
          <a:graphicData uri="http://schemas.openxmlformats.org/drawingml/2006/table">
            <a:tbl>
              <a:tblPr firstRow="1" bandRow="1">
                <a:tableStyleId>{7DF18680-E054-41AD-8BC1-D1AEF772440D}</a:tableStyleId>
              </a:tblPr>
              <a:tblGrid>
                <a:gridCol w="396282">
                  <a:extLst>
                    <a:ext uri="{9D8B030D-6E8A-4147-A177-3AD203B41FA5}">
                      <a16:colId xmlns:a16="http://schemas.microsoft.com/office/drawing/2014/main" val="3942299582"/>
                    </a:ext>
                  </a:extLst>
                </a:gridCol>
                <a:gridCol w="1655859">
                  <a:extLst>
                    <a:ext uri="{9D8B030D-6E8A-4147-A177-3AD203B41FA5}">
                      <a16:colId xmlns:a16="http://schemas.microsoft.com/office/drawing/2014/main" val="2216411679"/>
                    </a:ext>
                  </a:extLst>
                </a:gridCol>
                <a:gridCol w="1655859">
                  <a:extLst>
                    <a:ext uri="{9D8B030D-6E8A-4147-A177-3AD203B41FA5}">
                      <a16:colId xmlns:a16="http://schemas.microsoft.com/office/drawing/2014/main" val="3216954438"/>
                    </a:ext>
                  </a:extLst>
                </a:gridCol>
              </a:tblGrid>
              <a:tr h="117555">
                <a:tc gridSpan="3">
                  <a:txBody>
                    <a:bodyPr/>
                    <a:lstStyle/>
                    <a:p>
                      <a:pPr marL="0" indent="0" algn="ctr">
                        <a:buFont typeface="Arial" panose="020B0604020202020204" pitchFamily="34" charset="0"/>
                        <a:buNone/>
                      </a:pPr>
                      <a:r>
                        <a:rPr lang="en-GB" sz="800" baseline="0" dirty="0" smtClean="0"/>
                        <a:t>Marian government</a:t>
                      </a:r>
                    </a:p>
                  </a:txBody>
                  <a:tcPr anchor="ctr"/>
                </a:tc>
                <a:tc hMerge="1">
                  <a:txBody>
                    <a:bodyPr/>
                    <a:lstStyle/>
                    <a:p>
                      <a:pPr marL="0" indent="0" algn="ctr">
                        <a:buFont typeface="Arial" panose="020B0604020202020204" pitchFamily="34" charset="0"/>
                        <a:buNone/>
                      </a:pPr>
                      <a:endParaRPr lang="en-GB" sz="800" baseline="0" dirty="0" smtClean="0"/>
                    </a:p>
                  </a:txBody>
                  <a:tcPr anchor="ct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4157284"/>
                  </a:ext>
                </a:extLst>
              </a:tr>
              <a:tr h="182310">
                <a:tc>
                  <a:txBody>
                    <a:bodyPr/>
                    <a:lstStyle/>
                    <a:p>
                      <a:pPr marL="0" indent="0">
                        <a:buFont typeface="Arial" panose="020B0604020202020204" pitchFamily="34" charset="0"/>
                        <a:buNone/>
                      </a:pPr>
                      <a:endParaRPr lang="en-GB" sz="800" baseline="0" dirty="0" smtClean="0"/>
                    </a:p>
                  </a:txBody>
                  <a:tcPr/>
                </a:tc>
                <a:tc>
                  <a:txBody>
                    <a:bodyPr/>
                    <a:lstStyle/>
                    <a:p>
                      <a:pPr marL="0" indent="0">
                        <a:buFont typeface="Arial" panose="020B0604020202020204" pitchFamily="34" charset="0"/>
                        <a:buNone/>
                      </a:pPr>
                      <a:r>
                        <a:rPr lang="en-GB" sz="800" baseline="0" dirty="0" smtClean="0"/>
                        <a:t>Weaknesses</a:t>
                      </a:r>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Strengths</a:t>
                      </a:r>
                    </a:p>
                  </a:txBody>
                  <a:tcPr/>
                </a:tc>
                <a:extLst>
                  <a:ext uri="{0D108BD9-81ED-4DB2-BD59-A6C34878D82A}">
                    <a16:rowId xmlns:a16="http://schemas.microsoft.com/office/drawing/2014/main" val="3296736422"/>
                  </a:ext>
                </a:extLst>
              </a:tr>
              <a:tr h="384556">
                <a:tc>
                  <a:txBody>
                    <a:bodyPr/>
                    <a:lstStyle/>
                    <a:p>
                      <a:pPr marL="0" indent="0">
                        <a:buFont typeface="Arial" panose="020B0604020202020204" pitchFamily="34" charset="0"/>
                        <a:buNone/>
                      </a:pPr>
                      <a:r>
                        <a:rPr lang="en-GB" sz="800" baseline="0" dirty="0" smtClean="0"/>
                        <a:t>Monarch</a:t>
                      </a:r>
                    </a:p>
                  </a:txBody>
                  <a:tcPr vert="vert270"/>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Mary herself had not been brought up to rule.</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Mary frequently ignored council having had discussions with </a:t>
                      </a:r>
                      <a:r>
                        <a:rPr lang="en-GB" sz="800" baseline="0" dirty="0" err="1" smtClean="0"/>
                        <a:t>Renard</a:t>
                      </a:r>
                      <a:r>
                        <a:rPr lang="en-GB" sz="800" baseline="0" dirty="0" smtClean="0"/>
                        <a:t>.</a:t>
                      </a:r>
                    </a:p>
                  </a:txBody>
                  <a:tcPr/>
                </a:tc>
                <a:tc>
                  <a:txBody>
                    <a:bodyPr/>
                    <a:lstStyle/>
                    <a:p>
                      <a:pPr marL="0" indent="0">
                        <a:buFont typeface="Arial" panose="020B0604020202020204" pitchFamily="34" charset="0"/>
                        <a:buChar char="•"/>
                      </a:pPr>
                      <a:r>
                        <a:rPr lang="en-GB" sz="800" baseline="0" dirty="0" smtClean="0"/>
                        <a:t>She was decisive and had a clear idea of what she wanted.</a:t>
                      </a:r>
                    </a:p>
                    <a:p>
                      <a:pPr marL="0" indent="0">
                        <a:buFont typeface="Arial" panose="020B0604020202020204" pitchFamily="34" charset="0"/>
                        <a:buChar char="•"/>
                      </a:pPr>
                      <a:r>
                        <a:rPr lang="en-GB" sz="800" baseline="0" dirty="0" smtClean="0"/>
                        <a:t>He seizure of the throne showed strength.</a:t>
                      </a:r>
                    </a:p>
                  </a:txBody>
                  <a:tcPr/>
                </a:tc>
                <a:extLst>
                  <a:ext uri="{0D108BD9-81ED-4DB2-BD59-A6C34878D82A}">
                    <a16:rowId xmlns:a16="http://schemas.microsoft.com/office/drawing/2014/main" val="662316670"/>
                  </a:ext>
                </a:extLst>
              </a:tr>
              <a:tr h="384556">
                <a:tc>
                  <a:txBody>
                    <a:bodyPr/>
                    <a:lstStyle/>
                    <a:p>
                      <a:pPr marL="0" indent="0">
                        <a:buFont typeface="Arial" panose="020B0604020202020204" pitchFamily="34" charset="0"/>
                        <a:buNone/>
                      </a:pPr>
                      <a:r>
                        <a:rPr lang="en-GB" sz="800" baseline="0" dirty="0" smtClean="0"/>
                        <a:t>Council</a:t>
                      </a:r>
                    </a:p>
                  </a:txBody>
                  <a:tcPr vert="vert270"/>
                </a:tc>
                <a:tc>
                  <a:txBody>
                    <a:bodyPr/>
                    <a:lstStyle/>
                    <a:p>
                      <a:pPr marL="0" indent="0">
                        <a:buFont typeface="Arial" panose="020B0604020202020204" pitchFamily="34" charset="0"/>
                        <a:buChar char="•"/>
                      </a:pPr>
                      <a:r>
                        <a:rPr lang="en-GB" sz="800" baseline="0" dirty="0" smtClean="0"/>
                        <a:t>Loyal and trusted supporters, who were in her council, such as Rochester and </a:t>
                      </a:r>
                      <a:r>
                        <a:rPr lang="en-GB" sz="800" baseline="0" dirty="0" err="1" smtClean="0"/>
                        <a:t>Bedingfield</a:t>
                      </a:r>
                      <a:r>
                        <a:rPr lang="en-GB" sz="800" baseline="0" dirty="0" smtClean="0"/>
                        <a:t>, had little governmental experience.</a:t>
                      </a:r>
                    </a:p>
                    <a:p>
                      <a:pPr marL="0" indent="0">
                        <a:buFont typeface="Arial" panose="020B0604020202020204" pitchFamily="34" charset="0"/>
                        <a:buChar char="•"/>
                      </a:pPr>
                      <a:r>
                        <a:rPr lang="en-GB" sz="800" baseline="0" dirty="0" smtClean="0"/>
                        <a:t>May appointed 50 councillors – some say this council was large and therefore ineffective.</a:t>
                      </a:r>
                    </a:p>
                    <a:p>
                      <a:pPr marL="0" indent="0">
                        <a:buFont typeface="Arial" panose="020B0604020202020204" pitchFamily="34" charset="0"/>
                        <a:buChar char="•"/>
                      </a:pPr>
                      <a:r>
                        <a:rPr lang="en-GB" sz="800" baseline="0" dirty="0" smtClean="0"/>
                        <a:t>Some suspicion of councillors – Paget served under Edward and Gardiner had not supported Catherine of Aragon.</a:t>
                      </a:r>
                    </a:p>
                    <a:p>
                      <a:pPr marL="0" indent="0">
                        <a:buFont typeface="Arial" panose="020B0604020202020204" pitchFamily="34" charset="0"/>
                        <a:buChar char="•"/>
                      </a:pPr>
                      <a:r>
                        <a:rPr lang="en-GB" sz="800" baseline="0" dirty="0" smtClean="0"/>
                        <a:t>Accusations of faction between Catholics led by Gardiner and moderates led by Paget.</a:t>
                      </a:r>
                    </a:p>
                  </a:txBody>
                  <a:tcPr/>
                </a:tc>
                <a:tc>
                  <a:txBody>
                    <a:bodyPr/>
                    <a:lstStyle/>
                    <a:p>
                      <a:pPr marL="0" indent="0">
                        <a:buFont typeface="Arial" panose="020B0604020202020204" pitchFamily="34" charset="0"/>
                        <a:buChar char="•"/>
                      </a:pPr>
                      <a:r>
                        <a:rPr lang="en-GB" sz="800" baseline="0" dirty="0" smtClean="0"/>
                        <a:t>Had men such as Stephen Gardiner who had experience of government under Henry VIII (was secretary)</a:t>
                      </a:r>
                    </a:p>
                    <a:p>
                      <a:pPr marL="0" indent="0">
                        <a:buFont typeface="Arial" panose="020B0604020202020204" pitchFamily="34" charset="0"/>
                        <a:buChar char="•"/>
                      </a:pPr>
                      <a:r>
                        <a:rPr lang="en-GB" sz="800" baseline="0" dirty="0" smtClean="0"/>
                        <a:t>Swore in more moderate members of Northumberland’s council in October, such as Paget, to provide ability.</a:t>
                      </a:r>
                    </a:p>
                    <a:p>
                      <a:pPr marL="0" indent="0">
                        <a:buFont typeface="Arial" panose="020B0604020202020204" pitchFamily="34" charset="0"/>
                        <a:buChar char="•"/>
                      </a:pPr>
                      <a:r>
                        <a:rPr lang="en-GB" sz="800" baseline="0" dirty="0" smtClean="0"/>
                        <a:t>The working council was much smaller than the large number of men with the title ‘councillor’ – men such as Paget and Gardiner dominated the working council.</a:t>
                      </a:r>
                    </a:p>
                    <a:p>
                      <a:pPr marL="0" indent="0">
                        <a:buFont typeface="Arial" panose="020B0604020202020204" pitchFamily="34" charset="0"/>
                        <a:buChar char="•"/>
                      </a:pPr>
                      <a:r>
                        <a:rPr lang="en-GB" sz="800" baseline="0" dirty="0" smtClean="0"/>
                        <a:t>Stories of faction were started by Simon </a:t>
                      </a:r>
                      <a:r>
                        <a:rPr lang="en-GB" sz="800" baseline="0" dirty="0" err="1" smtClean="0"/>
                        <a:t>Renard</a:t>
                      </a:r>
                      <a:r>
                        <a:rPr lang="en-GB" sz="800" baseline="0" dirty="0" smtClean="0"/>
                        <a:t>, the Spanish ambassador in an attempts to cajole Mary into relying on him more.</a:t>
                      </a:r>
                    </a:p>
                  </a:txBody>
                  <a:tcPr/>
                </a:tc>
                <a:extLst>
                  <a:ext uri="{0D108BD9-81ED-4DB2-BD59-A6C34878D82A}">
                    <a16:rowId xmlns:a16="http://schemas.microsoft.com/office/drawing/2014/main" val="1017015277"/>
                  </a:ext>
                </a:extLst>
              </a:tr>
              <a:tr h="384556">
                <a:tc>
                  <a:txBody>
                    <a:bodyPr/>
                    <a:lstStyle/>
                    <a:p>
                      <a:pPr marL="0" indent="0">
                        <a:buFont typeface="Arial" panose="020B0604020202020204" pitchFamily="34" charset="0"/>
                        <a:buNone/>
                      </a:pPr>
                      <a:r>
                        <a:rPr lang="en-GB" sz="800" baseline="0" dirty="0" smtClean="0"/>
                        <a:t>Parliament</a:t>
                      </a:r>
                    </a:p>
                  </a:txBody>
                  <a:tcPr vert="vert270"/>
                </a:tc>
                <a:tc>
                  <a:txBody>
                    <a:bodyPr/>
                    <a:lstStyle/>
                    <a:p>
                      <a:pPr marL="0" indent="0">
                        <a:buFont typeface="Arial" panose="020B0604020202020204" pitchFamily="34" charset="0"/>
                        <a:buChar char="•"/>
                      </a:pPr>
                      <a:r>
                        <a:rPr lang="en-GB" sz="800" baseline="0" dirty="0" smtClean="0"/>
                        <a:t>Opposition in parliament over property rights and opposition to element of her religious settlement that wished to restore monastic land.</a:t>
                      </a:r>
                    </a:p>
                    <a:p>
                      <a:pPr marL="0" indent="0">
                        <a:buFont typeface="Arial" panose="020B0604020202020204" pitchFamily="34" charset="0"/>
                        <a:buChar char="•"/>
                      </a:pPr>
                      <a:r>
                        <a:rPr lang="en-GB" sz="800" baseline="0" dirty="0" smtClean="0"/>
                        <a:t>Parliament opposed a bill in 1555 to seize property of protestant exiles.</a:t>
                      </a:r>
                    </a:p>
                    <a:p>
                      <a:pPr marL="0" indent="0">
                        <a:buFont typeface="Arial" panose="020B0604020202020204" pitchFamily="34" charset="0"/>
                        <a:buChar char="•"/>
                      </a:pPr>
                      <a:r>
                        <a:rPr lang="en-GB" sz="800" baseline="0" dirty="0" smtClean="0"/>
                        <a:t>Division over the succession.</a:t>
                      </a:r>
                    </a:p>
                  </a:txBody>
                  <a:tcPr/>
                </a:tc>
                <a:tc>
                  <a:txBody>
                    <a:bodyPr/>
                    <a:lstStyle/>
                    <a:p>
                      <a:pPr marL="0" indent="0">
                        <a:buFont typeface="Arial" panose="020B0604020202020204" pitchFamily="34" charset="0"/>
                        <a:buChar char="•"/>
                      </a:pPr>
                      <a:r>
                        <a:rPr lang="en-GB" sz="800" baseline="0" dirty="0" smtClean="0"/>
                        <a:t>Only a minority (80MPs) opposed her religious changes.</a:t>
                      </a:r>
                    </a:p>
                    <a:p>
                      <a:pPr marL="0" indent="0">
                        <a:buFont typeface="Arial" panose="020B0604020202020204" pitchFamily="34" charset="0"/>
                        <a:buChar char="•"/>
                      </a:pPr>
                      <a:r>
                        <a:rPr lang="en-GB" sz="800" baseline="0" dirty="0" smtClean="0"/>
                        <a:t>Taxes were granted and parliament generally did what Mary wished.</a:t>
                      </a:r>
                    </a:p>
                  </a:txBody>
                  <a:tcPr/>
                </a:tc>
                <a:extLst>
                  <a:ext uri="{0D108BD9-81ED-4DB2-BD59-A6C34878D82A}">
                    <a16:rowId xmlns:a16="http://schemas.microsoft.com/office/drawing/2014/main" val="1078785690"/>
                  </a:ext>
                </a:extLst>
              </a:tr>
              <a:tr h="384556">
                <a:tc>
                  <a:txBody>
                    <a:bodyPr/>
                    <a:lstStyle/>
                    <a:p>
                      <a:pPr marL="0" indent="0">
                        <a:buFont typeface="Arial" panose="020B0604020202020204" pitchFamily="34" charset="0"/>
                        <a:buNone/>
                      </a:pPr>
                      <a:r>
                        <a:rPr lang="en-GB" sz="800" baseline="0" dirty="0" smtClean="0"/>
                        <a:t>Finance</a:t>
                      </a:r>
                    </a:p>
                  </a:txBody>
                  <a:tcPr vert="vert270"/>
                </a:tc>
                <a:tc>
                  <a:txBody>
                    <a:bodyPr/>
                    <a:lstStyle/>
                    <a:p>
                      <a:pPr marL="0" indent="0">
                        <a:buFont typeface="Arial" panose="020B0604020202020204" pitchFamily="34" charset="0"/>
                        <a:buChar char="•"/>
                      </a:pPr>
                      <a:r>
                        <a:rPr lang="en-GB" sz="800" baseline="0" dirty="0" smtClean="0"/>
                        <a:t>Gave away crown lands to re-establish some monastic foundation's</a:t>
                      </a:r>
                    </a:p>
                    <a:p>
                      <a:pPr marL="0" indent="0">
                        <a:buFont typeface="Arial" panose="020B0604020202020204" pitchFamily="34" charset="0"/>
                        <a:buChar char="•"/>
                      </a:pPr>
                      <a:r>
                        <a:rPr lang="en-GB" sz="800" baseline="0" dirty="0" smtClean="0"/>
                        <a:t>Remitted final part of Edward’s last subsidy – bought popularity  but at financial cost.</a:t>
                      </a:r>
                    </a:p>
                    <a:p>
                      <a:pPr marL="0" indent="0">
                        <a:buFont typeface="Arial" panose="020B0604020202020204" pitchFamily="34" charset="0"/>
                        <a:buChar char="•"/>
                      </a:pPr>
                      <a:r>
                        <a:rPr lang="en-GB" sz="800" baseline="0" dirty="0" smtClean="0"/>
                        <a:t>Level of royal indebtedness increased.</a:t>
                      </a:r>
                    </a:p>
                  </a:txBody>
                  <a:tcPr/>
                </a:tc>
                <a:tc>
                  <a:txBody>
                    <a:bodyPr/>
                    <a:lstStyle/>
                    <a:p>
                      <a:pPr marL="0" indent="0">
                        <a:buFont typeface="Arial" panose="020B0604020202020204" pitchFamily="34" charset="0"/>
                        <a:buChar char="•"/>
                      </a:pPr>
                      <a:r>
                        <a:rPr lang="en-GB" sz="800" baseline="0" dirty="0" smtClean="0"/>
                        <a:t>Restored the Exchequer which took over from the Court of First Fruits and Tenths and Court of augmentations whilst taking on some of the courts’ more updated methods.</a:t>
                      </a:r>
                    </a:p>
                    <a:p>
                      <a:pPr marL="0" indent="0">
                        <a:buFont typeface="Arial" panose="020B0604020202020204" pitchFamily="34" charset="0"/>
                        <a:buChar char="•"/>
                      </a:pPr>
                      <a:r>
                        <a:rPr lang="en-GB" sz="800" baseline="0" dirty="0" smtClean="0"/>
                        <a:t>Plan made to </a:t>
                      </a:r>
                      <a:r>
                        <a:rPr lang="en-GB" sz="800" baseline="0" dirty="0" err="1" smtClean="0"/>
                        <a:t>recoin</a:t>
                      </a:r>
                      <a:r>
                        <a:rPr lang="en-GB" sz="800" baseline="0" dirty="0" smtClean="0"/>
                        <a:t> to end debasement – this was not achieved in her lifetime – Elizabeth put it in place and benefitted</a:t>
                      </a:r>
                    </a:p>
                    <a:p>
                      <a:pPr marL="0" indent="0">
                        <a:buFont typeface="Arial" panose="020B0604020202020204" pitchFamily="34" charset="0"/>
                        <a:buChar char="•"/>
                      </a:pPr>
                      <a:r>
                        <a:rPr lang="en-GB" sz="800" baseline="0" dirty="0" smtClean="0"/>
                        <a:t>1552 customs </a:t>
                      </a:r>
                      <a:r>
                        <a:rPr lang="en-GB" sz="800" baseline="0" smtClean="0"/>
                        <a:t>rates raised </a:t>
                      </a:r>
                      <a:r>
                        <a:rPr lang="en-GB" sz="800" baseline="0" dirty="0" smtClean="0"/>
                        <a:t>(first time since 1507) and in 1558 a new book of rates was issues which increased customs revenue from £29,000 to </a:t>
                      </a:r>
                      <a:r>
                        <a:rPr lang="en-GB" sz="800" baseline="0" smtClean="0"/>
                        <a:t>£85,000 per </a:t>
                      </a:r>
                      <a:r>
                        <a:rPr lang="en-GB" sz="800" baseline="0" dirty="0" smtClean="0"/>
                        <a:t>annum.</a:t>
                      </a:r>
                    </a:p>
                    <a:p>
                      <a:pPr marL="0" indent="0">
                        <a:buFont typeface="Arial" panose="020B0604020202020204" pitchFamily="34" charset="0"/>
                        <a:buChar char="•"/>
                      </a:pPr>
                      <a:r>
                        <a:rPr lang="en-GB" sz="800" baseline="0" dirty="0" smtClean="0"/>
                        <a:t>1555 – survey of Crown lands to raise entry fines and rents in 1557.</a:t>
                      </a:r>
                    </a:p>
                  </a:txBody>
                  <a:tcPr/>
                </a:tc>
                <a:extLst>
                  <a:ext uri="{0D108BD9-81ED-4DB2-BD59-A6C34878D82A}">
                    <a16:rowId xmlns:a16="http://schemas.microsoft.com/office/drawing/2014/main" val="379254494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9621909"/>
              </p:ext>
            </p:extLst>
          </p:nvPr>
        </p:nvGraphicFramePr>
        <p:xfrm>
          <a:off x="3786520" y="38100"/>
          <a:ext cx="6084000" cy="1767840"/>
        </p:xfrm>
        <a:graphic>
          <a:graphicData uri="http://schemas.openxmlformats.org/drawingml/2006/table">
            <a:tbl>
              <a:tblPr firstRow="1" bandRow="1">
                <a:tableStyleId>{7DF18680-E054-41AD-8BC1-D1AEF772440D}</a:tableStyleId>
              </a:tblPr>
              <a:tblGrid>
                <a:gridCol w="3042000">
                  <a:extLst>
                    <a:ext uri="{9D8B030D-6E8A-4147-A177-3AD203B41FA5}">
                      <a16:colId xmlns:a16="http://schemas.microsoft.com/office/drawing/2014/main" val="3030309429"/>
                    </a:ext>
                  </a:extLst>
                </a:gridCol>
                <a:gridCol w="3042000">
                  <a:extLst>
                    <a:ext uri="{9D8B030D-6E8A-4147-A177-3AD203B41FA5}">
                      <a16:colId xmlns:a16="http://schemas.microsoft.com/office/drawing/2014/main" val="1356218872"/>
                    </a:ext>
                  </a:extLst>
                </a:gridCol>
              </a:tblGrid>
              <a:tr h="160053">
                <a:tc>
                  <a:txBody>
                    <a:bodyPr/>
                    <a:lstStyle/>
                    <a:p>
                      <a:r>
                        <a:rPr lang="en-GB" sz="800" dirty="0" smtClean="0"/>
                        <a:t>Spanish Marriage</a:t>
                      </a:r>
                      <a:endParaRPr lang="en-GB" sz="800" dirty="0"/>
                    </a:p>
                  </a:txBody>
                  <a:tcPr/>
                </a:tc>
                <a:tc>
                  <a:txBody>
                    <a:bodyPr/>
                    <a:lstStyle/>
                    <a:p>
                      <a:r>
                        <a:rPr lang="en-GB" sz="800" dirty="0" smtClean="0"/>
                        <a:t>Succession</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Mary wanted to marry Phillip – Phillip’s father, Charles V had supported Mary for a long time.</a:t>
                      </a:r>
                    </a:p>
                    <a:p>
                      <a:pPr marL="0" indent="0">
                        <a:buFont typeface="Arial" panose="020B0604020202020204" pitchFamily="34" charset="0"/>
                        <a:buChar char="•"/>
                      </a:pPr>
                      <a:r>
                        <a:rPr lang="en-GB" sz="800" baseline="0" dirty="0" smtClean="0"/>
                        <a:t>The English public opposed the marriage.</a:t>
                      </a:r>
                    </a:p>
                    <a:p>
                      <a:pPr marL="0" indent="0">
                        <a:buFont typeface="Arial" panose="020B0604020202020204" pitchFamily="34" charset="0"/>
                        <a:buChar char="•"/>
                      </a:pPr>
                      <a:r>
                        <a:rPr lang="en-GB" sz="800" baseline="0" dirty="0" smtClean="0"/>
                        <a:t>Parliament drew up a marriage treaty</a:t>
                      </a:r>
                    </a:p>
                    <a:p>
                      <a:pPr marL="371475" lvl="1" indent="0">
                        <a:buFont typeface="Arial" panose="020B0604020202020204" pitchFamily="34" charset="0"/>
                        <a:buChar char="•"/>
                      </a:pPr>
                      <a:r>
                        <a:rPr lang="en-GB" sz="800" baseline="0" dirty="0" smtClean="0"/>
                        <a:t>Phillip given title of king but no power.</a:t>
                      </a:r>
                    </a:p>
                    <a:p>
                      <a:pPr marL="371475" lvl="1" indent="0">
                        <a:buFont typeface="Arial" panose="020B0604020202020204" pitchFamily="34" charset="0"/>
                        <a:buChar char="•"/>
                      </a:pPr>
                      <a:r>
                        <a:rPr lang="en-GB" sz="800" baseline="0" dirty="0" smtClean="0"/>
                        <a:t>No foreigners could hold English offices.</a:t>
                      </a:r>
                    </a:p>
                    <a:p>
                      <a:pPr marL="371475" lvl="1" indent="0">
                        <a:buFont typeface="Arial" panose="020B0604020202020204" pitchFamily="34" charset="0"/>
                        <a:buChar char="•"/>
                      </a:pPr>
                      <a:r>
                        <a:rPr lang="en-GB" sz="800" baseline="0" dirty="0" smtClean="0"/>
                        <a:t>If Mary died before Phillip, then Phillip had not claim to the crown.</a:t>
                      </a:r>
                    </a:p>
                    <a:p>
                      <a:pPr marL="0" lvl="0" indent="0">
                        <a:buFont typeface="Arial" panose="020B0604020202020204" pitchFamily="34" charset="0"/>
                        <a:buChar char="•"/>
                      </a:pPr>
                      <a:r>
                        <a:rPr lang="en-GB" sz="800" baseline="0" dirty="0" smtClean="0"/>
                        <a:t>Parliament opposed treason laws that included Phillip and in 1555 prevented his coronation.</a:t>
                      </a:r>
                    </a:p>
                    <a:p>
                      <a:pPr marL="0" lvl="0" indent="0">
                        <a:buFont typeface="Arial" panose="020B0604020202020204" pitchFamily="34" charset="0"/>
                        <a:buChar char="•"/>
                      </a:pPr>
                      <a:r>
                        <a:rPr lang="en-GB" sz="800" baseline="0" dirty="0" smtClean="0"/>
                        <a:t>Phillips did not like the marriage – Mary was 11 years older, didn’t like the weather and the court and people were unwelcoming. </a:t>
                      </a:r>
                    </a:p>
                  </a:txBody>
                  <a:tcPr/>
                </a:tc>
                <a:tc>
                  <a:txBody>
                    <a:bodyPr/>
                    <a:lstStyle/>
                    <a:p>
                      <a:pPr marL="0" lvl="0" indent="0">
                        <a:buFont typeface="Arial" panose="020B0604020202020204" pitchFamily="34" charset="0"/>
                        <a:buChar char="•"/>
                      </a:pPr>
                      <a:r>
                        <a:rPr lang="en-GB" sz="800" baseline="0" dirty="0" smtClean="0"/>
                        <a:t>Mary had false pregnancies in 1554 and 1557.  </a:t>
                      </a:r>
                    </a:p>
                    <a:p>
                      <a:pPr marL="0" lvl="0" indent="0">
                        <a:buFont typeface="Arial" panose="020B0604020202020204" pitchFamily="34" charset="0"/>
                        <a:buChar char="•"/>
                      </a:pPr>
                      <a:r>
                        <a:rPr lang="en-GB" sz="800" baseline="0" dirty="0" smtClean="0"/>
                        <a:t>Phillip spent much time away – he visited in 1554 for the marriage and then in 1556 to persuade her in joining war against France.</a:t>
                      </a:r>
                    </a:p>
                    <a:p>
                      <a:pPr marL="0" lvl="0" indent="0">
                        <a:buFont typeface="Arial" panose="020B0604020202020204" pitchFamily="34" charset="0"/>
                        <a:buChar char="•"/>
                      </a:pPr>
                      <a:r>
                        <a:rPr lang="en-GB" sz="800" baseline="0" dirty="0" smtClean="0"/>
                        <a:t>According to the 1544 Succession Act, Elizabeth was next in line, however Mary did not like her (Elizabeth’s mother, Anne Boleyn, was the reason for Catherine of Aragon’s divorce)</a:t>
                      </a:r>
                    </a:p>
                    <a:p>
                      <a:pPr marL="0" lvl="0" indent="0">
                        <a:buFont typeface="Arial" panose="020B0604020202020204" pitchFamily="34" charset="0"/>
                        <a:buChar char="•"/>
                      </a:pPr>
                      <a:r>
                        <a:rPr lang="en-GB" sz="800" baseline="0" dirty="0" smtClean="0"/>
                        <a:t>Mary considered Elizabeth illegitimate.</a:t>
                      </a:r>
                    </a:p>
                    <a:p>
                      <a:pPr marL="0" lvl="0" indent="0">
                        <a:buFont typeface="Arial" panose="020B0604020202020204" pitchFamily="34" charset="0"/>
                        <a:buChar char="•"/>
                      </a:pPr>
                      <a:r>
                        <a:rPr lang="en-GB" sz="800" baseline="0" dirty="0" smtClean="0"/>
                        <a:t>Mary was not able to implicated Elizabeth for treason in the 1554 Wyatt rebellion.</a:t>
                      </a:r>
                    </a:p>
                    <a:p>
                      <a:pPr marL="0" lvl="0" indent="0">
                        <a:buFont typeface="Arial" panose="020B0604020202020204" pitchFamily="34" charset="0"/>
                        <a:buChar char="•"/>
                      </a:pPr>
                      <a:r>
                        <a:rPr lang="en-GB" sz="800" baseline="0" dirty="0" smtClean="0"/>
                        <a:t>Phillip was instrumental in persuading Mary to accept Elizabeth as her heir. (Phillip was more concerned about Mary Queen of Scots taking the throne with her French blood and marriage)</a:t>
                      </a:r>
                    </a:p>
                  </a:txBody>
                  <a:tcPr/>
                </a:tc>
                <a:extLst>
                  <a:ext uri="{0D108BD9-81ED-4DB2-BD59-A6C34878D82A}">
                    <a16:rowId xmlns:a16="http://schemas.microsoft.com/office/drawing/2014/main" val="27216695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4285209"/>
              </p:ext>
            </p:extLst>
          </p:nvPr>
        </p:nvGraphicFramePr>
        <p:xfrm>
          <a:off x="4794519" y="1847677"/>
          <a:ext cx="5076001" cy="2834640"/>
        </p:xfrm>
        <a:graphic>
          <a:graphicData uri="http://schemas.openxmlformats.org/drawingml/2006/table">
            <a:tbl>
              <a:tblPr firstRow="1" bandRow="1">
                <a:tableStyleId>{7DF18680-E054-41AD-8BC1-D1AEF772440D}</a:tableStyleId>
              </a:tblPr>
              <a:tblGrid>
                <a:gridCol w="1269001">
                  <a:extLst>
                    <a:ext uri="{9D8B030D-6E8A-4147-A177-3AD203B41FA5}">
                      <a16:colId xmlns:a16="http://schemas.microsoft.com/office/drawing/2014/main" val="183724931"/>
                    </a:ext>
                  </a:extLst>
                </a:gridCol>
                <a:gridCol w="1269001">
                  <a:extLst>
                    <a:ext uri="{9D8B030D-6E8A-4147-A177-3AD203B41FA5}">
                      <a16:colId xmlns:a16="http://schemas.microsoft.com/office/drawing/2014/main" val="1511159997"/>
                    </a:ext>
                  </a:extLst>
                </a:gridCol>
                <a:gridCol w="1358107">
                  <a:extLst>
                    <a:ext uri="{9D8B030D-6E8A-4147-A177-3AD203B41FA5}">
                      <a16:colId xmlns:a16="http://schemas.microsoft.com/office/drawing/2014/main" val="2100008210"/>
                    </a:ext>
                  </a:extLst>
                </a:gridCol>
                <a:gridCol w="1179892">
                  <a:extLst>
                    <a:ext uri="{9D8B030D-6E8A-4147-A177-3AD203B41FA5}">
                      <a16:colId xmlns:a16="http://schemas.microsoft.com/office/drawing/2014/main" val="2965058776"/>
                    </a:ext>
                  </a:extLst>
                </a:gridCol>
              </a:tblGrid>
              <a:tr h="0">
                <a:tc gridSpan="4">
                  <a:txBody>
                    <a:bodyPr/>
                    <a:lstStyle/>
                    <a:p>
                      <a:pPr marL="0" indent="0">
                        <a:buFont typeface="Arial" panose="020B0604020202020204" pitchFamily="34" charset="0"/>
                        <a:buNone/>
                      </a:pPr>
                      <a:r>
                        <a:rPr lang="en-GB" sz="800" baseline="0" dirty="0" smtClean="0"/>
                        <a:t>Wyatt Rebellion</a:t>
                      </a:r>
                    </a:p>
                  </a:txBody>
                  <a:tcP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34988598"/>
                  </a:ext>
                </a:extLst>
              </a:tr>
              <a:tr h="0">
                <a:tc>
                  <a:txBody>
                    <a:bodyPr/>
                    <a:lstStyle/>
                    <a:p>
                      <a:pPr marL="0" indent="0">
                        <a:buFont typeface="Arial" panose="020B0604020202020204" pitchFamily="34" charset="0"/>
                        <a:buNone/>
                      </a:pPr>
                      <a:r>
                        <a:rPr lang="en-GB" sz="800" baseline="0" dirty="0" smtClean="0"/>
                        <a:t>Nationalist Causes</a:t>
                      </a:r>
                    </a:p>
                  </a:txBody>
                  <a:tcPr/>
                </a:tc>
                <a:tc>
                  <a:txBody>
                    <a:bodyPr/>
                    <a:lstStyle/>
                    <a:p>
                      <a:pPr marL="0" indent="0">
                        <a:buFont typeface="Arial" panose="020B0604020202020204" pitchFamily="34" charset="0"/>
                        <a:buNone/>
                      </a:pPr>
                      <a:r>
                        <a:rPr lang="en-GB" sz="800" baseline="0" dirty="0" smtClean="0"/>
                        <a:t>Religious causes</a:t>
                      </a:r>
                    </a:p>
                  </a:txBody>
                  <a:tcPr/>
                </a:tc>
                <a:tc>
                  <a:txBody>
                    <a:bodyPr/>
                    <a:lstStyle/>
                    <a:p>
                      <a:pPr marL="0" indent="0">
                        <a:buFont typeface="Arial" panose="020B0604020202020204" pitchFamily="34" charset="0"/>
                        <a:buNone/>
                      </a:pPr>
                      <a:r>
                        <a:rPr lang="en-GB" sz="800" baseline="0" dirty="0" smtClean="0"/>
                        <a:t>Economic Causes</a:t>
                      </a:r>
                    </a:p>
                  </a:txBody>
                  <a:tcPr/>
                </a:tc>
                <a:tc>
                  <a:txBody>
                    <a:bodyPr/>
                    <a:lstStyle/>
                    <a:p>
                      <a:pPr marL="0" indent="0">
                        <a:buFont typeface="Arial" panose="020B0604020202020204" pitchFamily="34" charset="0"/>
                        <a:buNone/>
                      </a:pPr>
                      <a:r>
                        <a:rPr lang="en-GB" sz="800" baseline="0" dirty="0" smtClean="0"/>
                        <a:t>politics</a:t>
                      </a:r>
                    </a:p>
                  </a:txBody>
                  <a:tcPr/>
                </a:tc>
                <a:extLst>
                  <a:ext uri="{0D108BD9-81ED-4DB2-BD59-A6C34878D82A}">
                    <a16:rowId xmlns:a16="http://schemas.microsoft.com/office/drawing/2014/main" val="3459944060"/>
                  </a:ext>
                </a:extLst>
              </a:tr>
              <a:tr h="197118">
                <a:tc>
                  <a:txBody>
                    <a:bodyPr/>
                    <a:lstStyle/>
                    <a:p>
                      <a:pPr marL="0" indent="0">
                        <a:buFont typeface="Arial" panose="020B0604020202020204" pitchFamily="34" charset="0"/>
                        <a:buNone/>
                      </a:pPr>
                      <a:r>
                        <a:rPr lang="en-GB" sz="800" baseline="0" dirty="0" smtClean="0"/>
                        <a:t>Opposition to the Spanish marriage and fear of a Spanish takeover.</a:t>
                      </a:r>
                    </a:p>
                  </a:txBody>
                  <a:tcPr/>
                </a:tc>
                <a:tc>
                  <a:txBody>
                    <a:bodyPr/>
                    <a:lstStyle/>
                    <a:p>
                      <a:pPr marL="0" indent="0">
                        <a:buFont typeface="Arial" panose="020B0604020202020204" pitchFamily="34" charset="0"/>
                        <a:buNone/>
                      </a:pPr>
                      <a:r>
                        <a:rPr lang="en-GB" sz="800" baseline="0" dirty="0" smtClean="0"/>
                        <a:t>Many of Wyatt’s supporters came from Maidstone – a protestant stronghold.</a:t>
                      </a:r>
                    </a:p>
                  </a:txBody>
                  <a:tcPr/>
                </a:tc>
                <a:tc>
                  <a:txBody>
                    <a:bodyPr/>
                    <a:lstStyle/>
                    <a:p>
                      <a:pPr marL="0" indent="0">
                        <a:buFont typeface="Arial" panose="020B0604020202020204" pitchFamily="34" charset="0"/>
                        <a:buNone/>
                      </a:pPr>
                      <a:r>
                        <a:rPr lang="en-GB" sz="800" baseline="0" dirty="0" smtClean="0"/>
                        <a:t>The local Cloth Industry had declined leading to some poorer rebels using it to express grievances.</a:t>
                      </a:r>
                    </a:p>
                  </a:txBody>
                  <a:tcPr/>
                </a:tc>
                <a:tc>
                  <a:txBody>
                    <a:bodyPr/>
                    <a:lstStyle/>
                    <a:p>
                      <a:pPr marL="0" indent="0">
                        <a:buFont typeface="Arial" panose="020B0604020202020204" pitchFamily="34" charset="0"/>
                        <a:buNone/>
                      </a:pPr>
                      <a:r>
                        <a:rPr lang="en-GB" sz="800" baseline="0" dirty="0" smtClean="0"/>
                        <a:t>Some of the gentry had lost office within the country</a:t>
                      </a:r>
                    </a:p>
                  </a:txBody>
                  <a:tcPr/>
                </a:tc>
                <a:extLst>
                  <a:ext uri="{0D108BD9-81ED-4DB2-BD59-A6C34878D82A}">
                    <a16:rowId xmlns:a16="http://schemas.microsoft.com/office/drawing/2014/main" val="3825314363"/>
                  </a:ext>
                </a:extLst>
              </a:tr>
              <a:tr h="0">
                <a:tc gridSpan="4">
                  <a:txBody>
                    <a:bodyPr/>
                    <a:lstStyle/>
                    <a:p>
                      <a:pPr marL="0" indent="0">
                        <a:buFont typeface="Arial" panose="020B0604020202020204" pitchFamily="34" charset="0"/>
                        <a:buNone/>
                      </a:pPr>
                      <a:r>
                        <a:rPr lang="en-GB" sz="800" baseline="0" dirty="0" smtClean="0"/>
                        <a:t>Events</a:t>
                      </a:r>
                    </a:p>
                  </a:txBody>
                  <a:tcPr/>
                </a:tc>
                <a:tc hMerge="1">
                  <a:txBody>
                    <a:bodyPr/>
                    <a:lstStyle/>
                    <a:p>
                      <a:pPr marL="0" indent="0">
                        <a:buFont typeface="Arial" panose="020B0604020202020204" pitchFamily="34" charset="0"/>
                        <a:buChar char="•"/>
                      </a:pPr>
                      <a:endParaRPr lang="en-GB" sz="800" baseline="0" dirty="0" smtClean="0"/>
                    </a:p>
                  </a:txBody>
                  <a:tcPr/>
                </a:tc>
                <a:tc hMerge="1">
                  <a:txBody>
                    <a:bodyPr/>
                    <a:lstStyle/>
                    <a:p>
                      <a:pPr marL="0" indent="0">
                        <a:buFont typeface="Arial" panose="020B0604020202020204" pitchFamily="34" charset="0"/>
                        <a:buChar char="•"/>
                      </a:pPr>
                      <a:endParaRPr lang="en-GB" sz="800" baseline="0" dirty="0" smtClean="0"/>
                    </a:p>
                  </a:txBody>
                  <a:tcPr/>
                </a:tc>
                <a:tc hMerge="1">
                  <a:txBody>
                    <a:bodyPr/>
                    <a:lstStyle/>
                    <a:p>
                      <a:pPr marL="0" indent="0">
                        <a:buFont typeface="Arial" panose="020B0604020202020204" pitchFamily="34" charset="0"/>
                        <a:buChar char="•"/>
                      </a:pPr>
                      <a:endParaRPr lang="en-GB" sz="800" baseline="0" dirty="0" smtClean="0"/>
                    </a:p>
                  </a:txBody>
                  <a:tcPr/>
                </a:tc>
                <a:extLst>
                  <a:ext uri="{0D108BD9-81ED-4DB2-BD59-A6C34878D82A}">
                    <a16:rowId xmlns:a16="http://schemas.microsoft.com/office/drawing/2014/main" val="2431519002"/>
                  </a:ext>
                </a:extLst>
              </a:tr>
              <a:tr h="363112">
                <a:tc gridSpan="4">
                  <a:txBody>
                    <a:bodyPr/>
                    <a:lstStyle/>
                    <a:p>
                      <a:pPr marL="0" indent="0">
                        <a:buFont typeface="Arial" panose="020B0604020202020204" pitchFamily="34" charset="0"/>
                        <a:buChar char="•"/>
                      </a:pPr>
                      <a:r>
                        <a:rPr lang="en-GB" sz="800" baseline="0" dirty="0" smtClean="0"/>
                        <a:t>Plan was for four simultaneous uprisings –  in Devon (led by Edward Courtenay, Earl of Devon), Hertfordshire, Leicestershire and Kent (under Wyatt).</a:t>
                      </a:r>
                    </a:p>
                    <a:p>
                      <a:pPr marL="0" indent="0">
                        <a:buFont typeface="Arial" panose="020B0604020202020204" pitchFamily="34" charset="0"/>
                        <a:buChar char="•"/>
                      </a:pPr>
                      <a:r>
                        <a:rPr lang="en-GB" sz="800" baseline="0" dirty="0" smtClean="0"/>
                        <a:t>Only Kent experienced a serious uprising with 3000 men assembled. </a:t>
                      </a:r>
                    </a:p>
                    <a:p>
                      <a:pPr marL="0" indent="0">
                        <a:buFont typeface="Arial" panose="020B0604020202020204" pitchFamily="34" charset="0"/>
                        <a:buChar char="•"/>
                      </a:pPr>
                      <a:r>
                        <a:rPr lang="en-GB" sz="800" baseline="0" dirty="0" smtClean="0"/>
                        <a:t>Their aim was to remove Mary and replace her with Edward Courtenay who would marry Princess Elizabeth.  (However, the involvement of Lady Jane Grey’s father implied he wanted her to be restored showing conflict of plan)</a:t>
                      </a:r>
                    </a:p>
                    <a:p>
                      <a:pPr marL="0" indent="0">
                        <a:buFont typeface="Arial" panose="020B0604020202020204" pitchFamily="34" charset="0"/>
                        <a:buChar char="•"/>
                      </a:pPr>
                      <a:r>
                        <a:rPr lang="en-GB" sz="800" baseline="0" dirty="0" smtClean="0"/>
                        <a:t>Wyatt outmanoeuvred the Duke of Norfolk.</a:t>
                      </a:r>
                    </a:p>
                    <a:p>
                      <a:pPr marL="0" indent="0">
                        <a:buFont typeface="Arial" panose="020B0604020202020204" pitchFamily="34" charset="0"/>
                        <a:buChar char="•"/>
                      </a:pPr>
                      <a:r>
                        <a:rPr lang="en-GB" sz="800" baseline="0" dirty="0" smtClean="0"/>
                        <a:t>The rebel army reached London but could not cross London Bridge due to the Crown’s forces.</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1943495"/>
                  </a:ext>
                </a:extLst>
              </a:tr>
              <a:tr h="0">
                <a:tc gridSpan="4">
                  <a:txBody>
                    <a:bodyPr/>
                    <a:lstStyle/>
                    <a:p>
                      <a:pPr marL="0" indent="0">
                        <a:buFont typeface="Arial" panose="020B0604020202020204" pitchFamily="34" charset="0"/>
                        <a:buNone/>
                      </a:pPr>
                      <a:r>
                        <a:rPr lang="en-GB" sz="800" baseline="0" dirty="0" smtClean="0"/>
                        <a:t>Impact</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5628175"/>
                  </a:ext>
                </a:extLst>
              </a:tr>
              <a:tr h="155619">
                <a:tc gridSpan="4">
                  <a:txBody>
                    <a:bodyPr/>
                    <a:lstStyle/>
                    <a:p>
                      <a:pPr marL="0" indent="0">
                        <a:buFont typeface="Arial" panose="020B0604020202020204" pitchFamily="34" charset="0"/>
                        <a:buChar char="•"/>
                      </a:pPr>
                      <a:r>
                        <a:rPr lang="en-GB" sz="800" baseline="0" dirty="0" smtClean="0"/>
                        <a:t>It showed protestants, even if a minority, could not be ignored.</a:t>
                      </a:r>
                    </a:p>
                    <a:p>
                      <a:pPr marL="0" indent="0">
                        <a:buFont typeface="Arial" panose="020B0604020202020204" pitchFamily="34" charset="0"/>
                        <a:buChar char="•"/>
                      </a:pPr>
                      <a:r>
                        <a:rPr lang="en-GB" sz="800" baseline="0" dirty="0" smtClean="0"/>
                        <a:t>Led to Lady Jane Grey’s execution.</a:t>
                      </a:r>
                    </a:p>
                    <a:p>
                      <a:pPr marL="0" indent="0">
                        <a:buFont typeface="Arial" panose="020B0604020202020204" pitchFamily="34" charset="0"/>
                        <a:buChar char="•"/>
                      </a:pPr>
                      <a:r>
                        <a:rPr lang="en-GB" sz="800" baseline="0" dirty="0" smtClean="0"/>
                        <a:t>Elizabeth was arrested and confined to the Tower of London – but eventually released as no charges could be found.</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042656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395223"/>
              </p:ext>
            </p:extLst>
          </p:nvPr>
        </p:nvGraphicFramePr>
        <p:xfrm>
          <a:off x="3786520" y="4701540"/>
          <a:ext cx="2692043" cy="2103120"/>
        </p:xfrm>
        <a:graphic>
          <a:graphicData uri="http://schemas.openxmlformats.org/drawingml/2006/table">
            <a:tbl>
              <a:tblPr firstRow="1" bandRow="1">
                <a:tableStyleId>{7DF18680-E054-41AD-8BC1-D1AEF772440D}</a:tableStyleId>
              </a:tblPr>
              <a:tblGrid>
                <a:gridCol w="2692043">
                  <a:extLst>
                    <a:ext uri="{9D8B030D-6E8A-4147-A177-3AD203B41FA5}">
                      <a16:colId xmlns:a16="http://schemas.microsoft.com/office/drawing/2014/main" val="3059258223"/>
                    </a:ext>
                  </a:extLst>
                </a:gridCol>
              </a:tblGrid>
              <a:tr h="0">
                <a:tc>
                  <a:txBody>
                    <a:bodyPr/>
                    <a:lstStyle/>
                    <a:p>
                      <a:r>
                        <a:rPr lang="en-GB" sz="800" dirty="0" smtClean="0"/>
                        <a:t>Social</a:t>
                      </a:r>
                      <a:r>
                        <a:rPr lang="en-GB" sz="800" baseline="0" dirty="0" smtClean="0"/>
                        <a:t> and </a:t>
                      </a:r>
                      <a:r>
                        <a:rPr lang="en-GB" sz="800" dirty="0" smtClean="0"/>
                        <a:t>Economic problems</a:t>
                      </a:r>
                      <a:endParaRPr lang="en-GB" sz="800" dirty="0"/>
                    </a:p>
                  </a:txBody>
                  <a:tcPr/>
                </a:tc>
                <a:extLst>
                  <a:ext uri="{0D108BD9-81ED-4DB2-BD59-A6C34878D82A}">
                    <a16:rowId xmlns:a16="http://schemas.microsoft.com/office/drawing/2014/main" val="2726700724"/>
                  </a:ext>
                </a:extLst>
              </a:tr>
              <a:tr h="170520">
                <a:tc>
                  <a:txBody>
                    <a:bodyPr/>
                    <a:lstStyle/>
                    <a:p>
                      <a:pPr marL="0" indent="0">
                        <a:buFont typeface="Arial" panose="020B0604020202020204" pitchFamily="34" charset="0"/>
                        <a:buNone/>
                      </a:pPr>
                      <a:r>
                        <a:rPr lang="en-GB" sz="800" baseline="0" dirty="0" smtClean="0"/>
                        <a:t>Rapid increase in the population put pressure on food and housing increasing prices.</a:t>
                      </a:r>
                    </a:p>
                  </a:txBody>
                  <a:tcPr/>
                </a:tc>
                <a:extLst>
                  <a:ext uri="{0D108BD9-81ED-4DB2-BD59-A6C34878D82A}">
                    <a16:rowId xmlns:a16="http://schemas.microsoft.com/office/drawing/2014/main" val="860805713"/>
                  </a:ext>
                </a:extLst>
              </a:tr>
              <a:tr h="134621">
                <a:tc>
                  <a:txBody>
                    <a:bodyPr/>
                    <a:lstStyle/>
                    <a:p>
                      <a:pPr marL="0" indent="0">
                        <a:buFont typeface="Arial" panose="020B0604020202020204" pitchFamily="34" charset="0"/>
                        <a:buNone/>
                      </a:pPr>
                      <a:r>
                        <a:rPr lang="en-GB" sz="800" baseline="0" dirty="0" smtClean="0"/>
                        <a:t>Debasement of the coinage continued to lead to inflation.</a:t>
                      </a:r>
                    </a:p>
                  </a:txBody>
                  <a:tcPr/>
                </a:tc>
                <a:extLst>
                  <a:ext uri="{0D108BD9-81ED-4DB2-BD59-A6C34878D82A}">
                    <a16:rowId xmlns:a16="http://schemas.microsoft.com/office/drawing/2014/main" val="642493887"/>
                  </a:ext>
                </a:extLst>
              </a:tr>
              <a:tr h="211478">
                <a:tc>
                  <a:txBody>
                    <a:bodyPr/>
                    <a:lstStyle/>
                    <a:p>
                      <a:pPr marL="0" indent="0">
                        <a:buFont typeface="Arial" panose="020B0604020202020204" pitchFamily="34" charset="0"/>
                        <a:buNone/>
                      </a:pPr>
                      <a:r>
                        <a:rPr lang="en-GB" sz="800" baseline="0" dirty="0" smtClean="0"/>
                        <a:t>Harvest failures of 1555 and 1556 brought food shortages and increased prices – was also seen by some as a sign of God’s punishment on a Catholic monarch.</a:t>
                      </a:r>
                    </a:p>
                  </a:txBody>
                  <a:tcPr/>
                </a:tc>
                <a:extLst>
                  <a:ext uri="{0D108BD9-81ED-4DB2-BD59-A6C34878D82A}">
                    <a16:rowId xmlns:a16="http://schemas.microsoft.com/office/drawing/2014/main" val="1782251128"/>
                  </a:ext>
                </a:extLst>
              </a:tr>
              <a:tr h="0">
                <a:tc>
                  <a:txBody>
                    <a:bodyPr/>
                    <a:lstStyle/>
                    <a:p>
                      <a:pPr marL="0" indent="0">
                        <a:buFont typeface="Arial" panose="020B0604020202020204" pitchFamily="34" charset="0"/>
                        <a:buNone/>
                      </a:pPr>
                      <a:r>
                        <a:rPr lang="en-GB" sz="800" baseline="0" dirty="0" smtClean="0"/>
                        <a:t>‘sweating sickness’ swept through the country in 1557-1558</a:t>
                      </a:r>
                    </a:p>
                  </a:txBody>
                  <a:tcPr/>
                </a:tc>
                <a:extLst>
                  <a:ext uri="{0D108BD9-81ED-4DB2-BD59-A6C34878D82A}">
                    <a16:rowId xmlns:a16="http://schemas.microsoft.com/office/drawing/2014/main" val="2226952672"/>
                  </a:ext>
                </a:extLst>
              </a:tr>
              <a:tr h="170520">
                <a:tc>
                  <a:txBody>
                    <a:bodyPr/>
                    <a:lstStyle/>
                    <a:p>
                      <a:pPr marL="0" indent="0">
                        <a:buFont typeface="Arial" panose="020B0604020202020204" pitchFamily="34" charset="0"/>
                        <a:buNone/>
                      </a:pPr>
                      <a:r>
                        <a:rPr lang="en-GB" sz="800" baseline="0" dirty="0" smtClean="0"/>
                        <a:t>Taxation was high in order to pay for the war against France.</a:t>
                      </a:r>
                    </a:p>
                  </a:txBody>
                  <a:tcPr/>
                </a:tc>
                <a:extLst>
                  <a:ext uri="{0D108BD9-81ED-4DB2-BD59-A6C34878D82A}">
                    <a16:rowId xmlns:a16="http://schemas.microsoft.com/office/drawing/2014/main" val="3005784843"/>
                  </a:ext>
                </a:extLst>
              </a:tr>
              <a:tr h="211478">
                <a:tc>
                  <a:txBody>
                    <a:bodyPr/>
                    <a:lstStyle/>
                    <a:p>
                      <a:pPr marL="0" indent="0">
                        <a:buFont typeface="Arial" panose="020B0604020202020204" pitchFamily="34" charset="0"/>
                        <a:buNone/>
                      </a:pPr>
                      <a:r>
                        <a:rPr lang="en-GB" sz="800" baseline="0" dirty="0" smtClean="0"/>
                        <a:t>Laws were made against those who hoarded grain to try and ease pressure and Mary encouraged people to turn pastoral land to tillage (growing crops)</a:t>
                      </a:r>
                    </a:p>
                  </a:txBody>
                  <a:tcPr/>
                </a:tc>
                <a:extLst>
                  <a:ext uri="{0D108BD9-81ED-4DB2-BD59-A6C34878D82A}">
                    <a16:rowId xmlns:a16="http://schemas.microsoft.com/office/drawing/2014/main" val="956816560"/>
                  </a:ext>
                </a:extLst>
              </a:tr>
            </a:tbl>
          </a:graphicData>
        </a:graphic>
      </p:graphicFrame>
      <p:sp>
        <p:nvSpPr>
          <p:cNvPr id="2" name="TextBox 1"/>
          <p:cNvSpPr txBox="1"/>
          <p:nvPr/>
        </p:nvSpPr>
        <p:spPr>
          <a:xfrm>
            <a:off x="3786519" y="1965583"/>
            <a:ext cx="1007999"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dirty="0" smtClean="0"/>
              <a:t>Mary I</a:t>
            </a:r>
          </a:p>
          <a:p>
            <a:pPr algn="ctr"/>
            <a:r>
              <a:rPr lang="en-GB" sz="1200" dirty="0" smtClean="0"/>
              <a:t>Government</a:t>
            </a:r>
            <a:endParaRPr lang="en-GB" sz="1200" dirty="0"/>
          </a:p>
        </p:txBody>
      </p:sp>
    </p:spTree>
    <p:extLst>
      <p:ext uri="{BB962C8B-B14F-4D97-AF65-F5344CB8AC3E}">
        <p14:creationId xmlns:p14="http://schemas.microsoft.com/office/powerpoint/2010/main" val="210003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2428989"/>
              </p:ext>
            </p:extLst>
          </p:nvPr>
        </p:nvGraphicFramePr>
        <p:xfrm>
          <a:off x="6538420" y="3611078"/>
          <a:ext cx="3351538" cy="3230880"/>
        </p:xfrm>
        <a:graphic>
          <a:graphicData uri="http://schemas.openxmlformats.org/drawingml/2006/table">
            <a:tbl>
              <a:tblPr firstRow="1" bandRow="1">
                <a:tableStyleId>{7DF18680-E054-41AD-8BC1-D1AEF772440D}</a:tableStyleId>
              </a:tblPr>
              <a:tblGrid>
                <a:gridCol w="3351538">
                  <a:extLst>
                    <a:ext uri="{9D8B030D-6E8A-4147-A177-3AD203B41FA5}">
                      <a16:colId xmlns:a16="http://schemas.microsoft.com/office/drawing/2014/main" val="3059258223"/>
                    </a:ext>
                  </a:extLst>
                </a:gridCol>
              </a:tblGrid>
              <a:tr h="0">
                <a:tc>
                  <a:txBody>
                    <a:bodyPr/>
                    <a:lstStyle/>
                    <a:p>
                      <a:r>
                        <a:rPr lang="en-GB" sz="800" dirty="0" smtClean="0"/>
                        <a:t>Foreign Policy</a:t>
                      </a:r>
                      <a:endParaRPr lang="en-GB" sz="800" dirty="0"/>
                    </a:p>
                  </a:txBody>
                  <a:tcPr/>
                </a:tc>
                <a:extLst>
                  <a:ext uri="{0D108BD9-81ED-4DB2-BD59-A6C34878D82A}">
                    <a16:rowId xmlns:a16="http://schemas.microsoft.com/office/drawing/2014/main" val="2726700724"/>
                  </a:ext>
                </a:extLst>
              </a:tr>
              <a:tr h="170520">
                <a:tc>
                  <a:txBody>
                    <a:bodyPr/>
                    <a:lstStyle/>
                    <a:p>
                      <a:pPr marL="0" indent="0">
                        <a:buFont typeface="Arial" panose="020B0604020202020204" pitchFamily="34" charset="0"/>
                        <a:buNone/>
                      </a:pPr>
                      <a:r>
                        <a:rPr lang="en-GB" sz="800" baseline="0" dirty="0" smtClean="0"/>
                        <a:t>Mary wanted to return to papal supremacy and marry Phillip.</a:t>
                      </a:r>
                    </a:p>
                  </a:txBody>
                  <a:tcPr/>
                </a:tc>
                <a:extLst>
                  <a:ext uri="{0D108BD9-81ED-4DB2-BD59-A6C34878D82A}">
                    <a16:rowId xmlns:a16="http://schemas.microsoft.com/office/drawing/2014/main" val="860805713"/>
                  </a:ext>
                </a:extLst>
              </a:tr>
              <a:tr h="134621">
                <a:tc>
                  <a:txBody>
                    <a:bodyPr/>
                    <a:lstStyle/>
                    <a:p>
                      <a:pPr marL="0" indent="0">
                        <a:buFont typeface="Arial" panose="020B0604020202020204" pitchFamily="34" charset="0"/>
                        <a:buNone/>
                      </a:pPr>
                      <a:r>
                        <a:rPr lang="en-GB" sz="800" baseline="0" smtClean="0"/>
                        <a:t>Married Phillip as part of the Marriage treaty in 1554 and the marriage in 1554</a:t>
                      </a:r>
                      <a:endParaRPr lang="en-GB" sz="800" baseline="0" dirty="0" smtClean="0"/>
                    </a:p>
                  </a:txBody>
                  <a:tcPr/>
                </a:tc>
                <a:extLst>
                  <a:ext uri="{0D108BD9-81ED-4DB2-BD59-A6C34878D82A}">
                    <a16:rowId xmlns:a16="http://schemas.microsoft.com/office/drawing/2014/main" val="642493887"/>
                  </a:ext>
                </a:extLst>
              </a:tr>
              <a:tr h="211478">
                <a:tc>
                  <a:txBody>
                    <a:bodyPr/>
                    <a:lstStyle/>
                    <a:p>
                      <a:pPr marL="0" indent="0">
                        <a:buFont typeface="Arial" panose="020B0604020202020204" pitchFamily="34" charset="0"/>
                        <a:buNone/>
                      </a:pPr>
                      <a:r>
                        <a:rPr lang="en-GB" sz="800" baseline="0" smtClean="0"/>
                        <a:t>Phillip wanted Mary to aid him in war against France.  Mary wanted to avoid this.  She had some success getting them to sign the Treaty of Vaucelles in 1556 agreeing to a 5 year peace.</a:t>
                      </a:r>
                      <a:endParaRPr lang="en-GB" sz="800" baseline="0" dirty="0" smtClean="0"/>
                    </a:p>
                  </a:txBody>
                  <a:tcPr/>
                </a:tc>
                <a:extLst>
                  <a:ext uri="{0D108BD9-81ED-4DB2-BD59-A6C34878D82A}">
                    <a16:rowId xmlns:a16="http://schemas.microsoft.com/office/drawing/2014/main" val="1782251128"/>
                  </a:ext>
                </a:extLst>
              </a:tr>
              <a:tr h="0">
                <a:tc>
                  <a:txBody>
                    <a:bodyPr/>
                    <a:lstStyle/>
                    <a:p>
                      <a:pPr marL="0" indent="0">
                        <a:buFont typeface="Arial" panose="020B0604020202020204" pitchFamily="34" charset="0"/>
                        <a:buNone/>
                      </a:pPr>
                      <a:r>
                        <a:rPr lang="en-GB" sz="800" baseline="0" smtClean="0"/>
                        <a:t>However Mary joined the war in 1557 – Pope Paul IV was a cause of the war and anti-Spanish – Mary was now at war against the Pope!</a:t>
                      </a:r>
                      <a:endParaRPr lang="en-GB" sz="800" baseline="0" dirty="0" smtClean="0"/>
                    </a:p>
                  </a:txBody>
                  <a:tcPr/>
                </a:tc>
                <a:extLst>
                  <a:ext uri="{0D108BD9-81ED-4DB2-BD59-A6C34878D82A}">
                    <a16:rowId xmlns:a16="http://schemas.microsoft.com/office/drawing/2014/main" val="2226952672"/>
                  </a:ext>
                </a:extLst>
              </a:tr>
              <a:tr h="0">
                <a:tc>
                  <a:txBody>
                    <a:bodyPr/>
                    <a:lstStyle/>
                    <a:p>
                      <a:pPr marL="0" indent="0">
                        <a:buFont typeface="Arial" panose="020B0604020202020204" pitchFamily="34" charset="0"/>
                        <a:buNone/>
                      </a:pPr>
                      <a:r>
                        <a:rPr lang="en-GB" sz="800" baseline="0" smtClean="0"/>
                        <a:t>In 1557 Scarborough was raided by Thomas Stafford and French troops – defeated.</a:t>
                      </a:r>
                      <a:endParaRPr lang="en-GB" sz="800" baseline="0" dirty="0" smtClean="0"/>
                    </a:p>
                  </a:txBody>
                  <a:tcPr/>
                </a:tc>
                <a:extLst>
                  <a:ext uri="{0D108BD9-81ED-4DB2-BD59-A6C34878D82A}">
                    <a16:rowId xmlns:a16="http://schemas.microsoft.com/office/drawing/2014/main" val="731211272"/>
                  </a:ext>
                </a:extLst>
              </a:tr>
              <a:tr h="170520">
                <a:tc>
                  <a:txBody>
                    <a:bodyPr/>
                    <a:lstStyle/>
                    <a:p>
                      <a:pPr marL="0" indent="0">
                        <a:buFont typeface="Arial" panose="020B0604020202020204" pitchFamily="34" charset="0"/>
                        <a:buNone/>
                      </a:pPr>
                      <a:r>
                        <a:rPr lang="en-GB" sz="800" baseline="0" smtClean="0"/>
                        <a:t>England successfully assisted the Spanish at the siege of St Quentin and dealt with a minor incursion by the Scots.</a:t>
                      </a:r>
                      <a:endParaRPr lang="en-GB" sz="800" baseline="0" dirty="0" smtClean="0"/>
                    </a:p>
                  </a:txBody>
                  <a:tcPr/>
                </a:tc>
                <a:extLst>
                  <a:ext uri="{0D108BD9-81ED-4DB2-BD59-A6C34878D82A}">
                    <a16:rowId xmlns:a16="http://schemas.microsoft.com/office/drawing/2014/main" val="3005784843"/>
                  </a:ext>
                </a:extLst>
              </a:tr>
              <a:tr h="211478">
                <a:tc>
                  <a:txBody>
                    <a:bodyPr/>
                    <a:lstStyle/>
                    <a:p>
                      <a:pPr marL="0" indent="0">
                        <a:buFont typeface="Arial" panose="020B0604020202020204" pitchFamily="34" charset="0"/>
                        <a:buNone/>
                      </a:pPr>
                      <a:r>
                        <a:rPr lang="en-GB" sz="800" baseline="0" smtClean="0"/>
                        <a:t>1558 – loss of Calais – humiliating and the attack on the Port of Brest failed.</a:t>
                      </a:r>
                      <a:endParaRPr lang="en-GB" sz="800" baseline="0" dirty="0" smtClean="0"/>
                    </a:p>
                  </a:txBody>
                  <a:tcPr/>
                </a:tc>
                <a:extLst>
                  <a:ext uri="{0D108BD9-81ED-4DB2-BD59-A6C34878D82A}">
                    <a16:rowId xmlns:a16="http://schemas.microsoft.com/office/drawing/2014/main" val="956816560"/>
                  </a:ext>
                </a:extLst>
              </a:tr>
              <a:tr h="211478">
                <a:tc>
                  <a:txBody>
                    <a:bodyPr/>
                    <a:lstStyle/>
                    <a:p>
                      <a:pPr marL="0" indent="0">
                        <a:buFont typeface="Arial" panose="020B0604020202020204" pitchFamily="34" charset="0"/>
                        <a:buNone/>
                      </a:pPr>
                      <a:r>
                        <a:rPr lang="en-GB" sz="800" baseline="0" smtClean="0"/>
                        <a:t>Mary had plans to reform the Navy – she set aside £14,000 for the Navy in peacetime and built 6 ships. This benefitted Elizabeth.</a:t>
                      </a:r>
                      <a:endParaRPr lang="en-GB" sz="800" baseline="0" dirty="0" smtClean="0"/>
                    </a:p>
                  </a:txBody>
                  <a:tcPr/>
                </a:tc>
                <a:extLst>
                  <a:ext uri="{0D108BD9-81ED-4DB2-BD59-A6C34878D82A}">
                    <a16:rowId xmlns:a16="http://schemas.microsoft.com/office/drawing/2014/main" val="3349685708"/>
                  </a:ext>
                </a:extLst>
              </a:tr>
              <a:tr h="211478">
                <a:tc>
                  <a:txBody>
                    <a:bodyPr/>
                    <a:lstStyle/>
                    <a:p>
                      <a:pPr marL="0" indent="0">
                        <a:buFont typeface="Arial" panose="020B0604020202020204" pitchFamily="34" charset="0"/>
                        <a:buNone/>
                      </a:pPr>
                      <a:r>
                        <a:rPr lang="en-GB" sz="800" baseline="0" dirty="0" smtClean="0"/>
                        <a:t>Militia reforms were passed by Act of Parliament. It made it easier to raise troops when required.  John Guy called this a ‘landmark in English military organisation.’</a:t>
                      </a:r>
                    </a:p>
                  </a:txBody>
                  <a:tcPr/>
                </a:tc>
                <a:extLst>
                  <a:ext uri="{0D108BD9-81ED-4DB2-BD59-A6C34878D82A}">
                    <a16:rowId xmlns:a16="http://schemas.microsoft.com/office/drawing/2014/main" val="18725011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49312985"/>
              </p:ext>
            </p:extLst>
          </p:nvPr>
        </p:nvGraphicFramePr>
        <p:xfrm>
          <a:off x="76200" y="74675"/>
          <a:ext cx="3251200" cy="6643624"/>
        </p:xfrm>
        <a:graphic>
          <a:graphicData uri="http://schemas.openxmlformats.org/drawingml/2006/table">
            <a:tbl>
              <a:tblPr firstRow="1" bandRow="1">
                <a:tableStyleId>{7DF18680-E054-41AD-8BC1-D1AEF772440D}</a:tableStyleId>
              </a:tblPr>
              <a:tblGrid>
                <a:gridCol w="578462">
                  <a:extLst>
                    <a:ext uri="{9D8B030D-6E8A-4147-A177-3AD203B41FA5}">
                      <a16:colId xmlns:a16="http://schemas.microsoft.com/office/drawing/2014/main" val="3059258223"/>
                    </a:ext>
                  </a:extLst>
                </a:gridCol>
                <a:gridCol w="2672738">
                  <a:extLst>
                    <a:ext uri="{9D8B030D-6E8A-4147-A177-3AD203B41FA5}">
                      <a16:colId xmlns:a16="http://schemas.microsoft.com/office/drawing/2014/main" val="1921684789"/>
                    </a:ext>
                  </a:extLst>
                </a:gridCol>
              </a:tblGrid>
              <a:tr h="270376">
                <a:tc gridSpan="2">
                  <a:txBody>
                    <a:bodyPr/>
                    <a:lstStyle/>
                    <a:p>
                      <a:r>
                        <a:rPr lang="en-GB" sz="800" dirty="0" smtClean="0"/>
                        <a:t>Mary’s Religious Policy and conflict.</a:t>
                      </a:r>
                      <a:endParaRPr lang="en-GB" sz="800" dirty="0"/>
                    </a:p>
                  </a:txBody>
                  <a:tcPr/>
                </a:tc>
                <a:tc hMerge="1">
                  <a:txBody>
                    <a:bodyPr/>
                    <a:lstStyle/>
                    <a:p>
                      <a:endParaRPr lang="en-GB" sz="800" dirty="0"/>
                    </a:p>
                  </a:txBody>
                  <a:tcPr/>
                </a:tc>
                <a:extLst>
                  <a:ext uri="{0D108BD9-81ED-4DB2-BD59-A6C34878D82A}">
                    <a16:rowId xmlns:a16="http://schemas.microsoft.com/office/drawing/2014/main" val="2726700724"/>
                  </a:ext>
                </a:extLst>
              </a:tr>
              <a:tr h="1042878">
                <a:tc>
                  <a:txBody>
                    <a:bodyPr/>
                    <a:lstStyle/>
                    <a:p>
                      <a:pPr marL="0" indent="0">
                        <a:buFont typeface="Arial" panose="020B0604020202020204" pitchFamily="34" charset="0"/>
                        <a:buNone/>
                      </a:pPr>
                      <a:r>
                        <a:rPr lang="en-GB" sz="800" baseline="0" dirty="0" smtClean="0"/>
                        <a:t>1553 First Act of Repeal</a:t>
                      </a:r>
                    </a:p>
                  </a:txBody>
                  <a:tcPr vert="vert270"/>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Doctrine and order of service of the Church was restored to what it had been at Henry VIII’s death.</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All of Edward’s changes were removed.</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Clergy who had married when permitted were to be deprived of their livings (fired)</a:t>
                      </a:r>
                    </a:p>
                    <a:p>
                      <a:pPr marL="0" indent="0">
                        <a:buFont typeface="Arial" panose="020B0604020202020204" pitchFamily="34" charset="0"/>
                        <a:buChar char="•"/>
                      </a:pPr>
                      <a:endParaRPr lang="en-GB" sz="800" baseline="0" dirty="0" smtClean="0"/>
                    </a:p>
                  </a:txBody>
                  <a:tcPr/>
                </a:tc>
                <a:extLst>
                  <a:ext uri="{0D108BD9-81ED-4DB2-BD59-A6C34878D82A}">
                    <a16:rowId xmlns:a16="http://schemas.microsoft.com/office/drawing/2014/main" val="860805713"/>
                  </a:ext>
                </a:extLst>
              </a:tr>
              <a:tr h="695361">
                <a:tc>
                  <a:txBody>
                    <a:bodyPr/>
                    <a:lstStyle/>
                    <a:p>
                      <a:pPr marL="0" indent="0">
                        <a:buFont typeface="Arial" panose="020B0604020202020204" pitchFamily="34" charset="0"/>
                        <a:buNone/>
                      </a:pPr>
                      <a:r>
                        <a:rPr lang="en-GB" sz="800" baseline="0" dirty="0" smtClean="0"/>
                        <a:t>Heresy Laws</a:t>
                      </a:r>
                    </a:p>
                  </a:txBody>
                  <a:tcPr vert="vert270"/>
                </a:tc>
                <a:tc>
                  <a:txBody>
                    <a:bodyPr/>
                    <a:lstStyle/>
                    <a:p>
                      <a:pPr marL="0" indent="0">
                        <a:buFont typeface="Arial" panose="020B0604020202020204" pitchFamily="34" charset="0"/>
                        <a:buChar char="•"/>
                      </a:pPr>
                      <a:r>
                        <a:rPr lang="en-GB" sz="800" baseline="0" dirty="0" smtClean="0"/>
                        <a:t>The Heresy Laws from  under Henry VIII were restored.</a:t>
                      </a:r>
                    </a:p>
                    <a:p>
                      <a:pPr marL="0" indent="0">
                        <a:buFont typeface="Arial" panose="020B0604020202020204" pitchFamily="34" charset="0"/>
                        <a:buChar char="•"/>
                      </a:pPr>
                      <a:r>
                        <a:rPr lang="en-GB" sz="800" baseline="0" dirty="0" smtClean="0"/>
                        <a:t>This meant denial of transubstantiation was punishable by death.</a:t>
                      </a:r>
                    </a:p>
                  </a:txBody>
                  <a:tcPr/>
                </a:tc>
                <a:extLst>
                  <a:ext uri="{0D108BD9-81ED-4DB2-BD59-A6C34878D82A}">
                    <a16:rowId xmlns:a16="http://schemas.microsoft.com/office/drawing/2014/main" val="3134727652"/>
                  </a:ext>
                </a:extLst>
              </a:tr>
              <a:tr h="424876">
                <a:tc>
                  <a:txBody>
                    <a:bodyPr/>
                    <a:lstStyle/>
                    <a:p>
                      <a:pPr marL="0" indent="0">
                        <a:buFont typeface="Arial" panose="020B0604020202020204" pitchFamily="34" charset="0"/>
                        <a:buNone/>
                      </a:pPr>
                      <a:r>
                        <a:rPr lang="en-GB" sz="800" baseline="0" dirty="0" smtClean="0"/>
                        <a:t>1555 Second Act of Repeal</a:t>
                      </a:r>
                    </a:p>
                  </a:txBody>
                  <a:tcPr vert="vert270"/>
                </a:tc>
                <a:tc>
                  <a:txBody>
                    <a:bodyPr/>
                    <a:lstStyle/>
                    <a:p>
                      <a:pPr marL="0" indent="0">
                        <a:buFont typeface="Arial" panose="020B0604020202020204" pitchFamily="34" charset="0"/>
                        <a:buChar char="•"/>
                      </a:pPr>
                      <a:r>
                        <a:rPr lang="en-GB" sz="800" baseline="0" dirty="0" smtClean="0"/>
                        <a:t>Abolished all doctrinal legislation since 1529.</a:t>
                      </a:r>
                    </a:p>
                    <a:p>
                      <a:pPr marL="0" indent="0">
                        <a:buFont typeface="Arial" panose="020B0604020202020204" pitchFamily="34" charset="0"/>
                        <a:buChar char="•"/>
                      </a:pPr>
                      <a:r>
                        <a:rPr lang="en-GB" sz="800" baseline="0" dirty="0" smtClean="0"/>
                        <a:t>Removed the Act of Supremacy</a:t>
                      </a:r>
                    </a:p>
                  </a:txBody>
                  <a:tcPr/>
                </a:tc>
                <a:extLst>
                  <a:ext uri="{0D108BD9-81ED-4DB2-BD59-A6C34878D82A}">
                    <a16:rowId xmlns:a16="http://schemas.microsoft.com/office/drawing/2014/main" val="2435623743"/>
                  </a:ext>
                </a:extLst>
              </a:tr>
              <a:tr h="1506378">
                <a:tc>
                  <a:txBody>
                    <a:bodyPr/>
                    <a:lstStyle/>
                    <a:p>
                      <a:pPr marL="0" indent="0">
                        <a:buFont typeface="Arial" panose="020B0604020202020204" pitchFamily="34" charset="0"/>
                        <a:buNone/>
                      </a:pPr>
                      <a:r>
                        <a:rPr lang="en-GB" sz="800" baseline="0" dirty="0" smtClean="0"/>
                        <a:t>Pastoral improvements</a:t>
                      </a:r>
                    </a:p>
                  </a:txBody>
                  <a:tcPr vert="vert270"/>
                </a:tc>
                <a:tc>
                  <a:txBody>
                    <a:bodyPr/>
                    <a:lstStyle/>
                    <a:p>
                      <a:pPr marL="0" indent="0">
                        <a:buFont typeface="Arial" panose="020B0604020202020204" pitchFamily="34" charset="0"/>
                        <a:buChar char="•"/>
                      </a:pPr>
                      <a:r>
                        <a:rPr lang="en-GB" sz="800" baseline="0" dirty="0" smtClean="0"/>
                        <a:t>Pole’s legatine synod in 1555-1556 made expectations clear:</a:t>
                      </a:r>
                    </a:p>
                    <a:p>
                      <a:pPr marL="371475" lvl="1" indent="0">
                        <a:buFont typeface="Arial" panose="020B0604020202020204" pitchFamily="34" charset="0"/>
                        <a:buChar char="•"/>
                      </a:pPr>
                      <a:r>
                        <a:rPr lang="en-GB" sz="800" baseline="0" dirty="0" smtClean="0"/>
                        <a:t>Bishops were to reside in their diocese and had to preach and oversee their priests.</a:t>
                      </a:r>
                    </a:p>
                    <a:p>
                      <a:pPr marL="371475" lvl="1" indent="0">
                        <a:buFont typeface="Arial" panose="020B0604020202020204" pitchFamily="34" charset="0"/>
                        <a:buChar char="•"/>
                      </a:pPr>
                      <a:r>
                        <a:rPr lang="en-GB" sz="800" baseline="0" dirty="0" smtClean="0"/>
                        <a:t>Proposed (although never happened) that every Cathedral should have a seminary attached to train and recruit priests.</a:t>
                      </a:r>
                    </a:p>
                    <a:p>
                      <a:pPr marL="371475" lvl="1" indent="0">
                        <a:buFont typeface="Arial" panose="020B0604020202020204" pitchFamily="34" charset="0"/>
                        <a:buChar char="•"/>
                      </a:pPr>
                      <a:r>
                        <a:rPr lang="en-GB" sz="800" baseline="0" dirty="0" smtClean="0"/>
                        <a:t>New editions of the Prayer Book and Bible were issued for training and guidance.</a:t>
                      </a:r>
                    </a:p>
                  </a:txBody>
                  <a:tcPr/>
                </a:tc>
                <a:extLst>
                  <a:ext uri="{0D108BD9-81ED-4DB2-BD59-A6C34878D82A}">
                    <a16:rowId xmlns:a16="http://schemas.microsoft.com/office/drawing/2014/main" val="298276908"/>
                  </a:ext>
                </a:extLst>
              </a:tr>
              <a:tr h="1197377">
                <a:tc>
                  <a:txBody>
                    <a:bodyPr/>
                    <a:lstStyle/>
                    <a:p>
                      <a:pPr marL="0" indent="0">
                        <a:buFont typeface="Arial" panose="020B0604020202020204" pitchFamily="34" charset="0"/>
                        <a:buNone/>
                      </a:pPr>
                      <a:r>
                        <a:rPr lang="en-GB" sz="800" baseline="0" dirty="0" smtClean="0"/>
                        <a:t>Disagreement over land</a:t>
                      </a:r>
                    </a:p>
                  </a:txBody>
                  <a:tcPr vert="vert270"/>
                </a:tc>
                <a:tc>
                  <a:txBody>
                    <a:bodyPr/>
                    <a:lstStyle/>
                    <a:p>
                      <a:pPr marL="0" indent="0">
                        <a:buFont typeface="Arial" panose="020B0604020202020204" pitchFamily="34" charset="0"/>
                        <a:buChar char="•"/>
                      </a:pPr>
                      <a:r>
                        <a:rPr lang="en-GB" sz="800" baseline="0" dirty="0" smtClean="0"/>
                        <a:t>Land from dissolved monasteries had gone into private hands when sold. </a:t>
                      </a:r>
                    </a:p>
                    <a:p>
                      <a:pPr marL="0" indent="0">
                        <a:buFont typeface="Arial" panose="020B0604020202020204" pitchFamily="34" charset="0"/>
                        <a:buChar char="•"/>
                      </a:pPr>
                      <a:r>
                        <a:rPr lang="en-GB" sz="800" baseline="0" dirty="0" smtClean="0"/>
                        <a:t>The Pope and Pole were told there was no chance of it being restored. </a:t>
                      </a:r>
                    </a:p>
                    <a:p>
                      <a:pPr marL="0" indent="0">
                        <a:buFont typeface="Arial" panose="020B0604020202020204" pitchFamily="34" charset="0"/>
                        <a:buChar char="•"/>
                      </a:pPr>
                      <a:r>
                        <a:rPr lang="en-GB" sz="800" baseline="0" dirty="0" smtClean="0"/>
                        <a:t>There were furious debates between Pole and councillors. Pole’s attitude on land meant councillors were suspicious of him.</a:t>
                      </a:r>
                    </a:p>
                  </a:txBody>
                  <a:tcPr/>
                </a:tc>
                <a:extLst>
                  <a:ext uri="{0D108BD9-81ED-4DB2-BD59-A6C34878D82A}">
                    <a16:rowId xmlns:a16="http://schemas.microsoft.com/office/drawing/2014/main" val="3084747273"/>
                  </a:ext>
                </a:extLst>
              </a:tr>
              <a:tr h="1506378">
                <a:tc>
                  <a:txBody>
                    <a:bodyPr/>
                    <a:lstStyle/>
                    <a:p>
                      <a:pPr marL="0" indent="0">
                        <a:buFont typeface="Arial" panose="020B0604020202020204" pitchFamily="34" charset="0"/>
                        <a:buNone/>
                      </a:pPr>
                      <a:r>
                        <a:rPr lang="en-GB" sz="800" baseline="0" dirty="0" smtClean="0"/>
                        <a:t>Disagreement with the Pope</a:t>
                      </a:r>
                    </a:p>
                  </a:txBody>
                  <a:tcPr vert="vert270"/>
                </a:tc>
                <a:tc>
                  <a:txBody>
                    <a:bodyPr/>
                    <a:lstStyle/>
                    <a:p>
                      <a:pPr marL="0" indent="0">
                        <a:buFont typeface="Arial" panose="020B0604020202020204" pitchFamily="34" charset="0"/>
                        <a:buChar char="•"/>
                      </a:pPr>
                      <a:r>
                        <a:rPr lang="en-GB" sz="800" baseline="0" dirty="0" smtClean="0"/>
                        <a:t>Pope Julius III died in 1555 and was succeeded by Pope Paul IV who was anti-Spanish. </a:t>
                      </a:r>
                    </a:p>
                    <a:p>
                      <a:pPr marL="0" indent="0">
                        <a:buFont typeface="Arial" panose="020B0604020202020204" pitchFamily="34" charset="0"/>
                        <a:buChar char="•"/>
                      </a:pPr>
                      <a:r>
                        <a:rPr lang="en-GB" sz="800" baseline="0" dirty="0" smtClean="0"/>
                        <a:t>Paul was also suspicious of Pole.</a:t>
                      </a:r>
                    </a:p>
                    <a:p>
                      <a:pPr marL="0" indent="0">
                        <a:buFont typeface="Arial" panose="020B0604020202020204" pitchFamily="34" charset="0"/>
                        <a:buChar char="•"/>
                      </a:pPr>
                      <a:r>
                        <a:rPr lang="en-GB" sz="800" baseline="0" dirty="0" smtClean="0"/>
                        <a:t>Pole was stripped of his role as papal legate in 1557 and accused of heresy and summoned to Rome.</a:t>
                      </a:r>
                    </a:p>
                    <a:p>
                      <a:pPr marL="0" indent="0">
                        <a:buFont typeface="Arial" panose="020B0604020202020204" pitchFamily="34" charset="0"/>
                        <a:buChar char="•"/>
                      </a:pPr>
                      <a:r>
                        <a:rPr lang="en-GB" sz="800" baseline="0" dirty="0" smtClean="0"/>
                        <a:t>Mary refused to send Pole to Rome</a:t>
                      </a:r>
                    </a:p>
                    <a:p>
                      <a:pPr marL="0" indent="0">
                        <a:buFont typeface="Arial" panose="020B0604020202020204" pitchFamily="34" charset="0"/>
                        <a:buChar char="•"/>
                      </a:pPr>
                      <a:r>
                        <a:rPr lang="en-GB" sz="800" baseline="0" dirty="0" smtClean="0"/>
                        <a:t>Mary refused to accept </a:t>
                      </a:r>
                      <a:r>
                        <a:rPr lang="en-GB" sz="800" baseline="0" dirty="0" err="1" smtClean="0"/>
                        <a:t>Peto</a:t>
                      </a:r>
                      <a:r>
                        <a:rPr lang="en-GB" sz="800" baseline="0" dirty="0" smtClean="0"/>
                        <a:t>, the Pope’s new papal legate, as having higher authority than Pole as Archbishop of Canterbury – this showed disagreements over supremacy.</a:t>
                      </a:r>
                    </a:p>
                  </a:txBody>
                  <a:tcPr/>
                </a:tc>
                <a:extLst>
                  <a:ext uri="{0D108BD9-81ED-4DB2-BD59-A6C34878D82A}">
                    <a16:rowId xmlns:a16="http://schemas.microsoft.com/office/drawing/2014/main" val="812401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17375002"/>
              </p:ext>
            </p:extLst>
          </p:nvPr>
        </p:nvGraphicFramePr>
        <p:xfrm>
          <a:off x="3450018" y="74675"/>
          <a:ext cx="6423898" cy="2956560"/>
        </p:xfrm>
        <a:graphic>
          <a:graphicData uri="http://schemas.openxmlformats.org/drawingml/2006/table">
            <a:tbl>
              <a:tblPr firstRow="1" bandRow="1">
                <a:tableStyleId>{7DF18680-E054-41AD-8BC1-D1AEF772440D}</a:tableStyleId>
              </a:tblPr>
              <a:tblGrid>
                <a:gridCol w="6423898">
                  <a:extLst>
                    <a:ext uri="{9D8B030D-6E8A-4147-A177-3AD203B41FA5}">
                      <a16:colId xmlns:a16="http://schemas.microsoft.com/office/drawing/2014/main" val="1477646534"/>
                    </a:ext>
                  </a:extLst>
                </a:gridCol>
              </a:tblGrid>
              <a:tr h="130059">
                <a:tc>
                  <a:txBody>
                    <a:bodyPr/>
                    <a:lstStyle/>
                    <a:p>
                      <a:r>
                        <a:rPr lang="en-GB" sz="800" dirty="0" smtClean="0"/>
                        <a:t>Burning of Heretics</a:t>
                      </a:r>
                      <a:endParaRPr lang="en-GB" sz="800" dirty="0"/>
                    </a:p>
                  </a:txBody>
                  <a:tcPr/>
                </a:tc>
                <a:extLst>
                  <a:ext uri="{0D108BD9-81ED-4DB2-BD59-A6C34878D82A}">
                    <a16:rowId xmlns:a16="http://schemas.microsoft.com/office/drawing/2014/main" val="2749939394"/>
                  </a:ext>
                </a:extLst>
              </a:tr>
              <a:tr h="278699">
                <a:tc>
                  <a:txBody>
                    <a:bodyPr/>
                    <a:lstStyle/>
                    <a:p>
                      <a:pPr marL="0" indent="0">
                        <a:buFont typeface="Arial" panose="020B0604020202020204" pitchFamily="34" charset="0"/>
                        <a:buNone/>
                      </a:pPr>
                      <a:r>
                        <a:rPr lang="en-GB" sz="800" baseline="0" dirty="0" smtClean="0"/>
                        <a:t>There was little opposition to Mary.  Around 80MPs votes against her Act of Repeal, but this was a minority and the legislation was passed.  Around 800 people, normally more wealthy and education, went into exile at centres of European Protestantism, but this again was a tiny fraction of the population. </a:t>
                      </a:r>
                    </a:p>
                  </a:txBody>
                  <a:tcPr/>
                </a:tc>
                <a:extLst>
                  <a:ext uri="{0D108BD9-81ED-4DB2-BD59-A6C34878D82A}">
                    <a16:rowId xmlns:a16="http://schemas.microsoft.com/office/drawing/2014/main" val="1177827124"/>
                  </a:ext>
                </a:extLst>
              </a:tr>
              <a:tr h="130059">
                <a:tc>
                  <a:txBody>
                    <a:bodyPr/>
                    <a:lstStyle/>
                    <a:p>
                      <a:pPr marL="0" indent="0">
                        <a:buFont typeface="Arial" panose="020B0604020202020204" pitchFamily="34" charset="0"/>
                        <a:buNone/>
                      </a:pPr>
                      <a:r>
                        <a:rPr lang="en-GB" sz="800" baseline="0" dirty="0" smtClean="0"/>
                        <a:t>Protestants who refused to renounce their faith were burned at the stake – a symbol of purifying the body politic.  </a:t>
                      </a:r>
                    </a:p>
                  </a:txBody>
                  <a:tcPr/>
                </a:tc>
                <a:extLst>
                  <a:ext uri="{0D108BD9-81ED-4DB2-BD59-A6C34878D82A}">
                    <a16:rowId xmlns:a16="http://schemas.microsoft.com/office/drawing/2014/main" val="1977087210"/>
                  </a:ext>
                </a:extLst>
              </a:tr>
              <a:tr h="130059">
                <a:tc>
                  <a:txBody>
                    <a:bodyPr/>
                    <a:lstStyle/>
                    <a:p>
                      <a:pPr marL="0" indent="0">
                        <a:buFont typeface="Arial" panose="020B0604020202020204" pitchFamily="34" charset="0"/>
                        <a:buNone/>
                      </a:pPr>
                      <a:r>
                        <a:rPr lang="en-GB" sz="800" baseline="0" dirty="0" smtClean="0"/>
                        <a:t>In total around 289 Protestants were burnt at the stake. </a:t>
                      </a:r>
                    </a:p>
                  </a:txBody>
                  <a:tcPr/>
                </a:tc>
                <a:extLst>
                  <a:ext uri="{0D108BD9-81ED-4DB2-BD59-A6C34878D82A}">
                    <a16:rowId xmlns:a16="http://schemas.microsoft.com/office/drawing/2014/main" val="1402406804"/>
                  </a:ext>
                </a:extLst>
              </a:tr>
              <a:tr h="130059">
                <a:tc>
                  <a:txBody>
                    <a:bodyPr/>
                    <a:lstStyle/>
                    <a:p>
                      <a:pPr marL="0" indent="0">
                        <a:buFont typeface="Arial" panose="020B0604020202020204" pitchFamily="34" charset="0"/>
                        <a:buNone/>
                      </a:pPr>
                      <a:r>
                        <a:rPr lang="en-GB" sz="800" baseline="0" dirty="0" smtClean="0"/>
                        <a:t>Some victims were famous such as Cranmer, Latimer (former Bishop of Worcester), Hooper and Ridley.</a:t>
                      </a:r>
                    </a:p>
                  </a:txBody>
                  <a:tcPr/>
                </a:tc>
                <a:extLst>
                  <a:ext uri="{0D108BD9-81ED-4DB2-BD59-A6C34878D82A}">
                    <a16:rowId xmlns:a16="http://schemas.microsoft.com/office/drawing/2014/main" val="974983943"/>
                  </a:ext>
                </a:extLst>
              </a:tr>
              <a:tr h="130059">
                <a:tc>
                  <a:txBody>
                    <a:bodyPr/>
                    <a:lstStyle/>
                    <a:p>
                      <a:pPr marL="0" indent="0">
                        <a:buFont typeface="Arial" panose="020B0604020202020204" pitchFamily="34" charset="0"/>
                        <a:buNone/>
                      </a:pPr>
                      <a:r>
                        <a:rPr lang="en-GB" sz="800" baseline="0" dirty="0" smtClean="0"/>
                        <a:t>21 clergymen suffered and 8 victims were from the gentry.</a:t>
                      </a:r>
                    </a:p>
                  </a:txBody>
                  <a:tcPr/>
                </a:tc>
                <a:extLst>
                  <a:ext uri="{0D108BD9-81ED-4DB2-BD59-A6C34878D82A}">
                    <a16:rowId xmlns:a16="http://schemas.microsoft.com/office/drawing/2014/main" val="1755169478"/>
                  </a:ext>
                </a:extLst>
              </a:tr>
              <a:tr h="130059">
                <a:tc>
                  <a:txBody>
                    <a:bodyPr/>
                    <a:lstStyle/>
                    <a:p>
                      <a:pPr marL="0" indent="0">
                        <a:buFont typeface="Arial" panose="020B0604020202020204" pitchFamily="34" charset="0"/>
                        <a:buNone/>
                      </a:pPr>
                      <a:r>
                        <a:rPr lang="en-GB" sz="800" baseline="0" dirty="0" smtClean="0"/>
                        <a:t>The bulk of people burnt at the stake were common – this suggests it was not just those who benefitted financially from Protestantism who believed.</a:t>
                      </a:r>
                    </a:p>
                  </a:txBody>
                  <a:tcPr/>
                </a:tc>
                <a:extLst>
                  <a:ext uri="{0D108BD9-81ED-4DB2-BD59-A6C34878D82A}">
                    <a16:rowId xmlns:a16="http://schemas.microsoft.com/office/drawing/2014/main" val="216762254"/>
                  </a:ext>
                </a:extLst>
              </a:tr>
              <a:tr h="278699">
                <a:tc>
                  <a:txBody>
                    <a:bodyPr/>
                    <a:lstStyle/>
                    <a:p>
                      <a:pPr marL="0" indent="0">
                        <a:buFont typeface="Arial" panose="020B0604020202020204" pitchFamily="34" charset="0"/>
                        <a:buNone/>
                      </a:pPr>
                      <a:r>
                        <a:rPr lang="en-GB" sz="800" baseline="0" dirty="0" smtClean="0"/>
                        <a:t>The geography of burnings shows a heavy slant towards the South East.  More than 3/4 of martyrs were in the south East and east Anglia. 60 burning were in London.  Other areas were Canterbury (Kent), Lewes (Sussex) and Colchester (Essex). On the other hand there were no burnings in Durham in the North.</a:t>
                      </a:r>
                    </a:p>
                  </a:txBody>
                  <a:tcPr/>
                </a:tc>
                <a:extLst>
                  <a:ext uri="{0D108BD9-81ED-4DB2-BD59-A6C34878D82A}">
                    <a16:rowId xmlns:a16="http://schemas.microsoft.com/office/drawing/2014/main" val="2337950810"/>
                  </a:ext>
                </a:extLst>
              </a:tr>
              <a:tr h="204379">
                <a:tc>
                  <a:txBody>
                    <a:bodyPr/>
                    <a:lstStyle/>
                    <a:p>
                      <a:pPr marL="0" indent="0">
                        <a:buFont typeface="Arial" panose="020B0604020202020204" pitchFamily="34" charset="0"/>
                        <a:buNone/>
                      </a:pPr>
                      <a:r>
                        <a:rPr lang="en-GB" sz="800" baseline="0" dirty="0" smtClean="0"/>
                        <a:t>Policy seemed to backfire – the first two victims were two popular preachers, John Rodgers and Rowland Taylor were burnt at Smithfield in London and </a:t>
                      </a:r>
                      <a:r>
                        <a:rPr lang="en-GB" sz="800" baseline="0" dirty="0" err="1" smtClean="0"/>
                        <a:t>Hadleigh</a:t>
                      </a:r>
                      <a:r>
                        <a:rPr lang="en-GB" sz="800" baseline="0" dirty="0" smtClean="0"/>
                        <a:t> in Suffolk attracted widespread sympathy.  </a:t>
                      </a:r>
                    </a:p>
                  </a:txBody>
                  <a:tcPr/>
                </a:tc>
                <a:extLst>
                  <a:ext uri="{0D108BD9-81ED-4DB2-BD59-A6C34878D82A}">
                    <a16:rowId xmlns:a16="http://schemas.microsoft.com/office/drawing/2014/main" val="3911631377"/>
                  </a:ext>
                </a:extLst>
              </a:tr>
              <a:tr h="130059">
                <a:tc>
                  <a:txBody>
                    <a:bodyPr/>
                    <a:lstStyle/>
                    <a:p>
                      <a:pPr marL="0" indent="0">
                        <a:buFont typeface="Arial" panose="020B0604020202020204" pitchFamily="34" charset="0"/>
                        <a:buNone/>
                      </a:pPr>
                      <a:r>
                        <a:rPr lang="en-GB" sz="800" baseline="0" dirty="0" smtClean="0"/>
                        <a:t>Extending the victims to a range of humble people seemed to strengthen sympathy for their martyrdom.</a:t>
                      </a:r>
                    </a:p>
                  </a:txBody>
                  <a:tcPr/>
                </a:tc>
                <a:extLst>
                  <a:ext uri="{0D108BD9-81ED-4DB2-BD59-A6C34878D82A}">
                    <a16:rowId xmlns:a16="http://schemas.microsoft.com/office/drawing/2014/main" val="3318729526"/>
                  </a:ext>
                </a:extLst>
              </a:tr>
              <a:tr h="130059">
                <a:tc>
                  <a:txBody>
                    <a:bodyPr/>
                    <a:lstStyle/>
                    <a:p>
                      <a:pPr marL="0" indent="0">
                        <a:buFont typeface="Arial" panose="020B0604020202020204" pitchFamily="34" charset="0"/>
                        <a:buNone/>
                      </a:pPr>
                      <a:r>
                        <a:rPr lang="en-GB" sz="800" baseline="0" dirty="0" smtClean="0"/>
                        <a:t>The Council seemed worried about the burnings – they banned servants, apprentices and the young in general from attending.</a:t>
                      </a:r>
                    </a:p>
                  </a:txBody>
                  <a:tcPr/>
                </a:tc>
                <a:extLst>
                  <a:ext uri="{0D108BD9-81ED-4DB2-BD59-A6C34878D82A}">
                    <a16:rowId xmlns:a16="http://schemas.microsoft.com/office/drawing/2014/main" val="1666809140"/>
                  </a:ext>
                </a:extLst>
              </a:tr>
            </a:tbl>
          </a:graphicData>
        </a:graphic>
      </p:graphicFrame>
      <p:sp>
        <p:nvSpPr>
          <p:cNvPr id="6" name="TextBox 5"/>
          <p:cNvSpPr txBox="1"/>
          <p:nvPr/>
        </p:nvSpPr>
        <p:spPr>
          <a:xfrm>
            <a:off x="3450018" y="3149413"/>
            <a:ext cx="1330529"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dirty="0" smtClean="0"/>
              <a:t>Mary I</a:t>
            </a:r>
          </a:p>
          <a:p>
            <a:pPr algn="ctr"/>
            <a:r>
              <a:rPr lang="en-GB" sz="1200" dirty="0" smtClean="0"/>
              <a:t>Religion and foreign Policy</a:t>
            </a:r>
            <a:endParaRPr lang="en-GB" sz="1200" dirty="0"/>
          </a:p>
        </p:txBody>
      </p:sp>
    </p:spTree>
    <p:extLst>
      <p:ext uri="{BB962C8B-B14F-4D97-AF65-F5344CB8AC3E}">
        <p14:creationId xmlns:p14="http://schemas.microsoft.com/office/powerpoint/2010/main" val="186146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5685427"/>
              </p:ext>
            </p:extLst>
          </p:nvPr>
        </p:nvGraphicFramePr>
        <p:xfrm>
          <a:off x="25400" y="1"/>
          <a:ext cx="3822700" cy="6797040"/>
        </p:xfrm>
        <a:graphic>
          <a:graphicData uri="http://schemas.openxmlformats.org/drawingml/2006/table">
            <a:tbl>
              <a:tblPr firstRow="1" bandRow="1">
                <a:tableStyleId>{00A15C55-8517-42AA-B614-E9B94910E393}</a:tableStyleId>
              </a:tblPr>
              <a:tblGrid>
                <a:gridCol w="3822700">
                  <a:extLst>
                    <a:ext uri="{9D8B030D-6E8A-4147-A177-3AD203B41FA5}">
                      <a16:colId xmlns:a16="http://schemas.microsoft.com/office/drawing/2014/main" val="1146739297"/>
                    </a:ext>
                  </a:extLst>
                </a:gridCol>
              </a:tblGrid>
              <a:tr h="0">
                <a:tc>
                  <a:txBody>
                    <a:bodyPr/>
                    <a:lstStyle/>
                    <a:p>
                      <a:r>
                        <a:rPr lang="en-GB" sz="800" dirty="0" smtClean="0"/>
                        <a:t>The Council</a:t>
                      </a:r>
                      <a:endParaRPr lang="en-GB" sz="800" dirty="0"/>
                    </a:p>
                  </a:txBody>
                  <a:tcPr/>
                </a:tc>
                <a:extLst>
                  <a:ext uri="{0D108BD9-81ED-4DB2-BD59-A6C34878D82A}">
                    <a16:rowId xmlns:a16="http://schemas.microsoft.com/office/drawing/2014/main" val="3749592538"/>
                  </a:ext>
                </a:extLst>
              </a:tr>
              <a:tr h="324155">
                <a:tc>
                  <a:txBody>
                    <a:bodyPr/>
                    <a:lstStyle/>
                    <a:p>
                      <a:pPr marL="0" indent="0">
                        <a:buFont typeface="Arial" panose="020B0604020202020204" pitchFamily="34" charset="0"/>
                        <a:buNone/>
                      </a:pPr>
                      <a:r>
                        <a:rPr lang="en-GB" sz="800" baseline="0" dirty="0" smtClean="0"/>
                        <a:t>Key Councillors</a:t>
                      </a:r>
                    </a:p>
                    <a:p>
                      <a:pPr marL="72000" indent="-72000">
                        <a:buFont typeface="Arial" panose="020B0604020202020204" pitchFamily="34" charset="0"/>
                        <a:buChar char="•"/>
                      </a:pPr>
                      <a:r>
                        <a:rPr lang="en-GB" sz="800" baseline="0" dirty="0" smtClean="0"/>
                        <a:t> William Cecil (Lord Burghley 1571)</a:t>
                      </a:r>
                    </a:p>
                    <a:p>
                      <a:pPr marL="72000" indent="-72000">
                        <a:buFont typeface="Arial" panose="020B0604020202020204" pitchFamily="34" charset="0"/>
                        <a:buChar char="•"/>
                      </a:pPr>
                      <a:r>
                        <a:rPr lang="en-GB" sz="800" baseline="0" dirty="0" smtClean="0"/>
                        <a:t>Robert Dudley (Earl of Leicester 1564)</a:t>
                      </a:r>
                    </a:p>
                    <a:p>
                      <a:pPr marL="72000" indent="-72000">
                        <a:buFont typeface="Arial" panose="020B0604020202020204" pitchFamily="34" charset="0"/>
                        <a:buChar char="•"/>
                      </a:pPr>
                      <a:r>
                        <a:rPr lang="en-GB" sz="800" baseline="0" dirty="0" smtClean="0"/>
                        <a:t>Sir Christopher Hatton</a:t>
                      </a:r>
                    </a:p>
                    <a:p>
                      <a:pPr marL="72000" indent="-72000">
                        <a:buFont typeface="Arial" panose="020B0604020202020204" pitchFamily="34" charset="0"/>
                        <a:buChar char="•"/>
                      </a:pPr>
                      <a:r>
                        <a:rPr lang="en-GB" sz="800" baseline="0" dirty="0" smtClean="0"/>
                        <a:t>In the 1580s Sir Walter Raleigh became a favourite</a:t>
                      </a:r>
                    </a:p>
                    <a:p>
                      <a:pPr marL="72000" indent="-72000">
                        <a:buFont typeface="Arial" panose="020B0604020202020204" pitchFamily="34" charset="0"/>
                        <a:buChar char="•"/>
                      </a:pPr>
                      <a:r>
                        <a:rPr lang="en-GB" sz="800" baseline="0" dirty="0" smtClean="0"/>
                        <a:t>Sir Francis Walsingham was one of the Queen’s Principal Secretaries – he wanted more radical Protestantism.</a:t>
                      </a:r>
                    </a:p>
                  </a:txBody>
                  <a:tcPr/>
                </a:tc>
                <a:extLst>
                  <a:ext uri="{0D108BD9-81ED-4DB2-BD59-A6C34878D82A}">
                    <a16:rowId xmlns:a16="http://schemas.microsoft.com/office/drawing/2014/main" val="2656666776"/>
                  </a:ext>
                </a:extLst>
              </a:tr>
              <a:tr h="1244337">
                <a:tc>
                  <a:txBody>
                    <a:bodyPr/>
                    <a:lstStyle/>
                    <a:p>
                      <a:r>
                        <a:rPr lang="en-GB" sz="800" dirty="0" smtClean="0"/>
                        <a:t>Factional Rivalry</a:t>
                      </a:r>
                    </a:p>
                    <a:p>
                      <a:pPr marL="72000" indent="-72000">
                        <a:buFont typeface="Arial" panose="020B0604020202020204" pitchFamily="34" charset="0"/>
                        <a:buChar char="•"/>
                      </a:pPr>
                      <a:r>
                        <a:rPr lang="en-GB" sz="800" dirty="0" smtClean="0"/>
                        <a:t>There have been accusations of faction under Elizabeth, in particular between Cecil and Dudley (with Cecil</a:t>
                      </a:r>
                      <a:r>
                        <a:rPr lang="en-GB" sz="800" baseline="0" dirty="0" smtClean="0"/>
                        <a:t> as more moderate and pragmatic vs Dudley and his Protestant ideologues, also between Robert Cecil and the Earl of Essex from the 1590s)</a:t>
                      </a:r>
                    </a:p>
                    <a:p>
                      <a:pPr marL="72000" indent="-72000">
                        <a:buFont typeface="Arial" panose="020B0604020202020204" pitchFamily="34" charset="0"/>
                        <a:buChar char="•"/>
                      </a:pPr>
                      <a:r>
                        <a:rPr lang="en-GB" sz="800" baseline="0" dirty="0" smtClean="0"/>
                        <a:t>Differences in opinion over supporting Huguenot rebels in XXXX – Cecil urged caution, Dudley wanted action.</a:t>
                      </a:r>
                    </a:p>
                    <a:p>
                      <a:pPr marL="72000" indent="-72000">
                        <a:buFont typeface="Arial" panose="020B0604020202020204" pitchFamily="34" charset="0"/>
                        <a:buChar char="•"/>
                      </a:pPr>
                      <a:r>
                        <a:rPr lang="en-GB" sz="800" baseline="0" dirty="0" smtClean="0"/>
                        <a:t>Cecil worked against Dudley’s attempts at marriage to Elizabeth in 1560 (for example spreading the rumour about Amy’s death that Dudley was responsible) </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Marriage in 1567 to Charles of Austria – Cecil for and Dudley against (Leicester won citing their religious differences)</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Differences over the arrival of Mary Queen of Scots in England – Cecil wanted to establish n alliance with foreign protestant powers, Dudley wants to find an agreement with Mary and France.</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 Differences over supporting the Dutch Rebels </a:t>
                      </a:r>
                      <a:r>
                        <a:rPr lang="en-GB" sz="800" baseline="0" dirty="0" err="1" smtClean="0"/>
                        <a:t>eg</a:t>
                      </a:r>
                      <a:r>
                        <a:rPr lang="en-GB" sz="800" baseline="0" dirty="0" smtClean="0"/>
                        <a:t> in 1578 – Cecil urged caution, Dudley wanted action and for England to become the European defender of Protestantism. (Elizabeth sided with Cecil avoiding direct conflict until 1585)</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1579 – Elizabeth’s proposed marriage to the Duke of Alencon.  Cecil for, Dudley against.  </a:t>
                      </a:r>
                    </a:p>
                    <a:p>
                      <a:pPr marL="72000" indent="-72000">
                        <a:buFont typeface="Arial" panose="020B0604020202020204" pitchFamily="34" charset="0"/>
                        <a:buChar char="•"/>
                      </a:pPr>
                      <a:r>
                        <a:rPr lang="en-GB" sz="800" baseline="0" dirty="0" smtClean="0"/>
                        <a:t>The council worked united against the Queen over Mary Queen of Scots in creating the Bond of Association and pressuring her to execute Mary.</a:t>
                      </a:r>
                    </a:p>
                    <a:p>
                      <a:pPr marL="72000" indent="-72000">
                        <a:buFont typeface="Arial" panose="020B0604020202020204" pitchFamily="34" charset="0"/>
                        <a:buChar char="•"/>
                      </a:pPr>
                      <a:r>
                        <a:rPr lang="en-GB" sz="800" baseline="0" dirty="0" smtClean="0"/>
                        <a:t>1593 – Essex wanted an aggressive protestant foreign policy and he secretly negotiated with James VI of Scotland. He was opposed by Robert Cecil who wanted a maritime war policy.</a:t>
                      </a:r>
                    </a:p>
                    <a:p>
                      <a:pPr marL="72000" indent="-72000">
                        <a:buFont typeface="Arial" panose="020B0604020202020204" pitchFamily="34" charset="0"/>
                        <a:buChar char="•"/>
                      </a:pPr>
                      <a:r>
                        <a:rPr lang="en-GB" sz="800" baseline="0" dirty="0" smtClean="0"/>
                        <a:t>1596 – Essex opposed Cecil who wanted to end war with Spain after France and Spain made peace.</a:t>
                      </a:r>
                    </a:p>
                    <a:p>
                      <a:pPr marL="72000" indent="-72000">
                        <a:buFont typeface="Arial" panose="020B0604020202020204" pitchFamily="34" charset="0"/>
                        <a:buChar char="•"/>
                      </a:pPr>
                      <a:r>
                        <a:rPr lang="en-GB" sz="800" baseline="0" dirty="0" smtClean="0"/>
                        <a:t>1598 Essex  opposed proposals that he should be sent to Ireland as Lord Deputy as he saw it as a plan by the Cecil faction to remove him from court.  In a heated discussion he turned his back on the queen (who then slapped him!)</a:t>
                      </a:r>
                    </a:p>
                    <a:p>
                      <a:pPr marL="72000" indent="-72000">
                        <a:buFont typeface="Arial" panose="020B0604020202020204" pitchFamily="34" charset="0"/>
                        <a:buChar char="•"/>
                      </a:pPr>
                      <a:r>
                        <a:rPr lang="en-GB" sz="800" baseline="0" dirty="0" smtClean="0"/>
                        <a:t>1601 – after a disastrous campaign in Ireland and the Queen’s failure to renew his sweet wine monopoly, Essex plotted rebellion.  He failed.</a:t>
                      </a:r>
                    </a:p>
                  </a:txBody>
                  <a:tcPr/>
                </a:tc>
                <a:extLst>
                  <a:ext uri="{0D108BD9-81ED-4DB2-BD59-A6C34878D82A}">
                    <a16:rowId xmlns:a16="http://schemas.microsoft.com/office/drawing/2014/main" val="1723291936"/>
                  </a:ext>
                </a:extLst>
              </a:tr>
              <a:tr h="377610">
                <a:tc>
                  <a:txBody>
                    <a:bodyPr/>
                    <a:lstStyle/>
                    <a:p>
                      <a:r>
                        <a:rPr lang="en-GB" sz="800" dirty="0" smtClean="0"/>
                        <a:t>Limits to Faction: Councillors</a:t>
                      </a:r>
                      <a:r>
                        <a:rPr lang="en-GB" sz="800" baseline="0" dirty="0" smtClean="0"/>
                        <a:t> were broadly aligned on key ideas </a:t>
                      </a:r>
                    </a:p>
                    <a:p>
                      <a:pPr marL="72000" indent="-72000">
                        <a:buFont typeface="Arial" panose="020B0604020202020204" pitchFamily="34" charset="0"/>
                        <a:buChar char="•"/>
                      </a:pPr>
                      <a:r>
                        <a:rPr lang="en-GB" sz="800" baseline="0" dirty="0" smtClean="0"/>
                        <a:t>Protect the Queen</a:t>
                      </a:r>
                    </a:p>
                    <a:p>
                      <a:pPr marL="72000" indent="-72000">
                        <a:buFont typeface="Arial" panose="020B0604020202020204" pitchFamily="34" charset="0"/>
                        <a:buChar char="•"/>
                      </a:pPr>
                      <a:r>
                        <a:rPr lang="en-GB" sz="800" baseline="0" dirty="0" smtClean="0"/>
                        <a:t>Establish Protestantism (especially after the Duke of Norfolk was removed in 1571)</a:t>
                      </a:r>
                    </a:p>
                    <a:p>
                      <a:pPr marL="72000" indent="-72000">
                        <a:buFont typeface="Arial" panose="020B0604020202020204" pitchFamily="34" charset="0"/>
                        <a:buChar char="•"/>
                      </a:pPr>
                      <a:r>
                        <a:rPr lang="en-GB" sz="800" baseline="0" dirty="0" smtClean="0"/>
                        <a:t>The Queen should marry/name an heir</a:t>
                      </a:r>
                    </a:p>
                    <a:p>
                      <a:pPr marL="72000" indent="-72000">
                        <a:buFont typeface="Arial" panose="020B0604020202020204" pitchFamily="34" charset="0"/>
                        <a:buChar char="•"/>
                      </a:pPr>
                      <a:r>
                        <a:rPr lang="en-GB" sz="800" baseline="0" dirty="0" smtClean="0"/>
                        <a:t>At the start of her reign all agreed she should intervene in Scotland.</a:t>
                      </a:r>
                      <a:endParaRPr lang="en-GB" sz="800" dirty="0"/>
                    </a:p>
                  </a:txBody>
                  <a:tcPr/>
                </a:tc>
                <a:extLst>
                  <a:ext uri="{0D108BD9-81ED-4DB2-BD59-A6C34878D82A}">
                    <a16:rowId xmlns:a16="http://schemas.microsoft.com/office/drawing/2014/main" val="3219244218"/>
                  </a:ext>
                </a:extLst>
              </a:tr>
              <a:tr h="377610">
                <a:tc>
                  <a:txBody>
                    <a:bodyPr/>
                    <a:lstStyle/>
                    <a:p>
                      <a:pPr marL="0" indent="0">
                        <a:buFont typeface="Arial" panose="020B0604020202020204" pitchFamily="34" charset="0"/>
                        <a:buNone/>
                      </a:pPr>
                      <a:r>
                        <a:rPr lang="en-GB" sz="800" dirty="0" smtClean="0"/>
                        <a:t>Growing</a:t>
                      </a:r>
                      <a:r>
                        <a:rPr lang="en-GB" sz="800" baseline="0" dirty="0" smtClean="0"/>
                        <a:t> Weaknesses in the later years</a:t>
                      </a:r>
                      <a:endParaRPr lang="en-GB" sz="800" dirty="0" smtClean="0"/>
                    </a:p>
                    <a:p>
                      <a:pPr marL="72000" indent="-72000">
                        <a:buFont typeface="Arial" panose="020B0604020202020204" pitchFamily="34" charset="0"/>
                        <a:buChar char="•"/>
                      </a:pPr>
                      <a:r>
                        <a:rPr lang="en-GB" sz="800" dirty="0" smtClean="0"/>
                        <a:t> From the late 1580s a number of key ministers died in quick succession </a:t>
                      </a:r>
                      <a:r>
                        <a:rPr lang="en-GB" sz="800" dirty="0" err="1" smtClean="0"/>
                        <a:t>eg</a:t>
                      </a:r>
                      <a:r>
                        <a:rPr lang="en-GB" sz="800" dirty="0" smtClean="0"/>
                        <a:t> Leicester in 1588.</a:t>
                      </a:r>
                    </a:p>
                    <a:p>
                      <a:pPr marL="72000" indent="-72000">
                        <a:buFont typeface="Arial" panose="020B0604020202020204" pitchFamily="34" charset="0"/>
                        <a:buChar char="•"/>
                      </a:pPr>
                      <a:r>
                        <a:rPr lang="en-GB" sz="800" dirty="0" smtClean="0"/>
                        <a:t>The queen</a:t>
                      </a:r>
                      <a:r>
                        <a:rPr lang="en-GB" sz="800" baseline="0" dirty="0" smtClean="0"/>
                        <a:t> often was slow to make replacements or tended to rely on her ministers’ middle-aged sons who didn’t always have their fathers’ ability</a:t>
                      </a:r>
                    </a:p>
                    <a:p>
                      <a:pPr marL="72000" indent="-72000">
                        <a:buFont typeface="Arial" panose="020B0604020202020204" pitchFamily="34" charset="0"/>
                        <a:buChar char="•"/>
                      </a:pPr>
                      <a:r>
                        <a:rPr lang="en-GB" sz="800" baseline="0" dirty="0" smtClean="0"/>
                        <a:t>The lack of senior noblemen  shows it no longer included the country’s most important families.</a:t>
                      </a:r>
                    </a:p>
                    <a:p>
                      <a:pPr marL="72000" indent="-72000">
                        <a:buFont typeface="Arial" panose="020B0604020202020204" pitchFamily="34" charset="0"/>
                        <a:buChar char="•"/>
                      </a:pPr>
                      <a:r>
                        <a:rPr lang="en-GB" sz="800" baseline="0" dirty="0" smtClean="0"/>
                        <a:t>She refused to allow Burghley to retire even though his effectiveness diminished in the 1590s. </a:t>
                      </a:r>
                      <a:endParaRPr lang="en-GB" sz="800" dirty="0"/>
                    </a:p>
                  </a:txBody>
                  <a:tcPr/>
                </a:tc>
                <a:extLst>
                  <a:ext uri="{0D108BD9-81ED-4DB2-BD59-A6C34878D82A}">
                    <a16:rowId xmlns:a16="http://schemas.microsoft.com/office/drawing/2014/main" val="145566048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0714461"/>
              </p:ext>
            </p:extLst>
          </p:nvPr>
        </p:nvGraphicFramePr>
        <p:xfrm>
          <a:off x="4546600" y="38104"/>
          <a:ext cx="5245100" cy="6824816"/>
        </p:xfrm>
        <a:graphic>
          <a:graphicData uri="http://schemas.openxmlformats.org/drawingml/2006/table">
            <a:tbl>
              <a:tblPr firstRow="1" bandRow="1">
                <a:tableStyleId>{00A15C55-8517-42AA-B614-E9B94910E393}</a:tableStyleId>
              </a:tblPr>
              <a:tblGrid>
                <a:gridCol w="1311275">
                  <a:extLst>
                    <a:ext uri="{9D8B030D-6E8A-4147-A177-3AD203B41FA5}">
                      <a16:colId xmlns:a16="http://schemas.microsoft.com/office/drawing/2014/main" val="1146739297"/>
                    </a:ext>
                  </a:extLst>
                </a:gridCol>
                <a:gridCol w="1311275">
                  <a:extLst>
                    <a:ext uri="{9D8B030D-6E8A-4147-A177-3AD203B41FA5}">
                      <a16:colId xmlns:a16="http://schemas.microsoft.com/office/drawing/2014/main" val="2382603619"/>
                    </a:ext>
                  </a:extLst>
                </a:gridCol>
                <a:gridCol w="1403350">
                  <a:extLst>
                    <a:ext uri="{9D8B030D-6E8A-4147-A177-3AD203B41FA5}">
                      <a16:colId xmlns:a16="http://schemas.microsoft.com/office/drawing/2014/main" val="2590025918"/>
                    </a:ext>
                  </a:extLst>
                </a:gridCol>
                <a:gridCol w="1219200">
                  <a:extLst>
                    <a:ext uri="{9D8B030D-6E8A-4147-A177-3AD203B41FA5}">
                      <a16:colId xmlns:a16="http://schemas.microsoft.com/office/drawing/2014/main" val="2589016056"/>
                    </a:ext>
                  </a:extLst>
                </a:gridCol>
              </a:tblGrid>
              <a:tr h="218599">
                <a:tc gridSpan="4">
                  <a:txBody>
                    <a:bodyPr/>
                    <a:lstStyle/>
                    <a:p>
                      <a:r>
                        <a:rPr lang="en-GB" sz="800" dirty="0" smtClean="0"/>
                        <a:t>Parliament</a:t>
                      </a:r>
                      <a:endParaRPr lang="en-GB" sz="800" dirty="0"/>
                    </a:p>
                  </a:txBody>
                  <a:tcPr/>
                </a:tc>
                <a:tc hMerge="1">
                  <a:txBody>
                    <a:bodyPr/>
                    <a:lstStyle/>
                    <a:p>
                      <a:endParaRPr lang="en-GB" sz="800" dirty="0"/>
                    </a:p>
                  </a:txBody>
                  <a:tcPr/>
                </a:tc>
                <a:tc hMerge="1">
                  <a:txBody>
                    <a:bodyPr/>
                    <a:lstStyle/>
                    <a:p>
                      <a:endParaRPr lang="en-GB" sz="800" dirty="0"/>
                    </a:p>
                  </a:txBody>
                  <a:tcPr/>
                </a:tc>
                <a:tc hMerge="1">
                  <a:txBody>
                    <a:bodyPr/>
                    <a:lstStyle/>
                    <a:p>
                      <a:endParaRPr lang="en-GB" sz="800" dirty="0"/>
                    </a:p>
                  </a:txBody>
                  <a:tcPr/>
                </a:tc>
                <a:extLst>
                  <a:ext uri="{0D108BD9-81ED-4DB2-BD59-A6C34878D82A}">
                    <a16:rowId xmlns:a16="http://schemas.microsoft.com/office/drawing/2014/main" val="3749592538"/>
                  </a:ext>
                </a:extLst>
              </a:tr>
              <a:tr h="468427">
                <a:tc gridSpan="4">
                  <a:txBody>
                    <a:bodyPr/>
                    <a:lstStyle/>
                    <a:p>
                      <a:pPr marL="0" indent="0">
                        <a:buFont typeface="Arial" panose="020B0604020202020204" pitchFamily="34" charset="0"/>
                        <a:buNone/>
                      </a:pPr>
                      <a:r>
                        <a:rPr lang="en-GB" sz="800" baseline="0" dirty="0" smtClean="0"/>
                        <a:t>Overview: Neale proposed  thesis that the Elizabethan era saw the rise of conflict between Crown and Parliament citing that there was the rise of the gentry, organised opposition (like the so-called Puritan choir), more conflict and increased tactics and organisation.  However others, such as Elton have disproved this.</a:t>
                      </a:r>
                    </a:p>
                  </a:txBody>
                  <a:tcP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2656666776"/>
                  </a:ext>
                </a:extLst>
              </a:tr>
              <a:tr h="343513">
                <a:tc>
                  <a:txBody>
                    <a:bodyPr/>
                    <a:lstStyle/>
                    <a:p>
                      <a:pPr marL="0" indent="0">
                        <a:buFont typeface="Arial" panose="020B0604020202020204" pitchFamily="34" charset="0"/>
                        <a:buNone/>
                      </a:pPr>
                      <a:r>
                        <a:rPr lang="en-GB" sz="800" baseline="0" dirty="0" smtClean="0"/>
                        <a:t>Examples of ‘conflict’ in Parliament</a:t>
                      </a:r>
                    </a:p>
                  </a:txBody>
                  <a:tcPr/>
                </a:tc>
                <a:tc>
                  <a:txBody>
                    <a:bodyPr/>
                    <a:lstStyle/>
                    <a:p>
                      <a:pPr marL="0" indent="0">
                        <a:buFont typeface="Arial" panose="020B0604020202020204" pitchFamily="34" charset="0"/>
                        <a:buNone/>
                      </a:pPr>
                      <a:r>
                        <a:rPr lang="en-GB" sz="800" baseline="0" dirty="0" smtClean="0"/>
                        <a:t>Neale’s view</a:t>
                      </a:r>
                    </a:p>
                  </a:txBody>
                  <a:tcPr/>
                </a:tc>
                <a:tc>
                  <a:txBody>
                    <a:bodyPr/>
                    <a:lstStyle/>
                    <a:p>
                      <a:pPr marL="0" indent="0">
                        <a:buFont typeface="Arial" panose="020B0604020202020204" pitchFamily="34" charset="0"/>
                        <a:buNone/>
                      </a:pPr>
                      <a:r>
                        <a:rPr lang="en-GB" sz="800" baseline="0" dirty="0" smtClean="0"/>
                        <a:t>Revisionist view</a:t>
                      </a:r>
                    </a:p>
                  </a:txBody>
                  <a:tcPr/>
                </a:tc>
                <a:tc>
                  <a:txBody>
                    <a:bodyPr/>
                    <a:lstStyle/>
                    <a:p>
                      <a:pPr marL="0" indent="0">
                        <a:buFont typeface="Arial" panose="020B0604020202020204" pitchFamily="34" charset="0"/>
                        <a:buNone/>
                      </a:pPr>
                      <a:r>
                        <a:rPr lang="en-GB" sz="800" baseline="0" dirty="0" smtClean="0"/>
                        <a:t>Elizabeth’s response</a:t>
                      </a:r>
                    </a:p>
                  </a:txBody>
                  <a:tcPr/>
                </a:tc>
                <a:extLst>
                  <a:ext uri="{0D108BD9-81ED-4DB2-BD59-A6C34878D82A}">
                    <a16:rowId xmlns:a16="http://schemas.microsoft.com/office/drawing/2014/main" val="2272804887"/>
                  </a:ext>
                </a:extLst>
              </a:tr>
              <a:tr h="718255">
                <a:tc>
                  <a:txBody>
                    <a:bodyPr/>
                    <a:lstStyle/>
                    <a:p>
                      <a:pPr marL="0" indent="0">
                        <a:buFont typeface="Arial" panose="020B0604020202020204" pitchFamily="34" charset="0"/>
                        <a:buNone/>
                      </a:pPr>
                      <a:r>
                        <a:rPr lang="en-GB" sz="800" baseline="0" dirty="0" smtClean="0"/>
                        <a:t>1559 – Bill introduced to restore the supremacy.  Parliament voted it down</a:t>
                      </a:r>
                    </a:p>
                  </a:txBody>
                  <a:tcPr/>
                </a:tc>
                <a:tc>
                  <a:txBody>
                    <a:bodyPr/>
                    <a:lstStyle/>
                    <a:p>
                      <a:pPr marL="0" indent="0">
                        <a:buFont typeface="Arial" panose="020B0604020202020204" pitchFamily="34" charset="0"/>
                        <a:buNone/>
                      </a:pPr>
                      <a:r>
                        <a:rPr lang="en-GB" sz="800" baseline="0" dirty="0" smtClean="0"/>
                        <a:t>It was the organised opposition from Puritans who wanted further change</a:t>
                      </a:r>
                    </a:p>
                  </a:txBody>
                  <a:tcPr/>
                </a:tc>
                <a:tc>
                  <a:txBody>
                    <a:bodyPr/>
                    <a:lstStyle/>
                    <a:p>
                      <a:pPr marL="0" indent="0">
                        <a:buFont typeface="Arial" panose="020B0604020202020204" pitchFamily="34" charset="0"/>
                        <a:buNone/>
                      </a:pPr>
                      <a:r>
                        <a:rPr lang="en-GB" sz="800" baseline="0" dirty="0" smtClean="0"/>
                        <a:t>Little evidence of cohesive group in the commons. More opposition came from Catholics in House of Lords.</a:t>
                      </a:r>
                    </a:p>
                  </a:txBody>
                  <a:tcPr/>
                </a:tc>
                <a:tc>
                  <a:txBody>
                    <a:bodyPr/>
                    <a:lstStyle/>
                    <a:p>
                      <a:pPr marL="0" indent="0">
                        <a:buFont typeface="Arial" panose="020B0604020202020204" pitchFamily="34" charset="0"/>
                        <a:buNone/>
                      </a:pPr>
                      <a:r>
                        <a:rPr lang="en-GB" sz="800" baseline="0" dirty="0" smtClean="0"/>
                        <a:t>Elizabeth imprisoned 2 Bishops after their public disputation.  Then all bar one bishop agreed.</a:t>
                      </a:r>
                    </a:p>
                  </a:txBody>
                  <a:tcPr/>
                </a:tc>
                <a:extLst>
                  <a:ext uri="{0D108BD9-81ED-4DB2-BD59-A6C34878D82A}">
                    <a16:rowId xmlns:a16="http://schemas.microsoft.com/office/drawing/2014/main" val="85930793"/>
                  </a:ext>
                </a:extLst>
              </a:tr>
              <a:tr h="968083">
                <a:tc>
                  <a:txBody>
                    <a:bodyPr/>
                    <a:lstStyle/>
                    <a:p>
                      <a:pPr marL="0" indent="0">
                        <a:buFont typeface="Arial" panose="020B0604020202020204" pitchFamily="34" charset="0"/>
                        <a:buNone/>
                      </a:pPr>
                      <a:r>
                        <a:rPr lang="en-GB" sz="800" baseline="0" dirty="0" smtClean="0"/>
                        <a:t>1563 and 1566 – Elizabeth needed money for foreign policy.  Parliament demanded she name a successor.</a:t>
                      </a:r>
                    </a:p>
                  </a:txBody>
                  <a:tcPr/>
                </a:tc>
                <a:tc>
                  <a:txBody>
                    <a:bodyPr/>
                    <a:lstStyle/>
                    <a:p>
                      <a:pPr marL="0" indent="0">
                        <a:buFont typeface="Arial" panose="020B0604020202020204" pitchFamily="34" charset="0"/>
                        <a:buNone/>
                      </a:pPr>
                      <a:r>
                        <a:rPr lang="en-GB" sz="800" baseline="0" dirty="0" smtClean="0"/>
                        <a:t>It was the puritan choir lead by Wentworth. He also demanded freedom of speech.</a:t>
                      </a:r>
                    </a:p>
                  </a:txBody>
                  <a:tcPr/>
                </a:tc>
                <a:tc>
                  <a:txBody>
                    <a:bodyPr/>
                    <a:lstStyle/>
                    <a:p>
                      <a:pPr marL="0" indent="0">
                        <a:buFont typeface="Arial" panose="020B0604020202020204" pitchFamily="34" charset="0"/>
                        <a:buNone/>
                      </a:pPr>
                      <a:r>
                        <a:rPr lang="en-GB" sz="800" baseline="0" dirty="0" smtClean="0"/>
                        <a:t>The campaign was orchestrated by Elizabeth’s council after her health problems. The petition included 8 privy councillors and in 1566 it was created by Cecil</a:t>
                      </a:r>
                    </a:p>
                  </a:txBody>
                  <a:tcPr/>
                </a:tc>
                <a:tc>
                  <a:txBody>
                    <a:bodyPr/>
                    <a:lstStyle/>
                    <a:p>
                      <a:pPr marL="0" indent="0">
                        <a:buFont typeface="Arial" panose="020B0604020202020204" pitchFamily="34" charset="0"/>
                        <a:buNone/>
                      </a:pPr>
                      <a:r>
                        <a:rPr lang="en-GB" sz="800" baseline="0" dirty="0" smtClean="0"/>
                        <a:t>Elizabeth reminded them of her status.  She also forbade further discussion (but then said she would marry).</a:t>
                      </a:r>
                    </a:p>
                  </a:txBody>
                  <a:tcPr/>
                </a:tc>
                <a:extLst>
                  <a:ext uri="{0D108BD9-81ED-4DB2-BD59-A6C34878D82A}">
                    <a16:rowId xmlns:a16="http://schemas.microsoft.com/office/drawing/2014/main" val="3918734594"/>
                  </a:ext>
                </a:extLst>
              </a:tr>
              <a:tr h="1217911">
                <a:tc>
                  <a:txBody>
                    <a:bodyPr/>
                    <a:lstStyle/>
                    <a:p>
                      <a:pPr marL="0" indent="0">
                        <a:buFont typeface="Arial" panose="020B0604020202020204" pitchFamily="34" charset="0"/>
                        <a:buNone/>
                      </a:pPr>
                      <a:r>
                        <a:rPr lang="en-GB" sz="800" baseline="0" dirty="0" smtClean="0"/>
                        <a:t>1571 – following Revolt of the northern Earls and Excommunication – request for Parliament was from Council</a:t>
                      </a:r>
                    </a:p>
                  </a:txBody>
                  <a:tcPr/>
                </a:tc>
                <a:tc>
                  <a:txBody>
                    <a:bodyPr/>
                    <a:lstStyle/>
                    <a:p>
                      <a:pPr marL="0" indent="0">
                        <a:buFont typeface="Arial" panose="020B0604020202020204" pitchFamily="34" charset="0"/>
                        <a:buNone/>
                      </a:pPr>
                      <a:r>
                        <a:rPr lang="en-GB" sz="800" baseline="0" dirty="0" smtClean="0"/>
                        <a:t>New Puritans like  Thomas Cartwright.  They had a new document  in 1572 by John Field called </a:t>
                      </a:r>
                      <a:r>
                        <a:rPr lang="en-GB" sz="800" i="1" baseline="0" dirty="0" smtClean="0"/>
                        <a:t> Admonition to Parliament </a:t>
                      </a:r>
                      <a:r>
                        <a:rPr lang="en-GB" sz="800" i="0" baseline="0" dirty="0" smtClean="0"/>
                        <a:t> which wanted to remove all  elements of the ‘Popish dunghill’ from the English Church</a:t>
                      </a:r>
                      <a:endParaRPr lang="en-GB" sz="800" baseline="0" dirty="0" smtClean="0"/>
                    </a:p>
                  </a:txBody>
                  <a:tcPr/>
                </a:tc>
                <a:tc>
                  <a:txBody>
                    <a:bodyPr/>
                    <a:lstStyle/>
                    <a:p>
                      <a:pPr marL="0" indent="0">
                        <a:buFont typeface="Arial" panose="020B0604020202020204" pitchFamily="34" charset="0"/>
                        <a:buNone/>
                      </a:pPr>
                      <a:r>
                        <a:rPr lang="en-GB" sz="800" baseline="0" dirty="0" smtClean="0"/>
                        <a:t>Council feared for Elizabeth’s life and wanted Mary removed from the succession. This was spearheaded by 2 councillors </a:t>
                      </a:r>
                      <a:r>
                        <a:rPr lang="en-GB" sz="800" baseline="0" dirty="0" err="1" smtClean="0"/>
                        <a:t>Knollys</a:t>
                      </a:r>
                      <a:r>
                        <a:rPr lang="en-GB" sz="800" baseline="0" dirty="0" smtClean="0"/>
                        <a:t> and Croft (as well as Cecil)</a:t>
                      </a:r>
                    </a:p>
                  </a:txBody>
                  <a:tcPr/>
                </a:tc>
                <a:tc>
                  <a:txBody>
                    <a:bodyPr/>
                    <a:lstStyle/>
                    <a:p>
                      <a:pPr marL="0" indent="0">
                        <a:buFont typeface="Arial" panose="020B0604020202020204" pitchFamily="34" charset="0"/>
                        <a:buNone/>
                      </a:pPr>
                      <a:r>
                        <a:rPr lang="en-GB" sz="800" baseline="0" dirty="0" smtClean="0"/>
                        <a:t>Elizabeth agreed to executed Norfolk but refused to execute Mary.</a:t>
                      </a:r>
                    </a:p>
                  </a:txBody>
                  <a:tcPr/>
                </a:tc>
                <a:extLst>
                  <a:ext uri="{0D108BD9-81ED-4DB2-BD59-A6C34878D82A}">
                    <a16:rowId xmlns:a16="http://schemas.microsoft.com/office/drawing/2014/main" val="1594173460"/>
                  </a:ext>
                </a:extLst>
              </a:tr>
              <a:tr h="968083">
                <a:tc>
                  <a:txBody>
                    <a:bodyPr/>
                    <a:lstStyle/>
                    <a:p>
                      <a:pPr marL="0" indent="0">
                        <a:buFont typeface="Arial" panose="020B0604020202020204" pitchFamily="34" charset="0"/>
                        <a:buNone/>
                      </a:pPr>
                      <a:r>
                        <a:rPr lang="en-GB" sz="800" baseline="0" dirty="0" smtClean="0"/>
                        <a:t>1576 – Queen wanted taxes even though at peace.</a:t>
                      </a:r>
                    </a:p>
                  </a:txBody>
                  <a:tcPr/>
                </a:tc>
                <a:tc>
                  <a:txBody>
                    <a:bodyPr/>
                    <a:lstStyle/>
                    <a:p>
                      <a:pPr marL="0" indent="0">
                        <a:buFont typeface="Arial" panose="020B0604020202020204" pitchFamily="34" charset="0"/>
                        <a:buNone/>
                      </a:pPr>
                      <a:r>
                        <a:rPr lang="en-GB" sz="800" baseline="0" dirty="0" smtClean="0"/>
                        <a:t>Wentworth demanded freedom of speech,</a:t>
                      </a:r>
                    </a:p>
                  </a:txBody>
                  <a:tcPr/>
                </a:tc>
                <a:tc>
                  <a:txBody>
                    <a:bodyPr/>
                    <a:lstStyle/>
                    <a:p>
                      <a:pPr marL="0" indent="0">
                        <a:buFont typeface="Arial" panose="020B0604020202020204" pitchFamily="34" charset="0"/>
                        <a:buNone/>
                      </a:pPr>
                      <a:r>
                        <a:rPr lang="en-GB" sz="800" baseline="0" dirty="0" smtClean="0"/>
                        <a:t>Wentworth was sent to the Tower by the Commons for offensive remarks made against the Queen.</a:t>
                      </a:r>
                    </a:p>
                  </a:txBody>
                  <a:tcPr/>
                </a:tc>
                <a:tc>
                  <a:txBody>
                    <a:bodyPr/>
                    <a:lstStyle/>
                    <a:p>
                      <a:pPr marL="0" indent="0">
                        <a:buFont typeface="Arial" panose="020B0604020202020204" pitchFamily="34" charset="0"/>
                        <a:buNone/>
                      </a:pPr>
                      <a:r>
                        <a:rPr lang="en-GB" sz="800" baseline="0" dirty="0" smtClean="0"/>
                        <a:t>Elizabeth continued with her limited version of freedom of speech </a:t>
                      </a:r>
                      <a:r>
                        <a:rPr lang="en-GB" sz="800" baseline="0" dirty="0" err="1" smtClean="0"/>
                        <a:t>eg</a:t>
                      </a:r>
                      <a:r>
                        <a:rPr lang="en-GB" sz="800" baseline="0" dirty="0" smtClean="0"/>
                        <a:t> that issues like marriage, religion and foreign policy were her prerogative.</a:t>
                      </a:r>
                    </a:p>
                  </a:txBody>
                  <a:tcPr/>
                </a:tc>
                <a:extLst>
                  <a:ext uri="{0D108BD9-81ED-4DB2-BD59-A6C34878D82A}">
                    <a16:rowId xmlns:a16="http://schemas.microsoft.com/office/drawing/2014/main" val="3382825008"/>
                  </a:ext>
                </a:extLst>
              </a:tr>
              <a:tr h="1342825">
                <a:tc>
                  <a:txBody>
                    <a:bodyPr/>
                    <a:lstStyle/>
                    <a:p>
                      <a:pPr marL="0" indent="0">
                        <a:buFont typeface="Arial" panose="020B0604020202020204" pitchFamily="34" charset="0"/>
                        <a:buNone/>
                      </a:pPr>
                      <a:r>
                        <a:rPr lang="en-GB" sz="800" baseline="0" dirty="0" smtClean="0"/>
                        <a:t>1584-1585 – Parliament called for Queen’s safety after William of Orange was assassinated and  discovery of plot by Mary to kill Elizabeth</a:t>
                      </a:r>
                    </a:p>
                  </a:txBody>
                  <a:tcPr/>
                </a:tc>
                <a:tc>
                  <a:txBody>
                    <a:bodyPr/>
                    <a:lstStyle/>
                    <a:p>
                      <a:pPr marL="0" indent="0">
                        <a:buFont typeface="Arial" panose="020B0604020202020204" pitchFamily="34" charset="0"/>
                        <a:buNone/>
                      </a:pPr>
                      <a:r>
                        <a:rPr lang="en-GB" sz="800" baseline="0" dirty="0" smtClean="0"/>
                        <a:t>Puritans used this to start their ‘Bill and Book’ campaign to replace the Prayer book and church structure with a Presbyterian one (no bishops). They also demanded freedom of speech.</a:t>
                      </a:r>
                    </a:p>
                  </a:txBody>
                  <a:tcPr/>
                </a:tc>
                <a:tc>
                  <a:txBody>
                    <a:bodyPr/>
                    <a:lstStyle/>
                    <a:p>
                      <a:pPr marL="0" indent="0">
                        <a:buFont typeface="Arial" panose="020B0604020202020204" pitchFamily="34" charset="0"/>
                        <a:buNone/>
                      </a:pPr>
                      <a:r>
                        <a:rPr lang="en-GB" sz="800" baseline="0" dirty="0" smtClean="0"/>
                        <a:t>Not actually organised and was only a handful of people.  The Commons refused to hear Turner’s proposal about the prayer book and system of Church government. The Parliament passed the Act for the Queen’s safety and acts against Jesuits, and money for the Navy.</a:t>
                      </a:r>
                    </a:p>
                  </a:txBody>
                  <a:tcPr/>
                </a:tc>
                <a:tc>
                  <a:txBody>
                    <a:bodyPr/>
                    <a:lstStyle/>
                    <a:p>
                      <a:pPr marL="0" indent="0">
                        <a:buFont typeface="Arial" panose="020B0604020202020204" pitchFamily="34" charset="0"/>
                        <a:buNone/>
                      </a:pPr>
                      <a:r>
                        <a:rPr lang="en-GB" sz="800" baseline="0" dirty="0" smtClean="0"/>
                        <a:t>Elizabeth stopped Burghley’s attempts to make the bond of association statue law. Elizabeth also ensured regardless of what happened to Mary, her son, James kept his rights.  </a:t>
                      </a:r>
                    </a:p>
                  </a:txBody>
                  <a:tcPr/>
                </a:tc>
                <a:extLst>
                  <a:ext uri="{0D108BD9-81ED-4DB2-BD59-A6C34878D82A}">
                    <a16:rowId xmlns:a16="http://schemas.microsoft.com/office/drawing/2014/main" val="3988850032"/>
                  </a:ext>
                </a:extLst>
              </a:tr>
              <a:tr h="396000">
                <a:tc gridSpan="4">
                  <a:txBody>
                    <a:bodyPr/>
                    <a:lstStyle/>
                    <a:p>
                      <a:pPr marL="0" indent="0">
                        <a:buFont typeface="Arial" panose="020B0604020202020204" pitchFamily="34" charset="0"/>
                        <a:buNone/>
                      </a:pPr>
                      <a:r>
                        <a:rPr lang="en-GB" sz="800" baseline="0" dirty="0" smtClean="0"/>
                        <a:t>General working was good.  Of the 13 parliaments, all bar 2 were asked to grant revenue.  As finances hadn’t been updated Elizabeth relied on ‘extraordinary’ revenue to cover ‘ordinary’ expenses. However she nearly always got the money she asked for. There were issues in her 1598 and 1601 parliaments over monopolies  However, even in 1601 Parliament ended well after her ‘Golden Speech’</a:t>
                      </a:r>
                    </a:p>
                  </a:txBody>
                  <a:tcP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4100510297"/>
                  </a:ext>
                </a:extLst>
              </a:tr>
            </a:tbl>
          </a:graphicData>
        </a:graphic>
      </p:graphicFrame>
    </p:spTree>
    <p:extLst>
      <p:ext uri="{BB962C8B-B14F-4D97-AF65-F5344CB8AC3E}">
        <p14:creationId xmlns:p14="http://schemas.microsoft.com/office/powerpoint/2010/main" val="200911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0914976"/>
              </p:ext>
            </p:extLst>
          </p:nvPr>
        </p:nvGraphicFramePr>
        <p:xfrm>
          <a:off x="25400" y="1"/>
          <a:ext cx="3822700" cy="2653911"/>
        </p:xfrm>
        <a:graphic>
          <a:graphicData uri="http://schemas.openxmlformats.org/drawingml/2006/table">
            <a:tbl>
              <a:tblPr firstRow="1" bandRow="1">
                <a:tableStyleId>{00A15C55-8517-42AA-B614-E9B94910E393}</a:tableStyleId>
              </a:tblPr>
              <a:tblGrid>
                <a:gridCol w="3822700">
                  <a:extLst>
                    <a:ext uri="{9D8B030D-6E8A-4147-A177-3AD203B41FA5}">
                      <a16:colId xmlns:a16="http://schemas.microsoft.com/office/drawing/2014/main" val="1146739297"/>
                    </a:ext>
                  </a:extLst>
                </a:gridCol>
              </a:tblGrid>
              <a:tr h="330199">
                <a:tc>
                  <a:txBody>
                    <a:bodyPr/>
                    <a:lstStyle/>
                    <a:p>
                      <a:r>
                        <a:rPr lang="en-GB" sz="800" dirty="0" smtClean="0"/>
                        <a:t>Finances</a:t>
                      </a:r>
                      <a:endParaRPr lang="en-GB" sz="800" dirty="0"/>
                    </a:p>
                  </a:txBody>
                  <a:tcPr/>
                </a:tc>
                <a:extLst>
                  <a:ext uri="{0D108BD9-81ED-4DB2-BD59-A6C34878D82A}">
                    <a16:rowId xmlns:a16="http://schemas.microsoft.com/office/drawing/2014/main" val="3749592538"/>
                  </a:ext>
                </a:extLst>
              </a:tr>
              <a:tr h="324155">
                <a:tc>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2656666776"/>
                  </a:ext>
                </a:extLst>
              </a:tr>
              <a:tr h="1244337">
                <a:tc>
                  <a:txBody>
                    <a:bodyPr/>
                    <a:lstStyle/>
                    <a:p>
                      <a:endParaRPr lang="en-GB" sz="800" baseline="0" dirty="0" smtClean="0"/>
                    </a:p>
                  </a:txBody>
                  <a:tcPr/>
                </a:tc>
                <a:extLst>
                  <a:ext uri="{0D108BD9-81ED-4DB2-BD59-A6C34878D82A}">
                    <a16:rowId xmlns:a16="http://schemas.microsoft.com/office/drawing/2014/main" val="1723291936"/>
                  </a:ext>
                </a:extLst>
              </a:tr>
              <a:tr h="377610">
                <a:tc>
                  <a:txBody>
                    <a:bodyPr/>
                    <a:lstStyle/>
                    <a:p>
                      <a:endParaRPr lang="en-GB" sz="800" dirty="0"/>
                    </a:p>
                  </a:txBody>
                  <a:tcPr/>
                </a:tc>
                <a:extLst>
                  <a:ext uri="{0D108BD9-81ED-4DB2-BD59-A6C34878D82A}">
                    <a16:rowId xmlns:a16="http://schemas.microsoft.com/office/drawing/2014/main" val="3219244218"/>
                  </a:ext>
                </a:extLst>
              </a:tr>
              <a:tr h="377610">
                <a:tc>
                  <a:txBody>
                    <a:bodyPr/>
                    <a:lstStyle/>
                    <a:p>
                      <a:pPr marL="0" indent="0">
                        <a:buFont typeface="Arial" panose="020B0604020202020204" pitchFamily="34" charset="0"/>
                        <a:buNone/>
                      </a:pPr>
                      <a:endParaRPr lang="en-GB" sz="800" dirty="0"/>
                    </a:p>
                  </a:txBody>
                  <a:tcPr/>
                </a:tc>
                <a:extLst>
                  <a:ext uri="{0D108BD9-81ED-4DB2-BD59-A6C34878D82A}">
                    <a16:rowId xmlns:a16="http://schemas.microsoft.com/office/drawing/2014/main" val="145566048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02978735"/>
              </p:ext>
            </p:extLst>
          </p:nvPr>
        </p:nvGraphicFramePr>
        <p:xfrm>
          <a:off x="5207000" y="1475609"/>
          <a:ext cx="3822700" cy="1792977"/>
        </p:xfrm>
        <a:graphic>
          <a:graphicData uri="http://schemas.openxmlformats.org/drawingml/2006/table">
            <a:tbl>
              <a:tblPr firstRow="1" bandRow="1">
                <a:tableStyleId>{00A15C55-8517-42AA-B614-E9B94910E393}</a:tableStyleId>
              </a:tblPr>
              <a:tblGrid>
                <a:gridCol w="3822700">
                  <a:extLst>
                    <a:ext uri="{9D8B030D-6E8A-4147-A177-3AD203B41FA5}">
                      <a16:colId xmlns:a16="http://schemas.microsoft.com/office/drawing/2014/main" val="1146739297"/>
                    </a:ext>
                  </a:extLst>
                </a:gridCol>
              </a:tblGrid>
              <a:tr h="0">
                <a:tc>
                  <a:txBody>
                    <a:bodyPr/>
                    <a:lstStyle/>
                    <a:p>
                      <a:r>
                        <a:rPr lang="en-GB" sz="800" dirty="0" smtClean="0"/>
                        <a:t>Local government</a:t>
                      </a:r>
                      <a:endParaRPr lang="en-GB" sz="800" dirty="0"/>
                    </a:p>
                  </a:txBody>
                  <a:tcPr/>
                </a:tc>
                <a:extLst>
                  <a:ext uri="{0D108BD9-81ED-4DB2-BD59-A6C34878D82A}">
                    <a16:rowId xmlns:a16="http://schemas.microsoft.com/office/drawing/2014/main" val="3749592538"/>
                  </a:ext>
                </a:extLst>
              </a:tr>
              <a:tr h="324155">
                <a:tc>
                  <a:txBody>
                    <a:bodyPr/>
                    <a:lstStyle/>
                    <a:p>
                      <a:pPr marL="0" indent="0">
                        <a:buFont typeface="Arial" panose="020B0604020202020204" pitchFamily="34" charset="0"/>
                        <a:buNone/>
                      </a:pPr>
                      <a:r>
                        <a:rPr lang="en-GB" sz="800" baseline="0" dirty="0" smtClean="0"/>
                        <a:t>JPs</a:t>
                      </a:r>
                    </a:p>
                    <a:p>
                      <a:pPr marL="72000" indent="-72000">
                        <a:buFont typeface="Arial" panose="020B0604020202020204" pitchFamily="34" charset="0"/>
                        <a:buChar char="•"/>
                      </a:pPr>
                      <a:r>
                        <a:rPr lang="en-GB" sz="800" baseline="0" dirty="0" smtClean="0"/>
                        <a:t> William XXXXXXXXXXXXXXXXXXXX</a:t>
                      </a:r>
                    </a:p>
                  </a:txBody>
                  <a:tcPr/>
                </a:tc>
                <a:extLst>
                  <a:ext uri="{0D108BD9-81ED-4DB2-BD59-A6C34878D82A}">
                    <a16:rowId xmlns:a16="http://schemas.microsoft.com/office/drawing/2014/main" val="2656666776"/>
                  </a:ext>
                </a:extLst>
              </a:tr>
              <a:tr h="1244337">
                <a:tc>
                  <a:txBody>
                    <a:bodyPr/>
                    <a:lstStyle/>
                    <a:p>
                      <a:r>
                        <a:rPr lang="en-GB" sz="800" dirty="0" smtClean="0"/>
                        <a:t>Lord Lieutenants</a:t>
                      </a:r>
                    </a:p>
                    <a:p>
                      <a:pPr marL="72000" indent="-72000">
                        <a:buFont typeface="Arial" panose="020B0604020202020204" pitchFamily="34" charset="0"/>
                        <a:buChar char="•"/>
                      </a:pPr>
                      <a:r>
                        <a:rPr lang="en-GB" sz="800" dirty="0" smtClean="0"/>
                        <a:t>There</a:t>
                      </a:r>
                      <a:endParaRPr lang="en-GB" sz="800" baseline="0" dirty="0" smtClean="0"/>
                    </a:p>
                  </a:txBody>
                  <a:tcPr/>
                </a:tc>
                <a:extLst>
                  <a:ext uri="{0D108BD9-81ED-4DB2-BD59-A6C34878D82A}">
                    <a16:rowId xmlns:a16="http://schemas.microsoft.com/office/drawing/2014/main" val="1723291936"/>
                  </a:ext>
                </a:extLst>
              </a:tr>
            </a:tbl>
          </a:graphicData>
        </a:graphic>
      </p:graphicFrame>
      <p:sp>
        <p:nvSpPr>
          <p:cNvPr id="5" name="Rectangle 4"/>
          <p:cNvSpPr/>
          <p:nvPr/>
        </p:nvSpPr>
        <p:spPr>
          <a:xfrm>
            <a:off x="-152113" y="4046835"/>
            <a:ext cx="10184839" cy="1754326"/>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Use my Elizabeth access to history!</a:t>
            </a:r>
          </a:p>
          <a:p>
            <a:pPr algn="ctr"/>
            <a:r>
              <a:rPr lang="en-US" sz="5400" b="1" dirty="0" smtClean="0">
                <a:ln w="22225">
                  <a:solidFill>
                    <a:schemeClr val="accent2"/>
                  </a:solidFill>
                  <a:prstDash val="solid"/>
                </a:ln>
                <a:solidFill>
                  <a:schemeClr val="accent2">
                    <a:lumMod val="40000"/>
                    <a:lumOff val="60000"/>
                  </a:schemeClr>
                </a:solidFill>
              </a:rPr>
              <a:t>For ALL </a:t>
            </a:r>
            <a:r>
              <a:rPr lang="en-US" sz="5400" b="1" dirty="0" err="1" smtClean="0">
                <a:ln w="22225">
                  <a:solidFill>
                    <a:schemeClr val="accent2"/>
                  </a:solidFill>
                  <a:prstDash val="solid"/>
                </a:ln>
                <a:solidFill>
                  <a:schemeClr val="accent2">
                    <a:lumMod val="40000"/>
                    <a:lumOff val="60000"/>
                  </a:schemeClr>
                </a:solidFill>
              </a:rPr>
              <a:t>lizzy</a:t>
            </a:r>
            <a:r>
              <a:rPr lang="en-US" sz="5400" b="1" smtClean="0">
                <a:ln w="22225">
                  <a:solidFill>
                    <a:schemeClr val="accent2"/>
                  </a:solidFill>
                  <a:prstDash val="solid"/>
                </a:ln>
                <a:solidFill>
                  <a:schemeClr val="accent2">
                    <a:lumMod val="40000"/>
                    <a:lumOff val="60000"/>
                  </a:schemeClr>
                </a:solidFill>
              </a:rPr>
              <a:t> sections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5701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2418593"/>
              </p:ext>
            </p:extLst>
          </p:nvPr>
        </p:nvGraphicFramePr>
        <p:xfrm>
          <a:off x="98752" y="4132463"/>
          <a:ext cx="9700338" cy="2657637"/>
        </p:xfrm>
        <a:graphic>
          <a:graphicData uri="http://schemas.openxmlformats.org/drawingml/2006/table">
            <a:tbl>
              <a:tblPr firstRow="1" bandRow="1">
                <a:tableStyleId>{5C22544A-7EE6-4342-B048-85BDC9FD1C3A}</a:tableStyleId>
              </a:tblPr>
              <a:tblGrid>
                <a:gridCol w="1951709">
                  <a:extLst>
                    <a:ext uri="{9D8B030D-6E8A-4147-A177-3AD203B41FA5}">
                      <a16:colId xmlns:a16="http://schemas.microsoft.com/office/drawing/2014/main" val="1641786351"/>
                    </a:ext>
                  </a:extLst>
                </a:gridCol>
                <a:gridCol w="1281737">
                  <a:extLst>
                    <a:ext uri="{9D8B030D-6E8A-4147-A177-3AD203B41FA5}">
                      <a16:colId xmlns:a16="http://schemas.microsoft.com/office/drawing/2014/main" val="2434608859"/>
                    </a:ext>
                  </a:extLst>
                </a:gridCol>
                <a:gridCol w="1616723">
                  <a:extLst>
                    <a:ext uri="{9D8B030D-6E8A-4147-A177-3AD203B41FA5}">
                      <a16:colId xmlns:a16="http://schemas.microsoft.com/office/drawing/2014/main" val="2639676999"/>
                    </a:ext>
                  </a:extLst>
                </a:gridCol>
                <a:gridCol w="1616723">
                  <a:extLst>
                    <a:ext uri="{9D8B030D-6E8A-4147-A177-3AD203B41FA5}">
                      <a16:colId xmlns:a16="http://schemas.microsoft.com/office/drawing/2014/main" val="4173204875"/>
                    </a:ext>
                  </a:extLst>
                </a:gridCol>
                <a:gridCol w="1122535">
                  <a:extLst>
                    <a:ext uri="{9D8B030D-6E8A-4147-A177-3AD203B41FA5}">
                      <a16:colId xmlns:a16="http://schemas.microsoft.com/office/drawing/2014/main" val="620091201"/>
                    </a:ext>
                  </a:extLst>
                </a:gridCol>
                <a:gridCol w="2110911">
                  <a:extLst>
                    <a:ext uri="{9D8B030D-6E8A-4147-A177-3AD203B41FA5}">
                      <a16:colId xmlns:a16="http://schemas.microsoft.com/office/drawing/2014/main" val="4027785760"/>
                    </a:ext>
                  </a:extLst>
                </a:gridCol>
              </a:tblGrid>
              <a:tr h="249717">
                <a:tc gridSpan="6">
                  <a:txBody>
                    <a:bodyPr/>
                    <a:lstStyle/>
                    <a:p>
                      <a:r>
                        <a:rPr lang="en-GB" sz="800" dirty="0" smtClean="0"/>
                        <a:t>Government </a:t>
                      </a:r>
                      <a:endParaRPr lang="en-GB" sz="800" dirty="0"/>
                    </a:p>
                  </a:txBody>
                  <a:tcPr/>
                </a:tc>
                <a:tc hMerge="1">
                  <a:txBody>
                    <a:bodyPr/>
                    <a:lstStyle/>
                    <a:p>
                      <a:endParaRPr lang="en-GB" dirty="0"/>
                    </a:p>
                  </a:txBody>
                  <a:tcPr/>
                </a:tc>
                <a:tc hMerge="1">
                  <a:txBody>
                    <a:bodyPr/>
                    <a:lstStyle/>
                    <a:p>
                      <a:endParaRPr lang="en-GB" sz="800" dirty="0"/>
                    </a:p>
                  </a:txBody>
                  <a:tcPr/>
                </a:tc>
                <a:tc hMerge="1">
                  <a:txBody>
                    <a:bodyPr/>
                    <a:lstStyle/>
                    <a:p>
                      <a:endParaRPr lang="en-GB" sz="800" dirty="0"/>
                    </a:p>
                  </a:txBody>
                  <a:tcPr/>
                </a:tc>
                <a:tc hMerge="1">
                  <a:txBody>
                    <a:bodyPr/>
                    <a:lstStyle/>
                    <a:p>
                      <a:endParaRPr lang="en-GB" sz="800" dirty="0"/>
                    </a:p>
                  </a:txBody>
                  <a:tcPr/>
                </a:tc>
                <a:tc hMerge="1">
                  <a:txBody>
                    <a:bodyPr/>
                    <a:lstStyle/>
                    <a:p>
                      <a:endParaRPr lang="en-GB" sz="800" dirty="0"/>
                    </a:p>
                  </a:txBody>
                  <a:tcPr/>
                </a:tc>
                <a:extLst>
                  <a:ext uri="{0D108BD9-81ED-4DB2-BD59-A6C34878D82A}">
                    <a16:rowId xmlns:a16="http://schemas.microsoft.com/office/drawing/2014/main" val="3460462533"/>
                  </a:ext>
                </a:extLst>
              </a:tr>
              <a:tr h="1879483">
                <a:tc>
                  <a:txBody>
                    <a:bodyPr/>
                    <a:lstStyle/>
                    <a:p>
                      <a:pPr marL="0" indent="0">
                        <a:buFont typeface="Arial" panose="020B0604020202020204" pitchFamily="34" charset="0"/>
                        <a:buNone/>
                      </a:pPr>
                      <a:r>
                        <a:rPr lang="en-GB" sz="800" dirty="0" smtClean="0"/>
                        <a:t>Council</a:t>
                      </a:r>
                    </a:p>
                    <a:p>
                      <a:pPr marL="0" indent="0">
                        <a:buFont typeface="Arial" panose="020B0604020202020204" pitchFamily="34" charset="0"/>
                        <a:buChar char="•"/>
                      </a:pPr>
                      <a:r>
                        <a:rPr lang="en-GB" sz="800" dirty="0" smtClean="0"/>
                        <a:t>Advised the king, administered realm on King’s behalf and made legal judgements.</a:t>
                      </a:r>
                    </a:p>
                    <a:p>
                      <a:pPr marL="0" indent="0">
                        <a:buFont typeface="Arial" panose="020B0604020202020204" pitchFamily="34" charset="0"/>
                        <a:buChar char="•"/>
                      </a:pPr>
                      <a:r>
                        <a:rPr lang="en-GB" sz="800" dirty="0" smtClean="0"/>
                        <a:t>Made</a:t>
                      </a:r>
                      <a:r>
                        <a:rPr lang="en-GB" sz="800" baseline="0" dirty="0" smtClean="0"/>
                        <a:t> up of nobles (</a:t>
                      </a:r>
                      <a:r>
                        <a:rPr lang="en-GB" sz="800" baseline="0" dirty="0" err="1" smtClean="0"/>
                        <a:t>eg</a:t>
                      </a:r>
                      <a:r>
                        <a:rPr lang="en-GB" sz="800" baseline="0" dirty="0" smtClean="0"/>
                        <a:t> </a:t>
                      </a:r>
                      <a:r>
                        <a:rPr lang="en-GB" sz="800" baseline="0" dirty="0" err="1" smtClean="0"/>
                        <a:t>Daubeney</a:t>
                      </a:r>
                      <a:r>
                        <a:rPr lang="en-GB" sz="800" baseline="0" dirty="0" smtClean="0"/>
                        <a:t> and </a:t>
                      </a:r>
                      <a:r>
                        <a:rPr lang="en-GB" sz="800" baseline="0" dirty="0" err="1" smtClean="0"/>
                        <a:t>Dynham</a:t>
                      </a:r>
                      <a:r>
                        <a:rPr lang="en-GB" sz="800" baseline="0" dirty="0" smtClean="0"/>
                        <a:t>, but nobles rarely part of the working council), Churchmen (</a:t>
                      </a:r>
                      <a:r>
                        <a:rPr lang="en-GB" sz="800" baseline="0" dirty="0" err="1" smtClean="0"/>
                        <a:t>eg</a:t>
                      </a:r>
                      <a:r>
                        <a:rPr lang="en-GB" sz="800" baseline="0" dirty="0" smtClean="0"/>
                        <a:t> Morton and Fox) and laymen, often lawyers (</a:t>
                      </a:r>
                      <a:r>
                        <a:rPr lang="en-GB" sz="800" baseline="0" dirty="0" err="1" smtClean="0"/>
                        <a:t>eg</a:t>
                      </a:r>
                      <a:r>
                        <a:rPr lang="en-GB" sz="800" baseline="0" dirty="0" smtClean="0"/>
                        <a:t> Bray, </a:t>
                      </a:r>
                      <a:r>
                        <a:rPr lang="en-GB" sz="800" baseline="0" dirty="0" err="1" smtClean="0"/>
                        <a:t>Empson</a:t>
                      </a:r>
                      <a:r>
                        <a:rPr lang="en-GB" sz="800" baseline="0" dirty="0" smtClean="0"/>
                        <a:t> and Dudley)</a:t>
                      </a:r>
                    </a:p>
                    <a:p>
                      <a:pPr marL="0" indent="0">
                        <a:buFont typeface="Arial" panose="020B0604020202020204" pitchFamily="34" charset="0"/>
                        <a:buChar char="•"/>
                      </a:pPr>
                      <a:r>
                        <a:rPr lang="en-GB" sz="800" baseline="0" dirty="0" smtClean="0"/>
                        <a:t>Average of 7 councillors per meeting.</a:t>
                      </a:r>
                    </a:p>
                    <a:p>
                      <a:pPr marL="0" indent="0">
                        <a:buFont typeface="Arial" panose="020B0604020202020204" pitchFamily="34" charset="0"/>
                        <a:buChar char="•"/>
                      </a:pPr>
                      <a:r>
                        <a:rPr lang="en-GB" sz="800" baseline="0" dirty="0" smtClean="0"/>
                        <a:t>No established rules and procedures but was permanent with core membership.</a:t>
                      </a:r>
                    </a:p>
                    <a:p>
                      <a:pPr marL="0" indent="0">
                        <a:buFont typeface="Arial" panose="020B0604020202020204" pitchFamily="34" charset="0"/>
                        <a:buChar char="•"/>
                      </a:pPr>
                      <a:r>
                        <a:rPr lang="en-GB" sz="800" baseline="0" dirty="0" smtClean="0"/>
                        <a:t>‘professional’ councillors often stayed in London to deal with legal administrative matters when Henry was away.</a:t>
                      </a:r>
                    </a:p>
                    <a:p>
                      <a:pPr marL="0" indent="0">
                        <a:buFont typeface="Arial" panose="020B0604020202020204" pitchFamily="34" charset="0"/>
                        <a:buChar char="•"/>
                      </a:pPr>
                      <a:r>
                        <a:rPr lang="en-GB" sz="800" baseline="0" dirty="0" smtClean="0"/>
                        <a:t>No clear rules and guidance for proceedings.</a:t>
                      </a:r>
                      <a:endParaRPr lang="en-GB" sz="800" dirty="0"/>
                    </a:p>
                  </a:txBody>
                  <a:tcPr/>
                </a:tc>
                <a:tc>
                  <a:txBody>
                    <a:bodyPr/>
                    <a:lstStyle/>
                    <a:p>
                      <a:pPr marL="0" indent="0">
                        <a:buFont typeface="Arial" panose="020B0604020202020204" pitchFamily="34" charset="0"/>
                        <a:buNone/>
                      </a:pPr>
                      <a:r>
                        <a:rPr lang="en-GB" sz="800" dirty="0" smtClean="0"/>
                        <a:t>Council Learned in Law</a:t>
                      </a:r>
                    </a:p>
                    <a:p>
                      <a:pPr marL="0" indent="0">
                        <a:buFont typeface="Arial" panose="020B0604020202020204" pitchFamily="34" charset="0"/>
                        <a:buChar char="•"/>
                      </a:pPr>
                      <a:r>
                        <a:rPr lang="en-GB" sz="800" dirty="0" smtClean="0"/>
                        <a:t> an offshoot of the Council.</a:t>
                      </a:r>
                    </a:p>
                    <a:p>
                      <a:pPr marL="0" indent="0">
                        <a:buFont typeface="Arial" panose="020B0604020202020204" pitchFamily="34" charset="0"/>
                        <a:buChar char="•"/>
                      </a:pPr>
                      <a:r>
                        <a:rPr lang="en-GB" sz="800" dirty="0" smtClean="0"/>
                        <a:t>Developed in 2</a:t>
                      </a:r>
                      <a:r>
                        <a:rPr lang="en-GB" sz="800" baseline="30000" dirty="0" smtClean="0"/>
                        <a:t>nd</a:t>
                      </a:r>
                      <a:r>
                        <a:rPr lang="en-GB" sz="800" dirty="0" smtClean="0"/>
                        <a:t> half of the reign.</a:t>
                      </a:r>
                    </a:p>
                    <a:p>
                      <a:pPr marL="0" indent="0">
                        <a:buFont typeface="Arial" panose="020B0604020202020204" pitchFamily="34" charset="0"/>
                        <a:buChar char="•"/>
                      </a:pPr>
                      <a:r>
                        <a:rPr lang="en-GB" sz="800" dirty="0" smtClean="0"/>
                        <a:t>Maintained King’s revenue and prerogative</a:t>
                      </a:r>
                      <a:r>
                        <a:rPr lang="en-GB" sz="800" baseline="0" dirty="0" smtClean="0"/>
                        <a:t> rights.</a:t>
                      </a:r>
                    </a:p>
                    <a:p>
                      <a:pPr marL="0" indent="0">
                        <a:buFont typeface="Arial" panose="020B0604020202020204" pitchFamily="34" charset="0"/>
                        <a:buChar char="•"/>
                      </a:pPr>
                      <a:r>
                        <a:rPr lang="en-GB" sz="800" baseline="0" dirty="0" smtClean="0"/>
                        <a:t>Sorted bonds and recognisances.</a:t>
                      </a:r>
                    </a:p>
                    <a:p>
                      <a:pPr marL="0" indent="0">
                        <a:buFont typeface="Arial" panose="020B0604020202020204" pitchFamily="34" charset="0"/>
                        <a:buChar char="•"/>
                      </a:pPr>
                      <a:r>
                        <a:rPr lang="en-GB" sz="800" baseline="0" dirty="0" smtClean="0"/>
                        <a:t>Caused frustration and anger but was an expression of the King’s will.</a:t>
                      </a:r>
                    </a:p>
                    <a:p>
                      <a:pPr marL="0" indent="0">
                        <a:buFont typeface="Arial" panose="020B0604020202020204" pitchFamily="34" charset="0"/>
                        <a:buChar char="•"/>
                      </a:pPr>
                      <a:r>
                        <a:rPr lang="en-GB" sz="800" baseline="0" dirty="0" smtClean="0"/>
                        <a:t>Dudley’s account book showed only £30,000 was actually paid of the of the recorded £220,000 that was ‘collected’.</a:t>
                      </a:r>
                      <a:endParaRPr lang="en-GB" sz="800" dirty="0" smtClean="0"/>
                    </a:p>
                  </a:txBody>
                  <a:tcPr/>
                </a:tc>
                <a:tc>
                  <a:txBody>
                    <a:bodyPr/>
                    <a:lstStyle/>
                    <a:p>
                      <a:pPr marL="0" indent="0">
                        <a:buFont typeface="Arial" panose="020B0604020202020204" pitchFamily="34" charset="0"/>
                        <a:buNone/>
                      </a:pPr>
                      <a:r>
                        <a:rPr lang="en-GB" sz="800" dirty="0" smtClean="0"/>
                        <a:t>Court</a:t>
                      </a:r>
                      <a:r>
                        <a:rPr lang="en-GB" sz="800" baseline="0" dirty="0" smtClean="0"/>
                        <a:t> and Household</a:t>
                      </a:r>
                      <a:endParaRPr lang="en-GB" sz="800" dirty="0" smtClean="0"/>
                    </a:p>
                    <a:p>
                      <a:pPr marL="0" indent="0">
                        <a:buFont typeface="Arial" panose="020B0604020202020204" pitchFamily="34" charset="0"/>
                        <a:buChar char="•"/>
                      </a:pPr>
                      <a:r>
                        <a:rPr lang="en-GB" sz="800" dirty="0" smtClean="0"/>
                        <a:t> Had to be magnificent to show of the King’s wealth and power.</a:t>
                      </a:r>
                    </a:p>
                    <a:p>
                      <a:pPr marL="0" indent="0">
                        <a:buFont typeface="Arial" panose="020B0604020202020204" pitchFamily="34" charset="0"/>
                        <a:buChar char="•"/>
                      </a:pPr>
                      <a:r>
                        <a:rPr lang="en-GB" sz="800" dirty="0" smtClean="0"/>
                        <a:t>The focus of personal monarchy</a:t>
                      </a:r>
                    </a:p>
                    <a:p>
                      <a:pPr marL="0" indent="0">
                        <a:buFont typeface="Arial" panose="020B0604020202020204" pitchFamily="34" charset="0"/>
                        <a:buChar char="•"/>
                      </a:pPr>
                      <a:r>
                        <a:rPr lang="en-GB" sz="800" dirty="0" smtClean="0"/>
                        <a:t>The place of patronage – either from the King or from influential courtiers/advisors.</a:t>
                      </a:r>
                    </a:p>
                    <a:p>
                      <a:pPr marL="0" indent="0">
                        <a:buFont typeface="Arial" panose="020B0604020202020204" pitchFamily="34" charset="0"/>
                        <a:buChar char="•"/>
                      </a:pPr>
                      <a:r>
                        <a:rPr lang="en-GB" sz="800" dirty="0" smtClean="0"/>
                        <a:t>Lord Chamberlain controlled the Chamber (Sir William Stanley’s treason in 1495 was a massive shock)</a:t>
                      </a:r>
                    </a:p>
                    <a:p>
                      <a:pPr marL="0" indent="0">
                        <a:buFont typeface="Arial" panose="020B0604020202020204" pitchFamily="34" charset="0"/>
                        <a:buChar char="•"/>
                      </a:pPr>
                      <a:r>
                        <a:rPr lang="en-GB" sz="800" dirty="0" smtClean="0"/>
                        <a:t>After 1495</a:t>
                      </a:r>
                      <a:r>
                        <a:rPr lang="en-GB" sz="800" baseline="0" dirty="0" smtClean="0"/>
                        <a:t> Henry often retreated to the more private Chamber.</a:t>
                      </a:r>
                    </a:p>
                    <a:p>
                      <a:pPr marL="0" indent="0">
                        <a:buFont typeface="Arial" panose="020B0604020202020204" pitchFamily="34" charset="0"/>
                        <a:buChar char="•"/>
                      </a:pPr>
                      <a:r>
                        <a:rPr lang="en-GB" sz="800" baseline="0" dirty="0" smtClean="0"/>
                        <a:t>Some key members of the Court were key advisors – </a:t>
                      </a:r>
                      <a:r>
                        <a:rPr lang="en-GB" sz="800" baseline="0" dirty="0" err="1" smtClean="0"/>
                        <a:t>eg</a:t>
                      </a:r>
                      <a:r>
                        <a:rPr lang="en-GB" sz="800" baseline="0" dirty="0" smtClean="0"/>
                        <a:t> Margaret Beaufort.</a:t>
                      </a:r>
                      <a:endParaRPr lang="en-GB" sz="800" dirty="0" smtClean="0"/>
                    </a:p>
                  </a:txBody>
                  <a:tcPr/>
                </a:tc>
                <a:tc>
                  <a:txBody>
                    <a:bodyPr/>
                    <a:lstStyle/>
                    <a:p>
                      <a:pPr marL="0" indent="0">
                        <a:buFont typeface="Arial" panose="020B0604020202020204" pitchFamily="34" charset="0"/>
                        <a:buNone/>
                      </a:pPr>
                      <a:r>
                        <a:rPr lang="en-GB" sz="800" dirty="0" smtClean="0"/>
                        <a:t>Parliament</a:t>
                      </a:r>
                    </a:p>
                    <a:p>
                      <a:pPr marL="0" indent="0">
                        <a:buFont typeface="Arial" panose="020B0604020202020204" pitchFamily="34" charset="0"/>
                        <a:buChar char="•"/>
                      </a:pPr>
                      <a:r>
                        <a:rPr lang="en-GB" sz="800" dirty="0" smtClean="0"/>
                        <a:t> 2 main functions.  Pass taxation and laws.</a:t>
                      </a:r>
                    </a:p>
                    <a:p>
                      <a:pPr marL="0" indent="0">
                        <a:buFont typeface="Arial" panose="020B0604020202020204" pitchFamily="34" charset="0"/>
                        <a:buChar char="•"/>
                      </a:pPr>
                      <a:r>
                        <a:rPr lang="en-GB" sz="800" dirty="0" smtClean="0"/>
                        <a:t>Only</a:t>
                      </a:r>
                      <a:r>
                        <a:rPr lang="en-GB" sz="800" baseline="0" dirty="0" smtClean="0"/>
                        <a:t> 7 parliaments called – 5 in the first 10 years and 2 in the remaining 14.</a:t>
                      </a:r>
                    </a:p>
                    <a:p>
                      <a:pPr marL="0" indent="0">
                        <a:buFont typeface="Arial" panose="020B0604020202020204" pitchFamily="34" charset="0"/>
                        <a:buChar char="•"/>
                      </a:pPr>
                      <a:r>
                        <a:rPr lang="en-GB" sz="800" baseline="0" dirty="0" smtClean="0"/>
                        <a:t>First 2 passed attainders to control opponents and the Act of Resumption</a:t>
                      </a:r>
                    </a:p>
                    <a:p>
                      <a:pPr marL="0" indent="0">
                        <a:buFont typeface="Arial" panose="020B0604020202020204" pitchFamily="34" charset="0"/>
                        <a:buChar char="•"/>
                      </a:pPr>
                      <a:r>
                        <a:rPr lang="en-GB" sz="800" baseline="0" dirty="0" smtClean="0"/>
                        <a:t>Granted tax in 1487, 1489-90, 1491-92 and 1497. Yielded £203,000 total.</a:t>
                      </a:r>
                    </a:p>
                    <a:p>
                      <a:pPr marL="0" indent="0">
                        <a:buFont typeface="Arial" panose="020B0604020202020204" pitchFamily="34" charset="0"/>
                        <a:buChar char="•"/>
                      </a:pPr>
                      <a:r>
                        <a:rPr lang="en-GB" sz="800" baseline="0" dirty="0" smtClean="0"/>
                        <a:t>Final parliament in 1504 limited the demand for taxes showing some issues.</a:t>
                      </a:r>
                    </a:p>
                    <a:p>
                      <a:pPr marL="0" indent="0">
                        <a:buFont typeface="Arial" panose="020B0604020202020204" pitchFamily="34" charset="0"/>
                        <a:buChar char="•"/>
                      </a:pPr>
                      <a:r>
                        <a:rPr lang="en-GB" sz="800" baseline="0" dirty="0" smtClean="0"/>
                        <a:t>Parliament passed Acts against illegal retaining for Henry.</a:t>
                      </a:r>
                    </a:p>
                    <a:p>
                      <a:pPr marL="0" indent="0">
                        <a:buFont typeface="Arial" panose="020B0604020202020204" pitchFamily="34" charset="0"/>
                        <a:buChar char="•"/>
                      </a:pPr>
                      <a:r>
                        <a:rPr lang="en-GB" sz="800" baseline="0" dirty="0" smtClean="0"/>
                        <a:t>Generally Parliament gave Henry what he needed.</a:t>
                      </a:r>
                      <a:endParaRPr lang="en-GB" sz="800" dirty="0" smtClean="0"/>
                    </a:p>
                  </a:txBody>
                  <a:tcPr/>
                </a:tc>
                <a:tc>
                  <a:txBody>
                    <a:bodyPr/>
                    <a:lstStyle/>
                    <a:p>
                      <a:pPr marL="0" indent="0">
                        <a:buFont typeface="Arial" panose="020B0604020202020204" pitchFamily="34" charset="0"/>
                        <a:buNone/>
                      </a:pPr>
                      <a:r>
                        <a:rPr lang="en-GB" sz="800" dirty="0" smtClean="0"/>
                        <a:t>Nobility</a:t>
                      </a:r>
                    </a:p>
                    <a:p>
                      <a:pPr marL="0" indent="0">
                        <a:buFont typeface="Arial" panose="020B0604020202020204" pitchFamily="34" charset="0"/>
                        <a:buChar char="•"/>
                      </a:pPr>
                      <a:r>
                        <a:rPr lang="en-GB" sz="800" dirty="0" smtClean="0"/>
                        <a:t> Still used to control local regions.</a:t>
                      </a:r>
                    </a:p>
                    <a:p>
                      <a:pPr marL="0" indent="0">
                        <a:buFont typeface="Arial" panose="020B0604020202020204" pitchFamily="34" charset="0"/>
                        <a:buChar char="•"/>
                      </a:pPr>
                      <a:r>
                        <a:rPr lang="en-GB" sz="800" dirty="0" smtClean="0"/>
                        <a:t>Earl of Oxford was to control Essex</a:t>
                      </a:r>
                      <a:r>
                        <a:rPr lang="en-GB" sz="800" baseline="0" dirty="0" smtClean="0"/>
                        <a:t> and East Anglia</a:t>
                      </a:r>
                    </a:p>
                    <a:p>
                      <a:pPr marL="0" indent="0">
                        <a:buFont typeface="Arial" panose="020B0604020202020204" pitchFamily="34" charset="0"/>
                        <a:buChar char="•"/>
                      </a:pPr>
                      <a:r>
                        <a:rPr lang="en-GB" sz="800" baseline="0" dirty="0" err="1" smtClean="0"/>
                        <a:t>Daubeney</a:t>
                      </a:r>
                      <a:r>
                        <a:rPr lang="en-GB" sz="800" baseline="0" dirty="0" smtClean="0"/>
                        <a:t> looked over the South of England.</a:t>
                      </a:r>
                    </a:p>
                    <a:p>
                      <a:pPr marL="0" indent="0">
                        <a:buFont typeface="Arial" panose="020B0604020202020204" pitchFamily="34" charset="0"/>
                        <a:buChar char="•"/>
                      </a:pPr>
                      <a:r>
                        <a:rPr lang="en-GB" sz="800" baseline="0" dirty="0" smtClean="0"/>
                        <a:t>Northumberland was reinstated to control the North and when killed was replaced by Surrey.</a:t>
                      </a:r>
                      <a:endParaRPr lang="en-GB" sz="800" dirty="0" smtClean="0"/>
                    </a:p>
                    <a:p>
                      <a:pPr marL="0" indent="0">
                        <a:buFont typeface="Arial" panose="020B0604020202020204" pitchFamily="34" charset="0"/>
                        <a:buChar char="•"/>
                      </a:pPr>
                      <a:endParaRPr lang="en-GB" sz="800" dirty="0" smtClean="0"/>
                    </a:p>
                  </a:txBody>
                  <a:tcPr/>
                </a:tc>
                <a:tc>
                  <a:txBody>
                    <a:bodyPr/>
                    <a:lstStyle/>
                    <a:p>
                      <a:pPr marL="0" indent="0">
                        <a:buFont typeface="Arial" panose="020B0604020202020204" pitchFamily="34" charset="0"/>
                        <a:buNone/>
                      </a:pPr>
                      <a:r>
                        <a:rPr lang="en-GB" sz="800" dirty="0" smtClean="0"/>
                        <a:t>Justices</a:t>
                      </a:r>
                      <a:r>
                        <a:rPr lang="en-GB" sz="800" baseline="0" dirty="0" smtClean="0"/>
                        <a:t> of the Peace (JPs)</a:t>
                      </a:r>
                      <a:endParaRPr lang="en-GB" sz="800" dirty="0" smtClean="0"/>
                    </a:p>
                    <a:p>
                      <a:pPr marL="0" indent="0">
                        <a:buFont typeface="Arial" panose="020B0604020202020204" pitchFamily="34" charset="0"/>
                        <a:buChar char="•"/>
                      </a:pPr>
                      <a:r>
                        <a:rPr lang="en-GB" sz="800" dirty="0" smtClean="0"/>
                        <a:t> maintained law and order in the countryside</a:t>
                      </a:r>
                      <a:r>
                        <a:rPr lang="en-GB" sz="800" baseline="0" dirty="0" smtClean="0"/>
                        <a:t> </a:t>
                      </a:r>
                      <a:r>
                        <a:rPr lang="en-GB" sz="800" baseline="0" dirty="0" err="1" smtClean="0"/>
                        <a:t>eg</a:t>
                      </a:r>
                      <a:r>
                        <a:rPr lang="en-GB" sz="800" baseline="0" dirty="0" smtClean="0"/>
                        <a:t> through quarter sessions where they dealt with anything except treason.</a:t>
                      </a:r>
                    </a:p>
                    <a:p>
                      <a:pPr marL="0" indent="0">
                        <a:buFont typeface="Arial" panose="020B0604020202020204" pitchFamily="34" charset="0"/>
                        <a:buChar char="•"/>
                      </a:pPr>
                      <a:r>
                        <a:rPr lang="en-GB" sz="800" baseline="0" dirty="0" smtClean="0"/>
                        <a:t>1487 law passed to allow JPs to take bail.</a:t>
                      </a:r>
                    </a:p>
                    <a:p>
                      <a:pPr marL="0" indent="0">
                        <a:buFont typeface="Arial" panose="020B0604020202020204" pitchFamily="34" charset="0"/>
                        <a:buChar char="•"/>
                      </a:pPr>
                      <a:r>
                        <a:rPr lang="en-GB" sz="800" baseline="0" dirty="0" smtClean="0"/>
                        <a:t>1495 could act upon information without waiting for a grand jury.</a:t>
                      </a:r>
                    </a:p>
                    <a:p>
                      <a:pPr marL="0" indent="0">
                        <a:buFont typeface="Arial" panose="020B0604020202020204" pitchFamily="34" charset="0"/>
                        <a:buChar char="•"/>
                      </a:pPr>
                      <a:r>
                        <a:rPr lang="en-GB" sz="800" baseline="0" dirty="0" smtClean="0"/>
                        <a:t>1495 Act of Parliament added to their duties – suppress unlawful games and control alehouses.</a:t>
                      </a:r>
                    </a:p>
                    <a:p>
                      <a:pPr marL="0" indent="0">
                        <a:buFont typeface="Arial" panose="020B0604020202020204" pitchFamily="34" charset="0"/>
                        <a:buChar char="•"/>
                      </a:pPr>
                      <a:r>
                        <a:rPr lang="en-GB" sz="800" baseline="0" dirty="0" smtClean="0"/>
                        <a:t>Regulated economic activity – </a:t>
                      </a:r>
                      <a:r>
                        <a:rPr lang="en-GB" sz="800" baseline="0" dirty="0" err="1" smtClean="0"/>
                        <a:t>eg</a:t>
                      </a:r>
                      <a:r>
                        <a:rPr lang="en-GB" sz="800" baseline="0" dirty="0" smtClean="0"/>
                        <a:t> 1504 had to check pewter and brass were the right degree of fineness.</a:t>
                      </a:r>
                    </a:p>
                    <a:p>
                      <a:pPr marL="0" indent="0">
                        <a:buFont typeface="Arial" panose="020B0604020202020204" pitchFamily="34" charset="0"/>
                        <a:buChar char="•"/>
                      </a:pPr>
                      <a:r>
                        <a:rPr lang="en-GB" sz="800" baseline="0" dirty="0" smtClean="0"/>
                        <a:t>JPs were given authority to impose bonds on sheriffs (who tended to be from the nobility)</a:t>
                      </a:r>
                    </a:p>
                    <a:p>
                      <a:pPr marL="0" indent="0">
                        <a:buFont typeface="Arial" panose="020B0604020202020204" pitchFamily="34" charset="0"/>
                        <a:buChar char="•"/>
                      </a:pPr>
                      <a:r>
                        <a:rPr lang="en-GB" sz="800" baseline="0" dirty="0" smtClean="0"/>
                        <a:t>Issue as many worked in their local area so could be corrupt/not act.</a:t>
                      </a:r>
                      <a:endParaRPr lang="en-GB" sz="800" dirty="0" smtClean="0"/>
                    </a:p>
                  </a:txBody>
                  <a:tcPr/>
                </a:tc>
                <a:extLst>
                  <a:ext uri="{0D108BD9-81ED-4DB2-BD59-A6C34878D82A}">
                    <a16:rowId xmlns:a16="http://schemas.microsoft.com/office/drawing/2014/main" val="293394105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72435235"/>
              </p:ext>
            </p:extLst>
          </p:nvPr>
        </p:nvGraphicFramePr>
        <p:xfrm>
          <a:off x="98752" y="101778"/>
          <a:ext cx="4308714" cy="3200400"/>
        </p:xfrm>
        <a:graphic>
          <a:graphicData uri="http://schemas.openxmlformats.org/drawingml/2006/table">
            <a:tbl>
              <a:tblPr firstRow="1" bandRow="1">
                <a:tableStyleId>{5C22544A-7EE6-4342-B048-85BDC9FD1C3A}</a:tableStyleId>
              </a:tblPr>
              <a:tblGrid>
                <a:gridCol w="1852117">
                  <a:extLst>
                    <a:ext uri="{9D8B030D-6E8A-4147-A177-3AD203B41FA5}">
                      <a16:colId xmlns:a16="http://schemas.microsoft.com/office/drawing/2014/main" val="452685101"/>
                    </a:ext>
                  </a:extLst>
                </a:gridCol>
                <a:gridCol w="2456597">
                  <a:extLst>
                    <a:ext uri="{9D8B030D-6E8A-4147-A177-3AD203B41FA5}">
                      <a16:colId xmlns:a16="http://schemas.microsoft.com/office/drawing/2014/main" val="4115301817"/>
                    </a:ext>
                  </a:extLst>
                </a:gridCol>
              </a:tblGrid>
              <a:tr h="371517">
                <a:tc gridSpan="2">
                  <a:txBody>
                    <a:bodyPr/>
                    <a:lstStyle/>
                    <a:p>
                      <a:pPr marL="0" indent="0">
                        <a:buFont typeface="Arial" panose="020B0604020202020204" pitchFamily="34" charset="0"/>
                        <a:buNone/>
                      </a:pPr>
                      <a:r>
                        <a:rPr lang="en-GB" sz="800" dirty="0" smtClean="0"/>
                        <a:t>Controlling the Nobility – </a:t>
                      </a:r>
                      <a:r>
                        <a:rPr lang="en-GB" sz="800" b="0" dirty="0" smtClean="0"/>
                        <a:t>the nobility had had a lot of power during the war of the roses, for example the</a:t>
                      </a:r>
                      <a:r>
                        <a:rPr lang="en-GB" sz="800" b="0" baseline="0" dirty="0" smtClean="0"/>
                        <a:t> Earl of Warwick was known as the ‘Kingmaker’.  Henry had to ensure he was the most powerful person in the realm.</a:t>
                      </a:r>
                      <a:endParaRPr lang="en-GB" sz="800" b="0" dirty="0"/>
                    </a:p>
                  </a:txBody>
                  <a:tcPr/>
                </a:tc>
                <a:tc hMerge="1">
                  <a:txBody>
                    <a:bodyPr/>
                    <a:lstStyle/>
                    <a:p>
                      <a:pPr marL="0" indent="0">
                        <a:buFont typeface="Arial" panose="020B0604020202020204" pitchFamily="34" charset="0"/>
                        <a:buChar char="•"/>
                      </a:pPr>
                      <a:endParaRPr lang="en-GB" sz="800" dirty="0" smtClean="0"/>
                    </a:p>
                  </a:txBody>
                  <a:tcPr/>
                </a:tc>
                <a:extLst>
                  <a:ext uri="{0D108BD9-81ED-4DB2-BD59-A6C34878D82A}">
                    <a16:rowId xmlns:a16="http://schemas.microsoft.com/office/drawing/2014/main" val="1718376105"/>
                  </a:ext>
                </a:extLst>
              </a:tr>
              <a:tr h="1164087">
                <a:tc>
                  <a:txBody>
                    <a:bodyPr/>
                    <a:lstStyle/>
                    <a:p>
                      <a:pPr marL="0" indent="0">
                        <a:buFont typeface="Arial" panose="020B0604020202020204" pitchFamily="34" charset="0"/>
                        <a:buNone/>
                      </a:pPr>
                      <a:r>
                        <a:rPr lang="en-GB" sz="800" dirty="0" smtClean="0"/>
                        <a:t>Attainders</a:t>
                      </a:r>
                    </a:p>
                    <a:p>
                      <a:pPr marL="0" indent="0">
                        <a:buFont typeface="Arial" panose="020B0604020202020204" pitchFamily="34" charset="0"/>
                        <a:buChar char="•"/>
                      </a:pPr>
                      <a:r>
                        <a:rPr lang="en-GB" sz="800" dirty="0" smtClean="0"/>
                        <a:t> passed by Parliament – declared a noble guilty of treason without trial.</a:t>
                      </a:r>
                    </a:p>
                    <a:p>
                      <a:pPr marL="0" indent="0">
                        <a:buFont typeface="Arial" panose="020B0604020202020204" pitchFamily="34" charset="0"/>
                        <a:buChar char="•"/>
                      </a:pPr>
                      <a:r>
                        <a:rPr lang="en-GB" sz="800" dirty="0" smtClean="0"/>
                        <a:t>Stripped nobles of their titles and land</a:t>
                      </a:r>
                    </a:p>
                    <a:p>
                      <a:pPr marL="0" indent="0">
                        <a:buFont typeface="Arial" panose="020B0604020202020204" pitchFamily="34" charset="0"/>
                        <a:buChar char="•"/>
                      </a:pPr>
                      <a:r>
                        <a:rPr lang="en-GB" sz="800" dirty="0" smtClean="0"/>
                        <a:t>138 passed</a:t>
                      </a:r>
                      <a:r>
                        <a:rPr lang="en-GB" sz="800" baseline="0" dirty="0" smtClean="0"/>
                        <a:t> (51 in the period 1504-1509)</a:t>
                      </a:r>
                    </a:p>
                    <a:p>
                      <a:pPr marL="0" indent="0">
                        <a:buFont typeface="Arial" panose="020B0604020202020204" pitchFamily="34" charset="0"/>
                        <a:buChar char="•"/>
                      </a:pPr>
                      <a:r>
                        <a:rPr lang="en-GB" sz="800" baseline="0" dirty="0" smtClean="0"/>
                        <a:t>46 reversed to secure gratitude and loyalty. </a:t>
                      </a:r>
                      <a:endParaRPr lang="en-GB" sz="800" dirty="0"/>
                    </a:p>
                  </a:txBody>
                  <a:tcPr/>
                </a:tc>
                <a:tc>
                  <a:txBody>
                    <a:bodyPr/>
                    <a:lstStyle/>
                    <a:p>
                      <a:pPr marL="0" indent="0">
                        <a:buFont typeface="Arial" panose="020B0604020202020204" pitchFamily="34" charset="0"/>
                        <a:buNone/>
                      </a:pPr>
                      <a:r>
                        <a:rPr lang="en-GB" sz="800" dirty="0" smtClean="0"/>
                        <a:t>Patronage</a:t>
                      </a:r>
                    </a:p>
                    <a:p>
                      <a:pPr marL="0" indent="0">
                        <a:buFont typeface="Arial" panose="020B0604020202020204" pitchFamily="34" charset="0"/>
                        <a:buChar char="•"/>
                      </a:pPr>
                      <a:r>
                        <a:rPr lang="en-GB" sz="800" dirty="0" smtClean="0"/>
                        <a:t>  = titles/land to reward people.</a:t>
                      </a:r>
                    </a:p>
                    <a:p>
                      <a:pPr marL="0" indent="0">
                        <a:buFont typeface="Arial" panose="020B0604020202020204" pitchFamily="34" charset="0"/>
                        <a:buChar char="•"/>
                      </a:pPr>
                      <a:r>
                        <a:rPr lang="en-GB" sz="800" dirty="0" smtClean="0"/>
                        <a:t>Henry rewarded some key followers </a:t>
                      </a:r>
                      <a:r>
                        <a:rPr lang="en-GB" sz="800" dirty="0" err="1" smtClean="0"/>
                        <a:t>eg</a:t>
                      </a:r>
                      <a:r>
                        <a:rPr lang="en-GB" sz="800" dirty="0" smtClean="0"/>
                        <a:t> John de Vere (Earl of Oxford) and Jasper</a:t>
                      </a:r>
                      <a:r>
                        <a:rPr lang="en-GB" sz="800" baseline="0" dirty="0" smtClean="0"/>
                        <a:t> Tudor (Duke of Bedford.)</a:t>
                      </a:r>
                    </a:p>
                    <a:p>
                      <a:pPr marL="0" indent="0">
                        <a:buFont typeface="Arial" panose="020B0604020202020204" pitchFamily="34" charset="0"/>
                        <a:buChar char="•"/>
                      </a:pPr>
                      <a:r>
                        <a:rPr lang="en-GB" sz="800" baseline="0" dirty="0" smtClean="0"/>
                        <a:t>Henry was reluctant to make new nobles – this caused vacant lands to be his a stop a powerful group who could challenge him.</a:t>
                      </a:r>
                    </a:p>
                    <a:p>
                      <a:pPr marL="0" indent="0">
                        <a:buFont typeface="Arial" panose="020B0604020202020204" pitchFamily="34" charset="0"/>
                        <a:buChar char="•"/>
                      </a:pPr>
                      <a:r>
                        <a:rPr lang="en-GB" sz="800" baseline="0" dirty="0" smtClean="0"/>
                        <a:t>Rewarded people lower down the social scale – </a:t>
                      </a:r>
                      <a:r>
                        <a:rPr lang="en-GB" sz="800" baseline="0" dirty="0" err="1" smtClean="0"/>
                        <a:t>eg</a:t>
                      </a:r>
                      <a:r>
                        <a:rPr lang="en-GB" sz="800" baseline="0" dirty="0" smtClean="0"/>
                        <a:t> Sir Reginald Bray </a:t>
                      </a:r>
                    </a:p>
                    <a:p>
                      <a:pPr marL="0" indent="0">
                        <a:buFont typeface="Arial" panose="020B0604020202020204" pitchFamily="34" charset="0"/>
                        <a:buChar char="•"/>
                      </a:pPr>
                      <a:r>
                        <a:rPr lang="en-GB" sz="800" baseline="0" dirty="0" smtClean="0"/>
                        <a:t>Lack of patronage was a reason why Lord Audley joined the Cornish rebels in 1497.</a:t>
                      </a:r>
                      <a:endParaRPr lang="en-GB" sz="800" dirty="0" smtClean="0"/>
                    </a:p>
                  </a:txBody>
                  <a:tcPr/>
                </a:tc>
                <a:extLst>
                  <a:ext uri="{0D108BD9-81ED-4DB2-BD59-A6C34878D82A}">
                    <a16:rowId xmlns:a16="http://schemas.microsoft.com/office/drawing/2014/main" val="1255693530"/>
                  </a:ext>
                </a:extLst>
              </a:tr>
              <a:tr h="1164087">
                <a:tc>
                  <a:txBody>
                    <a:bodyPr/>
                    <a:lstStyle/>
                    <a:p>
                      <a:pPr marL="0" indent="0">
                        <a:buFont typeface="Arial" panose="020B0604020202020204" pitchFamily="34" charset="0"/>
                        <a:buNone/>
                      </a:pPr>
                      <a:r>
                        <a:rPr lang="en-GB" sz="800" dirty="0" smtClean="0"/>
                        <a:t>Financial</a:t>
                      </a:r>
                      <a:r>
                        <a:rPr lang="en-GB" sz="800" baseline="0" dirty="0" smtClean="0"/>
                        <a:t> controls</a:t>
                      </a:r>
                      <a:endParaRPr lang="en-GB" sz="800" dirty="0" smtClean="0"/>
                    </a:p>
                    <a:p>
                      <a:pPr marL="0" indent="0">
                        <a:buFont typeface="Arial" panose="020B0604020202020204" pitchFamily="34" charset="0"/>
                        <a:buChar char="•"/>
                      </a:pPr>
                      <a:r>
                        <a:rPr lang="en-GB" sz="800" dirty="0" smtClean="0"/>
                        <a:t> bond – place them in debt to the crown (if they misbehave they pay the money)</a:t>
                      </a:r>
                    </a:p>
                    <a:p>
                      <a:pPr marL="0" indent="0">
                        <a:buFont typeface="Arial" panose="020B0604020202020204" pitchFamily="34" charset="0"/>
                        <a:buChar char="•"/>
                      </a:pPr>
                      <a:r>
                        <a:rPr lang="en-GB" sz="800" dirty="0" smtClean="0"/>
                        <a:t>In Henry’s last decade 2/3 nobles were under bond.</a:t>
                      </a:r>
                    </a:p>
                    <a:p>
                      <a:pPr marL="0" indent="0">
                        <a:buFont typeface="Arial" panose="020B0604020202020204" pitchFamily="34" charset="0"/>
                        <a:buChar char="•"/>
                      </a:pPr>
                      <a:r>
                        <a:rPr lang="en-GB" sz="800" dirty="0" err="1" smtClean="0"/>
                        <a:t>Eg</a:t>
                      </a:r>
                      <a:r>
                        <a:rPr lang="en-GB" sz="800" dirty="0" smtClean="0"/>
                        <a:t> Lord </a:t>
                      </a:r>
                      <a:r>
                        <a:rPr lang="en-GB" sz="800" dirty="0" err="1" smtClean="0"/>
                        <a:t>Burgavenney</a:t>
                      </a:r>
                      <a:r>
                        <a:rPr lang="en-GB" sz="800" dirty="0" smtClean="0"/>
                        <a:t> placed under a bond of £5000 to repay over 10 years.</a:t>
                      </a:r>
                    </a:p>
                    <a:p>
                      <a:pPr marL="0" indent="0">
                        <a:buFont typeface="Arial" panose="020B0604020202020204" pitchFamily="34" charset="0"/>
                        <a:buChar char="•"/>
                      </a:pPr>
                      <a:r>
                        <a:rPr lang="en-GB" sz="800" dirty="0" smtClean="0"/>
                        <a:t>Council Learned in Law collected these debts.</a:t>
                      </a:r>
                    </a:p>
                  </a:txBody>
                  <a:tcPr/>
                </a:tc>
                <a:tc>
                  <a:txBody>
                    <a:bodyPr/>
                    <a:lstStyle/>
                    <a:p>
                      <a:pPr marL="0" indent="0">
                        <a:buFont typeface="Arial" panose="020B0604020202020204" pitchFamily="34" charset="0"/>
                        <a:buNone/>
                      </a:pPr>
                      <a:r>
                        <a:rPr lang="en-GB" sz="800" dirty="0" smtClean="0"/>
                        <a:t>Attacks</a:t>
                      </a:r>
                      <a:r>
                        <a:rPr lang="en-GB" sz="800" baseline="0" dirty="0" smtClean="0"/>
                        <a:t> on Retaining</a:t>
                      </a:r>
                      <a:endParaRPr lang="en-GB" sz="800" dirty="0" smtClean="0"/>
                    </a:p>
                    <a:p>
                      <a:pPr marL="0" indent="0">
                        <a:buFont typeface="Arial" panose="020B0604020202020204" pitchFamily="34" charset="0"/>
                        <a:buChar char="•"/>
                      </a:pPr>
                      <a:r>
                        <a:rPr lang="en-GB" sz="800" dirty="0" smtClean="0"/>
                        <a:t> Retaining = keeping large numbers of men as personal staff (Henry feared</a:t>
                      </a:r>
                      <a:r>
                        <a:rPr lang="en-GB" sz="800" baseline="0" dirty="0" smtClean="0"/>
                        <a:t> these could be used a armies)</a:t>
                      </a:r>
                    </a:p>
                    <a:p>
                      <a:pPr marL="0" indent="0">
                        <a:buFont typeface="Arial" panose="020B0604020202020204" pitchFamily="34" charset="0"/>
                        <a:buChar char="•"/>
                      </a:pPr>
                      <a:r>
                        <a:rPr lang="en-GB" sz="800" baseline="0" dirty="0" smtClean="0"/>
                        <a:t>Passed laws in 1485 and 1504 against illegal retaining.</a:t>
                      </a:r>
                    </a:p>
                    <a:p>
                      <a:pPr marL="0" indent="0">
                        <a:buFont typeface="Arial" panose="020B0604020202020204" pitchFamily="34" charset="0"/>
                        <a:buChar char="•"/>
                      </a:pPr>
                      <a:r>
                        <a:rPr lang="en-GB" sz="800" baseline="0" dirty="0" smtClean="0"/>
                        <a:t>1504 law - £5 per month per illegal retainer.</a:t>
                      </a:r>
                    </a:p>
                    <a:p>
                      <a:pPr marL="0" indent="0">
                        <a:buFont typeface="Arial" panose="020B0604020202020204" pitchFamily="34" charset="0"/>
                        <a:buChar char="•"/>
                      </a:pPr>
                      <a:r>
                        <a:rPr lang="en-GB" sz="800" baseline="0" dirty="0" smtClean="0"/>
                        <a:t>1507 – Lord </a:t>
                      </a:r>
                      <a:r>
                        <a:rPr lang="en-GB" sz="800" baseline="0" dirty="0" err="1" smtClean="0"/>
                        <a:t>Burgavenney</a:t>
                      </a:r>
                      <a:r>
                        <a:rPr lang="en-GB" sz="800" baseline="0" dirty="0" smtClean="0"/>
                        <a:t> fined £70,000 for illegally retaining 471 men.</a:t>
                      </a:r>
                    </a:p>
                    <a:p>
                      <a:pPr marL="0" indent="0">
                        <a:buFont typeface="Arial" panose="020B0604020202020204" pitchFamily="34" charset="0"/>
                        <a:buChar char="•"/>
                      </a:pPr>
                      <a:r>
                        <a:rPr lang="en-GB" sz="800" baseline="0" dirty="0" smtClean="0"/>
                        <a:t>Margaret Beaufort was fined for illegal retaining.</a:t>
                      </a:r>
                      <a:endParaRPr lang="en-GB" sz="800" dirty="0" smtClean="0"/>
                    </a:p>
                  </a:txBody>
                  <a:tcPr/>
                </a:tc>
                <a:extLst>
                  <a:ext uri="{0D108BD9-81ED-4DB2-BD59-A6C34878D82A}">
                    <a16:rowId xmlns:a16="http://schemas.microsoft.com/office/drawing/2014/main" val="286979213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97557033"/>
              </p:ext>
            </p:extLst>
          </p:nvPr>
        </p:nvGraphicFramePr>
        <p:xfrm>
          <a:off x="4612942" y="101778"/>
          <a:ext cx="5188688" cy="3383280"/>
        </p:xfrm>
        <a:graphic>
          <a:graphicData uri="http://schemas.openxmlformats.org/drawingml/2006/table">
            <a:tbl>
              <a:tblPr firstRow="1" bandRow="1">
                <a:tableStyleId>{5C22544A-7EE6-4342-B048-85BDC9FD1C3A}</a:tableStyleId>
              </a:tblPr>
              <a:tblGrid>
                <a:gridCol w="1296537">
                  <a:extLst>
                    <a:ext uri="{9D8B030D-6E8A-4147-A177-3AD203B41FA5}">
                      <a16:colId xmlns:a16="http://schemas.microsoft.com/office/drawing/2014/main" val="3936199663"/>
                    </a:ext>
                  </a:extLst>
                </a:gridCol>
                <a:gridCol w="1296537">
                  <a:extLst>
                    <a:ext uri="{9D8B030D-6E8A-4147-A177-3AD203B41FA5}">
                      <a16:colId xmlns:a16="http://schemas.microsoft.com/office/drawing/2014/main" val="3196917731"/>
                    </a:ext>
                  </a:extLst>
                </a:gridCol>
                <a:gridCol w="998184">
                  <a:extLst>
                    <a:ext uri="{9D8B030D-6E8A-4147-A177-3AD203B41FA5}">
                      <a16:colId xmlns:a16="http://schemas.microsoft.com/office/drawing/2014/main" val="4270183476"/>
                    </a:ext>
                  </a:extLst>
                </a:gridCol>
                <a:gridCol w="256540">
                  <a:extLst>
                    <a:ext uri="{9D8B030D-6E8A-4147-A177-3AD203B41FA5}">
                      <a16:colId xmlns:a16="http://schemas.microsoft.com/office/drawing/2014/main" val="2498491388"/>
                    </a:ext>
                  </a:extLst>
                </a:gridCol>
                <a:gridCol w="1340890">
                  <a:extLst>
                    <a:ext uri="{9D8B030D-6E8A-4147-A177-3AD203B41FA5}">
                      <a16:colId xmlns:a16="http://schemas.microsoft.com/office/drawing/2014/main" val="4150421955"/>
                    </a:ext>
                  </a:extLst>
                </a:gridCol>
              </a:tblGrid>
              <a:tr h="188247">
                <a:tc gridSpan="5">
                  <a:txBody>
                    <a:bodyPr/>
                    <a:lstStyle/>
                    <a:p>
                      <a:r>
                        <a:rPr lang="en-GB" sz="800" dirty="0" smtClean="0"/>
                        <a:t>Finances – </a:t>
                      </a:r>
                      <a:r>
                        <a:rPr lang="en-GB" sz="800" b="0" dirty="0" smtClean="0"/>
                        <a:t>Henry was caution</a:t>
                      </a:r>
                      <a:r>
                        <a:rPr lang="en-GB" sz="800" b="0" baseline="0" dirty="0" smtClean="0"/>
                        <a:t> with money.  He moved finance from the exchequer to the chamber where he signed each page the accounts himself.  He also avoided costly foreign policy ventures.</a:t>
                      </a:r>
                      <a:endParaRPr lang="en-GB" sz="800" b="0" dirty="0"/>
                    </a:p>
                  </a:txBody>
                  <a:tcPr/>
                </a:tc>
                <a:tc hMerge="1">
                  <a:txBody>
                    <a:bodyPr/>
                    <a:lstStyle/>
                    <a:p>
                      <a:endParaRPr lang="en-GB" sz="800" dirty="0"/>
                    </a:p>
                  </a:txBody>
                  <a:tcPr/>
                </a:tc>
                <a:tc hMerge="1">
                  <a:txBody>
                    <a:bodyPr/>
                    <a:lstStyle/>
                    <a:p>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8816910"/>
                  </a:ext>
                </a:extLst>
              </a:tr>
              <a:tr h="125681">
                <a:tc gridSpan="2">
                  <a:txBody>
                    <a:bodyPr/>
                    <a:lstStyle/>
                    <a:p>
                      <a:pPr marL="0" indent="0">
                        <a:buFont typeface="Arial" panose="020B0604020202020204" pitchFamily="34" charset="0"/>
                        <a:buNone/>
                      </a:pPr>
                      <a:r>
                        <a:rPr lang="en-GB" sz="800" dirty="0" smtClean="0"/>
                        <a:t>Ordinary – bulk of income</a:t>
                      </a:r>
                      <a:endParaRPr lang="en-GB" sz="800" dirty="0"/>
                    </a:p>
                  </a:txBody>
                  <a:tcPr/>
                </a:tc>
                <a:tc hMerge="1">
                  <a:txBody>
                    <a:bodyPr/>
                    <a:lstStyle/>
                    <a:p>
                      <a:pPr marL="0" indent="0">
                        <a:buFont typeface="Arial" panose="020B0604020202020204" pitchFamily="34" charset="0"/>
                        <a:buChar char="•"/>
                      </a:pPr>
                      <a:endParaRPr lang="en-GB" sz="800" dirty="0" smtClean="0"/>
                    </a:p>
                  </a:txBody>
                  <a:tcPr/>
                </a:tc>
                <a:tc gridSpan="3">
                  <a:txBody>
                    <a:bodyPr/>
                    <a:lstStyle/>
                    <a:p>
                      <a:pPr marL="0" indent="0">
                        <a:buFont typeface="Arial" panose="020B0604020202020204" pitchFamily="34" charset="0"/>
                        <a:buNone/>
                      </a:pPr>
                      <a:r>
                        <a:rPr lang="en-GB" sz="800" dirty="0" smtClean="0"/>
                        <a:t>Extraordinary</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09609730"/>
                  </a:ext>
                </a:extLst>
              </a:tr>
              <a:tr h="888412">
                <a:tc rowSpan="2">
                  <a:txBody>
                    <a:bodyPr/>
                    <a:lstStyle/>
                    <a:p>
                      <a:pPr marL="0" indent="0">
                        <a:buFont typeface="Arial" panose="020B0604020202020204" pitchFamily="34" charset="0"/>
                        <a:buNone/>
                      </a:pPr>
                      <a:r>
                        <a:rPr lang="en-GB" sz="800" dirty="0" smtClean="0"/>
                        <a:t>Crown</a:t>
                      </a:r>
                      <a:r>
                        <a:rPr lang="en-GB" sz="800" baseline="0" dirty="0" smtClean="0"/>
                        <a:t> Lands</a:t>
                      </a:r>
                      <a:endParaRPr lang="en-GB" sz="800" dirty="0" smtClean="0"/>
                    </a:p>
                    <a:p>
                      <a:pPr marL="0" indent="0">
                        <a:buFont typeface="Arial" panose="020B0604020202020204" pitchFamily="34" charset="0"/>
                        <a:buChar char="•"/>
                      </a:pPr>
                      <a:r>
                        <a:rPr lang="en-GB" sz="800" dirty="0" smtClean="0"/>
                        <a:t> gained extra</a:t>
                      </a:r>
                      <a:r>
                        <a:rPr lang="en-GB" sz="800" baseline="0" dirty="0" smtClean="0"/>
                        <a:t> through attainders</a:t>
                      </a:r>
                    </a:p>
                    <a:p>
                      <a:pPr marL="0" indent="0">
                        <a:buFont typeface="Arial" panose="020B0604020202020204" pitchFamily="34" charset="0"/>
                        <a:buChar char="•"/>
                      </a:pPr>
                      <a:r>
                        <a:rPr lang="en-GB" sz="800" baseline="0" dirty="0" smtClean="0"/>
                        <a:t>1486 Act of Resumption gained all land granted away in War of </a:t>
                      </a:r>
                      <a:r>
                        <a:rPr lang="en-GB" sz="800" baseline="0" smtClean="0"/>
                        <a:t>the Roses</a:t>
                      </a:r>
                      <a:r>
                        <a:rPr lang="en-GB" sz="800" baseline="0" dirty="0" smtClean="0"/>
                        <a:t>.</a:t>
                      </a:r>
                    </a:p>
                    <a:p>
                      <a:pPr marL="0" indent="0">
                        <a:buFont typeface="Arial" panose="020B0604020202020204" pitchFamily="34" charset="0"/>
                        <a:buChar char="•"/>
                      </a:pPr>
                      <a:r>
                        <a:rPr lang="en-GB" sz="800" baseline="0" dirty="0" smtClean="0"/>
                        <a:t>Bray administered Crown lands</a:t>
                      </a:r>
                    </a:p>
                    <a:p>
                      <a:pPr marL="0" indent="0">
                        <a:buFont typeface="Arial" panose="020B0604020202020204" pitchFamily="34" charset="0"/>
                        <a:buChar char="•"/>
                      </a:pPr>
                      <a:r>
                        <a:rPr lang="en-GB" sz="800" baseline="0" dirty="0" smtClean="0"/>
                        <a:t>At the start of Henry’s reign income dropped to £12,000 but was £42,000 by the end.</a:t>
                      </a:r>
                      <a:endParaRPr lang="en-GB" sz="800" dirty="0"/>
                    </a:p>
                  </a:txBody>
                  <a:tcPr/>
                </a:tc>
                <a:tc rowSpan="2">
                  <a:txBody>
                    <a:bodyPr/>
                    <a:lstStyle/>
                    <a:p>
                      <a:pPr marL="0" indent="0">
                        <a:buFont typeface="Arial" panose="020B0604020202020204" pitchFamily="34" charset="0"/>
                        <a:buNone/>
                      </a:pPr>
                      <a:r>
                        <a:rPr lang="en-GB" sz="800" dirty="0" smtClean="0"/>
                        <a:t>Feudal</a:t>
                      </a:r>
                      <a:r>
                        <a:rPr lang="en-GB" sz="800" baseline="0" dirty="0" smtClean="0"/>
                        <a:t> Dues</a:t>
                      </a:r>
                      <a:endParaRPr lang="en-GB" sz="800" dirty="0" smtClean="0"/>
                    </a:p>
                    <a:p>
                      <a:pPr marL="0" indent="0">
                        <a:buFont typeface="Arial" panose="020B0604020202020204" pitchFamily="34" charset="0"/>
                        <a:buChar char="•"/>
                      </a:pPr>
                      <a:r>
                        <a:rPr lang="en-GB" sz="800" dirty="0" smtClean="0"/>
                        <a:t> </a:t>
                      </a:r>
                      <a:r>
                        <a:rPr lang="en-GB" sz="800" dirty="0" err="1" smtClean="0"/>
                        <a:t>Wardship</a:t>
                      </a:r>
                      <a:r>
                        <a:rPr lang="en-GB" sz="800" dirty="0" smtClean="0"/>
                        <a:t> +livery – king looking after a minor’s lands and livery when he inherited them</a:t>
                      </a:r>
                    </a:p>
                    <a:p>
                      <a:pPr marL="0" indent="0">
                        <a:buFont typeface="Arial" panose="020B0604020202020204" pitchFamily="34" charset="0"/>
                        <a:buChar char="•"/>
                      </a:pPr>
                      <a:r>
                        <a:rPr lang="en-GB" sz="800" dirty="0" smtClean="0"/>
                        <a:t>Marriage – right to arrange tenant’s daughters’ marriages.</a:t>
                      </a:r>
                    </a:p>
                    <a:p>
                      <a:pPr marL="0" indent="0">
                        <a:buFont typeface="Arial" panose="020B0604020202020204" pitchFamily="34" charset="0"/>
                        <a:buChar char="•"/>
                      </a:pPr>
                      <a:r>
                        <a:rPr lang="en-GB" sz="800" dirty="0" smtClean="0"/>
                        <a:t>Sir John Hussey organised this – increasing income from £350 to £6000</a:t>
                      </a:r>
                    </a:p>
                  </a:txBody>
                  <a:tcPr/>
                </a:tc>
                <a:tc gridSpan="2">
                  <a:txBody>
                    <a:bodyPr/>
                    <a:lstStyle/>
                    <a:p>
                      <a:pPr marL="0" indent="0">
                        <a:buFont typeface="Arial" panose="020B0604020202020204" pitchFamily="34" charset="0"/>
                        <a:buNone/>
                      </a:pPr>
                      <a:r>
                        <a:rPr lang="en-GB" sz="800" dirty="0" smtClean="0"/>
                        <a:t>Bonds</a:t>
                      </a:r>
                      <a:r>
                        <a:rPr lang="en-GB" sz="800" baseline="0" dirty="0" smtClean="0"/>
                        <a:t> and recognisances</a:t>
                      </a:r>
                      <a:endParaRPr lang="en-GB" sz="800" dirty="0" smtClean="0"/>
                    </a:p>
                    <a:p>
                      <a:pPr marL="0" indent="0">
                        <a:buFont typeface="Arial" panose="020B0604020202020204" pitchFamily="34" charset="0"/>
                        <a:buChar char="•"/>
                      </a:pPr>
                      <a:r>
                        <a:rPr lang="en-GB" sz="800" dirty="0" smtClean="0"/>
                        <a:t> </a:t>
                      </a:r>
                      <a:r>
                        <a:rPr lang="en-GB" sz="800" dirty="0" err="1" smtClean="0"/>
                        <a:t>eg</a:t>
                      </a:r>
                      <a:r>
                        <a:rPr lang="en-GB" sz="800" dirty="0" smtClean="0"/>
                        <a:t> Earl of Westmoreland paid £10,000 after Battle of Bosworth</a:t>
                      </a:r>
                    </a:p>
                    <a:p>
                      <a:pPr marL="0" indent="0">
                        <a:buFont typeface="Arial" panose="020B0604020202020204" pitchFamily="34" charset="0"/>
                        <a:buChar char="•"/>
                      </a:pPr>
                      <a:r>
                        <a:rPr lang="en-GB" sz="800" dirty="0" smtClean="0"/>
                        <a:t>Council Learned in Law collected these debts.</a:t>
                      </a:r>
                    </a:p>
                  </a:txBody>
                  <a:tcPr/>
                </a:tc>
                <a:tc hMerge="1">
                  <a:txBody>
                    <a:bodyPr/>
                    <a:lstStyle/>
                    <a:p>
                      <a:pPr marL="0" indent="0">
                        <a:buFont typeface="Arial" panose="020B0604020202020204" pitchFamily="34" charset="0"/>
                        <a:buNone/>
                      </a:pPr>
                      <a:endParaRPr lang="en-GB" sz="800" dirty="0" smtClean="0"/>
                    </a:p>
                  </a:txBody>
                  <a:tcPr/>
                </a:tc>
                <a:tc>
                  <a:txBody>
                    <a:bodyPr/>
                    <a:lstStyle/>
                    <a:p>
                      <a:pPr marL="0" indent="0">
                        <a:buFont typeface="Arial" panose="020B0604020202020204" pitchFamily="34" charset="0"/>
                        <a:buNone/>
                      </a:pPr>
                      <a:r>
                        <a:rPr lang="en-GB" sz="800" dirty="0" smtClean="0"/>
                        <a:t>Loans</a:t>
                      </a:r>
                      <a:r>
                        <a:rPr lang="en-GB" sz="800" baseline="0" dirty="0" smtClean="0"/>
                        <a:t> and Benevolences</a:t>
                      </a:r>
                      <a:endParaRPr lang="en-GB" sz="800" dirty="0" smtClean="0"/>
                    </a:p>
                    <a:p>
                      <a:pPr marL="0" indent="0">
                        <a:buFont typeface="Arial" panose="020B0604020202020204" pitchFamily="34" charset="0"/>
                        <a:buChar char="•"/>
                      </a:pPr>
                      <a:r>
                        <a:rPr lang="en-GB" sz="800" dirty="0" smtClean="0"/>
                        <a:t> Organised by royal council for help in specific circumstances.</a:t>
                      </a:r>
                    </a:p>
                    <a:p>
                      <a:pPr marL="0" indent="0">
                        <a:buFont typeface="Arial" panose="020B0604020202020204" pitchFamily="34" charset="0"/>
                        <a:buChar char="•"/>
                      </a:pPr>
                      <a:r>
                        <a:rPr lang="en-GB" sz="800" dirty="0" smtClean="0"/>
                        <a:t>Enforced by Council Learned in law </a:t>
                      </a:r>
                      <a:r>
                        <a:rPr lang="en-GB" sz="800" dirty="0" err="1" smtClean="0"/>
                        <a:t>eg</a:t>
                      </a:r>
                      <a:r>
                        <a:rPr lang="en-GB" sz="800" dirty="0" smtClean="0"/>
                        <a:t> in 1491 when £48,000 was collected for war.</a:t>
                      </a:r>
                    </a:p>
                  </a:txBody>
                  <a:tcPr/>
                </a:tc>
                <a:extLst>
                  <a:ext uri="{0D108BD9-81ED-4DB2-BD59-A6C34878D82A}">
                    <a16:rowId xmlns:a16="http://schemas.microsoft.com/office/drawing/2014/main" val="3181979086"/>
                  </a:ext>
                </a:extLst>
              </a:tr>
              <a:tr h="464183">
                <a:tc vMerge="1">
                  <a:txBody>
                    <a:bodyPr/>
                    <a:lstStyle/>
                    <a:p>
                      <a:endParaRPr lang="en-GB"/>
                    </a:p>
                  </a:txBody>
                  <a:tcPr/>
                </a:tc>
                <a:tc vMerge="1">
                  <a:txBody>
                    <a:bodyPr/>
                    <a:lstStyle/>
                    <a:p>
                      <a:endParaRPr lang="en-GB"/>
                    </a:p>
                  </a:txBody>
                  <a:tcPr/>
                </a:tc>
                <a:tc gridSpan="3">
                  <a:txBody>
                    <a:bodyPr/>
                    <a:lstStyle/>
                    <a:p>
                      <a:pPr marL="0" indent="0">
                        <a:buFont typeface="Arial" panose="020B0604020202020204" pitchFamily="34" charset="0"/>
                        <a:buNone/>
                      </a:pPr>
                      <a:r>
                        <a:rPr lang="en-GB" sz="800" dirty="0" smtClean="0"/>
                        <a:t>Clerical</a:t>
                      </a:r>
                      <a:r>
                        <a:rPr lang="en-GB" sz="800" baseline="0" dirty="0" smtClean="0"/>
                        <a:t> Taxes</a:t>
                      </a:r>
                      <a:endParaRPr lang="en-GB" sz="800" dirty="0" smtClean="0"/>
                    </a:p>
                    <a:p>
                      <a:pPr marL="0" indent="0">
                        <a:buFont typeface="Arial" panose="020B0604020202020204" pitchFamily="34" charset="0"/>
                        <a:buChar char="•"/>
                      </a:pPr>
                      <a:r>
                        <a:rPr lang="en-GB" sz="800" dirty="0" smtClean="0"/>
                        <a:t>  special tax on clergy as they didn’t pay normal tax.</a:t>
                      </a:r>
                    </a:p>
                    <a:p>
                      <a:pPr marL="0" indent="0">
                        <a:buFont typeface="Arial" panose="020B0604020202020204" pitchFamily="34" charset="0"/>
                        <a:buChar char="•"/>
                      </a:pPr>
                      <a:r>
                        <a:rPr lang="en-GB" sz="800" dirty="0" smtClean="0"/>
                        <a:t>Also sold offices </a:t>
                      </a:r>
                      <a:r>
                        <a:rPr lang="en-GB" sz="800" dirty="0" err="1" smtClean="0"/>
                        <a:t>eg</a:t>
                      </a:r>
                      <a:r>
                        <a:rPr lang="en-GB" sz="800" dirty="0" smtClean="0"/>
                        <a:t> £300 for Archdeacon of Buckingham – this was called simony. (forbidden but</a:t>
                      </a:r>
                      <a:r>
                        <a:rPr lang="en-GB" sz="800" baseline="0" dirty="0" smtClean="0"/>
                        <a:t> widely practised)</a:t>
                      </a:r>
                      <a:endParaRPr lang="en-GB" sz="800" dirty="0" smtClean="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8936597"/>
                  </a:ext>
                </a:extLst>
              </a:tr>
              <a:tr h="667423">
                <a:tc>
                  <a:txBody>
                    <a:bodyPr/>
                    <a:lstStyle/>
                    <a:p>
                      <a:pPr marL="0" indent="0">
                        <a:buFont typeface="Arial" panose="020B0604020202020204" pitchFamily="34" charset="0"/>
                        <a:buNone/>
                      </a:pPr>
                      <a:r>
                        <a:rPr lang="en-GB" sz="800" dirty="0" smtClean="0"/>
                        <a:t>Customs</a:t>
                      </a:r>
                      <a:r>
                        <a:rPr lang="en-GB" sz="800" baseline="0" dirty="0" smtClean="0"/>
                        <a:t> Duties</a:t>
                      </a:r>
                      <a:endParaRPr lang="en-GB" sz="800" dirty="0" smtClean="0"/>
                    </a:p>
                    <a:p>
                      <a:pPr marL="0" indent="0">
                        <a:buFont typeface="Arial" panose="020B0604020202020204" pitchFamily="34" charset="0"/>
                        <a:buChar char="•"/>
                      </a:pPr>
                      <a:r>
                        <a:rPr lang="en-GB" sz="800" dirty="0" smtClean="0"/>
                        <a:t> Granted by Parliament/</a:t>
                      </a:r>
                    </a:p>
                    <a:p>
                      <a:pPr marL="0" indent="0">
                        <a:buFont typeface="Arial" panose="020B0604020202020204" pitchFamily="34" charset="0"/>
                        <a:buChar char="•"/>
                      </a:pPr>
                      <a:r>
                        <a:rPr lang="en-GB" sz="800" dirty="0" smtClean="0"/>
                        <a:t>Introduced certificates for coastal trade.</a:t>
                      </a:r>
                    </a:p>
                    <a:p>
                      <a:pPr marL="0" indent="0">
                        <a:buFont typeface="Arial" panose="020B0604020202020204" pitchFamily="34" charset="0"/>
                        <a:buChar char="•"/>
                      </a:pPr>
                      <a:r>
                        <a:rPr lang="en-GB" sz="800" dirty="0" smtClean="0"/>
                        <a:t>Updated the Book</a:t>
                      </a:r>
                      <a:r>
                        <a:rPr lang="en-GB" sz="800" baseline="0" dirty="0" smtClean="0"/>
                        <a:t> of Rates twice.</a:t>
                      </a:r>
                    </a:p>
                    <a:p>
                      <a:pPr marL="0" indent="0">
                        <a:buFont typeface="Arial" panose="020B0604020202020204" pitchFamily="34" charset="0"/>
                        <a:buChar char="•"/>
                      </a:pPr>
                      <a:r>
                        <a:rPr lang="en-GB" sz="800" baseline="0" dirty="0" smtClean="0"/>
                        <a:t>Income increased from £33,000 - £40,000 </a:t>
                      </a:r>
                      <a:endParaRPr lang="en-GB" sz="800" dirty="0"/>
                    </a:p>
                  </a:txBody>
                  <a:tcPr/>
                </a:tc>
                <a:tc>
                  <a:txBody>
                    <a:bodyPr/>
                    <a:lstStyle/>
                    <a:p>
                      <a:pPr marL="0" indent="0">
                        <a:buFont typeface="Arial" panose="020B0604020202020204" pitchFamily="34" charset="0"/>
                        <a:buNone/>
                      </a:pPr>
                      <a:r>
                        <a:rPr lang="en-GB" sz="800" dirty="0" smtClean="0"/>
                        <a:t>Legal</a:t>
                      </a:r>
                      <a:r>
                        <a:rPr lang="en-GB" sz="800" baseline="0" dirty="0" smtClean="0"/>
                        <a:t> Dues</a:t>
                      </a:r>
                      <a:endParaRPr lang="en-GB" sz="800" dirty="0" smtClean="0"/>
                    </a:p>
                    <a:p>
                      <a:pPr marL="0" indent="0">
                        <a:buFont typeface="Arial" panose="020B0604020202020204" pitchFamily="34" charset="0"/>
                        <a:buChar char="•"/>
                      </a:pPr>
                      <a:r>
                        <a:rPr lang="en-GB" sz="800" dirty="0" smtClean="0"/>
                        <a:t> Payments from fines and attainders</a:t>
                      </a:r>
                    </a:p>
                    <a:p>
                      <a:pPr marL="0" indent="0">
                        <a:buFont typeface="Arial" panose="020B0604020202020204" pitchFamily="34" charset="0"/>
                        <a:buChar char="•"/>
                      </a:pPr>
                      <a:r>
                        <a:rPr lang="en-GB" sz="800" dirty="0" err="1" smtClean="0"/>
                        <a:t>Eg</a:t>
                      </a:r>
                      <a:r>
                        <a:rPr lang="en-GB" sz="800" dirty="0" smtClean="0"/>
                        <a:t> Sir William Stanley fined £9000 and £1000 each year thereafter.</a:t>
                      </a:r>
                    </a:p>
                  </a:txBody>
                  <a:tcPr/>
                </a:tc>
                <a:tc>
                  <a:txBody>
                    <a:bodyPr/>
                    <a:lstStyle/>
                    <a:p>
                      <a:pPr marL="0" indent="0">
                        <a:buFont typeface="Arial" panose="020B0604020202020204" pitchFamily="34" charset="0"/>
                        <a:buNone/>
                      </a:pPr>
                      <a:r>
                        <a:rPr lang="en-GB" sz="800" dirty="0" smtClean="0"/>
                        <a:t>Feudal</a:t>
                      </a:r>
                      <a:r>
                        <a:rPr lang="en-GB" sz="800" baseline="0" dirty="0" smtClean="0"/>
                        <a:t> Dues</a:t>
                      </a:r>
                      <a:endParaRPr lang="en-GB" sz="800" dirty="0" smtClean="0"/>
                    </a:p>
                    <a:p>
                      <a:pPr marL="0" indent="0">
                        <a:buFont typeface="Arial" panose="020B0604020202020204" pitchFamily="34" charset="0"/>
                        <a:buChar char="•"/>
                      </a:pPr>
                      <a:r>
                        <a:rPr lang="en-GB" sz="800" dirty="0" smtClean="0"/>
                        <a:t> Entitled to gifts upon special occasions.  </a:t>
                      </a:r>
                      <a:r>
                        <a:rPr lang="en-GB" sz="800" dirty="0" err="1" smtClean="0"/>
                        <a:t>Eg</a:t>
                      </a:r>
                      <a:r>
                        <a:rPr lang="en-GB" sz="800" dirty="0" smtClean="0"/>
                        <a:t> £30,000 for when Arthur</a:t>
                      </a:r>
                      <a:r>
                        <a:rPr lang="en-GB" sz="800" baseline="0" dirty="0" smtClean="0"/>
                        <a:t> reached knighthood in 1504 despite dying 2 years before.</a:t>
                      </a:r>
                      <a:endParaRPr lang="en-GB" sz="800" dirty="0" smtClean="0"/>
                    </a:p>
                  </a:txBody>
                  <a:tcPr/>
                </a:tc>
                <a:tc gridSpan="2">
                  <a:txBody>
                    <a:bodyPr/>
                    <a:lstStyle/>
                    <a:p>
                      <a:pPr marL="0" indent="0">
                        <a:buFont typeface="Arial" panose="020B0604020202020204" pitchFamily="34" charset="0"/>
                        <a:buNone/>
                      </a:pPr>
                      <a:r>
                        <a:rPr lang="en-GB" sz="800" dirty="0" smtClean="0"/>
                        <a:t>Parliamentary taxes </a:t>
                      </a:r>
                    </a:p>
                    <a:p>
                      <a:pPr marL="0" indent="0">
                        <a:buFont typeface="Arial" panose="020B0604020202020204" pitchFamily="34" charset="0"/>
                        <a:buChar char="•"/>
                      </a:pPr>
                      <a:r>
                        <a:rPr lang="en-GB" sz="800" dirty="0" smtClean="0"/>
                        <a:t>Special grants of tax to finance royal policies like war. ‘</a:t>
                      </a:r>
                    </a:p>
                    <a:p>
                      <a:pPr marL="0" indent="0">
                        <a:buFont typeface="Arial" panose="020B0604020202020204" pitchFamily="34" charset="0"/>
                        <a:buChar char="•"/>
                      </a:pPr>
                      <a:r>
                        <a:rPr lang="en-GB" sz="800" dirty="0" smtClean="0"/>
                        <a:t>fifteenths and tenths’ based on</a:t>
                      </a:r>
                      <a:r>
                        <a:rPr lang="en-GB" sz="800" baseline="0" dirty="0" smtClean="0"/>
                        <a:t> value of movable property.  Not popular and triggered rebellions in 1489 and 1497</a:t>
                      </a:r>
                    </a:p>
                    <a:p>
                      <a:pPr marL="0" indent="0">
                        <a:buFont typeface="Arial" panose="020B0604020202020204" pitchFamily="34" charset="0"/>
                        <a:buChar char="•"/>
                      </a:pPr>
                      <a:r>
                        <a:rPr lang="en-GB" sz="800" baseline="0" dirty="0" smtClean="0"/>
                        <a:t>Parliament made him promise not to collect more after 1504.</a:t>
                      </a:r>
                      <a:endParaRPr lang="en-GB" sz="800" dirty="0" smtClean="0"/>
                    </a:p>
                  </a:txBody>
                  <a:tcPr/>
                </a:tc>
                <a:tc hMerge="1">
                  <a:txBody>
                    <a:bodyPr/>
                    <a:lstStyle/>
                    <a:p>
                      <a:endParaRPr lang="en-GB"/>
                    </a:p>
                  </a:txBody>
                  <a:tcPr/>
                </a:tc>
                <a:extLst>
                  <a:ext uri="{0D108BD9-81ED-4DB2-BD59-A6C34878D82A}">
                    <a16:rowId xmlns:a16="http://schemas.microsoft.com/office/drawing/2014/main" val="1112177714"/>
                  </a:ext>
                </a:extLst>
              </a:tr>
            </a:tbl>
          </a:graphicData>
        </a:graphic>
      </p:graphicFrame>
      <p:sp>
        <p:nvSpPr>
          <p:cNvPr id="5" name="TextBox 4"/>
          <p:cNvSpPr txBox="1"/>
          <p:nvPr/>
        </p:nvSpPr>
        <p:spPr>
          <a:xfrm>
            <a:off x="2108730" y="3496656"/>
            <a:ext cx="1937983"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t>Henry VII – government</a:t>
            </a:r>
            <a:endParaRPr lang="en-GB" sz="1200" dirty="0"/>
          </a:p>
        </p:txBody>
      </p:sp>
      <p:sp>
        <p:nvSpPr>
          <p:cNvPr id="6" name="Rectangle 5"/>
          <p:cNvSpPr/>
          <p:nvPr/>
        </p:nvSpPr>
        <p:spPr>
          <a:xfrm>
            <a:off x="4612942" y="3600050"/>
            <a:ext cx="5089858" cy="347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Star Chamber: A court of law set up by Henry VII in 1487 to prosecute anyone behaving in a lawless or rebellious manner. The Royal Council  made the judgements. Could be used against the nobility.</a:t>
            </a:r>
            <a:endParaRPr lang="en-GB" sz="800" dirty="0"/>
          </a:p>
        </p:txBody>
      </p:sp>
    </p:spTree>
    <p:extLst>
      <p:ext uri="{BB962C8B-B14F-4D97-AF65-F5344CB8AC3E}">
        <p14:creationId xmlns:p14="http://schemas.microsoft.com/office/powerpoint/2010/main" val="2872100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42497" y="5491172"/>
            <a:ext cx="1937983"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t>Henry VII – foreign Policy.</a:t>
            </a:r>
            <a:endParaRPr lang="en-GB" sz="1200" dirty="0"/>
          </a:p>
        </p:txBody>
      </p:sp>
      <p:graphicFrame>
        <p:nvGraphicFramePr>
          <p:cNvPr id="3" name="Table 2"/>
          <p:cNvGraphicFramePr>
            <a:graphicFrameLocks noGrp="1"/>
          </p:cNvGraphicFramePr>
          <p:nvPr>
            <p:extLst>
              <p:ext uri="{D42A27DB-BD31-4B8C-83A1-F6EECF244321}">
                <p14:modId xmlns:p14="http://schemas.microsoft.com/office/powerpoint/2010/main" val="3550692931"/>
              </p:ext>
            </p:extLst>
          </p:nvPr>
        </p:nvGraphicFramePr>
        <p:xfrm>
          <a:off x="54592" y="103723"/>
          <a:ext cx="2606358" cy="3840480"/>
        </p:xfrm>
        <a:graphic>
          <a:graphicData uri="http://schemas.openxmlformats.org/drawingml/2006/table">
            <a:tbl>
              <a:tblPr firstRow="1" bandRow="1">
                <a:tableStyleId>{5C22544A-7EE6-4342-B048-85BDC9FD1C3A}</a:tableStyleId>
              </a:tblPr>
              <a:tblGrid>
                <a:gridCol w="2606358">
                  <a:extLst>
                    <a:ext uri="{9D8B030D-6E8A-4147-A177-3AD203B41FA5}">
                      <a16:colId xmlns:a16="http://schemas.microsoft.com/office/drawing/2014/main" val="3590390976"/>
                    </a:ext>
                  </a:extLst>
                </a:gridCol>
              </a:tblGrid>
              <a:tr h="133891">
                <a:tc>
                  <a:txBody>
                    <a:bodyPr/>
                    <a:lstStyle/>
                    <a:p>
                      <a:r>
                        <a:rPr lang="en-GB" sz="800" dirty="0" smtClean="0"/>
                        <a:t>Brittany and France</a:t>
                      </a:r>
                      <a:endParaRPr lang="en-GB" sz="800" dirty="0"/>
                    </a:p>
                  </a:txBody>
                  <a:tcPr/>
                </a:tc>
                <a:extLst>
                  <a:ext uri="{0D108BD9-81ED-4DB2-BD59-A6C34878D82A}">
                    <a16:rowId xmlns:a16="http://schemas.microsoft.com/office/drawing/2014/main" val="1146835199"/>
                  </a:ext>
                </a:extLst>
              </a:tr>
              <a:tr h="210400">
                <a:tc>
                  <a:txBody>
                    <a:bodyPr/>
                    <a:lstStyle/>
                    <a:p>
                      <a:r>
                        <a:rPr lang="en-GB" sz="800" dirty="0" smtClean="0"/>
                        <a:t>Henry had spent much of his exile in Brittany so owed them a debt.</a:t>
                      </a:r>
                    </a:p>
                  </a:txBody>
                  <a:tcPr/>
                </a:tc>
                <a:extLst>
                  <a:ext uri="{0D108BD9-81ED-4DB2-BD59-A6C34878D82A}">
                    <a16:rowId xmlns:a16="http://schemas.microsoft.com/office/drawing/2014/main" val="864534078"/>
                  </a:ext>
                </a:extLst>
              </a:tr>
              <a:tr h="210400">
                <a:tc>
                  <a:txBody>
                    <a:bodyPr/>
                    <a:lstStyle/>
                    <a:p>
                      <a:r>
                        <a:rPr lang="en-GB" sz="800" dirty="0" smtClean="0"/>
                        <a:t>Worried France would take control and be a national security threat </a:t>
                      </a:r>
                    </a:p>
                  </a:txBody>
                  <a:tcPr/>
                </a:tc>
                <a:extLst>
                  <a:ext uri="{0D108BD9-81ED-4DB2-BD59-A6C34878D82A}">
                    <a16:rowId xmlns:a16="http://schemas.microsoft.com/office/drawing/2014/main" val="3102498807"/>
                  </a:ext>
                </a:extLst>
              </a:tr>
              <a:tr h="363418">
                <a:tc>
                  <a:txBody>
                    <a:bodyPr/>
                    <a:lstStyle/>
                    <a:p>
                      <a:r>
                        <a:rPr lang="en-GB" sz="800" dirty="0" smtClean="0"/>
                        <a:t>Maximillian of Burgundy and Ferdinand of Spain’s sent</a:t>
                      </a:r>
                      <a:r>
                        <a:rPr lang="en-GB" sz="800" baseline="0" dirty="0" smtClean="0"/>
                        <a:t> troops in 1487 as they were worried about France’s ambitions.  However </a:t>
                      </a:r>
                      <a:r>
                        <a:rPr lang="en-GB" sz="800" dirty="0" smtClean="0"/>
                        <a:t>they were distracted by other concerns and left.</a:t>
                      </a:r>
                    </a:p>
                  </a:txBody>
                  <a:tcPr/>
                </a:tc>
                <a:extLst>
                  <a:ext uri="{0D108BD9-81ED-4DB2-BD59-A6C34878D82A}">
                    <a16:rowId xmlns:a16="http://schemas.microsoft.com/office/drawing/2014/main" val="1183416391"/>
                  </a:ext>
                </a:extLst>
              </a:tr>
              <a:tr h="210400">
                <a:tc>
                  <a:txBody>
                    <a:bodyPr/>
                    <a:lstStyle/>
                    <a:p>
                      <a:r>
                        <a:rPr lang="en-GB" sz="800" dirty="0" smtClean="0"/>
                        <a:t>Abandoned by allies in 1489 he called Parliament to help him raise an army.</a:t>
                      </a:r>
                    </a:p>
                  </a:txBody>
                  <a:tcPr/>
                </a:tc>
                <a:extLst>
                  <a:ext uri="{0D108BD9-81ED-4DB2-BD59-A6C34878D82A}">
                    <a16:rowId xmlns:a16="http://schemas.microsoft.com/office/drawing/2014/main" val="2355629242"/>
                  </a:ext>
                </a:extLst>
              </a:tr>
              <a:tr h="286909">
                <a:tc>
                  <a:txBody>
                    <a:bodyPr/>
                    <a:lstStyle/>
                    <a:p>
                      <a:r>
                        <a:rPr lang="en-GB" sz="800" dirty="0" smtClean="0"/>
                        <a:t>England and Brittany agreed to the Treaty of Redon in 1489 where Anne of Brittany would pay for a small English army to defend Brittany</a:t>
                      </a:r>
                    </a:p>
                  </a:txBody>
                  <a:tcPr/>
                </a:tc>
                <a:extLst>
                  <a:ext uri="{0D108BD9-81ED-4DB2-BD59-A6C34878D82A}">
                    <a16:rowId xmlns:a16="http://schemas.microsoft.com/office/drawing/2014/main" val="2600196371"/>
                  </a:ext>
                </a:extLst>
              </a:tr>
              <a:tr h="133891">
                <a:tc>
                  <a:txBody>
                    <a:bodyPr/>
                    <a:lstStyle/>
                    <a:p>
                      <a:r>
                        <a:rPr lang="en-GB" sz="800" dirty="0" smtClean="0"/>
                        <a:t>Anne</a:t>
                      </a:r>
                      <a:r>
                        <a:rPr lang="en-GB" sz="800" baseline="0" dirty="0" smtClean="0"/>
                        <a:t> surrendered and married Charles VIII of France</a:t>
                      </a:r>
                      <a:endParaRPr lang="en-GB" sz="800" dirty="0" smtClean="0"/>
                    </a:p>
                  </a:txBody>
                  <a:tcPr/>
                </a:tc>
                <a:extLst>
                  <a:ext uri="{0D108BD9-81ED-4DB2-BD59-A6C34878D82A}">
                    <a16:rowId xmlns:a16="http://schemas.microsoft.com/office/drawing/2014/main" val="995258008"/>
                  </a:ext>
                </a:extLst>
              </a:tr>
              <a:tr h="210400">
                <a:tc>
                  <a:txBody>
                    <a:bodyPr/>
                    <a:lstStyle/>
                    <a:p>
                      <a:r>
                        <a:rPr lang="en-GB" sz="800" dirty="0" smtClean="0"/>
                        <a:t>Perkin Warbeck the</a:t>
                      </a:r>
                      <a:r>
                        <a:rPr lang="en-GB" sz="800" baseline="0" dirty="0" smtClean="0"/>
                        <a:t> arrived at the French court and was welcomed.</a:t>
                      </a:r>
                      <a:endParaRPr lang="en-GB" sz="800" dirty="0" smtClean="0"/>
                    </a:p>
                  </a:txBody>
                  <a:tcPr/>
                </a:tc>
                <a:extLst>
                  <a:ext uri="{0D108BD9-81ED-4DB2-BD59-A6C34878D82A}">
                    <a16:rowId xmlns:a16="http://schemas.microsoft.com/office/drawing/2014/main" val="1138296476"/>
                  </a:ext>
                </a:extLst>
              </a:tr>
              <a:tr h="286909">
                <a:tc>
                  <a:txBody>
                    <a:bodyPr/>
                    <a:lstStyle/>
                    <a:p>
                      <a:r>
                        <a:rPr lang="en-GB" sz="800" dirty="0" smtClean="0"/>
                        <a:t>Henry launched an invasion of France late in the campaigning season in 1492 so France quickly sought a peace settlement so they could concentrate on Italy.</a:t>
                      </a:r>
                    </a:p>
                  </a:txBody>
                  <a:tcPr/>
                </a:tc>
                <a:extLst>
                  <a:ext uri="{0D108BD9-81ED-4DB2-BD59-A6C34878D82A}">
                    <a16:rowId xmlns:a16="http://schemas.microsoft.com/office/drawing/2014/main" val="1581433771"/>
                  </a:ext>
                </a:extLst>
              </a:tr>
              <a:tr h="3634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Treaty of </a:t>
                      </a:r>
                      <a:r>
                        <a:rPr lang="en-GB" sz="800" dirty="0" err="1" smtClean="0"/>
                        <a:t>Etaples</a:t>
                      </a:r>
                      <a:r>
                        <a:rPr lang="en-GB" sz="800" dirty="0" smtClean="0"/>
                        <a:t> 1492</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France to no longer harbour pretenders.</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Pay Henry a pension of £5000</a:t>
                      </a:r>
                      <a:r>
                        <a:rPr lang="en-GB" sz="800" baseline="0" dirty="0" smtClean="0"/>
                        <a:t>  per year</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Henry to remove his troops from France</a:t>
                      </a:r>
                      <a:endParaRPr lang="en-GB" sz="800" dirty="0" smtClean="0"/>
                    </a:p>
                  </a:txBody>
                  <a:tcPr/>
                </a:tc>
                <a:extLst>
                  <a:ext uri="{0D108BD9-81ED-4DB2-BD59-A6C34878D82A}">
                    <a16:rowId xmlns:a16="http://schemas.microsoft.com/office/drawing/2014/main" val="265204361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2948565"/>
              </p:ext>
            </p:extLst>
          </p:nvPr>
        </p:nvGraphicFramePr>
        <p:xfrm>
          <a:off x="54592" y="3922792"/>
          <a:ext cx="2606358" cy="1981200"/>
        </p:xfrm>
        <a:graphic>
          <a:graphicData uri="http://schemas.openxmlformats.org/drawingml/2006/table">
            <a:tbl>
              <a:tblPr firstRow="1" bandRow="1">
                <a:tableStyleId>{5C22544A-7EE6-4342-B048-85BDC9FD1C3A}</a:tableStyleId>
              </a:tblPr>
              <a:tblGrid>
                <a:gridCol w="2606358">
                  <a:extLst>
                    <a:ext uri="{9D8B030D-6E8A-4147-A177-3AD203B41FA5}">
                      <a16:colId xmlns:a16="http://schemas.microsoft.com/office/drawing/2014/main" val="3590390976"/>
                    </a:ext>
                  </a:extLst>
                </a:gridCol>
              </a:tblGrid>
              <a:tr h="0">
                <a:tc>
                  <a:txBody>
                    <a:bodyPr/>
                    <a:lstStyle/>
                    <a:p>
                      <a:r>
                        <a:rPr lang="en-GB" sz="800" dirty="0" smtClean="0"/>
                        <a:t>Scotland</a:t>
                      </a:r>
                      <a:endParaRPr lang="en-GB" sz="800" dirty="0"/>
                    </a:p>
                  </a:txBody>
                  <a:tcPr/>
                </a:tc>
                <a:extLst>
                  <a:ext uri="{0D108BD9-81ED-4DB2-BD59-A6C34878D82A}">
                    <a16:rowId xmlns:a16="http://schemas.microsoft.com/office/drawing/2014/main" val="1146835199"/>
                  </a:ext>
                </a:extLst>
              </a:tr>
              <a:tr h="171225">
                <a:tc>
                  <a:txBody>
                    <a:bodyPr/>
                    <a:lstStyle/>
                    <a:p>
                      <a:r>
                        <a:rPr lang="en-GB" sz="800" dirty="0" smtClean="0"/>
                        <a:t>1495</a:t>
                      </a:r>
                      <a:r>
                        <a:rPr lang="en-GB" sz="800" baseline="0" dirty="0" smtClean="0"/>
                        <a:t> - </a:t>
                      </a:r>
                      <a:r>
                        <a:rPr lang="en-GB" sz="800" dirty="0" smtClean="0"/>
                        <a:t>Scotland offered hospitality to Perkin Warbeck – Warbeck</a:t>
                      </a:r>
                      <a:r>
                        <a:rPr lang="en-GB" sz="800" baseline="0" dirty="0" smtClean="0"/>
                        <a:t> was married to the King’s cousin.</a:t>
                      </a:r>
                      <a:endParaRPr lang="en-GB" sz="800" dirty="0" smtClean="0"/>
                    </a:p>
                  </a:txBody>
                  <a:tcPr/>
                </a:tc>
                <a:extLst>
                  <a:ext uri="{0D108BD9-81ED-4DB2-BD59-A6C34878D82A}">
                    <a16:rowId xmlns:a16="http://schemas.microsoft.com/office/drawing/2014/main" val="864534078"/>
                  </a:ext>
                </a:extLst>
              </a:tr>
              <a:tr h="171225">
                <a:tc>
                  <a:txBody>
                    <a:bodyPr/>
                    <a:lstStyle/>
                    <a:p>
                      <a:r>
                        <a:rPr lang="en-GB" sz="800" dirty="0" smtClean="0"/>
                        <a:t>1496 – Warbeck crossed the border with an army (but quickly retreated)</a:t>
                      </a:r>
                    </a:p>
                  </a:txBody>
                  <a:tcPr/>
                </a:tc>
                <a:extLst>
                  <a:ext uri="{0D108BD9-81ED-4DB2-BD59-A6C34878D82A}">
                    <a16:rowId xmlns:a16="http://schemas.microsoft.com/office/drawing/2014/main" val="2355629242"/>
                  </a:ext>
                </a:extLst>
              </a:tr>
              <a:tr h="171225">
                <a:tc>
                  <a:txBody>
                    <a:bodyPr/>
                    <a:lstStyle/>
                    <a:p>
                      <a:r>
                        <a:rPr lang="en-GB" sz="800" dirty="0" smtClean="0"/>
                        <a:t>Henry raised a bigger army to launch an invasion of Scotland – caused the Cornish rebellion.</a:t>
                      </a:r>
                    </a:p>
                  </a:txBody>
                  <a:tcPr/>
                </a:tc>
                <a:extLst>
                  <a:ext uri="{0D108BD9-81ED-4DB2-BD59-A6C34878D82A}">
                    <a16:rowId xmlns:a16="http://schemas.microsoft.com/office/drawing/2014/main" val="2600196371"/>
                  </a:ext>
                </a:extLst>
              </a:tr>
              <a:tr h="0">
                <a:tc>
                  <a:txBody>
                    <a:bodyPr/>
                    <a:lstStyle/>
                    <a:p>
                      <a:r>
                        <a:rPr lang="en-GB" sz="800" dirty="0" smtClean="0"/>
                        <a:t>1497 – Truce of Ayton ended conflict.</a:t>
                      </a:r>
                      <a:r>
                        <a:rPr lang="en-GB" sz="800" baseline="0" dirty="0" smtClean="0"/>
                        <a:t> Warbeck fled.</a:t>
                      </a:r>
                      <a:endParaRPr lang="en-GB" sz="800" dirty="0" smtClean="0"/>
                    </a:p>
                  </a:txBody>
                  <a:tcPr/>
                </a:tc>
                <a:extLst>
                  <a:ext uri="{0D108BD9-81ED-4DB2-BD59-A6C34878D82A}">
                    <a16:rowId xmlns:a16="http://schemas.microsoft.com/office/drawing/2014/main" val="995258008"/>
                  </a:ext>
                </a:extLst>
              </a:tr>
              <a:tr h="233488">
                <a:tc>
                  <a:txBody>
                    <a:bodyPr/>
                    <a:lstStyle/>
                    <a:p>
                      <a:r>
                        <a:rPr lang="en-GB" sz="800" dirty="0" smtClean="0"/>
                        <a:t>1502 – Treaty of</a:t>
                      </a:r>
                      <a:r>
                        <a:rPr lang="en-GB" sz="800" baseline="0" dirty="0" smtClean="0"/>
                        <a:t> Perpetual Peace including the agreement </a:t>
                      </a:r>
                      <a:r>
                        <a:rPr lang="en-GB" sz="800" dirty="0" smtClean="0"/>
                        <a:t>that James IV would marry Princess Margaret.</a:t>
                      </a:r>
                    </a:p>
                  </a:txBody>
                  <a:tcPr/>
                </a:tc>
                <a:extLst>
                  <a:ext uri="{0D108BD9-81ED-4DB2-BD59-A6C34878D82A}">
                    <a16:rowId xmlns:a16="http://schemas.microsoft.com/office/drawing/2014/main" val="1581433771"/>
                  </a:ext>
                </a:extLst>
              </a:tr>
              <a:tr h="14356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1503 – Marriage of James IV and Margaret.</a:t>
                      </a:r>
                    </a:p>
                  </a:txBody>
                  <a:tcPr/>
                </a:tc>
                <a:extLst>
                  <a:ext uri="{0D108BD9-81ED-4DB2-BD59-A6C34878D82A}">
                    <a16:rowId xmlns:a16="http://schemas.microsoft.com/office/drawing/2014/main" val="265204361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7017962"/>
              </p:ext>
            </p:extLst>
          </p:nvPr>
        </p:nvGraphicFramePr>
        <p:xfrm>
          <a:off x="2763073" y="103723"/>
          <a:ext cx="4504599" cy="2350617"/>
        </p:xfrm>
        <a:graphic>
          <a:graphicData uri="http://schemas.openxmlformats.org/drawingml/2006/table">
            <a:tbl>
              <a:tblPr firstRow="1" bandRow="1">
                <a:tableStyleId>{5C22544A-7EE6-4342-B048-85BDC9FD1C3A}</a:tableStyleId>
              </a:tblPr>
              <a:tblGrid>
                <a:gridCol w="4504599">
                  <a:extLst>
                    <a:ext uri="{9D8B030D-6E8A-4147-A177-3AD203B41FA5}">
                      <a16:colId xmlns:a16="http://schemas.microsoft.com/office/drawing/2014/main" val="3590390976"/>
                    </a:ext>
                  </a:extLst>
                </a:gridCol>
              </a:tblGrid>
              <a:tr h="138102">
                <a:tc>
                  <a:txBody>
                    <a:bodyPr/>
                    <a:lstStyle/>
                    <a:p>
                      <a:r>
                        <a:rPr lang="en-GB" sz="800" dirty="0" smtClean="0"/>
                        <a:t>Ireland</a:t>
                      </a:r>
                      <a:endParaRPr lang="en-GB" sz="800" dirty="0"/>
                    </a:p>
                  </a:txBody>
                  <a:tcPr/>
                </a:tc>
                <a:extLst>
                  <a:ext uri="{0D108BD9-81ED-4DB2-BD59-A6C34878D82A}">
                    <a16:rowId xmlns:a16="http://schemas.microsoft.com/office/drawing/2014/main" val="1146835199"/>
                  </a:ext>
                </a:extLst>
              </a:tr>
              <a:tr h="295933">
                <a:tc>
                  <a:txBody>
                    <a:bodyPr/>
                    <a:lstStyle/>
                    <a:p>
                      <a:r>
                        <a:rPr lang="en-GB" sz="800" dirty="0" smtClean="0"/>
                        <a:t>Henry’s power on extended the ‘the Pale’ (the</a:t>
                      </a:r>
                      <a:r>
                        <a:rPr lang="en-GB" sz="800" baseline="0" dirty="0" smtClean="0"/>
                        <a:t> areas surrounding Dublin).  Outside this area Ireland was controlled by the </a:t>
                      </a:r>
                      <a:r>
                        <a:rPr lang="en-GB" sz="800" baseline="0" dirty="0" err="1" smtClean="0"/>
                        <a:t>Fitzgeralds</a:t>
                      </a:r>
                      <a:r>
                        <a:rPr lang="en-GB" sz="800" baseline="0" dirty="0" smtClean="0"/>
                        <a:t> (or </a:t>
                      </a:r>
                      <a:r>
                        <a:rPr lang="en-GB" sz="800" baseline="0" dirty="0" err="1" smtClean="0"/>
                        <a:t>Geraldines</a:t>
                      </a:r>
                      <a:r>
                        <a:rPr lang="en-GB" sz="800" baseline="0" dirty="0" smtClean="0"/>
                        <a:t>) and their leader was the Earl of Kildare, Lord Deputy of Ireland since 1477.</a:t>
                      </a:r>
                      <a:endParaRPr lang="en-GB" sz="800" dirty="0"/>
                    </a:p>
                  </a:txBody>
                  <a:tcPr/>
                </a:tc>
                <a:extLst>
                  <a:ext uri="{0D108BD9-81ED-4DB2-BD59-A6C34878D82A}">
                    <a16:rowId xmlns:a16="http://schemas.microsoft.com/office/drawing/2014/main" val="2469686001"/>
                  </a:ext>
                </a:extLst>
              </a:tr>
              <a:tr h="217017">
                <a:tc>
                  <a:txBody>
                    <a:bodyPr/>
                    <a:lstStyle/>
                    <a:p>
                      <a:r>
                        <a:rPr lang="en-GB" sz="800" dirty="0" smtClean="0"/>
                        <a:t>Kildare had</a:t>
                      </a:r>
                      <a:r>
                        <a:rPr lang="en-GB" sz="800" baseline="0" dirty="0" smtClean="0"/>
                        <a:t> Yorkist sympathies – </a:t>
                      </a:r>
                      <a:r>
                        <a:rPr lang="en-GB" sz="800" baseline="0" dirty="0" err="1" smtClean="0"/>
                        <a:t>eg</a:t>
                      </a:r>
                      <a:r>
                        <a:rPr lang="en-GB" sz="800" baseline="0" dirty="0" smtClean="0"/>
                        <a:t> crowning </a:t>
                      </a:r>
                      <a:r>
                        <a:rPr lang="en-GB" sz="800" baseline="0" dirty="0" err="1" smtClean="0"/>
                        <a:t>Simnel</a:t>
                      </a:r>
                      <a:r>
                        <a:rPr lang="en-GB" sz="800" baseline="0" dirty="0" smtClean="0"/>
                        <a:t> as King of Ireland In 1486 and supporting Warbeck in 1491.</a:t>
                      </a:r>
                      <a:endParaRPr lang="en-GB" sz="800" dirty="0"/>
                    </a:p>
                  </a:txBody>
                  <a:tcPr/>
                </a:tc>
                <a:extLst>
                  <a:ext uri="{0D108BD9-81ED-4DB2-BD59-A6C34878D82A}">
                    <a16:rowId xmlns:a16="http://schemas.microsoft.com/office/drawing/2014/main" val="104325468"/>
                  </a:ext>
                </a:extLst>
              </a:tr>
              <a:tr h="217017">
                <a:tc>
                  <a:txBody>
                    <a:bodyPr/>
                    <a:lstStyle/>
                    <a:p>
                      <a:r>
                        <a:rPr lang="en-GB" sz="800" dirty="0" smtClean="0"/>
                        <a:t>Henry decided to take the costly approach of direct rule of Ireland by appointing his son Prince Henry as Lieutenant of Ireland with Sir Edward</a:t>
                      </a:r>
                      <a:r>
                        <a:rPr lang="en-GB" sz="800" baseline="0" dirty="0" smtClean="0"/>
                        <a:t> </a:t>
                      </a:r>
                      <a:r>
                        <a:rPr lang="en-GB" sz="800" baseline="0" dirty="0" err="1" smtClean="0"/>
                        <a:t>Poynings</a:t>
                      </a:r>
                      <a:r>
                        <a:rPr lang="en-GB" sz="800" baseline="0" dirty="0" smtClean="0"/>
                        <a:t> as deputy.</a:t>
                      </a:r>
                      <a:endParaRPr lang="en-GB" sz="800" dirty="0"/>
                    </a:p>
                  </a:txBody>
                  <a:tcPr/>
                </a:tc>
                <a:extLst>
                  <a:ext uri="{0D108BD9-81ED-4DB2-BD59-A6C34878D82A}">
                    <a16:rowId xmlns:a16="http://schemas.microsoft.com/office/drawing/2014/main" val="381974479"/>
                  </a:ext>
                </a:extLst>
              </a:tr>
              <a:tr h="217017">
                <a:tc>
                  <a:txBody>
                    <a:bodyPr/>
                    <a:lstStyle/>
                    <a:p>
                      <a:r>
                        <a:rPr lang="en-GB" sz="800" dirty="0" err="1" smtClean="0"/>
                        <a:t>Poynings</a:t>
                      </a:r>
                      <a:r>
                        <a:rPr lang="en-GB" sz="800" dirty="0" smtClean="0"/>
                        <a:t> forced the Irish Parliament to pass ‘</a:t>
                      </a:r>
                      <a:r>
                        <a:rPr lang="en-GB" sz="800" dirty="0" err="1" smtClean="0"/>
                        <a:t>Poynings</a:t>
                      </a:r>
                      <a:r>
                        <a:rPr lang="en-GB" sz="800" dirty="0" smtClean="0"/>
                        <a:t>’ Law’ in 1495 where the Irish parliament could not pass laws without prior approval from the English Crown.</a:t>
                      </a:r>
                    </a:p>
                  </a:txBody>
                  <a:tcPr/>
                </a:tc>
                <a:extLst>
                  <a:ext uri="{0D108BD9-81ED-4DB2-BD59-A6C34878D82A}">
                    <a16:rowId xmlns:a16="http://schemas.microsoft.com/office/drawing/2014/main" val="2327231572"/>
                  </a:ext>
                </a:extLst>
              </a:tr>
              <a:tr h="217017">
                <a:tc>
                  <a:txBody>
                    <a:bodyPr/>
                    <a:lstStyle/>
                    <a:p>
                      <a:r>
                        <a:rPr lang="en-GB" sz="800" dirty="0" smtClean="0"/>
                        <a:t>This was very expensive and made worse when Warbeck returned and besieged Waterford. </a:t>
                      </a:r>
                    </a:p>
                  </a:txBody>
                  <a:tcPr/>
                </a:tc>
                <a:extLst>
                  <a:ext uri="{0D108BD9-81ED-4DB2-BD59-A6C34878D82A}">
                    <a16:rowId xmlns:a16="http://schemas.microsoft.com/office/drawing/2014/main" val="914854834"/>
                  </a:ext>
                </a:extLst>
              </a:tr>
              <a:tr h="374848">
                <a:tc>
                  <a:txBody>
                    <a:bodyPr/>
                    <a:lstStyle/>
                    <a:p>
                      <a:r>
                        <a:rPr lang="en-GB" sz="800" dirty="0" smtClean="0"/>
                        <a:t>Henry recalled </a:t>
                      </a:r>
                      <a:r>
                        <a:rPr lang="en-GB" sz="800" dirty="0" err="1" smtClean="0"/>
                        <a:t>Poynings</a:t>
                      </a:r>
                      <a:r>
                        <a:rPr lang="en-GB" sz="800" dirty="0" smtClean="0"/>
                        <a:t> and returned the Earl of Kildare to power.</a:t>
                      </a:r>
                      <a:r>
                        <a:rPr lang="en-GB" sz="800" baseline="0" dirty="0" smtClean="0"/>
                        <a:t> Kildare, by 1496, realised there was no benefit in supporting the </a:t>
                      </a:r>
                      <a:r>
                        <a:rPr lang="en-GB" sz="800" baseline="0" dirty="0" err="1" smtClean="0"/>
                        <a:t>Yorkists</a:t>
                      </a:r>
                      <a:r>
                        <a:rPr lang="en-GB" sz="800" baseline="0" dirty="0" smtClean="0"/>
                        <a:t> so decided to serve Henry partly for his own benefit but also because during his time in England Kildare and Henry had grown to respect each other.</a:t>
                      </a:r>
                      <a:endParaRPr lang="en-GB" sz="800" dirty="0" smtClean="0"/>
                    </a:p>
                  </a:txBody>
                  <a:tcPr/>
                </a:tc>
                <a:extLst>
                  <a:ext uri="{0D108BD9-81ED-4DB2-BD59-A6C34878D82A}">
                    <a16:rowId xmlns:a16="http://schemas.microsoft.com/office/drawing/2014/main" val="148404532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40106844"/>
              </p:ext>
            </p:extLst>
          </p:nvPr>
        </p:nvGraphicFramePr>
        <p:xfrm>
          <a:off x="7342497" y="103723"/>
          <a:ext cx="2456596" cy="5273040"/>
        </p:xfrm>
        <a:graphic>
          <a:graphicData uri="http://schemas.openxmlformats.org/drawingml/2006/table">
            <a:tbl>
              <a:tblPr firstRow="1" bandRow="1">
                <a:tableStyleId>{5C22544A-7EE6-4342-B048-85BDC9FD1C3A}</a:tableStyleId>
              </a:tblPr>
              <a:tblGrid>
                <a:gridCol w="2456596">
                  <a:extLst>
                    <a:ext uri="{9D8B030D-6E8A-4147-A177-3AD203B41FA5}">
                      <a16:colId xmlns:a16="http://schemas.microsoft.com/office/drawing/2014/main" val="3590390976"/>
                    </a:ext>
                  </a:extLst>
                </a:gridCol>
              </a:tblGrid>
              <a:tr h="166977">
                <a:tc>
                  <a:txBody>
                    <a:bodyPr/>
                    <a:lstStyle/>
                    <a:p>
                      <a:r>
                        <a:rPr lang="en-GB" sz="800" dirty="0" smtClean="0"/>
                        <a:t>Burgundy </a:t>
                      </a:r>
                      <a:endParaRPr lang="en-GB" sz="800" dirty="0"/>
                    </a:p>
                  </a:txBody>
                  <a:tcPr/>
                </a:tc>
                <a:extLst>
                  <a:ext uri="{0D108BD9-81ED-4DB2-BD59-A6C34878D82A}">
                    <a16:rowId xmlns:a16="http://schemas.microsoft.com/office/drawing/2014/main" val="1146835199"/>
                  </a:ext>
                </a:extLst>
              </a:tr>
              <a:tr h="262393">
                <a:tc>
                  <a:txBody>
                    <a:bodyPr/>
                    <a:lstStyle/>
                    <a:p>
                      <a:r>
                        <a:rPr lang="en-GB" sz="800" dirty="0" smtClean="0"/>
                        <a:t>Bulk of England’s exports went through Burgundy, but Margaret of Burgundy was Richard III’s sister!</a:t>
                      </a:r>
                    </a:p>
                  </a:txBody>
                  <a:tcPr/>
                </a:tc>
                <a:extLst>
                  <a:ext uri="{0D108BD9-81ED-4DB2-BD59-A6C34878D82A}">
                    <a16:rowId xmlns:a16="http://schemas.microsoft.com/office/drawing/2014/main" val="864534078"/>
                  </a:ext>
                </a:extLst>
              </a:tr>
              <a:tr h="26239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In </a:t>
                      </a:r>
                      <a:r>
                        <a:rPr lang="en-GB" sz="800" smtClean="0"/>
                        <a:t>the </a:t>
                      </a:r>
                      <a:r>
                        <a:rPr lang="en-GB" sz="800" smtClean="0"/>
                        <a:t>Treaty </a:t>
                      </a:r>
                      <a:r>
                        <a:rPr lang="en-GB" sz="800" dirty="0" smtClean="0"/>
                        <a:t>of </a:t>
                      </a:r>
                      <a:r>
                        <a:rPr lang="en-GB" sz="800" dirty="0" err="1" smtClean="0"/>
                        <a:t>Dordrech</a:t>
                      </a:r>
                      <a:r>
                        <a:rPr lang="en-GB" sz="800" dirty="0" smtClean="0"/>
                        <a:t> 1489 Maximillian promised troops to help Brittany but didn’t send them. </a:t>
                      </a:r>
                    </a:p>
                  </a:txBody>
                  <a:tcPr/>
                </a:tc>
                <a:extLst>
                  <a:ext uri="{0D108BD9-81ED-4DB2-BD59-A6C34878D82A}">
                    <a16:rowId xmlns:a16="http://schemas.microsoft.com/office/drawing/2014/main" val="2646215547"/>
                  </a:ext>
                </a:extLst>
              </a:tr>
              <a:tr h="357809">
                <a:tc>
                  <a:txBody>
                    <a:bodyPr/>
                    <a:lstStyle/>
                    <a:p>
                      <a:r>
                        <a:rPr lang="en-GB" sz="800" dirty="0" smtClean="0"/>
                        <a:t>Margaret had support from her stepson- Maximillian, who became Holy Roman emperor in 1493 and passed over power in Burgundy to his 16 year old son Philip.</a:t>
                      </a:r>
                    </a:p>
                  </a:txBody>
                  <a:tcPr/>
                </a:tc>
                <a:extLst>
                  <a:ext uri="{0D108BD9-81ED-4DB2-BD59-A6C34878D82A}">
                    <a16:rowId xmlns:a16="http://schemas.microsoft.com/office/drawing/2014/main" val="2355629242"/>
                  </a:ext>
                </a:extLst>
              </a:tr>
              <a:tr h="262393">
                <a:tc>
                  <a:txBody>
                    <a:bodyPr/>
                    <a:lstStyle/>
                    <a:p>
                      <a:r>
                        <a:rPr lang="en-GB" sz="800" dirty="0" smtClean="0"/>
                        <a:t>Due to Margaret supporting Warbeck in 1493 Henry started a trade embargo</a:t>
                      </a:r>
                      <a:r>
                        <a:rPr lang="en-GB" sz="800" baseline="0" dirty="0" smtClean="0"/>
                        <a:t> which lasted until 1496.</a:t>
                      </a:r>
                      <a:endParaRPr lang="en-GB" sz="800" dirty="0" smtClean="0"/>
                    </a:p>
                  </a:txBody>
                  <a:tcPr/>
                </a:tc>
                <a:extLst>
                  <a:ext uri="{0D108BD9-81ED-4DB2-BD59-A6C34878D82A}">
                    <a16:rowId xmlns:a16="http://schemas.microsoft.com/office/drawing/2014/main" val="2600196371"/>
                  </a:ext>
                </a:extLst>
              </a:tr>
              <a:tr h="262393">
                <a:tc>
                  <a:txBody>
                    <a:bodyPr/>
                    <a:lstStyle/>
                    <a:p>
                      <a:r>
                        <a:rPr lang="en-GB" sz="800" dirty="0" smtClean="0"/>
                        <a:t>After Warbeck left in 1495 relations improved and trade was restored in the </a:t>
                      </a:r>
                      <a:r>
                        <a:rPr lang="en-GB" sz="800" dirty="0" err="1" smtClean="0"/>
                        <a:t>Intercursus</a:t>
                      </a:r>
                      <a:r>
                        <a:rPr lang="en-GB" sz="800" baseline="0" dirty="0" smtClean="0"/>
                        <a:t> Magnus in 1496.</a:t>
                      </a:r>
                      <a:endParaRPr lang="en-GB" sz="800" dirty="0" smtClean="0"/>
                    </a:p>
                  </a:txBody>
                  <a:tcPr/>
                </a:tc>
                <a:extLst>
                  <a:ext uri="{0D108BD9-81ED-4DB2-BD59-A6C34878D82A}">
                    <a16:rowId xmlns:a16="http://schemas.microsoft.com/office/drawing/2014/main" val="995258008"/>
                  </a:ext>
                </a:extLst>
              </a:tr>
              <a:tr h="262393">
                <a:tc>
                  <a:txBody>
                    <a:bodyPr/>
                    <a:lstStyle/>
                    <a:p>
                      <a:r>
                        <a:rPr lang="en-GB" sz="800" dirty="0" smtClean="0"/>
                        <a:t>After the death of Isabella of Castile Henry chose to support Philip</a:t>
                      </a:r>
                      <a:r>
                        <a:rPr lang="en-GB" sz="800" baseline="0" dirty="0" smtClean="0"/>
                        <a:t> of burgundy over Ferdinand of Spain. </a:t>
                      </a:r>
                      <a:endParaRPr lang="en-GB" sz="800" dirty="0" smtClean="0"/>
                    </a:p>
                  </a:txBody>
                  <a:tcPr/>
                </a:tc>
                <a:extLst>
                  <a:ext uri="{0D108BD9-81ED-4DB2-BD59-A6C34878D82A}">
                    <a16:rowId xmlns:a16="http://schemas.microsoft.com/office/drawing/2014/main" val="1581433771"/>
                  </a:ext>
                </a:extLst>
              </a:tr>
              <a:tr h="83488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When Philip and Joanna sailed to Spain they were wrecked off England and became Henry's guests.  Whilst treated lavishly they agreed the treaty of Windsor 1506</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Secure better trade agreement called ‘</a:t>
                      </a:r>
                      <a:r>
                        <a:rPr lang="en-GB" sz="800" dirty="0" err="1" smtClean="0"/>
                        <a:t>Intercursus</a:t>
                      </a:r>
                      <a:r>
                        <a:rPr lang="en-GB" sz="800" dirty="0" smtClean="0"/>
                        <a:t> </a:t>
                      </a:r>
                      <a:r>
                        <a:rPr lang="en-GB" sz="800" dirty="0" err="1" smtClean="0"/>
                        <a:t>Malus</a:t>
                      </a:r>
                      <a:r>
                        <a:rPr lang="en-GB" sz="800" dirty="0" smtClean="0"/>
                        <a:t>’ as it was so favourable to England.</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Suffolk to be handed over to Henry.</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Henry</a:t>
                      </a:r>
                      <a:r>
                        <a:rPr lang="en-GB" sz="800" baseline="0" dirty="0" smtClean="0"/>
                        <a:t> to marry Philip’s sister Margaret of Savoy.</a:t>
                      </a:r>
                    </a:p>
                    <a:p>
                      <a:pPr marL="72000" marR="0" lvl="0" indent="-720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Henry to support Philip over Ferdinand</a:t>
                      </a:r>
                      <a:endParaRPr lang="en-GB" sz="800" dirty="0" smtClean="0"/>
                    </a:p>
                  </a:txBody>
                  <a:tcPr/>
                </a:tc>
                <a:extLst>
                  <a:ext uri="{0D108BD9-81ED-4DB2-BD59-A6C34878D82A}">
                    <a16:rowId xmlns:a16="http://schemas.microsoft.com/office/drawing/2014/main" val="2652043615"/>
                  </a:ext>
                </a:extLst>
              </a:tr>
              <a:tr h="453224">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The next year Philip died and Joanna went mad.  Maximillian took over regency of Burgundy again and refused to accept the treaty of Windsor.  Marriage to Margaret of Savoy didn’t happen. Only benefit was Henry already had custody of Suffolk.</a:t>
                      </a:r>
                    </a:p>
                  </a:txBody>
                  <a:tcPr/>
                </a:tc>
                <a:extLst>
                  <a:ext uri="{0D108BD9-81ED-4DB2-BD59-A6C34878D82A}">
                    <a16:rowId xmlns:a16="http://schemas.microsoft.com/office/drawing/2014/main" val="60202073"/>
                  </a:ext>
                </a:extLst>
              </a:tr>
              <a:tr h="262393">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Henry opened discussions of his daughter Mary to marry Maximillian’s grandson, Charles. </a:t>
                      </a:r>
                    </a:p>
                  </a:txBody>
                  <a:tcPr/>
                </a:tc>
                <a:extLst>
                  <a:ext uri="{0D108BD9-81ED-4DB2-BD59-A6C34878D82A}">
                    <a16:rowId xmlns:a16="http://schemas.microsoft.com/office/drawing/2014/main" val="1209975851"/>
                  </a:ext>
                </a:extLst>
              </a:tr>
              <a:tr h="453224">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1508 Maximillian signed the treaty of </a:t>
                      </a:r>
                      <a:r>
                        <a:rPr lang="en-GB" sz="800" dirty="0" err="1" smtClean="0"/>
                        <a:t>Cambrai</a:t>
                      </a:r>
                      <a:r>
                        <a:rPr lang="en-GB" sz="800" dirty="0" smtClean="0"/>
                        <a:t> with the Kings of France and Spain. It was a military alliance against Venice. Didn’t include Henry.  Could turn</a:t>
                      </a:r>
                      <a:r>
                        <a:rPr lang="en-GB" sz="800" baseline="0" dirty="0" smtClean="0"/>
                        <a:t> into an anti-English alliance but generally eyes were set of Italy.</a:t>
                      </a:r>
                      <a:endParaRPr lang="en-GB" sz="800" dirty="0" smtClean="0"/>
                    </a:p>
                  </a:txBody>
                  <a:tcPr/>
                </a:tc>
                <a:extLst>
                  <a:ext uri="{0D108BD9-81ED-4DB2-BD59-A6C34878D82A}">
                    <a16:rowId xmlns:a16="http://schemas.microsoft.com/office/drawing/2014/main" val="17422074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57018229"/>
              </p:ext>
            </p:extLst>
          </p:nvPr>
        </p:nvGraphicFramePr>
        <p:xfrm>
          <a:off x="2749423" y="2513759"/>
          <a:ext cx="4504601" cy="3186781"/>
        </p:xfrm>
        <a:graphic>
          <a:graphicData uri="http://schemas.openxmlformats.org/drawingml/2006/table">
            <a:tbl>
              <a:tblPr firstRow="1" bandRow="1">
                <a:tableStyleId>{5C22544A-7EE6-4342-B048-85BDC9FD1C3A}</a:tableStyleId>
              </a:tblPr>
              <a:tblGrid>
                <a:gridCol w="4504601">
                  <a:extLst>
                    <a:ext uri="{9D8B030D-6E8A-4147-A177-3AD203B41FA5}">
                      <a16:colId xmlns:a16="http://schemas.microsoft.com/office/drawing/2014/main" val="2115741869"/>
                    </a:ext>
                  </a:extLst>
                </a:gridCol>
              </a:tblGrid>
              <a:tr h="165900">
                <a:tc>
                  <a:txBody>
                    <a:bodyPr/>
                    <a:lstStyle/>
                    <a:p>
                      <a:r>
                        <a:rPr lang="en-GB" sz="800" dirty="0" smtClean="0"/>
                        <a:t>Spain</a:t>
                      </a:r>
                      <a:endParaRPr lang="en-GB" sz="800" dirty="0"/>
                    </a:p>
                  </a:txBody>
                  <a:tcPr/>
                </a:tc>
                <a:extLst>
                  <a:ext uri="{0D108BD9-81ED-4DB2-BD59-A6C34878D82A}">
                    <a16:rowId xmlns:a16="http://schemas.microsoft.com/office/drawing/2014/main" val="1906084166"/>
                  </a:ext>
                </a:extLst>
              </a:tr>
              <a:tr h="639902">
                <a:tc>
                  <a:txBody>
                    <a:bodyPr/>
                    <a:lstStyle/>
                    <a:p>
                      <a:r>
                        <a:rPr lang="en-GB" sz="800" dirty="0" smtClean="0"/>
                        <a:t>1489 – treaty of Medina del Campo</a:t>
                      </a:r>
                    </a:p>
                    <a:p>
                      <a:pPr marL="72000" indent="-72000">
                        <a:buFont typeface="Arial" panose="020B0604020202020204" pitchFamily="34" charset="0"/>
                        <a:buChar char="•"/>
                      </a:pPr>
                      <a:r>
                        <a:rPr lang="en-GB" sz="800" dirty="0" smtClean="0"/>
                        <a:t>Mutual defence</a:t>
                      </a:r>
                      <a:r>
                        <a:rPr lang="en-GB" sz="800" baseline="0" dirty="0" smtClean="0"/>
                        <a:t>  -</a:t>
                      </a:r>
                      <a:r>
                        <a:rPr lang="en-GB" sz="800" dirty="0" smtClean="0"/>
                        <a:t>Neither</a:t>
                      </a:r>
                      <a:r>
                        <a:rPr lang="en-GB" sz="800" baseline="0" dirty="0" smtClean="0"/>
                        <a:t> to make treaties, peace or alliance with France without the other’s agreement.</a:t>
                      </a:r>
                    </a:p>
                    <a:p>
                      <a:pPr marL="72000" indent="-72000">
                        <a:buFont typeface="Arial" panose="020B0604020202020204" pitchFamily="34" charset="0"/>
                        <a:buChar char="•"/>
                      </a:pPr>
                      <a:r>
                        <a:rPr lang="en-GB" sz="800" baseline="0" dirty="0" smtClean="0"/>
                        <a:t>Neither to harbour rebels or pretenders AND  Catherine of Aragon to marry Arthur.</a:t>
                      </a:r>
                    </a:p>
                    <a:p>
                      <a:pPr marL="72000" indent="-72000">
                        <a:buFont typeface="Arial" panose="020B0604020202020204" pitchFamily="34" charset="0"/>
                        <a:buChar char="•"/>
                      </a:pPr>
                      <a:r>
                        <a:rPr lang="en-GB" sz="800" baseline="0" dirty="0" smtClean="0"/>
                        <a:t>English and Spanish merchants were given reciprocal privileges and low duties in each others countries.</a:t>
                      </a:r>
                    </a:p>
                  </a:txBody>
                  <a:tcPr/>
                </a:tc>
                <a:extLst>
                  <a:ext uri="{0D108BD9-81ED-4DB2-BD59-A6C34878D82A}">
                    <a16:rowId xmlns:a16="http://schemas.microsoft.com/office/drawing/2014/main" val="1746728780"/>
                  </a:ext>
                </a:extLst>
              </a:tr>
              <a:tr h="260701">
                <a:tc>
                  <a:txBody>
                    <a:bodyPr/>
                    <a:lstStyle/>
                    <a:p>
                      <a:r>
                        <a:rPr lang="en-GB" sz="800" dirty="0" smtClean="0"/>
                        <a:t>Issues – Spain not sending</a:t>
                      </a:r>
                      <a:r>
                        <a:rPr lang="en-GB" sz="800" baseline="0" dirty="0" smtClean="0"/>
                        <a:t> support to Brittany.  Ferdinand’s hesitation over the marriage whilst Henry was threatened by Warbeck. Arguments over Catherine’s dowry.</a:t>
                      </a:r>
                      <a:endParaRPr lang="en-GB" sz="800" dirty="0" smtClean="0"/>
                    </a:p>
                  </a:txBody>
                  <a:tcPr/>
                </a:tc>
                <a:extLst>
                  <a:ext uri="{0D108BD9-81ED-4DB2-BD59-A6C34878D82A}">
                    <a16:rowId xmlns:a16="http://schemas.microsoft.com/office/drawing/2014/main" val="2476875497"/>
                  </a:ext>
                </a:extLst>
              </a:tr>
              <a:tr h="165900">
                <a:tc>
                  <a:txBody>
                    <a:bodyPr/>
                    <a:lstStyle/>
                    <a:p>
                      <a:r>
                        <a:rPr lang="en-GB" sz="800" dirty="0" smtClean="0"/>
                        <a:t>1499 – Marriage Treaty agreed with marriage n 1501.</a:t>
                      </a:r>
                    </a:p>
                  </a:txBody>
                  <a:tcPr/>
                </a:tc>
                <a:extLst>
                  <a:ext uri="{0D108BD9-81ED-4DB2-BD59-A6C34878D82A}">
                    <a16:rowId xmlns:a16="http://schemas.microsoft.com/office/drawing/2014/main" val="713476779"/>
                  </a:ext>
                </a:extLst>
              </a:tr>
              <a:tr h="165900">
                <a:tc>
                  <a:txBody>
                    <a:bodyPr/>
                    <a:lstStyle/>
                    <a:p>
                      <a:r>
                        <a:rPr lang="en-GB" sz="800" dirty="0" smtClean="0"/>
                        <a:t>Arthur’s death in 1502 prompted Henry to propose Catherine marrying Henry.</a:t>
                      </a:r>
                    </a:p>
                  </a:txBody>
                  <a:tcPr/>
                </a:tc>
                <a:extLst>
                  <a:ext uri="{0D108BD9-81ED-4DB2-BD59-A6C34878D82A}">
                    <a16:rowId xmlns:a16="http://schemas.microsoft.com/office/drawing/2014/main" val="1133428431"/>
                  </a:ext>
                </a:extLst>
              </a:tr>
              <a:tr h="355501">
                <a:tc>
                  <a:txBody>
                    <a:bodyPr/>
                    <a:lstStyle/>
                    <a:p>
                      <a:r>
                        <a:rPr lang="en-GB" sz="800" dirty="0" smtClean="0"/>
                        <a:t>Ferdinand rejected the proposal as Franco-Spanish relations were improving so he didn’t need the alliance.  When it deteriorated in 1503 Catherine and Prince Henry were betrothed and papal dispensation was gained.</a:t>
                      </a:r>
                    </a:p>
                  </a:txBody>
                  <a:tcPr/>
                </a:tc>
                <a:extLst>
                  <a:ext uri="{0D108BD9-81ED-4DB2-BD59-A6C34878D82A}">
                    <a16:rowId xmlns:a16="http://schemas.microsoft.com/office/drawing/2014/main" val="1917811080"/>
                  </a:ext>
                </a:extLst>
              </a:tr>
              <a:tr h="2607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1504</a:t>
                      </a:r>
                      <a:r>
                        <a:rPr lang="en-GB" sz="800" baseline="0" dirty="0" smtClean="0"/>
                        <a:t> – Isabella </a:t>
                      </a:r>
                      <a:r>
                        <a:rPr lang="en-GB" sz="800" baseline="0" smtClean="0"/>
                        <a:t>of Castile </a:t>
                      </a:r>
                      <a:r>
                        <a:rPr lang="en-GB" sz="800" baseline="0" dirty="0" smtClean="0"/>
                        <a:t>died and Henry saw Spain could collapse so tried to retract the betrothal and backed Philip.</a:t>
                      </a:r>
                      <a:endParaRPr lang="en-GB" sz="800" dirty="0" smtClean="0"/>
                    </a:p>
                  </a:txBody>
                  <a:tcPr/>
                </a:tc>
                <a:extLst>
                  <a:ext uri="{0D108BD9-81ED-4DB2-BD59-A6C34878D82A}">
                    <a16:rowId xmlns:a16="http://schemas.microsoft.com/office/drawing/2014/main" val="320718475"/>
                  </a:ext>
                </a:extLst>
              </a:tr>
              <a:tr h="2607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1505- Ferdinand signed the Treaty of Blois with France and in 1506 married Louis XII’s niece.</a:t>
                      </a:r>
                    </a:p>
                  </a:txBody>
                  <a:tcPr/>
                </a:tc>
                <a:extLst>
                  <a:ext uri="{0D108BD9-81ED-4DB2-BD59-A6C34878D82A}">
                    <a16:rowId xmlns:a16="http://schemas.microsoft.com/office/drawing/2014/main" val="4292115553"/>
                  </a:ext>
                </a:extLst>
              </a:tr>
              <a:tr h="2607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1506 – Philip died and Ferdinand gained control of Spain with French support – he no longer needed England’s support.</a:t>
                      </a:r>
                    </a:p>
                  </a:txBody>
                  <a:tcPr/>
                </a:tc>
                <a:extLst>
                  <a:ext uri="{0D108BD9-81ED-4DB2-BD59-A6C34878D82A}">
                    <a16:rowId xmlns:a16="http://schemas.microsoft.com/office/drawing/2014/main" val="30219356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3993446"/>
              </p:ext>
            </p:extLst>
          </p:nvPr>
        </p:nvGraphicFramePr>
        <p:xfrm>
          <a:off x="54589" y="5882580"/>
          <a:ext cx="9744505" cy="944880"/>
        </p:xfrm>
        <a:graphic>
          <a:graphicData uri="http://schemas.openxmlformats.org/drawingml/2006/table">
            <a:tbl>
              <a:tblPr firstRow="1" bandRow="1">
                <a:tableStyleId>{5C22544A-7EE6-4342-B048-85BDC9FD1C3A}</a:tableStyleId>
              </a:tblPr>
              <a:tblGrid>
                <a:gridCol w="245663">
                  <a:extLst>
                    <a:ext uri="{9D8B030D-6E8A-4147-A177-3AD203B41FA5}">
                      <a16:colId xmlns:a16="http://schemas.microsoft.com/office/drawing/2014/main" val="978900837"/>
                    </a:ext>
                  </a:extLst>
                </a:gridCol>
                <a:gridCol w="1746912">
                  <a:extLst>
                    <a:ext uri="{9D8B030D-6E8A-4147-A177-3AD203B41FA5}">
                      <a16:colId xmlns:a16="http://schemas.microsoft.com/office/drawing/2014/main" val="3225801632"/>
                    </a:ext>
                  </a:extLst>
                </a:gridCol>
                <a:gridCol w="1542197">
                  <a:extLst>
                    <a:ext uri="{9D8B030D-6E8A-4147-A177-3AD203B41FA5}">
                      <a16:colId xmlns:a16="http://schemas.microsoft.com/office/drawing/2014/main" val="633090933"/>
                    </a:ext>
                  </a:extLst>
                </a:gridCol>
                <a:gridCol w="1924335">
                  <a:extLst>
                    <a:ext uri="{9D8B030D-6E8A-4147-A177-3AD203B41FA5}">
                      <a16:colId xmlns:a16="http://schemas.microsoft.com/office/drawing/2014/main" val="881787837"/>
                    </a:ext>
                  </a:extLst>
                </a:gridCol>
                <a:gridCol w="846161">
                  <a:extLst>
                    <a:ext uri="{9D8B030D-6E8A-4147-A177-3AD203B41FA5}">
                      <a16:colId xmlns:a16="http://schemas.microsoft.com/office/drawing/2014/main" val="3892076559"/>
                    </a:ext>
                  </a:extLst>
                </a:gridCol>
                <a:gridCol w="1419367">
                  <a:extLst>
                    <a:ext uri="{9D8B030D-6E8A-4147-A177-3AD203B41FA5}">
                      <a16:colId xmlns:a16="http://schemas.microsoft.com/office/drawing/2014/main" val="2612384034"/>
                    </a:ext>
                  </a:extLst>
                </a:gridCol>
                <a:gridCol w="2019870">
                  <a:extLst>
                    <a:ext uri="{9D8B030D-6E8A-4147-A177-3AD203B41FA5}">
                      <a16:colId xmlns:a16="http://schemas.microsoft.com/office/drawing/2014/main" val="3144575015"/>
                    </a:ext>
                  </a:extLst>
                </a:gridCol>
              </a:tblGrid>
              <a:tr h="370840">
                <a:tc>
                  <a:txBody>
                    <a:bodyPr/>
                    <a:lstStyle/>
                    <a:p>
                      <a:pPr algn="ctr"/>
                      <a:r>
                        <a:rPr lang="en-GB" sz="800" dirty="0" smtClean="0"/>
                        <a:t>Trade :Part 1</a:t>
                      </a:r>
                      <a:endParaRPr lang="en-GB" sz="800" dirty="0"/>
                    </a:p>
                  </a:txBody>
                  <a:tcPr vert="vert270"/>
                </a:tc>
                <a:tc>
                  <a:txBody>
                    <a:bodyPr/>
                    <a:lstStyle/>
                    <a:p>
                      <a:r>
                        <a:rPr lang="en-GB" sz="800" b="0" dirty="0" err="1" smtClean="0">
                          <a:solidFill>
                            <a:schemeClr val="tx1"/>
                          </a:solidFill>
                        </a:rPr>
                        <a:t>Intercursus</a:t>
                      </a:r>
                      <a:r>
                        <a:rPr lang="en-GB" sz="800" b="0" baseline="0" dirty="0" smtClean="0">
                          <a:solidFill>
                            <a:schemeClr val="tx1"/>
                          </a:solidFill>
                        </a:rPr>
                        <a:t> Magnus and </a:t>
                      </a:r>
                      <a:r>
                        <a:rPr lang="en-GB" sz="800" b="0" baseline="0" dirty="0" err="1" smtClean="0">
                          <a:solidFill>
                            <a:schemeClr val="tx1"/>
                          </a:solidFill>
                        </a:rPr>
                        <a:t>Malus</a:t>
                      </a:r>
                      <a:r>
                        <a:rPr lang="en-GB" sz="800" b="0" baseline="0" dirty="0" smtClean="0">
                          <a:solidFill>
                            <a:schemeClr val="tx1"/>
                          </a:solidFill>
                        </a:rPr>
                        <a:t> show attempts to develop trade. Allowed English merchants to trade freely in burgundy.  By 1509 60% more cloth was being exported.</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Navigation Act 1485-86</a:t>
                      </a:r>
                      <a:r>
                        <a:rPr lang="en-GB" sz="800" b="0" baseline="0" dirty="0" smtClean="0">
                          <a:solidFill>
                            <a:schemeClr val="tx1"/>
                          </a:solidFill>
                        </a:rPr>
                        <a:t> – encouraged the use of English ships. Wines from France could only be importuned on English ships.</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Act in 1489</a:t>
                      </a:r>
                      <a:r>
                        <a:rPr lang="en-GB" sz="800" b="0" baseline="0" dirty="0" smtClean="0">
                          <a:solidFill>
                            <a:schemeClr val="tx1"/>
                          </a:solidFill>
                        </a:rPr>
                        <a:t> limited export of English wool by foreign merchants for making to cloth on the continent. (done so it had to be turned into cloth in English industry). By end his reign there was 30% less raw wool being exported.</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1490 Treaty allowing English wool to be exported to Pisa (Florence’s main port)</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Venice had put tariffs</a:t>
                      </a:r>
                      <a:r>
                        <a:rPr lang="en-GB" sz="800" b="0" baseline="0" dirty="0" smtClean="0">
                          <a:solidFill>
                            <a:schemeClr val="tx1"/>
                          </a:solidFill>
                        </a:rPr>
                        <a:t> on all English good coming into the Mediterranean, but after Henry restricted sale of wool to the Venetians they relented and lifted the import tax.</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HOWEVER</a:t>
                      </a:r>
                      <a:r>
                        <a:rPr lang="en-GB" sz="800" b="0" baseline="0" dirty="0" smtClean="0">
                          <a:solidFill>
                            <a:schemeClr val="tx1"/>
                          </a:solidFill>
                        </a:rPr>
                        <a:t> Henry reasserted the Hanseatic League’s trading privileges in 1504 when he needed to ensure they wouldn’t support the Yorkist Earl of Suffolk. (He had previously sacrificed trade in the embargo on Burgundy in 1493)</a:t>
                      </a:r>
                      <a:endParaRPr lang="en-GB" sz="8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060484261"/>
                  </a:ext>
                </a:extLst>
              </a:tr>
            </a:tbl>
          </a:graphicData>
        </a:graphic>
      </p:graphicFrame>
    </p:spTree>
    <p:extLst>
      <p:ext uri="{BB962C8B-B14F-4D97-AF65-F5344CB8AC3E}">
        <p14:creationId xmlns:p14="http://schemas.microsoft.com/office/powerpoint/2010/main" val="1982982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1400449"/>
              </p:ext>
            </p:extLst>
          </p:nvPr>
        </p:nvGraphicFramePr>
        <p:xfrm>
          <a:off x="2597645" y="63500"/>
          <a:ext cx="3925982" cy="2286000"/>
        </p:xfrm>
        <a:graphic>
          <a:graphicData uri="http://schemas.openxmlformats.org/drawingml/2006/table">
            <a:tbl>
              <a:tblPr firstRow="1" bandRow="1">
                <a:tableStyleId>{5C22544A-7EE6-4342-B048-85BDC9FD1C3A}</a:tableStyleId>
              </a:tblPr>
              <a:tblGrid>
                <a:gridCol w="1962991">
                  <a:extLst>
                    <a:ext uri="{9D8B030D-6E8A-4147-A177-3AD203B41FA5}">
                      <a16:colId xmlns:a16="http://schemas.microsoft.com/office/drawing/2014/main" val="1641786351"/>
                    </a:ext>
                  </a:extLst>
                </a:gridCol>
                <a:gridCol w="1962991">
                  <a:extLst>
                    <a:ext uri="{9D8B030D-6E8A-4147-A177-3AD203B41FA5}">
                      <a16:colId xmlns:a16="http://schemas.microsoft.com/office/drawing/2014/main" val="2434608859"/>
                    </a:ext>
                  </a:extLst>
                </a:gridCol>
              </a:tblGrid>
              <a:tr h="150490">
                <a:tc gridSpan="2">
                  <a:txBody>
                    <a:bodyPr/>
                    <a:lstStyle/>
                    <a:p>
                      <a:r>
                        <a:rPr lang="en-GB" sz="800" dirty="0" smtClean="0"/>
                        <a:t>Cloth Trade</a:t>
                      </a:r>
                      <a:endParaRPr lang="en-GB" sz="800" dirty="0"/>
                    </a:p>
                  </a:txBody>
                  <a:tcPr/>
                </a:tc>
                <a:tc hMerge="1">
                  <a:txBody>
                    <a:bodyPr/>
                    <a:lstStyle/>
                    <a:p>
                      <a:endParaRPr lang="en-GB" dirty="0"/>
                    </a:p>
                  </a:txBody>
                  <a:tcPr/>
                </a:tc>
                <a:extLst>
                  <a:ext uri="{0D108BD9-81ED-4DB2-BD59-A6C34878D82A}">
                    <a16:rowId xmlns:a16="http://schemas.microsoft.com/office/drawing/2014/main" val="3460462533"/>
                  </a:ext>
                </a:extLst>
              </a:tr>
              <a:tr h="322478">
                <a:tc>
                  <a:txBody>
                    <a:bodyPr/>
                    <a:lstStyle/>
                    <a:p>
                      <a:pPr marL="0" indent="0">
                        <a:buFont typeface="Arial" panose="020B0604020202020204" pitchFamily="34" charset="0"/>
                        <a:buChar char="•"/>
                      </a:pPr>
                      <a:r>
                        <a:rPr lang="en-GB" sz="800" dirty="0" smtClean="0"/>
                        <a:t>The cloth trade was responsible for about 90% of English exports.</a:t>
                      </a:r>
                      <a:endParaRPr lang="en-GB" sz="800" dirty="0"/>
                    </a:p>
                  </a:txBody>
                  <a:tcPr/>
                </a:tc>
                <a:tc>
                  <a:txBody>
                    <a:bodyPr/>
                    <a:lstStyle/>
                    <a:p>
                      <a:pPr marL="0" indent="0">
                        <a:buFont typeface="Arial" panose="020B0604020202020204" pitchFamily="34" charset="0"/>
                        <a:buChar char="•"/>
                      </a:pPr>
                      <a:r>
                        <a:rPr lang="en-GB" sz="800" dirty="0" smtClean="0"/>
                        <a:t>There</a:t>
                      </a:r>
                      <a:r>
                        <a:rPr lang="en-GB" sz="800" baseline="0" dirty="0" smtClean="0"/>
                        <a:t> was around a 60% increase in the volume of cloth exports under Henry VII.</a:t>
                      </a:r>
                      <a:endParaRPr lang="en-GB" sz="800" dirty="0" smtClean="0"/>
                    </a:p>
                  </a:txBody>
                  <a:tcPr/>
                </a:tc>
                <a:extLst>
                  <a:ext uri="{0D108BD9-81ED-4DB2-BD59-A6C34878D82A}">
                    <a16:rowId xmlns:a16="http://schemas.microsoft.com/office/drawing/2014/main" val="660243497"/>
                  </a:ext>
                </a:extLst>
              </a:tr>
              <a:tr h="494467">
                <a:tc>
                  <a:txBody>
                    <a:bodyPr/>
                    <a:lstStyle/>
                    <a:p>
                      <a:pPr marL="0" indent="0">
                        <a:buFont typeface="Arial" panose="020B0604020202020204" pitchFamily="34" charset="0"/>
                        <a:buChar char="•"/>
                      </a:pPr>
                      <a:r>
                        <a:rPr lang="en-GB" sz="800" dirty="0" smtClean="0"/>
                        <a:t>Earlier it was unfinished wool</a:t>
                      </a:r>
                      <a:r>
                        <a:rPr lang="en-GB" sz="800" baseline="0" dirty="0" smtClean="0"/>
                        <a:t> that was being trades and was shipped from east coast ports through Calais by the Merchants of the Staple.</a:t>
                      </a:r>
                      <a:endParaRPr lang="en-GB" sz="800" dirty="0"/>
                    </a:p>
                  </a:txBody>
                  <a:tcPr/>
                </a:tc>
                <a:tc>
                  <a:txBody>
                    <a:bodyPr/>
                    <a:lstStyle/>
                    <a:p>
                      <a:pPr marL="0" indent="0">
                        <a:buFont typeface="Arial" panose="020B0604020202020204" pitchFamily="34" charset="0"/>
                        <a:buChar char="•"/>
                      </a:pPr>
                      <a:r>
                        <a:rPr lang="en-GB" sz="800" dirty="0" smtClean="0"/>
                        <a:t>Increasingly, finished cloth dominated the trade which lead to a development in weaving (done</a:t>
                      </a:r>
                      <a:r>
                        <a:rPr lang="en-GB" sz="800" baseline="0" dirty="0" smtClean="0"/>
                        <a:t> in the home) and fulling and dying (commercial process)</a:t>
                      </a:r>
                      <a:endParaRPr lang="en-GB" sz="800" dirty="0" smtClean="0"/>
                    </a:p>
                  </a:txBody>
                  <a:tcPr/>
                </a:tc>
                <a:extLst>
                  <a:ext uri="{0D108BD9-81ED-4DB2-BD59-A6C34878D82A}">
                    <a16:rowId xmlns:a16="http://schemas.microsoft.com/office/drawing/2014/main" val="3267869319"/>
                  </a:ext>
                </a:extLst>
              </a:tr>
              <a:tr h="408473">
                <a:tc>
                  <a:txBody>
                    <a:bodyPr/>
                    <a:lstStyle/>
                    <a:p>
                      <a:pPr marL="0" indent="0">
                        <a:buFont typeface="Arial" panose="020B0604020202020204" pitchFamily="34" charset="0"/>
                        <a:buChar char="•"/>
                      </a:pPr>
                      <a:r>
                        <a:rPr lang="en-GB" sz="800" dirty="0" smtClean="0"/>
                        <a:t>Some cloth towns like </a:t>
                      </a:r>
                      <a:r>
                        <a:rPr lang="en-GB" sz="800" dirty="0" err="1" smtClean="0"/>
                        <a:t>Lavenham</a:t>
                      </a:r>
                      <a:r>
                        <a:rPr lang="en-GB" sz="800" dirty="0" smtClean="0"/>
                        <a:t> in Suffolk and Lewes in Essex became prosperous </a:t>
                      </a:r>
                      <a:endParaRPr lang="en-GB" sz="800" dirty="0"/>
                    </a:p>
                  </a:txBody>
                  <a:tcPr/>
                </a:tc>
                <a:tc>
                  <a:txBody>
                    <a:bodyPr/>
                    <a:lstStyle/>
                    <a:p>
                      <a:pPr marL="0" indent="0">
                        <a:buFont typeface="Arial" panose="020B0604020202020204" pitchFamily="34" charset="0"/>
                        <a:buChar char="•"/>
                      </a:pPr>
                      <a:r>
                        <a:rPr lang="en-GB" sz="800" dirty="0" smtClean="0"/>
                        <a:t>Older cities like Winchester and Lincoln suffered as the cloth industry tended o go to newer market towns in East Anglia.</a:t>
                      </a:r>
                    </a:p>
                  </a:txBody>
                  <a:tcPr/>
                </a:tc>
                <a:extLst>
                  <a:ext uri="{0D108BD9-81ED-4DB2-BD59-A6C34878D82A}">
                    <a16:rowId xmlns:a16="http://schemas.microsoft.com/office/drawing/2014/main" val="1205570516"/>
                  </a:ext>
                </a:extLst>
              </a:tr>
              <a:tr h="580461">
                <a:tc>
                  <a:txBody>
                    <a:bodyPr/>
                    <a:lstStyle/>
                    <a:p>
                      <a:pPr marL="0" indent="0">
                        <a:buFont typeface="Arial" panose="020B0604020202020204" pitchFamily="34" charset="0"/>
                        <a:buChar char="•"/>
                      </a:pPr>
                      <a:r>
                        <a:rPr lang="en-GB" sz="800" dirty="0" smtClean="0"/>
                        <a:t>An increasing proportion of cloth was exported from London by the Merchant</a:t>
                      </a:r>
                      <a:r>
                        <a:rPr lang="en-GB" sz="800" baseline="0" dirty="0" smtClean="0"/>
                        <a:t> Adventurers. This reinforced London's dominance and created a clear link between London and Antwerp.</a:t>
                      </a:r>
                      <a:endParaRPr lang="en-GB" sz="800" dirty="0"/>
                    </a:p>
                  </a:txBody>
                  <a:tcPr/>
                </a:tc>
                <a:tc>
                  <a:txBody>
                    <a:bodyPr/>
                    <a:lstStyle/>
                    <a:p>
                      <a:pPr marL="0" indent="0">
                        <a:buFont typeface="Arial" panose="020B0604020202020204" pitchFamily="34" charset="0"/>
                        <a:buChar char="•"/>
                      </a:pPr>
                      <a:r>
                        <a:rPr lang="en-GB" sz="800" dirty="0" smtClean="0"/>
                        <a:t>Trade did not break the hold of the Hanseatic League who enjoyed privileges, reasserted by treaty in 1474 and again in 1504 when Henry needed their support to get the Earl of Suffolk.</a:t>
                      </a:r>
                    </a:p>
                  </a:txBody>
                  <a:tcPr/>
                </a:tc>
                <a:extLst>
                  <a:ext uri="{0D108BD9-81ED-4DB2-BD59-A6C34878D82A}">
                    <a16:rowId xmlns:a16="http://schemas.microsoft.com/office/drawing/2014/main" val="3410193078"/>
                  </a:ext>
                </a:extLst>
              </a:tr>
            </a:tbl>
          </a:graphicData>
        </a:graphic>
      </p:graphicFrame>
      <p:sp>
        <p:nvSpPr>
          <p:cNvPr id="6" name="TextBox 5"/>
          <p:cNvSpPr txBox="1"/>
          <p:nvPr/>
        </p:nvSpPr>
        <p:spPr>
          <a:xfrm>
            <a:off x="4778350" y="2439886"/>
            <a:ext cx="1937983" cy="461665"/>
          </a:xfrm>
          <a:prstGeom prst="rect">
            <a:avLst/>
          </a:prstGeom>
          <a:noFill/>
        </p:spPr>
        <p:txBody>
          <a:bodyPr wrap="square" rtlCol="0">
            <a:spAutoFit/>
          </a:bodyPr>
          <a:lstStyle/>
          <a:p>
            <a:r>
              <a:rPr lang="en-GB" sz="1200" dirty="0" smtClean="0"/>
              <a:t>Henry VII – society and Economy.</a:t>
            </a:r>
            <a:endParaRPr lang="en-GB" sz="1200" dirty="0"/>
          </a:p>
        </p:txBody>
      </p:sp>
      <p:graphicFrame>
        <p:nvGraphicFramePr>
          <p:cNvPr id="3" name="Table 2"/>
          <p:cNvGraphicFramePr>
            <a:graphicFrameLocks noGrp="1"/>
          </p:cNvGraphicFramePr>
          <p:nvPr>
            <p:extLst>
              <p:ext uri="{D42A27DB-BD31-4B8C-83A1-F6EECF244321}">
                <p14:modId xmlns:p14="http://schemas.microsoft.com/office/powerpoint/2010/main" val="690230122"/>
              </p:ext>
            </p:extLst>
          </p:nvPr>
        </p:nvGraphicFramePr>
        <p:xfrm>
          <a:off x="63500" y="63500"/>
          <a:ext cx="2488631" cy="1341120"/>
        </p:xfrm>
        <a:graphic>
          <a:graphicData uri="http://schemas.openxmlformats.org/drawingml/2006/table">
            <a:tbl>
              <a:tblPr firstRow="1" bandRow="1">
                <a:tableStyleId>{5C22544A-7EE6-4342-B048-85BDC9FD1C3A}</a:tableStyleId>
              </a:tblPr>
              <a:tblGrid>
                <a:gridCol w="2488631">
                  <a:extLst>
                    <a:ext uri="{9D8B030D-6E8A-4147-A177-3AD203B41FA5}">
                      <a16:colId xmlns:a16="http://schemas.microsoft.com/office/drawing/2014/main" val="3590390976"/>
                    </a:ext>
                  </a:extLst>
                </a:gridCol>
              </a:tblGrid>
              <a:tr h="208801">
                <a:tc>
                  <a:txBody>
                    <a:bodyPr/>
                    <a:lstStyle/>
                    <a:p>
                      <a:r>
                        <a:rPr lang="en-GB" sz="800" dirty="0" smtClean="0"/>
                        <a:t>Overview</a:t>
                      </a:r>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Population – around 2.2 million at beginning</a:t>
                      </a:r>
                      <a:r>
                        <a:rPr lang="en-GB" sz="800" baseline="0" dirty="0" smtClean="0"/>
                        <a:t> of the C15th</a:t>
                      </a:r>
                      <a:r>
                        <a:rPr lang="en-GB" sz="800" dirty="0" smtClean="0"/>
                        <a:t>.</a:t>
                      </a:r>
                    </a:p>
                  </a:txBody>
                  <a:tcPr/>
                </a:tc>
                <a:extLst>
                  <a:ext uri="{0D108BD9-81ED-4DB2-BD59-A6C34878D82A}">
                    <a16:rowId xmlns:a16="http://schemas.microsoft.com/office/drawing/2014/main" val="864534078"/>
                  </a:ext>
                </a:extLst>
              </a:tr>
              <a:tr h="208801">
                <a:tc>
                  <a:txBody>
                    <a:bodyPr/>
                    <a:lstStyle/>
                    <a:p>
                      <a:r>
                        <a:rPr lang="en-GB" sz="800" dirty="0" smtClean="0"/>
                        <a:t>1% lived in cities – biggest city was London (50,000). Norwich (10,000) and Bristol, York and Coventry at around 8000-10,000</a:t>
                      </a:r>
                    </a:p>
                  </a:txBody>
                  <a:tcPr/>
                </a:tc>
                <a:extLst>
                  <a:ext uri="{0D108BD9-81ED-4DB2-BD59-A6C34878D82A}">
                    <a16:rowId xmlns:a16="http://schemas.microsoft.com/office/drawing/2014/main" val="2355629242"/>
                  </a:ext>
                </a:extLst>
              </a:tr>
              <a:tr h="223103">
                <a:tc>
                  <a:txBody>
                    <a:bodyPr/>
                    <a:lstStyle/>
                    <a:p>
                      <a:r>
                        <a:rPr lang="en-GB" sz="800" dirty="0" smtClean="0"/>
                        <a:t>Henry VII was interested in building up his personal wealth, but he had no specific ‘economic’ policy.</a:t>
                      </a:r>
                    </a:p>
                  </a:txBody>
                  <a:tcPr/>
                </a:tc>
                <a:extLst>
                  <a:ext uri="{0D108BD9-81ED-4DB2-BD59-A6C34878D82A}">
                    <a16:rowId xmlns:a16="http://schemas.microsoft.com/office/drawing/2014/main" val="260019637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7802065"/>
              </p:ext>
            </p:extLst>
          </p:nvPr>
        </p:nvGraphicFramePr>
        <p:xfrm>
          <a:off x="63500" y="1430660"/>
          <a:ext cx="2488631" cy="2072640"/>
        </p:xfrm>
        <a:graphic>
          <a:graphicData uri="http://schemas.openxmlformats.org/drawingml/2006/table">
            <a:tbl>
              <a:tblPr firstRow="1" bandRow="1">
                <a:tableStyleId>{5C22544A-7EE6-4342-B048-85BDC9FD1C3A}</a:tableStyleId>
              </a:tblPr>
              <a:tblGrid>
                <a:gridCol w="2488631">
                  <a:extLst>
                    <a:ext uri="{9D8B030D-6E8A-4147-A177-3AD203B41FA5}">
                      <a16:colId xmlns:a16="http://schemas.microsoft.com/office/drawing/2014/main" val="3590390976"/>
                    </a:ext>
                  </a:extLst>
                </a:gridCol>
              </a:tblGrid>
              <a:tr h="208801">
                <a:tc>
                  <a:txBody>
                    <a:bodyPr/>
                    <a:lstStyle/>
                    <a:p>
                      <a:r>
                        <a:rPr lang="en-GB" sz="800" dirty="0" smtClean="0"/>
                        <a:t>Agrarian Economy</a:t>
                      </a:r>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Greater move to sheep farming in the 1480s and 1490s due to depressed crop farming and improved profitability of sheep farming brought about by increased demand for wool</a:t>
                      </a:r>
                      <a:r>
                        <a:rPr lang="en-GB" sz="800" baseline="0" dirty="0" smtClean="0"/>
                        <a:t> as the population grew and trade overseas developed.</a:t>
                      </a:r>
                      <a:endParaRPr lang="en-GB" sz="800" dirty="0" smtClean="0"/>
                    </a:p>
                  </a:txBody>
                  <a:tcPr/>
                </a:tc>
                <a:extLst>
                  <a:ext uri="{0D108BD9-81ED-4DB2-BD59-A6C34878D82A}">
                    <a16:rowId xmlns:a16="http://schemas.microsoft.com/office/drawing/2014/main" val="864534078"/>
                  </a:ext>
                </a:extLst>
              </a:tr>
              <a:tr h="208801">
                <a:tc>
                  <a:txBody>
                    <a:bodyPr/>
                    <a:lstStyle/>
                    <a:p>
                      <a:r>
                        <a:rPr lang="en-GB" sz="800" dirty="0" smtClean="0"/>
                        <a:t>Open-field husbandry which had predominated grain</a:t>
                      </a:r>
                      <a:r>
                        <a:rPr lang="en-GB" sz="800" baseline="0" dirty="0" smtClean="0"/>
                        <a:t> growing south east and East Midlands </a:t>
                      </a:r>
                      <a:r>
                        <a:rPr lang="en-GB" sz="800" dirty="0" smtClean="0"/>
                        <a:t> became less common (open field husbandry was here tenants farmed strips of land and</a:t>
                      </a:r>
                      <a:r>
                        <a:rPr lang="en-GB" sz="800" baseline="0" dirty="0" smtClean="0"/>
                        <a:t> had ‘common rights’)</a:t>
                      </a:r>
                      <a:endParaRPr lang="en-GB" sz="800" dirty="0" smtClean="0"/>
                    </a:p>
                  </a:txBody>
                  <a:tcPr/>
                </a:tc>
                <a:extLst>
                  <a:ext uri="{0D108BD9-81ED-4DB2-BD59-A6C34878D82A}">
                    <a16:rowId xmlns:a16="http://schemas.microsoft.com/office/drawing/2014/main" val="2355629242"/>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baseline="0" dirty="0" smtClean="0"/>
                        <a:t>Peasants in areas of open-field husbandry came under pressure from enclosure as enclosed land meant common rights for grazing their animals were taken away.</a:t>
                      </a:r>
                      <a:endParaRPr lang="en-GB" sz="800" dirty="0" smtClean="0"/>
                    </a:p>
                  </a:txBody>
                  <a:tcPr/>
                </a:tc>
                <a:extLst>
                  <a:ext uri="{0D108BD9-81ED-4DB2-BD59-A6C34878D82A}">
                    <a16:rowId xmlns:a16="http://schemas.microsoft.com/office/drawing/2014/main" val="26001963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32613532"/>
              </p:ext>
            </p:extLst>
          </p:nvPr>
        </p:nvGraphicFramePr>
        <p:xfrm>
          <a:off x="63500" y="3534700"/>
          <a:ext cx="2488634" cy="2316480"/>
        </p:xfrm>
        <a:graphic>
          <a:graphicData uri="http://schemas.openxmlformats.org/drawingml/2006/table">
            <a:tbl>
              <a:tblPr firstRow="1" bandRow="1">
                <a:tableStyleId>{5C22544A-7EE6-4342-B048-85BDC9FD1C3A}</a:tableStyleId>
              </a:tblPr>
              <a:tblGrid>
                <a:gridCol w="1244317">
                  <a:extLst>
                    <a:ext uri="{9D8B030D-6E8A-4147-A177-3AD203B41FA5}">
                      <a16:colId xmlns:a16="http://schemas.microsoft.com/office/drawing/2014/main" val="3590390976"/>
                    </a:ext>
                  </a:extLst>
                </a:gridCol>
                <a:gridCol w="1244317">
                  <a:extLst>
                    <a:ext uri="{9D8B030D-6E8A-4147-A177-3AD203B41FA5}">
                      <a16:colId xmlns:a16="http://schemas.microsoft.com/office/drawing/2014/main" val="527544861"/>
                    </a:ext>
                  </a:extLst>
                </a:gridCol>
              </a:tblGrid>
              <a:tr h="208801">
                <a:tc gridSpan="2">
                  <a:txBody>
                    <a:bodyPr/>
                    <a:lstStyle/>
                    <a:p>
                      <a:r>
                        <a:rPr lang="en-GB" sz="800" dirty="0" smtClean="0"/>
                        <a:t>Industry</a:t>
                      </a:r>
                      <a:endParaRPr lang="en-GB" sz="800" dirty="0"/>
                    </a:p>
                  </a:txBody>
                  <a:tcPr/>
                </a:tc>
                <a:tc hMerge="1">
                  <a:txBody>
                    <a:bodyPr/>
                    <a:lstStyle/>
                    <a:p>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Greater move to sheep Germany and Bohemia were better at metallurgy</a:t>
                      </a:r>
                    </a:p>
                  </a:txBody>
                  <a:tcPr/>
                </a:tc>
                <a:tc>
                  <a:txBody>
                    <a:bodyPr/>
                    <a:lstStyle/>
                    <a:p>
                      <a:r>
                        <a:rPr lang="en-GB" sz="800" dirty="0" smtClean="0"/>
                        <a:t>Spanish, Portuguese and Dutch were better at shipbuilding.</a:t>
                      </a:r>
                    </a:p>
                  </a:txBody>
                  <a:tcPr/>
                </a:tc>
                <a:extLst>
                  <a:ext uri="{0D108BD9-81ED-4DB2-BD59-A6C34878D82A}">
                    <a16:rowId xmlns:a16="http://schemas.microsoft.com/office/drawing/2014/main" val="864534078"/>
                  </a:ext>
                </a:extLst>
              </a:tr>
              <a:tr h="208801">
                <a:tc>
                  <a:txBody>
                    <a:bodyPr/>
                    <a:lstStyle/>
                    <a:p>
                      <a:r>
                        <a:rPr lang="en-GB" sz="800" dirty="0" smtClean="0"/>
                        <a:t>Was tin mining in Cornwall and lead was mined in the Pennines.</a:t>
                      </a:r>
                    </a:p>
                  </a:txBody>
                  <a:tcPr/>
                </a:tc>
                <a:tc>
                  <a:txBody>
                    <a:bodyPr/>
                    <a:lstStyle/>
                    <a:p>
                      <a:r>
                        <a:rPr lang="en-GB" sz="800" dirty="0" smtClean="0"/>
                        <a:t>Coal was mined in Durham and Northumberland and much coal was shipped from Newcastle</a:t>
                      </a:r>
                      <a:r>
                        <a:rPr lang="en-GB" sz="800" baseline="0" dirty="0" smtClean="0"/>
                        <a:t> to London to meet demand.</a:t>
                      </a:r>
                      <a:endParaRPr lang="en-GB" sz="800" dirty="0" smtClean="0"/>
                    </a:p>
                  </a:txBody>
                  <a:tcPr/>
                </a:tc>
                <a:extLst>
                  <a:ext uri="{0D108BD9-81ED-4DB2-BD59-A6C34878D82A}">
                    <a16:rowId xmlns:a16="http://schemas.microsoft.com/office/drawing/2014/main" val="3974395227"/>
                  </a:ext>
                </a:extLst>
              </a:tr>
              <a:tr h="208801">
                <a:tc>
                  <a:txBody>
                    <a:bodyPr/>
                    <a:lstStyle/>
                    <a:p>
                      <a:r>
                        <a:rPr lang="en-GB" sz="800" dirty="0" smtClean="0"/>
                        <a:t>Development of first basic pumping</a:t>
                      </a:r>
                      <a:r>
                        <a:rPr lang="en-GB" sz="800" baseline="0" dirty="0" smtClean="0"/>
                        <a:t> technology was recorded in Durham in 1486 which enabled greater production.</a:t>
                      </a:r>
                      <a:endParaRPr lang="en-GB" sz="800" dirty="0" smtClean="0"/>
                    </a:p>
                  </a:txBody>
                  <a:tcPr/>
                </a:tc>
                <a:tc>
                  <a:txBody>
                    <a:bodyPr/>
                    <a:lstStyle/>
                    <a:p>
                      <a:r>
                        <a:rPr lang="en-GB" sz="800" dirty="0" smtClean="0"/>
                        <a:t>Overall, industry</a:t>
                      </a:r>
                      <a:r>
                        <a:rPr lang="en-GB" sz="800" baseline="0" dirty="0" smtClean="0"/>
                        <a:t> in England remained quite small.</a:t>
                      </a:r>
                      <a:endParaRPr lang="en-GB" sz="800" dirty="0" smtClean="0"/>
                    </a:p>
                  </a:txBody>
                  <a:tcPr/>
                </a:tc>
                <a:extLst>
                  <a:ext uri="{0D108BD9-81ED-4DB2-BD59-A6C34878D82A}">
                    <a16:rowId xmlns:a16="http://schemas.microsoft.com/office/drawing/2014/main" val="24588381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6414379"/>
              </p:ext>
            </p:extLst>
          </p:nvPr>
        </p:nvGraphicFramePr>
        <p:xfrm>
          <a:off x="54589" y="5882580"/>
          <a:ext cx="9744505" cy="944880"/>
        </p:xfrm>
        <a:graphic>
          <a:graphicData uri="http://schemas.openxmlformats.org/drawingml/2006/table">
            <a:tbl>
              <a:tblPr firstRow="1" bandRow="1">
                <a:tableStyleId>{5C22544A-7EE6-4342-B048-85BDC9FD1C3A}</a:tableStyleId>
              </a:tblPr>
              <a:tblGrid>
                <a:gridCol w="245663">
                  <a:extLst>
                    <a:ext uri="{9D8B030D-6E8A-4147-A177-3AD203B41FA5}">
                      <a16:colId xmlns:a16="http://schemas.microsoft.com/office/drawing/2014/main" val="978900837"/>
                    </a:ext>
                  </a:extLst>
                </a:gridCol>
                <a:gridCol w="1746912">
                  <a:extLst>
                    <a:ext uri="{9D8B030D-6E8A-4147-A177-3AD203B41FA5}">
                      <a16:colId xmlns:a16="http://schemas.microsoft.com/office/drawing/2014/main" val="3225801632"/>
                    </a:ext>
                  </a:extLst>
                </a:gridCol>
                <a:gridCol w="1542197">
                  <a:extLst>
                    <a:ext uri="{9D8B030D-6E8A-4147-A177-3AD203B41FA5}">
                      <a16:colId xmlns:a16="http://schemas.microsoft.com/office/drawing/2014/main" val="633090933"/>
                    </a:ext>
                  </a:extLst>
                </a:gridCol>
                <a:gridCol w="1924335">
                  <a:extLst>
                    <a:ext uri="{9D8B030D-6E8A-4147-A177-3AD203B41FA5}">
                      <a16:colId xmlns:a16="http://schemas.microsoft.com/office/drawing/2014/main" val="881787837"/>
                    </a:ext>
                  </a:extLst>
                </a:gridCol>
                <a:gridCol w="846161">
                  <a:extLst>
                    <a:ext uri="{9D8B030D-6E8A-4147-A177-3AD203B41FA5}">
                      <a16:colId xmlns:a16="http://schemas.microsoft.com/office/drawing/2014/main" val="3892076559"/>
                    </a:ext>
                  </a:extLst>
                </a:gridCol>
                <a:gridCol w="1419367">
                  <a:extLst>
                    <a:ext uri="{9D8B030D-6E8A-4147-A177-3AD203B41FA5}">
                      <a16:colId xmlns:a16="http://schemas.microsoft.com/office/drawing/2014/main" val="2612384034"/>
                    </a:ext>
                  </a:extLst>
                </a:gridCol>
                <a:gridCol w="2019870">
                  <a:extLst>
                    <a:ext uri="{9D8B030D-6E8A-4147-A177-3AD203B41FA5}">
                      <a16:colId xmlns:a16="http://schemas.microsoft.com/office/drawing/2014/main" val="3144575015"/>
                    </a:ext>
                  </a:extLst>
                </a:gridCol>
              </a:tblGrid>
              <a:tr h="370840">
                <a:tc>
                  <a:txBody>
                    <a:bodyPr/>
                    <a:lstStyle/>
                    <a:p>
                      <a:pPr algn="ctr"/>
                      <a:r>
                        <a:rPr lang="en-GB" sz="800" dirty="0" smtClean="0"/>
                        <a:t>Trade: Part 2</a:t>
                      </a:r>
                      <a:endParaRPr lang="en-GB" sz="800" dirty="0"/>
                    </a:p>
                  </a:txBody>
                  <a:tcPr vert="vert270"/>
                </a:tc>
                <a:tc>
                  <a:txBody>
                    <a:bodyPr/>
                    <a:lstStyle/>
                    <a:p>
                      <a:r>
                        <a:rPr lang="en-GB" sz="800" b="0" dirty="0" err="1" smtClean="0">
                          <a:solidFill>
                            <a:schemeClr val="tx1"/>
                          </a:solidFill>
                        </a:rPr>
                        <a:t>Intercursus</a:t>
                      </a:r>
                      <a:r>
                        <a:rPr lang="en-GB" sz="800" b="0" baseline="0" dirty="0" smtClean="0">
                          <a:solidFill>
                            <a:schemeClr val="tx1"/>
                          </a:solidFill>
                        </a:rPr>
                        <a:t> Magnus and </a:t>
                      </a:r>
                      <a:r>
                        <a:rPr lang="en-GB" sz="800" b="0" baseline="0" dirty="0" err="1" smtClean="0">
                          <a:solidFill>
                            <a:schemeClr val="tx1"/>
                          </a:solidFill>
                        </a:rPr>
                        <a:t>Malus</a:t>
                      </a:r>
                      <a:r>
                        <a:rPr lang="en-GB" sz="800" b="0" baseline="0" dirty="0" smtClean="0">
                          <a:solidFill>
                            <a:schemeClr val="tx1"/>
                          </a:solidFill>
                        </a:rPr>
                        <a:t> show attempts to develop trade. Allowed English merchants to trade freely in burgundy.  By 1509 60% more cloth was being exported.</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Navigation Act 1485-86</a:t>
                      </a:r>
                      <a:r>
                        <a:rPr lang="en-GB" sz="800" b="0" baseline="0" dirty="0" smtClean="0">
                          <a:solidFill>
                            <a:schemeClr val="tx1"/>
                          </a:solidFill>
                        </a:rPr>
                        <a:t> – encouraged the use of English ships. Wines from France could only be importuned on English ships.</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Act in 1489</a:t>
                      </a:r>
                      <a:r>
                        <a:rPr lang="en-GB" sz="800" b="0" baseline="0" dirty="0" smtClean="0">
                          <a:solidFill>
                            <a:schemeClr val="tx1"/>
                          </a:solidFill>
                        </a:rPr>
                        <a:t> limited export of English wool by foreign merchants for making to cloth on the continent. (done so it had to be turned into cloth in English industry). By end his reign there was 30% less raw wool being exported.</a:t>
                      </a:r>
                      <a:endParaRPr lang="en-GB" sz="800" b="0" dirty="0">
                        <a:solidFill>
                          <a:schemeClr val="tx1"/>
                        </a:solidFill>
                      </a:endParaRPr>
                    </a:p>
                  </a:txBody>
                  <a:tcPr>
                    <a:solidFill>
                      <a:schemeClr val="accent1">
                        <a:lumMod val="20000"/>
                        <a:lumOff val="80000"/>
                      </a:schemeClr>
                    </a:solidFill>
                  </a:tcPr>
                </a:tc>
                <a:tc>
                  <a:txBody>
                    <a:bodyPr/>
                    <a:lstStyle/>
                    <a:p>
                      <a:r>
                        <a:rPr lang="en-GB" sz="800" b="0" smtClean="0">
                          <a:solidFill>
                            <a:schemeClr val="tx1"/>
                          </a:solidFill>
                        </a:rPr>
                        <a:t>1490 </a:t>
                      </a:r>
                      <a:r>
                        <a:rPr lang="en-GB" sz="800" b="0" dirty="0" smtClean="0">
                          <a:solidFill>
                            <a:schemeClr val="tx1"/>
                          </a:solidFill>
                        </a:rPr>
                        <a:t>Treaty allowing English wool to be exported to Pisa (Florence’s main port)</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Venice had put tariffs</a:t>
                      </a:r>
                      <a:r>
                        <a:rPr lang="en-GB" sz="800" b="0" baseline="0" dirty="0" smtClean="0">
                          <a:solidFill>
                            <a:schemeClr val="tx1"/>
                          </a:solidFill>
                        </a:rPr>
                        <a:t> on all English good coming into the Mediterranean, but after Henry restricted sale of wool to the Venetians they relented and lifted the import tax.</a:t>
                      </a:r>
                      <a:endParaRPr lang="en-GB" sz="800" b="0" dirty="0">
                        <a:solidFill>
                          <a:schemeClr val="tx1"/>
                        </a:solidFill>
                      </a:endParaRPr>
                    </a:p>
                  </a:txBody>
                  <a:tcPr>
                    <a:solidFill>
                      <a:schemeClr val="accent1">
                        <a:lumMod val="20000"/>
                        <a:lumOff val="80000"/>
                      </a:schemeClr>
                    </a:solidFill>
                  </a:tcPr>
                </a:tc>
                <a:tc>
                  <a:txBody>
                    <a:bodyPr/>
                    <a:lstStyle/>
                    <a:p>
                      <a:r>
                        <a:rPr lang="en-GB" sz="800" b="0" dirty="0" smtClean="0">
                          <a:solidFill>
                            <a:schemeClr val="tx1"/>
                          </a:solidFill>
                        </a:rPr>
                        <a:t>HOWEVER</a:t>
                      </a:r>
                      <a:r>
                        <a:rPr lang="en-GB" sz="800" b="0" baseline="0" dirty="0" smtClean="0">
                          <a:solidFill>
                            <a:schemeClr val="tx1"/>
                          </a:solidFill>
                        </a:rPr>
                        <a:t> Henry reasserted the Hanseatic League’s trading privileges in 1504 when he needed to ensure they wouldn’t support the Yorkist Earl of Suffolk. (He had previously sacrificed trade in the embargo on Burgundy in 1493)</a:t>
                      </a:r>
                      <a:endParaRPr lang="en-GB" sz="8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0604842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0294177"/>
              </p:ext>
            </p:extLst>
          </p:nvPr>
        </p:nvGraphicFramePr>
        <p:xfrm>
          <a:off x="2597645" y="2380900"/>
          <a:ext cx="1846027" cy="2539583"/>
        </p:xfrm>
        <a:graphic>
          <a:graphicData uri="http://schemas.openxmlformats.org/drawingml/2006/table">
            <a:tbl>
              <a:tblPr firstRow="1" bandRow="1">
                <a:tableStyleId>{5C22544A-7EE6-4342-B048-85BDC9FD1C3A}</a:tableStyleId>
              </a:tblPr>
              <a:tblGrid>
                <a:gridCol w="1846027">
                  <a:extLst>
                    <a:ext uri="{9D8B030D-6E8A-4147-A177-3AD203B41FA5}">
                      <a16:colId xmlns:a16="http://schemas.microsoft.com/office/drawing/2014/main" val="3590390976"/>
                    </a:ext>
                  </a:extLst>
                </a:gridCol>
              </a:tblGrid>
              <a:tr h="0">
                <a:tc>
                  <a:txBody>
                    <a:bodyPr/>
                    <a:lstStyle/>
                    <a:p>
                      <a:r>
                        <a:rPr lang="en-GB" sz="800" dirty="0" smtClean="0"/>
                        <a:t>Exploration</a:t>
                      </a:r>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John Cabot arrived in Bristol when they were looking for new fishing grounds</a:t>
                      </a:r>
                      <a:r>
                        <a:rPr lang="en-GB" sz="800" baseline="0" dirty="0" smtClean="0"/>
                        <a:t> as they had been excluded from Icelandic waters by the Hanseatic League.</a:t>
                      </a:r>
                      <a:endParaRPr lang="en-GB" sz="800" dirty="0" smtClean="0"/>
                    </a:p>
                  </a:txBody>
                  <a:tcPr/>
                </a:tc>
                <a:extLst>
                  <a:ext uri="{0D108BD9-81ED-4DB2-BD59-A6C34878D82A}">
                    <a16:rowId xmlns:a16="http://schemas.microsoft.com/office/drawing/2014/main" val="864534078"/>
                  </a:ext>
                </a:extLst>
              </a:tr>
              <a:tr h="208801">
                <a:tc>
                  <a:txBody>
                    <a:bodyPr/>
                    <a:lstStyle/>
                    <a:p>
                      <a:r>
                        <a:rPr lang="en-GB" sz="800" dirty="0" smtClean="0"/>
                        <a:t>Henry became Cabot’s patron and he set out in 1497 and located Newfoundland and reported extensive fishing grounds.</a:t>
                      </a:r>
                    </a:p>
                  </a:txBody>
                  <a:tcPr/>
                </a:tc>
                <a:extLst>
                  <a:ext uri="{0D108BD9-81ED-4DB2-BD59-A6C34878D82A}">
                    <a16:rowId xmlns:a16="http://schemas.microsoft.com/office/drawing/2014/main" val="2355629242"/>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Cabot died</a:t>
                      </a:r>
                      <a:r>
                        <a:rPr lang="en-GB" sz="800" baseline="0" dirty="0" smtClean="0"/>
                        <a:t> on his second voyage.</a:t>
                      </a:r>
                      <a:endParaRPr lang="en-GB" sz="800" dirty="0" smtClean="0"/>
                    </a:p>
                  </a:txBody>
                  <a:tcPr/>
                </a:tc>
                <a:extLst>
                  <a:ext uri="{0D108BD9-81ED-4DB2-BD59-A6C34878D82A}">
                    <a16:rowId xmlns:a16="http://schemas.microsoft.com/office/drawing/2014/main" val="2600196371"/>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Cabot’s son, Sebastian, failed to find the north-West passage to Asia in 1508 and when he returned Henry VIII showed little interest.  The fishing grounds discovered became the preserve of seamen from Portugal and the Basque region of northern Spain.</a:t>
                      </a:r>
                    </a:p>
                  </a:txBody>
                  <a:tcPr/>
                </a:tc>
                <a:extLst>
                  <a:ext uri="{0D108BD9-81ED-4DB2-BD59-A6C34878D82A}">
                    <a16:rowId xmlns:a16="http://schemas.microsoft.com/office/drawing/2014/main" val="225695003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88745638"/>
              </p:ext>
            </p:extLst>
          </p:nvPr>
        </p:nvGraphicFramePr>
        <p:xfrm>
          <a:off x="6569142" y="134828"/>
          <a:ext cx="3249474" cy="3749040"/>
        </p:xfrm>
        <a:graphic>
          <a:graphicData uri="http://schemas.openxmlformats.org/drawingml/2006/table">
            <a:tbl>
              <a:tblPr firstRow="1" bandRow="1">
                <a:tableStyleId>{7DF18680-E054-41AD-8BC1-D1AEF772440D}</a:tableStyleId>
              </a:tblPr>
              <a:tblGrid>
                <a:gridCol w="3249474">
                  <a:extLst>
                    <a:ext uri="{9D8B030D-6E8A-4147-A177-3AD203B41FA5}">
                      <a16:colId xmlns:a16="http://schemas.microsoft.com/office/drawing/2014/main" val="3590390976"/>
                    </a:ext>
                  </a:extLst>
                </a:gridCol>
              </a:tblGrid>
              <a:tr h="0">
                <a:tc>
                  <a:txBody>
                    <a:bodyPr/>
                    <a:lstStyle/>
                    <a:p>
                      <a:r>
                        <a:rPr lang="en-GB" sz="800" dirty="0" smtClean="0"/>
                        <a:t>Function of the Church and Churchmen</a:t>
                      </a:r>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The parish Church</a:t>
                      </a:r>
                      <a:r>
                        <a:rPr lang="en-GB" sz="800" smtClean="0"/>
                        <a:t>, of </a:t>
                      </a:r>
                      <a:r>
                        <a:rPr lang="en-GB" sz="800" dirty="0" smtClean="0"/>
                        <a:t>which there were around 8000, was the centre of religious experience</a:t>
                      </a:r>
                    </a:p>
                  </a:txBody>
                  <a:tcPr/>
                </a:tc>
                <a:extLst>
                  <a:ext uri="{0D108BD9-81ED-4DB2-BD59-A6C34878D82A}">
                    <a16:rowId xmlns:a16="http://schemas.microsoft.com/office/drawing/2014/main" val="864534078"/>
                  </a:ext>
                </a:extLst>
              </a:tr>
              <a:tr h="208801">
                <a:tc>
                  <a:txBody>
                    <a:bodyPr/>
                    <a:lstStyle/>
                    <a:p>
                      <a:r>
                        <a:rPr lang="en-GB" sz="800" dirty="0" smtClean="0"/>
                        <a:t>The Church provided the focus for festivals which</a:t>
                      </a:r>
                      <a:r>
                        <a:rPr lang="en-GB" sz="800" baseline="0" dirty="0" smtClean="0"/>
                        <a:t> were linked to the agricultural year and offered much needed enjoyment.  </a:t>
                      </a:r>
                      <a:endParaRPr lang="en-GB" sz="800" dirty="0" smtClean="0"/>
                    </a:p>
                  </a:txBody>
                  <a:tcPr/>
                </a:tc>
                <a:extLst>
                  <a:ext uri="{0D108BD9-81ED-4DB2-BD59-A6C34878D82A}">
                    <a16:rowId xmlns:a16="http://schemas.microsoft.com/office/drawing/2014/main" val="2355629242"/>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Guilds and confraternities (voluntary groups of people to promote works of Christian charity) offered charity, fellowship and a chance for people to do good.</a:t>
                      </a:r>
                    </a:p>
                  </a:txBody>
                  <a:tcPr/>
                </a:tc>
                <a:extLst>
                  <a:ext uri="{0D108BD9-81ED-4DB2-BD59-A6C34878D82A}">
                    <a16:rowId xmlns:a16="http://schemas.microsoft.com/office/drawing/2014/main" val="2600196371"/>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Church made it easier</a:t>
                      </a:r>
                      <a:r>
                        <a:rPr lang="en-GB" sz="800" baseline="0" dirty="0" smtClean="0"/>
                        <a:t> for social and political elites to impose control through encouragement of good behaviour, obedience and stress on the values of community.</a:t>
                      </a:r>
                      <a:endParaRPr lang="en-GB" sz="800" dirty="0" smtClean="0"/>
                    </a:p>
                  </a:txBody>
                  <a:tcPr/>
                </a:tc>
                <a:extLst>
                  <a:ext uri="{0D108BD9-81ED-4DB2-BD59-A6C34878D82A}">
                    <a16:rowId xmlns:a16="http://schemas.microsoft.com/office/drawing/2014/main" val="2256950035"/>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Church provided employment opportunities and could, for</a:t>
                      </a:r>
                      <a:r>
                        <a:rPr lang="en-GB" sz="800" baseline="0" dirty="0" smtClean="0"/>
                        <a:t> a few like Wolsey, allow them to advance themselves socially.</a:t>
                      </a:r>
                      <a:endParaRPr lang="en-GB" sz="800" dirty="0" smtClean="0"/>
                    </a:p>
                  </a:txBody>
                  <a:tcPr/>
                </a:tc>
                <a:extLst>
                  <a:ext uri="{0D108BD9-81ED-4DB2-BD59-A6C34878D82A}">
                    <a16:rowId xmlns:a16="http://schemas.microsoft.com/office/drawing/2014/main" val="525570535"/>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The Church was </a:t>
                      </a:r>
                      <a:r>
                        <a:rPr lang="en-GB" sz="800" b="1" dirty="0" err="1" smtClean="0"/>
                        <a:t>Erastian</a:t>
                      </a:r>
                      <a:r>
                        <a:rPr lang="en-GB" sz="800" b="0" dirty="0" smtClean="0"/>
                        <a:t> – the Pope was officially in charge,</a:t>
                      </a:r>
                      <a:r>
                        <a:rPr lang="en-GB" sz="800" b="0" baseline="0" dirty="0" smtClean="0"/>
                        <a:t> but the King was firmly in control in his own country and Popes normally granted Kings what they wanted.  For example, Henry got his dispensation to marry Elizabeth of York and for Henry to marry Catherine of Aragon.  </a:t>
                      </a:r>
                      <a:endParaRPr lang="en-GB" sz="800" dirty="0" smtClean="0"/>
                    </a:p>
                  </a:txBody>
                  <a:tcPr/>
                </a:tc>
                <a:extLst>
                  <a:ext uri="{0D108BD9-81ED-4DB2-BD59-A6C34878D82A}">
                    <a16:rowId xmlns:a16="http://schemas.microsoft.com/office/drawing/2014/main" val="3298530887"/>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The two key church provinces</a:t>
                      </a:r>
                      <a:r>
                        <a:rPr lang="en-GB" sz="800" baseline="0" dirty="0" smtClean="0"/>
                        <a:t> were Canterbury and York, each under the control of an Archbishop. There were 17 diocese, each under a bishop.</a:t>
                      </a:r>
                      <a:endParaRPr lang="en-GB" sz="800" dirty="0" smtClean="0"/>
                    </a:p>
                  </a:txBody>
                  <a:tcPr/>
                </a:tc>
                <a:extLst>
                  <a:ext uri="{0D108BD9-81ED-4DB2-BD59-A6C34878D82A}">
                    <a16:rowId xmlns:a16="http://schemas.microsoft.com/office/drawing/2014/main" val="1689729923"/>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The Church has political power as senior churchmen were involved in government. </a:t>
                      </a:r>
                      <a:r>
                        <a:rPr lang="en-GB" sz="800" dirty="0" err="1" smtClean="0"/>
                        <a:t>Eg</a:t>
                      </a:r>
                      <a:r>
                        <a:rPr lang="en-GB" sz="800" dirty="0" smtClean="0"/>
                        <a:t> John Morton</a:t>
                      </a:r>
                      <a:r>
                        <a:rPr lang="en-GB" sz="800" baseline="0" dirty="0" smtClean="0"/>
                        <a:t> and Richard Fox. Senior clergymen, were, on the whole, highly competent and conscientious professionals, often with legal training, who performed their duties for the Church and state well. Abbots, alongside bishops, sat in the House of Lords.</a:t>
                      </a:r>
                      <a:endParaRPr lang="en-GB" sz="800" dirty="0" smtClean="0"/>
                    </a:p>
                  </a:txBody>
                  <a:tcPr/>
                </a:tc>
                <a:extLst>
                  <a:ext uri="{0D108BD9-81ED-4DB2-BD59-A6C34878D82A}">
                    <a16:rowId xmlns:a16="http://schemas.microsoft.com/office/drawing/2014/main" val="6239633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77785873"/>
              </p:ext>
            </p:extLst>
          </p:nvPr>
        </p:nvGraphicFramePr>
        <p:xfrm>
          <a:off x="4595716" y="3915268"/>
          <a:ext cx="5203378" cy="1828800"/>
        </p:xfrm>
        <a:graphic>
          <a:graphicData uri="http://schemas.openxmlformats.org/drawingml/2006/table">
            <a:tbl>
              <a:tblPr firstRow="1" bandRow="1">
                <a:tableStyleId>{7DF18680-E054-41AD-8BC1-D1AEF772440D}</a:tableStyleId>
              </a:tblPr>
              <a:tblGrid>
                <a:gridCol w="2601689">
                  <a:extLst>
                    <a:ext uri="{9D8B030D-6E8A-4147-A177-3AD203B41FA5}">
                      <a16:colId xmlns:a16="http://schemas.microsoft.com/office/drawing/2014/main" val="3590390976"/>
                    </a:ext>
                  </a:extLst>
                </a:gridCol>
                <a:gridCol w="2601689">
                  <a:extLst>
                    <a:ext uri="{9D8B030D-6E8A-4147-A177-3AD203B41FA5}">
                      <a16:colId xmlns:a16="http://schemas.microsoft.com/office/drawing/2014/main" val="527544861"/>
                    </a:ext>
                  </a:extLst>
                </a:gridCol>
              </a:tblGrid>
              <a:tr h="208801">
                <a:tc gridSpan="2">
                  <a:txBody>
                    <a:bodyPr/>
                    <a:lstStyle/>
                    <a:p>
                      <a:r>
                        <a:rPr lang="en-GB" sz="800" dirty="0" smtClean="0"/>
                        <a:t>Religious community and belief</a:t>
                      </a:r>
                      <a:endParaRPr lang="en-GB" sz="800" dirty="0"/>
                    </a:p>
                  </a:txBody>
                  <a:tcPr/>
                </a:tc>
                <a:tc hMerge="1">
                  <a:txBody>
                    <a:bodyPr/>
                    <a:lstStyle/>
                    <a:p>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The Church</a:t>
                      </a:r>
                      <a:r>
                        <a:rPr lang="en-GB" sz="800" baseline="0" dirty="0" smtClean="0"/>
                        <a:t> had a function to spread God’s grace so people could get to heaven and spend less time in purgatory.</a:t>
                      </a:r>
                      <a:endParaRPr lang="en-GB" sz="800" dirty="0" smtClean="0"/>
                    </a:p>
                  </a:txBody>
                  <a:tcPr/>
                </a:tc>
                <a:tc>
                  <a:txBody>
                    <a:bodyPr/>
                    <a:lstStyle/>
                    <a:p>
                      <a:r>
                        <a:rPr lang="en-GB" sz="800" dirty="0" smtClean="0"/>
                        <a:t>People observed the seven sacraments: baptism, confirmation, marriage, anointing the sick, penance, Holy Orders and Eucharist.</a:t>
                      </a:r>
                    </a:p>
                  </a:txBody>
                  <a:tcPr/>
                </a:tc>
                <a:extLst>
                  <a:ext uri="{0D108BD9-81ED-4DB2-BD59-A6C34878D82A}">
                    <a16:rowId xmlns:a16="http://schemas.microsoft.com/office/drawing/2014/main" val="864534078"/>
                  </a:ext>
                </a:extLst>
              </a:tr>
              <a:tr h="208801">
                <a:tc>
                  <a:txBody>
                    <a:bodyPr/>
                    <a:lstStyle/>
                    <a:p>
                      <a:r>
                        <a:rPr lang="en-GB" sz="800" dirty="0" smtClean="0"/>
                        <a:t>Eucharist was the Mass which was the Church ceremony which used bread and wine to</a:t>
                      </a:r>
                      <a:r>
                        <a:rPr lang="en-GB" sz="800" baseline="0" dirty="0" smtClean="0"/>
                        <a:t> receive Christ’s body and blood.</a:t>
                      </a:r>
                      <a:endParaRPr lang="en-GB" sz="800" dirty="0" smtClean="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Catholics believed that during Mass the bread and wine were transubstantiated into Christ’s body and blood. Lay members took the bread only</a:t>
                      </a:r>
                    </a:p>
                  </a:txBody>
                  <a:tcPr/>
                </a:tc>
                <a:extLst>
                  <a:ext uri="{0D108BD9-81ED-4DB2-BD59-A6C34878D82A}">
                    <a16:rowId xmlns:a16="http://schemas.microsoft.com/office/drawing/2014/main" val="3974395227"/>
                  </a:ext>
                </a:extLst>
              </a:tr>
              <a:tr h="2088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People believed the priest performed the sacrifice on behalf of the community and it was a sacred ritual that the whole community took part in.</a:t>
                      </a:r>
                    </a:p>
                    <a:p>
                      <a:endParaRPr lang="en-GB" sz="800" dirty="0" smtClean="0"/>
                    </a:p>
                  </a:txBody>
                  <a:tcPr/>
                </a:tc>
                <a:tc>
                  <a:txBody>
                    <a:bodyPr/>
                    <a:lstStyle/>
                    <a:p>
                      <a:r>
                        <a:rPr lang="en-GB" sz="800" dirty="0" smtClean="0"/>
                        <a:t>Church had a social</a:t>
                      </a:r>
                      <a:r>
                        <a:rPr lang="en-GB" sz="800" baseline="0" dirty="0" smtClean="0"/>
                        <a:t> role – it was </a:t>
                      </a:r>
                      <a:r>
                        <a:rPr lang="en-GB" sz="800" baseline="0" smtClean="0"/>
                        <a:t>communal religion. </a:t>
                      </a:r>
                      <a:r>
                        <a:rPr lang="en-GB" sz="800" baseline="0" dirty="0" smtClean="0"/>
                        <a:t>There were chantries to pray for the souls of the dead.  There were confraternities who paid for the upkeep of the Church.   The Church also offered pilgrimage to gain relief from purgatory.</a:t>
                      </a:r>
                      <a:endParaRPr lang="en-GB" sz="800" dirty="0" smtClean="0"/>
                    </a:p>
                  </a:txBody>
                  <a:tcPr/>
                </a:tc>
                <a:extLst>
                  <a:ext uri="{0D108BD9-81ED-4DB2-BD59-A6C34878D82A}">
                    <a16:rowId xmlns:a16="http://schemas.microsoft.com/office/drawing/2014/main" val="2458838195"/>
                  </a:ext>
                </a:extLst>
              </a:tr>
            </a:tbl>
          </a:graphicData>
        </a:graphic>
      </p:graphicFrame>
    </p:spTree>
    <p:extLst>
      <p:ext uri="{BB962C8B-B14F-4D97-AF65-F5344CB8AC3E}">
        <p14:creationId xmlns:p14="http://schemas.microsoft.com/office/powerpoint/2010/main" val="184000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2521981"/>
              </p:ext>
            </p:extLst>
          </p:nvPr>
        </p:nvGraphicFramePr>
        <p:xfrm>
          <a:off x="139699" y="110066"/>
          <a:ext cx="2209801" cy="1524000"/>
        </p:xfrm>
        <a:graphic>
          <a:graphicData uri="http://schemas.openxmlformats.org/drawingml/2006/table">
            <a:tbl>
              <a:tblPr firstRow="1" bandRow="1">
                <a:tableStyleId>{93296810-A885-4BE3-A3E7-6D5BEEA58F35}</a:tableStyleId>
              </a:tblPr>
              <a:tblGrid>
                <a:gridCol w="2209801">
                  <a:extLst>
                    <a:ext uri="{9D8B030D-6E8A-4147-A177-3AD203B41FA5}">
                      <a16:colId xmlns:a16="http://schemas.microsoft.com/office/drawing/2014/main" val="3030309429"/>
                    </a:ext>
                  </a:extLst>
                </a:gridCol>
              </a:tblGrid>
              <a:tr h="185794">
                <a:tc>
                  <a:txBody>
                    <a:bodyPr/>
                    <a:lstStyle/>
                    <a:p>
                      <a:r>
                        <a:rPr lang="en-GB" sz="800" dirty="0" smtClean="0"/>
                        <a:t>Henry VIII’s background</a:t>
                      </a:r>
                      <a:endParaRPr lang="en-GB" sz="800" dirty="0"/>
                    </a:p>
                  </a:txBody>
                  <a:tcPr/>
                </a:tc>
                <a:extLst>
                  <a:ext uri="{0D108BD9-81ED-4DB2-BD59-A6C34878D82A}">
                    <a16:rowId xmlns:a16="http://schemas.microsoft.com/office/drawing/2014/main" val="2276760867"/>
                  </a:ext>
                </a:extLst>
              </a:tr>
              <a:tr h="656640">
                <a:tc>
                  <a:txBody>
                    <a:bodyPr/>
                    <a:lstStyle/>
                    <a:p>
                      <a:pPr marL="0" indent="0">
                        <a:buFont typeface="Arial" panose="020B0604020202020204" pitchFamily="34" charset="0"/>
                        <a:buChar char="•"/>
                      </a:pPr>
                      <a:r>
                        <a:rPr lang="en-GB" sz="800" dirty="0" smtClean="0"/>
                        <a:t>Was 11 when Arthur died</a:t>
                      </a:r>
                    </a:p>
                    <a:p>
                      <a:pPr marL="0" indent="0">
                        <a:buFont typeface="Arial" panose="020B0604020202020204" pitchFamily="34" charset="0"/>
                        <a:buChar char="•"/>
                      </a:pPr>
                      <a:r>
                        <a:rPr lang="en-GB" sz="800" baseline="0" dirty="0" smtClean="0"/>
                        <a:t>Well-educated </a:t>
                      </a:r>
                      <a:r>
                        <a:rPr lang="en-GB" sz="800" baseline="0" dirty="0" err="1" smtClean="0"/>
                        <a:t>eg</a:t>
                      </a:r>
                      <a:r>
                        <a:rPr lang="en-GB" sz="800" baseline="0" dirty="0" smtClean="0"/>
                        <a:t> by John Skelton and other tutors.</a:t>
                      </a:r>
                    </a:p>
                    <a:p>
                      <a:pPr marL="0" indent="0">
                        <a:buFont typeface="Arial" panose="020B0604020202020204" pitchFamily="34" charset="0"/>
                        <a:buChar char="•"/>
                      </a:pPr>
                      <a:r>
                        <a:rPr lang="en-GB" sz="800" baseline="0" dirty="0" smtClean="0"/>
                        <a:t>Followed the code of chivalry </a:t>
                      </a:r>
                      <a:r>
                        <a:rPr lang="en-GB" sz="800" baseline="0" dirty="0" err="1" smtClean="0"/>
                        <a:t>eg</a:t>
                      </a:r>
                      <a:r>
                        <a:rPr lang="en-GB" sz="800" baseline="0" dirty="0" smtClean="0"/>
                        <a:t> performing valiant deeds in battle like Henry V at Agincourt or when he married Catherine of Aragon out of honour.</a:t>
                      </a:r>
                    </a:p>
                    <a:p>
                      <a:pPr marL="0" indent="0">
                        <a:buFont typeface="Arial" panose="020B0604020202020204" pitchFamily="34" charset="0"/>
                        <a:buChar char="•"/>
                      </a:pPr>
                      <a:r>
                        <a:rPr lang="en-GB" sz="800" baseline="0" dirty="0" smtClean="0"/>
                        <a:t>After 1502 was at Richmond palace with his father but not well prepared for government.</a:t>
                      </a:r>
                    </a:p>
                    <a:p>
                      <a:pPr marL="0" indent="0">
                        <a:buFont typeface="Arial" panose="020B0604020202020204" pitchFamily="34" charset="0"/>
                        <a:buChar char="•"/>
                      </a:pPr>
                      <a:r>
                        <a:rPr lang="en-GB" sz="800" baseline="0" dirty="0" smtClean="0"/>
                        <a:t>Was very intelligent</a:t>
                      </a:r>
                    </a:p>
                  </a:txBody>
                  <a:tcPr/>
                </a:tc>
                <a:extLst>
                  <a:ext uri="{0D108BD9-81ED-4DB2-BD59-A6C34878D82A}">
                    <a16:rowId xmlns:a16="http://schemas.microsoft.com/office/drawing/2014/main" val="27216695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7642399"/>
              </p:ext>
            </p:extLst>
          </p:nvPr>
        </p:nvGraphicFramePr>
        <p:xfrm>
          <a:off x="139695" y="1601046"/>
          <a:ext cx="2209805" cy="3200400"/>
        </p:xfrm>
        <a:graphic>
          <a:graphicData uri="http://schemas.openxmlformats.org/drawingml/2006/table">
            <a:tbl>
              <a:tblPr firstRow="1" bandRow="1">
                <a:tableStyleId>{93296810-A885-4BE3-A3E7-6D5BEEA58F35}</a:tableStyleId>
              </a:tblPr>
              <a:tblGrid>
                <a:gridCol w="1200969">
                  <a:extLst>
                    <a:ext uri="{9D8B030D-6E8A-4147-A177-3AD203B41FA5}">
                      <a16:colId xmlns:a16="http://schemas.microsoft.com/office/drawing/2014/main" val="1641786351"/>
                    </a:ext>
                  </a:extLst>
                </a:gridCol>
                <a:gridCol w="1008836">
                  <a:extLst>
                    <a:ext uri="{9D8B030D-6E8A-4147-A177-3AD203B41FA5}">
                      <a16:colId xmlns:a16="http://schemas.microsoft.com/office/drawing/2014/main" val="2434608859"/>
                    </a:ext>
                  </a:extLst>
                </a:gridCol>
              </a:tblGrid>
              <a:tr h="0">
                <a:tc gridSpan="2">
                  <a:txBody>
                    <a:bodyPr/>
                    <a:lstStyle/>
                    <a:p>
                      <a:r>
                        <a:rPr lang="en-GB" sz="800" dirty="0" smtClean="0"/>
                        <a:t>Henry  VIII’s early years – change and continuity</a:t>
                      </a:r>
                      <a:endParaRPr lang="en-GB" sz="800" dirty="0"/>
                    </a:p>
                  </a:txBody>
                  <a:tcPr/>
                </a:tc>
                <a:tc hMerge="1">
                  <a:txBody>
                    <a:bodyPr/>
                    <a:lstStyle/>
                    <a:p>
                      <a:endParaRPr lang="en-GB" dirty="0"/>
                    </a:p>
                  </a:txBody>
                  <a:tcPr/>
                </a:tc>
                <a:extLst>
                  <a:ext uri="{0D108BD9-81ED-4DB2-BD59-A6C34878D82A}">
                    <a16:rowId xmlns:a16="http://schemas.microsoft.com/office/drawing/2014/main" val="3460462533"/>
                  </a:ext>
                </a:extLst>
              </a:tr>
              <a:tr h="0">
                <a:tc>
                  <a:txBody>
                    <a:bodyPr/>
                    <a:lstStyle/>
                    <a:p>
                      <a:r>
                        <a:rPr lang="en-GB" sz="800" dirty="0" smtClean="0"/>
                        <a:t>Continuity</a:t>
                      </a:r>
                      <a:endParaRPr lang="en-GB" sz="800" dirty="0"/>
                    </a:p>
                  </a:txBody>
                  <a:tcPr/>
                </a:tc>
                <a:tc>
                  <a:txBody>
                    <a:bodyPr/>
                    <a:lstStyle/>
                    <a:p>
                      <a:r>
                        <a:rPr lang="en-GB" sz="800" dirty="0" smtClean="0"/>
                        <a:t>Change</a:t>
                      </a:r>
                      <a:endParaRPr lang="en-GB" sz="800" dirty="0"/>
                    </a:p>
                  </a:txBody>
                  <a:tcPr/>
                </a:tc>
                <a:extLst>
                  <a:ext uri="{0D108BD9-81ED-4DB2-BD59-A6C34878D82A}">
                    <a16:rowId xmlns:a16="http://schemas.microsoft.com/office/drawing/2014/main" val="2933941059"/>
                  </a:ext>
                </a:extLst>
              </a:tr>
              <a:tr h="329467">
                <a:tc>
                  <a:txBody>
                    <a:bodyPr/>
                    <a:lstStyle/>
                    <a:p>
                      <a:pPr marL="0" indent="0">
                        <a:buFont typeface="Arial" panose="020B0604020202020204" pitchFamily="34" charset="0"/>
                        <a:buChar char="•"/>
                      </a:pPr>
                      <a:r>
                        <a:rPr lang="en-GB" sz="800" dirty="0" smtClean="0"/>
                        <a:t>Sir Thomas Lovell was reappointed as chancellor of the exchequer</a:t>
                      </a:r>
                    </a:p>
                    <a:p>
                      <a:pPr marL="0" indent="0">
                        <a:buFont typeface="Arial" panose="020B0604020202020204" pitchFamily="34" charset="0"/>
                        <a:buChar char="•"/>
                      </a:pPr>
                      <a:r>
                        <a:rPr lang="en-GB" sz="800" dirty="0" smtClean="0"/>
                        <a:t>Bishop</a:t>
                      </a:r>
                      <a:r>
                        <a:rPr lang="en-GB" sz="800" baseline="0" dirty="0" smtClean="0"/>
                        <a:t> Fox remained lord Privy Seal and a trusted advisor (until the rise of Wolsey)</a:t>
                      </a:r>
                    </a:p>
                    <a:p>
                      <a:pPr marL="0" indent="0">
                        <a:buFont typeface="Arial" panose="020B0604020202020204" pitchFamily="34" charset="0"/>
                        <a:buChar char="•"/>
                      </a:pPr>
                      <a:r>
                        <a:rPr lang="en-GB" sz="800" baseline="0" dirty="0" smtClean="0"/>
                        <a:t>Archbishop </a:t>
                      </a:r>
                      <a:r>
                        <a:rPr lang="en-GB" sz="800" baseline="0" dirty="0" err="1" smtClean="0"/>
                        <a:t>Warham</a:t>
                      </a:r>
                      <a:r>
                        <a:rPr lang="en-GB" sz="800" baseline="0" dirty="0" smtClean="0"/>
                        <a:t> remained lord Chancellor.</a:t>
                      </a:r>
                    </a:p>
                    <a:p>
                      <a:pPr marL="0" indent="0">
                        <a:buFont typeface="Arial" panose="020B0604020202020204" pitchFamily="34" charset="0"/>
                        <a:buChar char="•"/>
                      </a:pPr>
                      <a:r>
                        <a:rPr lang="en-GB" sz="800" dirty="0" smtClean="0"/>
                        <a:t>Worried about threats to the throne – </a:t>
                      </a:r>
                      <a:r>
                        <a:rPr lang="en-GB" sz="800" dirty="0" err="1" smtClean="0"/>
                        <a:t>eg</a:t>
                      </a:r>
                      <a:r>
                        <a:rPr lang="en-GB" sz="800" dirty="0" smtClean="0"/>
                        <a:t> Edmund de la Pole the</a:t>
                      </a:r>
                      <a:r>
                        <a:rPr lang="en-GB" sz="800" baseline="0" dirty="0" smtClean="0"/>
                        <a:t> ‘White rose’ was imprisoned in the Tower of London.  In 1513 Henry had him executed.</a:t>
                      </a:r>
                    </a:p>
                    <a:p>
                      <a:pPr marL="0" indent="0">
                        <a:buFont typeface="Arial" panose="020B0604020202020204" pitchFamily="34" charset="0"/>
                        <a:buChar char="•"/>
                      </a:pPr>
                      <a:r>
                        <a:rPr lang="en-GB" sz="800" baseline="0" dirty="0" smtClean="0"/>
                        <a:t>Continued to use JPs to administer the regions.</a:t>
                      </a:r>
                      <a:endParaRPr lang="en-GB" sz="800" dirty="0"/>
                    </a:p>
                  </a:txBody>
                  <a:tcPr/>
                </a:tc>
                <a:tc>
                  <a:txBody>
                    <a:bodyPr/>
                    <a:lstStyle/>
                    <a:p>
                      <a:pPr marL="0" indent="0">
                        <a:buFont typeface="Arial" panose="020B0604020202020204" pitchFamily="34" charset="0"/>
                        <a:buChar char="•"/>
                      </a:pPr>
                      <a:r>
                        <a:rPr lang="en-GB" sz="800" dirty="0" smtClean="0"/>
                        <a:t>Within days of his accession the Council Learned I Law was abolished.</a:t>
                      </a:r>
                    </a:p>
                    <a:p>
                      <a:pPr marL="0" indent="0">
                        <a:buFont typeface="Arial" panose="020B0604020202020204" pitchFamily="34" charset="0"/>
                        <a:buChar char="•"/>
                      </a:pPr>
                      <a:r>
                        <a:rPr lang="en-GB" sz="800" dirty="0" err="1" smtClean="0"/>
                        <a:t>Empson</a:t>
                      </a:r>
                      <a:r>
                        <a:rPr lang="en-GB" sz="800" baseline="0" dirty="0" smtClean="0"/>
                        <a:t> and Dudley were arrested and executed.</a:t>
                      </a:r>
                    </a:p>
                    <a:p>
                      <a:pPr marL="0" indent="0">
                        <a:buFont typeface="Arial" panose="020B0604020202020204" pitchFamily="34" charset="0"/>
                        <a:buChar char="•"/>
                      </a:pPr>
                      <a:r>
                        <a:rPr lang="en-GB" sz="800" baseline="0" dirty="0" smtClean="0"/>
                        <a:t>175 bonds and recognisances were cancelled as a gesture of goodwill towards the nobility and Henry had young members of the nobility around him as friends</a:t>
                      </a:r>
                    </a:p>
                    <a:p>
                      <a:pPr marL="0" indent="0">
                        <a:buFont typeface="Arial" panose="020B0604020202020204" pitchFamily="34" charset="0"/>
                        <a:buChar char="•"/>
                      </a:pPr>
                      <a:r>
                        <a:rPr lang="en-GB" sz="800" baseline="0" dirty="0" smtClean="0"/>
                        <a:t>Henry was less involved in day to day politics than his father.  </a:t>
                      </a:r>
                    </a:p>
                  </a:txBody>
                  <a:tcPr/>
                </a:tc>
                <a:extLst>
                  <a:ext uri="{0D108BD9-81ED-4DB2-BD59-A6C34878D82A}">
                    <a16:rowId xmlns:a16="http://schemas.microsoft.com/office/drawing/2014/main" val="660243497"/>
                  </a:ext>
                </a:extLst>
              </a:tr>
            </a:tbl>
          </a:graphicData>
        </a:graphic>
      </p:graphicFrame>
      <p:sp>
        <p:nvSpPr>
          <p:cNvPr id="9" name="TextBox 8"/>
          <p:cNvSpPr txBox="1"/>
          <p:nvPr/>
        </p:nvSpPr>
        <p:spPr>
          <a:xfrm>
            <a:off x="2489194" y="3337150"/>
            <a:ext cx="1674406" cy="2840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smtClean="0"/>
              <a:t>Henry VIII government.</a:t>
            </a:r>
            <a:endParaRPr lang="en-GB" sz="1200" dirty="0"/>
          </a:p>
        </p:txBody>
      </p:sp>
      <p:graphicFrame>
        <p:nvGraphicFramePr>
          <p:cNvPr id="10" name="Table 9"/>
          <p:cNvGraphicFramePr>
            <a:graphicFrameLocks noGrp="1"/>
          </p:cNvGraphicFramePr>
          <p:nvPr>
            <p:extLst>
              <p:ext uri="{D42A27DB-BD31-4B8C-83A1-F6EECF244321}">
                <p14:modId xmlns:p14="http://schemas.microsoft.com/office/powerpoint/2010/main" val="2169280834"/>
              </p:ext>
            </p:extLst>
          </p:nvPr>
        </p:nvGraphicFramePr>
        <p:xfrm>
          <a:off x="2387600" y="-55034"/>
          <a:ext cx="7455600" cy="3322320"/>
        </p:xfrm>
        <a:graphic>
          <a:graphicData uri="http://schemas.openxmlformats.org/drawingml/2006/table">
            <a:tbl>
              <a:tblPr firstRow="1" bandRow="1">
                <a:tableStyleId>{93296810-A885-4BE3-A3E7-6D5BEEA58F35}</a:tableStyleId>
              </a:tblPr>
              <a:tblGrid>
                <a:gridCol w="1244600">
                  <a:extLst>
                    <a:ext uri="{9D8B030D-6E8A-4147-A177-3AD203B41FA5}">
                      <a16:colId xmlns:a16="http://schemas.microsoft.com/office/drawing/2014/main" val="1174023977"/>
                    </a:ext>
                  </a:extLst>
                </a:gridCol>
                <a:gridCol w="1346200">
                  <a:extLst>
                    <a:ext uri="{9D8B030D-6E8A-4147-A177-3AD203B41FA5}">
                      <a16:colId xmlns:a16="http://schemas.microsoft.com/office/drawing/2014/main" val="499695975"/>
                    </a:ext>
                  </a:extLst>
                </a:gridCol>
                <a:gridCol w="1384300">
                  <a:extLst>
                    <a:ext uri="{9D8B030D-6E8A-4147-A177-3AD203B41FA5}">
                      <a16:colId xmlns:a16="http://schemas.microsoft.com/office/drawing/2014/main" val="1553931063"/>
                    </a:ext>
                  </a:extLst>
                </a:gridCol>
                <a:gridCol w="1968500">
                  <a:extLst>
                    <a:ext uri="{9D8B030D-6E8A-4147-A177-3AD203B41FA5}">
                      <a16:colId xmlns:a16="http://schemas.microsoft.com/office/drawing/2014/main" val="3676463823"/>
                    </a:ext>
                  </a:extLst>
                </a:gridCol>
                <a:gridCol w="1512000">
                  <a:extLst>
                    <a:ext uri="{9D8B030D-6E8A-4147-A177-3AD203B41FA5}">
                      <a16:colId xmlns:a16="http://schemas.microsoft.com/office/drawing/2014/main" val="2025770855"/>
                    </a:ext>
                  </a:extLst>
                </a:gridCol>
              </a:tblGrid>
              <a:tr h="145020">
                <a:tc gridSpan="5">
                  <a:txBody>
                    <a:bodyPr/>
                    <a:lstStyle/>
                    <a:p>
                      <a:pPr algn="ctr"/>
                      <a:r>
                        <a:rPr lang="en-GB" sz="800" dirty="0" smtClean="0"/>
                        <a:t>Wolsey’s Domestic policies</a:t>
                      </a:r>
                      <a:endParaRPr lang="en-GB" sz="8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212584765"/>
                  </a:ext>
                </a:extLst>
              </a:tr>
              <a:tr h="145020">
                <a:tc>
                  <a:txBody>
                    <a:bodyPr/>
                    <a:lstStyle/>
                    <a:p>
                      <a:r>
                        <a:rPr lang="en-GB" sz="800" dirty="0" smtClean="0"/>
                        <a:t>Government</a:t>
                      </a:r>
                      <a:endParaRPr lang="en-GB" sz="800" dirty="0"/>
                    </a:p>
                  </a:txBody>
                  <a:tcPr/>
                </a:tc>
                <a:tc>
                  <a:txBody>
                    <a:bodyPr/>
                    <a:lstStyle/>
                    <a:p>
                      <a:r>
                        <a:rPr lang="en-GB" sz="800" dirty="0" smtClean="0"/>
                        <a:t>Legal</a:t>
                      </a:r>
                      <a:endParaRPr lang="en-GB" sz="800" dirty="0"/>
                    </a:p>
                  </a:txBody>
                  <a:tcPr/>
                </a:tc>
                <a:tc>
                  <a:txBody>
                    <a:bodyPr/>
                    <a:lstStyle/>
                    <a:p>
                      <a:r>
                        <a:rPr lang="en-GB" sz="800" dirty="0" smtClean="0"/>
                        <a:t>Finance</a:t>
                      </a:r>
                      <a:endParaRPr lang="en-GB" sz="800" dirty="0"/>
                    </a:p>
                  </a:txBody>
                  <a:tcPr/>
                </a:tc>
                <a:tc>
                  <a:txBody>
                    <a:bodyPr/>
                    <a:lstStyle/>
                    <a:p>
                      <a:r>
                        <a:rPr lang="en-GB" sz="800" dirty="0" smtClean="0"/>
                        <a:t>Economic</a:t>
                      </a:r>
                      <a:endParaRPr lang="en-GB" sz="800" dirty="0"/>
                    </a:p>
                  </a:txBody>
                  <a:tcPr/>
                </a:tc>
                <a:tc>
                  <a:txBody>
                    <a:bodyPr/>
                    <a:lstStyle/>
                    <a:p>
                      <a:r>
                        <a:rPr lang="en-GB" sz="800" dirty="0" smtClean="0"/>
                        <a:t>Religion</a:t>
                      </a:r>
                      <a:endParaRPr lang="en-GB" sz="800" dirty="0"/>
                    </a:p>
                  </a:txBody>
                  <a:tcPr/>
                </a:tc>
                <a:extLst>
                  <a:ext uri="{0D108BD9-81ED-4DB2-BD59-A6C34878D82A}">
                    <a16:rowId xmlns:a16="http://schemas.microsoft.com/office/drawing/2014/main" val="3561587668"/>
                  </a:ext>
                </a:extLst>
              </a:tr>
              <a:tr h="2050994">
                <a:tc>
                  <a:txBody>
                    <a:bodyPr/>
                    <a:lstStyle/>
                    <a:p>
                      <a:pPr marL="72000" indent="-72000">
                        <a:buFont typeface="Arial" panose="020B0604020202020204" pitchFamily="34" charset="0"/>
                        <a:buChar char="•"/>
                      </a:pPr>
                      <a:r>
                        <a:rPr lang="en-GB" sz="800" dirty="0" smtClean="0"/>
                        <a:t>Wolsey removed</a:t>
                      </a:r>
                      <a:r>
                        <a:rPr lang="en-GB" sz="800" baseline="0" dirty="0" smtClean="0"/>
                        <a:t> the ‘minions’ in 1519 to ensure he kept the King’s ear. Minions were the young nobles Henry liked to surround himself with.</a:t>
                      </a:r>
                    </a:p>
                    <a:p>
                      <a:pPr marL="72000" indent="-72000">
                        <a:buFont typeface="Arial" panose="020B0604020202020204" pitchFamily="34" charset="0"/>
                        <a:buChar char="•"/>
                      </a:pPr>
                      <a:r>
                        <a:rPr lang="en-GB" sz="800" baseline="0" dirty="0" smtClean="0"/>
                        <a:t>1526 Eltham Ordinances – laid out methods for reorganising  the Privy Chamber and making the King’s Household more efficient but it actually altered influence at court – once these changes had been made and power was secured they were allowed to lapse.</a:t>
                      </a:r>
                      <a:endParaRPr lang="en-GB" sz="800" dirty="0"/>
                    </a:p>
                  </a:txBody>
                  <a:tcPr/>
                </a:tc>
                <a:tc>
                  <a:txBody>
                    <a:bodyPr/>
                    <a:lstStyle/>
                    <a:p>
                      <a:pPr marL="72000" indent="-72000">
                        <a:buFont typeface="Arial" panose="020B0604020202020204" pitchFamily="34" charset="0"/>
                        <a:buChar char="•"/>
                      </a:pPr>
                      <a:r>
                        <a:rPr lang="en-GB" sz="800" dirty="0" smtClean="0"/>
                        <a:t>Wanted to promote civil law (based on natural</a:t>
                      </a:r>
                      <a:r>
                        <a:rPr lang="en-GB" sz="800" baseline="0" dirty="0" smtClean="0"/>
                        <a:t> justice and evidence) rather than common law (based on precedent – decisions from the past)</a:t>
                      </a:r>
                    </a:p>
                    <a:p>
                      <a:pPr marL="72000" indent="-72000">
                        <a:buFont typeface="Arial" panose="020B0604020202020204" pitchFamily="34" charset="0"/>
                        <a:buChar char="•"/>
                      </a:pPr>
                      <a:r>
                        <a:rPr lang="en-GB" sz="800" baseline="0" dirty="0" smtClean="0"/>
                        <a:t>Used star chamber more frequently  (from hearing around a dozen cases to around 120 per year) to attack nobles and local officials who abused their power. He encouraged commoners to come forward.</a:t>
                      </a:r>
                    </a:p>
                    <a:p>
                      <a:pPr marL="72000" indent="-72000">
                        <a:buFont typeface="Arial" panose="020B0604020202020204" pitchFamily="34" charset="0"/>
                        <a:buChar char="•"/>
                      </a:pPr>
                      <a:r>
                        <a:rPr lang="en-GB" sz="800" baseline="0" dirty="0" smtClean="0"/>
                        <a:t>Used court of requests to hear requests from poor people.</a:t>
                      </a:r>
                    </a:p>
                    <a:p>
                      <a:pPr marL="72000" indent="-72000">
                        <a:buFont typeface="Arial" panose="020B0604020202020204" pitchFamily="34" charset="0"/>
                        <a:buChar char="•"/>
                      </a:pPr>
                      <a:r>
                        <a:rPr lang="en-GB" sz="800" baseline="0" dirty="0" smtClean="0"/>
                        <a:t>Wolsey established a reputation as friend to the poor.</a:t>
                      </a:r>
                      <a:endParaRPr lang="en-GB" sz="800" dirty="0"/>
                    </a:p>
                  </a:txBody>
                  <a:tcPr/>
                </a:tc>
                <a:tc>
                  <a:txBody>
                    <a:bodyPr/>
                    <a:lstStyle/>
                    <a:p>
                      <a:pPr marL="72000" indent="-72000">
                        <a:buFont typeface="Arial" panose="020B0604020202020204" pitchFamily="34" charset="0"/>
                        <a:buChar char="•"/>
                      </a:pPr>
                      <a:r>
                        <a:rPr lang="en-GB" sz="800" dirty="0" smtClean="0"/>
                        <a:t>Realised fifteenths and tenths, a fixed tax based on land wasn’t going to be enough for Henry’s foreign policy</a:t>
                      </a:r>
                      <a:r>
                        <a:rPr lang="en-GB" sz="800" baseline="0" dirty="0" smtClean="0"/>
                        <a:t> and rising inflation.</a:t>
                      </a:r>
                    </a:p>
                    <a:p>
                      <a:pPr marL="72000" indent="-72000">
                        <a:buFont typeface="Arial" panose="020B0604020202020204" pitchFamily="34" charset="0"/>
                        <a:buChar char="•"/>
                      </a:pPr>
                      <a:r>
                        <a:rPr lang="en-GB" sz="800" baseline="0" dirty="0" smtClean="0"/>
                        <a:t>1522 – survey to assess who could pay tax and how much. Gained around £200,000 in 1522-23, but not enough.</a:t>
                      </a:r>
                    </a:p>
                    <a:p>
                      <a:pPr marL="72000" indent="-72000">
                        <a:buFont typeface="Arial" panose="020B0604020202020204" pitchFamily="34" charset="0"/>
                        <a:buChar char="•"/>
                      </a:pPr>
                      <a:r>
                        <a:rPr lang="en-GB" sz="800" dirty="0" smtClean="0"/>
                        <a:t>1523 – Subsidy – based on income, not property.  Had to be approved by the house of Commons. Didn’t raise as much as hoped.</a:t>
                      </a:r>
                    </a:p>
                    <a:p>
                      <a:pPr marL="72000" indent="-72000">
                        <a:buFont typeface="Arial" panose="020B0604020202020204" pitchFamily="34" charset="0"/>
                        <a:buChar char="•"/>
                      </a:pPr>
                      <a:r>
                        <a:rPr lang="en-GB" sz="800" dirty="0" smtClean="0"/>
                        <a:t>1525 – proposed an ‘Amicable Grant’ from the Church and ordinary taxpayers</a:t>
                      </a:r>
                      <a:r>
                        <a:rPr lang="en-GB" sz="800" baseline="0" dirty="0" smtClean="0"/>
                        <a:t> based on value of property. Provoked rebellion – 4000 rebels faced the Duke of Norfolk. Henry backed down.</a:t>
                      </a:r>
                      <a:endParaRPr lang="en-GB" sz="800" dirty="0"/>
                    </a:p>
                  </a:txBody>
                  <a:tcPr/>
                </a:tc>
                <a:tc>
                  <a:txBody>
                    <a:bodyPr/>
                    <a:lstStyle/>
                    <a:p>
                      <a:pPr marL="72000" indent="-72000">
                        <a:buFont typeface="Arial" panose="020B0604020202020204" pitchFamily="34" charset="0"/>
                        <a:buChar char="•"/>
                      </a:pPr>
                      <a:r>
                        <a:rPr lang="en-GB" sz="800" dirty="0" smtClean="0"/>
                        <a:t>1517 – Wolsey started national enquiry into enclosures.  Legal cases drawn up against landowners who</a:t>
                      </a:r>
                      <a:r>
                        <a:rPr lang="en-GB" sz="800" baseline="0" dirty="0" smtClean="0"/>
                        <a:t> had enclosed without proper permission.  Further enquiries in 1518. Opposition from landowners in Parliament forced a temporary half from 1523 to 1526.</a:t>
                      </a:r>
                    </a:p>
                    <a:p>
                      <a:pPr marL="72000" indent="-72000">
                        <a:buFont typeface="Arial" panose="020B0604020202020204" pitchFamily="34" charset="0"/>
                        <a:buChar char="•"/>
                      </a:pPr>
                      <a:r>
                        <a:rPr lang="en-GB" sz="800" baseline="0" dirty="0" smtClean="0"/>
                        <a:t>From 1526 the alliance vs Spain lead to embargo with Burgundy/Netherlands.  This affected the cloth trade at a time of a bad harvest (1527) this created unemployment and made rise in prices worse.</a:t>
                      </a:r>
                    </a:p>
                    <a:p>
                      <a:pPr marL="72000" indent="-72000">
                        <a:buFont typeface="Arial" panose="020B0604020202020204" pitchFamily="34" charset="0"/>
                        <a:buChar char="•"/>
                      </a:pPr>
                      <a:r>
                        <a:rPr lang="en-GB" sz="800" baseline="0" dirty="0" smtClean="0"/>
                        <a:t>1526 Wolsey undertook a </a:t>
                      </a:r>
                      <a:r>
                        <a:rPr lang="en-GB" sz="800" baseline="0" dirty="0" err="1" smtClean="0"/>
                        <a:t>recoinage</a:t>
                      </a:r>
                      <a:r>
                        <a:rPr lang="en-GB" sz="800" baseline="0" dirty="0" smtClean="0"/>
                        <a:t> that increased the number of coins but reduced the weight of silver coins.  It improved exports but contributed to the rise in prices.</a:t>
                      </a:r>
                    </a:p>
                    <a:p>
                      <a:pPr marL="72000" indent="-72000">
                        <a:buFont typeface="Arial" panose="020B0604020202020204" pitchFamily="34" charset="0"/>
                        <a:buChar char="•"/>
                      </a:pPr>
                      <a:r>
                        <a:rPr lang="en-GB" sz="800" baseline="0" dirty="0" smtClean="0"/>
                        <a:t>Riots had to be quelled in spring of 1528 in the south East, East Anglia and the south West.  </a:t>
                      </a:r>
                      <a:endParaRPr lang="en-GB" sz="800" dirty="0"/>
                    </a:p>
                  </a:txBody>
                  <a:tcPr/>
                </a:tc>
                <a:tc>
                  <a:txBody>
                    <a:bodyPr/>
                    <a:lstStyle/>
                    <a:p>
                      <a:pPr marL="72000" indent="-72000">
                        <a:buFont typeface="Arial" panose="020B0604020202020204" pitchFamily="34" charset="0"/>
                        <a:buChar char="•"/>
                      </a:pPr>
                      <a:r>
                        <a:rPr lang="en-GB" sz="800" dirty="0" smtClean="0"/>
                        <a:t>Instructed bishops to carry out duties properly.</a:t>
                      </a:r>
                    </a:p>
                    <a:p>
                      <a:pPr marL="72000" indent="-72000">
                        <a:buFont typeface="Arial" panose="020B0604020202020204" pitchFamily="34" charset="0"/>
                        <a:buChar char="•"/>
                      </a:pPr>
                      <a:r>
                        <a:rPr lang="en-GB" sz="800" dirty="0" smtClean="0"/>
                        <a:t>1528 – plans to close monasteries with fewer than 6 inmates in them and amalgamated those with under 12. He also removed 8 unsuitable heads on monastic houses (this was about improving monasticism, not removing it)  </a:t>
                      </a:r>
                    </a:p>
                    <a:p>
                      <a:pPr marL="72000" indent="-72000">
                        <a:buFont typeface="Arial" panose="020B0604020202020204" pitchFamily="34" charset="0"/>
                        <a:buChar char="•"/>
                      </a:pPr>
                      <a:r>
                        <a:rPr lang="en-GB" sz="800" dirty="0" smtClean="0"/>
                        <a:t>Money gained was for education</a:t>
                      </a:r>
                      <a:r>
                        <a:rPr lang="en-GB" sz="800" baseline="0" dirty="0" smtClean="0"/>
                        <a:t> </a:t>
                      </a:r>
                      <a:r>
                        <a:rPr lang="en-GB" sz="800" baseline="0" dirty="0" err="1" smtClean="0"/>
                        <a:t>eg</a:t>
                      </a:r>
                      <a:r>
                        <a:rPr lang="en-GB" sz="800" baseline="0" dirty="0" smtClean="0"/>
                        <a:t> fund a school in Ipswich and Cardinal College at Oxford.</a:t>
                      </a:r>
                    </a:p>
                    <a:p>
                      <a:pPr marL="72000" indent="-72000">
                        <a:buFont typeface="Arial" panose="020B0604020202020204" pitchFamily="34" charset="0"/>
                        <a:buChar char="•"/>
                      </a:pPr>
                      <a:r>
                        <a:rPr lang="en-GB" sz="800" baseline="0" dirty="0" smtClean="0"/>
                        <a:t>1521 burned Lutheran texts outside St Pauls’ in London.</a:t>
                      </a:r>
                    </a:p>
                    <a:p>
                      <a:pPr marL="72000" indent="-72000">
                        <a:buFont typeface="Arial" panose="020B0604020202020204" pitchFamily="34" charset="0"/>
                        <a:buChar char="•"/>
                      </a:pPr>
                      <a:r>
                        <a:rPr lang="en-GB" sz="800" baseline="0" dirty="0" smtClean="0"/>
                        <a:t>Groups of Protestants, mostly in universities, were arrested and punished (but no executions)</a:t>
                      </a:r>
                      <a:endParaRPr lang="en-GB" sz="800" dirty="0" smtClean="0"/>
                    </a:p>
                  </a:txBody>
                  <a:tcPr/>
                </a:tc>
                <a:extLst>
                  <a:ext uri="{0D108BD9-81ED-4DB2-BD59-A6C34878D82A}">
                    <a16:rowId xmlns:a16="http://schemas.microsoft.com/office/drawing/2014/main" val="16652105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9837678"/>
              </p:ext>
            </p:extLst>
          </p:nvPr>
        </p:nvGraphicFramePr>
        <p:xfrm>
          <a:off x="2387600" y="3726625"/>
          <a:ext cx="7455600" cy="3078480"/>
        </p:xfrm>
        <a:graphic>
          <a:graphicData uri="http://schemas.openxmlformats.org/drawingml/2006/table">
            <a:tbl>
              <a:tblPr firstRow="1" bandRow="1">
                <a:tableStyleId>{93296810-A885-4BE3-A3E7-6D5BEEA58F35}</a:tableStyleId>
              </a:tblPr>
              <a:tblGrid>
                <a:gridCol w="952500">
                  <a:extLst>
                    <a:ext uri="{9D8B030D-6E8A-4147-A177-3AD203B41FA5}">
                      <a16:colId xmlns:a16="http://schemas.microsoft.com/office/drawing/2014/main" val="1174023977"/>
                    </a:ext>
                  </a:extLst>
                </a:gridCol>
                <a:gridCol w="2095500">
                  <a:extLst>
                    <a:ext uri="{9D8B030D-6E8A-4147-A177-3AD203B41FA5}">
                      <a16:colId xmlns:a16="http://schemas.microsoft.com/office/drawing/2014/main" val="499695975"/>
                    </a:ext>
                  </a:extLst>
                </a:gridCol>
                <a:gridCol w="1689100">
                  <a:extLst>
                    <a:ext uri="{9D8B030D-6E8A-4147-A177-3AD203B41FA5}">
                      <a16:colId xmlns:a16="http://schemas.microsoft.com/office/drawing/2014/main" val="1553931063"/>
                    </a:ext>
                  </a:extLst>
                </a:gridCol>
                <a:gridCol w="1485900">
                  <a:extLst>
                    <a:ext uri="{9D8B030D-6E8A-4147-A177-3AD203B41FA5}">
                      <a16:colId xmlns:a16="http://schemas.microsoft.com/office/drawing/2014/main" val="3676463823"/>
                    </a:ext>
                  </a:extLst>
                </a:gridCol>
                <a:gridCol w="1232600">
                  <a:extLst>
                    <a:ext uri="{9D8B030D-6E8A-4147-A177-3AD203B41FA5}">
                      <a16:colId xmlns:a16="http://schemas.microsoft.com/office/drawing/2014/main" val="2025770855"/>
                    </a:ext>
                  </a:extLst>
                </a:gridCol>
              </a:tblGrid>
              <a:tr h="145020">
                <a:tc gridSpan="5">
                  <a:txBody>
                    <a:bodyPr/>
                    <a:lstStyle/>
                    <a:p>
                      <a:pPr algn="ctr"/>
                      <a:r>
                        <a:rPr lang="en-GB" sz="800" dirty="0" smtClean="0"/>
                        <a:t>Cromwell’s changes in government</a:t>
                      </a:r>
                      <a:endParaRPr lang="en-GB" sz="8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212584765"/>
                  </a:ext>
                </a:extLst>
              </a:tr>
              <a:tr h="145020">
                <a:tc>
                  <a:txBody>
                    <a:bodyPr/>
                    <a:lstStyle/>
                    <a:p>
                      <a:r>
                        <a:rPr lang="en-GB" sz="800" dirty="0" smtClean="0"/>
                        <a:t>Power of the monarch</a:t>
                      </a:r>
                      <a:endParaRPr lang="en-GB" sz="800" dirty="0"/>
                    </a:p>
                  </a:txBody>
                  <a:tcPr/>
                </a:tc>
                <a:tc>
                  <a:txBody>
                    <a:bodyPr/>
                    <a:lstStyle/>
                    <a:p>
                      <a:r>
                        <a:rPr lang="en-GB" sz="800" dirty="0" smtClean="0"/>
                        <a:t>Parliament</a:t>
                      </a:r>
                      <a:endParaRPr lang="en-GB" sz="800" dirty="0"/>
                    </a:p>
                  </a:txBody>
                  <a:tcPr/>
                </a:tc>
                <a:tc>
                  <a:txBody>
                    <a:bodyPr/>
                    <a:lstStyle/>
                    <a:p>
                      <a:r>
                        <a:rPr lang="en-GB" sz="800" dirty="0" smtClean="0"/>
                        <a:t>Privy Council.</a:t>
                      </a:r>
                      <a:endParaRPr lang="en-GB" sz="800" dirty="0"/>
                    </a:p>
                  </a:txBody>
                  <a:tcPr/>
                </a:tc>
                <a:tc>
                  <a:txBody>
                    <a:bodyPr/>
                    <a:lstStyle/>
                    <a:p>
                      <a:r>
                        <a:rPr lang="en-GB" sz="800" dirty="0" smtClean="0"/>
                        <a:t>Financial</a:t>
                      </a:r>
                      <a:r>
                        <a:rPr lang="en-GB" sz="800" baseline="0" dirty="0" smtClean="0"/>
                        <a:t> Management</a:t>
                      </a:r>
                      <a:endParaRPr lang="en-GB" sz="800" dirty="0"/>
                    </a:p>
                  </a:txBody>
                  <a:tcPr/>
                </a:tc>
                <a:tc>
                  <a:txBody>
                    <a:bodyPr/>
                    <a:lstStyle/>
                    <a:p>
                      <a:r>
                        <a:rPr lang="en-GB" sz="800" dirty="0" smtClean="0"/>
                        <a:t>Control</a:t>
                      </a:r>
                      <a:r>
                        <a:rPr lang="en-GB" sz="800" baseline="0" dirty="0" smtClean="0"/>
                        <a:t> of the Regions</a:t>
                      </a:r>
                      <a:endParaRPr lang="en-GB" sz="800" dirty="0"/>
                    </a:p>
                  </a:txBody>
                  <a:tcPr/>
                </a:tc>
                <a:extLst>
                  <a:ext uri="{0D108BD9-81ED-4DB2-BD59-A6C34878D82A}">
                    <a16:rowId xmlns:a16="http://schemas.microsoft.com/office/drawing/2014/main" val="3561587668"/>
                  </a:ext>
                </a:extLst>
              </a:tr>
              <a:tr h="2050994">
                <a:tc>
                  <a:txBody>
                    <a:bodyPr/>
                    <a:lstStyle/>
                    <a:p>
                      <a:pPr marL="72000" indent="-72000">
                        <a:buFont typeface="Arial" panose="020B0604020202020204" pitchFamily="34" charset="0"/>
                        <a:buChar char="•"/>
                      </a:pPr>
                      <a:r>
                        <a:rPr lang="en-GB" sz="800" dirty="0" smtClean="0"/>
                        <a:t>1533 – Act in Restraint of Appeals preamble said England was an empire and all owed the King, ruling under God, total obedience. </a:t>
                      </a:r>
                    </a:p>
                    <a:p>
                      <a:pPr marL="72000" indent="-72000">
                        <a:buFont typeface="Arial" panose="020B0604020202020204" pitchFamily="34" charset="0"/>
                        <a:buChar char="•"/>
                      </a:pPr>
                      <a:r>
                        <a:rPr lang="en-GB" sz="800" dirty="0" smtClean="0"/>
                        <a:t>Act of Supremacy – removed papal power and made Henry Supreme Head</a:t>
                      </a:r>
                    </a:p>
                    <a:p>
                      <a:pPr marL="72000" indent="-72000">
                        <a:buFont typeface="Arial" panose="020B0604020202020204" pitchFamily="34" charset="0"/>
                        <a:buChar char="•"/>
                      </a:pPr>
                      <a:endParaRPr lang="en-GB" sz="800" dirty="0"/>
                    </a:p>
                  </a:txBody>
                  <a:tcPr/>
                </a:tc>
                <a:tc>
                  <a:txBody>
                    <a:bodyPr/>
                    <a:lstStyle/>
                    <a:p>
                      <a:pPr marL="72000" indent="-72000">
                        <a:buFont typeface="Arial" panose="020B0604020202020204" pitchFamily="34" charset="0"/>
                        <a:buChar char="•"/>
                      </a:pPr>
                      <a:r>
                        <a:rPr lang="en-GB" sz="800" dirty="0" smtClean="0"/>
                        <a:t>‘King and Parliament’ became ‘King-in-Parliament’</a:t>
                      </a:r>
                    </a:p>
                    <a:p>
                      <a:pPr marL="72000" indent="-72000">
                        <a:buFont typeface="Arial" panose="020B0604020202020204" pitchFamily="34" charset="0"/>
                        <a:buChar char="•"/>
                      </a:pPr>
                      <a:r>
                        <a:rPr lang="en-GB" sz="800" smtClean="0"/>
                        <a:t>Statute </a:t>
                      </a:r>
                      <a:r>
                        <a:rPr lang="en-GB" sz="800" dirty="0" smtClean="0"/>
                        <a:t>law (by the King-in-parliament) became the highest form of law as statue law was used to enact Reformation legislation.</a:t>
                      </a:r>
                    </a:p>
                    <a:p>
                      <a:pPr marL="72000" indent="-72000">
                        <a:buFont typeface="Arial" panose="020B0604020202020204" pitchFamily="34" charset="0"/>
                        <a:buChar char="•"/>
                      </a:pPr>
                      <a:r>
                        <a:rPr lang="en-GB" sz="800" dirty="0" smtClean="0"/>
                        <a:t>Parliament was recognised as being able to legislate on all areas of life and society.</a:t>
                      </a:r>
                    </a:p>
                    <a:p>
                      <a:pPr marL="72000" indent="-72000">
                        <a:buFont typeface="Arial" panose="020B0604020202020204" pitchFamily="34" charset="0"/>
                        <a:buChar char="•"/>
                      </a:pPr>
                      <a:r>
                        <a:rPr lang="en-GB" sz="800" dirty="0" smtClean="0"/>
                        <a:t>The process for passing a Bill after 3</a:t>
                      </a:r>
                      <a:r>
                        <a:rPr lang="en-GB" sz="800" baseline="0" dirty="0" smtClean="0"/>
                        <a:t> readings became standard practice.</a:t>
                      </a:r>
                    </a:p>
                    <a:p>
                      <a:pPr marL="72000" indent="-72000">
                        <a:buFont typeface="Arial" panose="020B0604020202020204" pitchFamily="34" charset="0"/>
                        <a:buChar char="•"/>
                      </a:pPr>
                      <a:r>
                        <a:rPr lang="en-GB" sz="800" baseline="0" dirty="0" smtClean="0"/>
                        <a:t>Composition of Parliament changed – abbots disappeared and number of bishops increased slightly. Number of peers increased to 55 by 1534. Clergy were now in a minority in the House of Lords.</a:t>
                      </a:r>
                    </a:p>
                    <a:p>
                      <a:pPr marL="72000" indent="-72000">
                        <a:buFont typeface="Arial" panose="020B0604020202020204" pitchFamily="34" charset="0"/>
                        <a:buChar char="•"/>
                      </a:pPr>
                      <a:r>
                        <a:rPr lang="en-GB" sz="800" baseline="0" dirty="0" smtClean="0"/>
                        <a:t>In the Commons, 14 new boroughs were given the right to elect MPs</a:t>
                      </a:r>
                    </a:p>
                    <a:p>
                      <a:pPr marL="72000" indent="-72000">
                        <a:buFont typeface="Arial" panose="020B0604020202020204" pitchFamily="34" charset="0"/>
                        <a:buChar char="•"/>
                      </a:pPr>
                      <a:r>
                        <a:rPr lang="en-GB" sz="800" baseline="0" dirty="0" smtClean="0"/>
                        <a:t>From 1258-1509 there were 1094 pages of statute.  Under Henry VIII it was 1032 pages.</a:t>
                      </a:r>
                      <a:endParaRPr lang="en-GB" sz="800" dirty="0"/>
                    </a:p>
                  </a:txBody>
                  <a:tcPr/>
                </a:tc>
                <a:tc>
                  <a:txBody>
                    <a:bodyPr/>
                    <a:lstStyle/>
                    <a:p>
                      <a:pPr marL="72000" indent="-72000">
                        <a:buFont typeface="Arial" panose="020B0604020202020204" pitchFamily="34" charset="0"/>
                        <a:buChar char="•"/>
                      </a:pPr>
                      <a:r>
                        <a:rPr lang="en-GB" sz="800" dirty="0" smtClean="0"/>
                        <a:t>Medieval</a:t>
                      </a:r>
                      <a:r>
                        <a:rPr lang="en-GB" sz="800" baseline="0" dirty="0" smtClean="0"/>
                        <a:t> system had a large council of around 70-90 councillors</a:t>
                      </a:r>
                      <a:r>
                        <a:rPr lang="en-GB" sz="800" baseline="0" dirty="0"/>
                        <a:t> </a:t>
                      </a:r>
                      <a:r>
                        <a:rPr lang="en-GB" sz="800" baseline="0" dirty="0" smtClean="0"/>
                        <a:t>(most of whom rarely attended)</a:t>
                      </a:r>
                    </a:p>
                    <a:p>
                      <a:pPr marL="72000" indent="-72000">
                        <a:buFont typeface="Arial" panose="020B0604020202020204" pitchFamily="34" charset="0"/>
                        <a:buChar char="•"/>
                      </a:pPr>
                      <a:r>
                        <a:rPr lang="en-GB" sz="800" baseline="0" dirty="0" smtClean="0"/>
                        <a:t>Shift to smaller council of around 20 and a shift away from one, such as Wolsey, having all power.</a:t>
                      </a:r>
                    </a:p>
                    <a:p>
                      <a:pPr marL="72000" indent="-72000">
                        <a:buFont typeface="Arial" panose="020B0604020202020204" pitchFamily="34" charset="0"/>
                        <a:buChar char="•"/>
                      </a:pPr>
                      <a:r>
                        <a:rPr lang="en-GB" sz="800" baseline="0" dirty="0" smtClean="0"/>
                        <a:t>Elton points out this allowed them to respond well to the crisis of the Pilgrimage of Grace in 1536.</a:t>
                      </a:r>
                    </a:p>
                    <a:p>
                      <a:pPr marL="72000" indent="-72000">
                        <a:buFont typeface="Arial" panose="020B0604020202020204" pitchFamily="34" charset="0"/>
                        <a:buChar char="•"/>
                      </a:pPr>
                      <a:r>
                        <a:rPr lang="en-GB" sz="800" baseline="0" dirty="0" smtClean="0"/>
                        <a:t>Some say it wasn’t Cromwell as it was following outlines from the Eltham Ordinances – the response – Cromwell was Wolsey's advisor when the Eltham Ordinances were created.</a:t>
                      </a:r>
                    </a:p>
                    <a:p>
                      <a:pPr marL="72000" indent="-72000">
                        <a:buFont typeface="Arial" panose="020B0604020202020204" pitchFamily="34" charset="0"/>
                        <a:buChar char="•"/>
                      </a:pPr>
                      <a:r>
                        <a:rPr lang="en-GB" sz="800" baseline="0" dirty="0" smtClean="0"/>
                        <a:t>Some argue it wasn’t Cromwell, but rather his opponents who worked on the council to try and limit Cromwell’s power.</a:t>
                      </a:r>
                    </a:p>
                  </a:txBody>
                  <a:tcPr/>
                </a:tc>
                <a:tc>
                  <a:txBody>
                    <a:bodyPr/>
                    <a:lstStyle/>
                    <a:p>
                      <a:pPr marL="72000" indent="-72000">
                        <a:buFont typeface="Arial" panose="020B0604020202020204" pitchFamily="34" charset="0"/>
                        <a:buChar char="•"/>
                      </a:pPr>
                      <a:r>
                        <a:rPr lang="en-GB" sz="800" dirty="0" smtClean="0"/>
                        <a:t>Four new departments were created</a:t>
                      </a:r>
                    </a:p>
                    <a:p>
                      <a:pPr marL="0" lvl="0" indent="0">
                        <a:buFont typeface="+mj-lt"/>
                        <a:buAutoNum type="arabicPeriod"/>
                      </a:pPr>
                      <a:r>
                        <a:rPr lang="en-GB" sz="800" dirty="0" smtClean="0"/>
                        <a:t>Court of Augmentations – controlled land and finances formerly</a:t>
                      </a:r>
                      <a:r>
                        <a:rPr lang="en-GB" sz="800" baseline="0" dirty="0" smtClean="0"/>
                        <a:t> under Church control.</a:t>
                      </a:r>
                    </a:p>
                    <a:p>
                      <a:pPr marL="0" lvl="0" indent="0">
                        <a:buFont typeface="+mj-lt"/>
                        <a:buAutoNum type="arabicPeriod"/>
                      </a:pPr>
                      <a:r>
                        <a:rPr lang="en-GB" sz="800" baseline="0" dirty="0" smtClean="0"/>
                        <a:t>Court of General Surveyors – initially handled ex-monastic land but soon amalgamated with Court of Augmentations.</a:t>
                      </a:r>
                    </a:p>
                    <a:p>
                      <a:pPr marL="0" lvl="0" indent="0">
                        <a:buFont typeface="+mj-lt"/>
                        <a:buAutoNum type="arabicPeriod"/>
                      </a:pPr>
                      <a:r>
                        <a:rPr lang="en-GB" sz="800" dirty="0" smtClean="0"/>
                        <a:t>Court of First Fruits and Tenths – collected money previously sent to Rome.</a:t>
                      </a:r>
                    </a:p>
                    <a:p>
                      <a:pPr marL="0" lvl="0" indent="0">
                        <a:buFont typeface="+mj-lt"/>
                        <a:buAutoNum type="arabicPeriod"/>
                      </a:pPr>
                      <a:r>
                        <a:rPr lang="en-GB" sz="800" dirty="0" smtClean="0"/>
                        <a:t>Court of Wards – King had the ancient feudal right to collect money from the estate of am minor who had inherited.</a:t>
                      </a:r>
                    </a:p>
                    <a:p>
                      <a:pPr marL="0" lvl="0" indent="0">
                        <a:buFont typeface="+mj-lt"/>
                        <a:buNone/>
                      </a:pPr>
                      <a:r>
                        <a:rPr lang="en-GB" sz="800" dirty="0" smtClean="0"/>
                        <a:t>Due to new courts income from Crown lands increased from £25,000 to £86,000</a:t>
                      </a:r>
                      <a:endParaRPr lang="en-GB" sz="800" dirty="0"/>
                    </a:p>
                  </a:txBody>
                  <a:tcPr/>
                </a:tc>
                <a:tc>
                  <a:txBody>
                    <a:bodyPr/>
                    <a:lstStyle/>
                    <a:p>
                      <a:pPr marL="72000" indent="-72000">
                        <a:buFont typeface="Arial" panose="020B0604020202020204" pitchFamily="34" charset="0"/>
                        <a:buChar char="•"/>
                      </a:pPr>
                      <a:r>
                        <a:rPr lang="en-GB" sz="800" dirty="0" smtClean="0"/>
                        <a:t>1536</a:t>
                      </a:r>
                      <a:r>
                        <a:rPr lang="en-GB" sz="800" baseline="0" dirty="0" smtClean="0"/>
                        <a:t> Act of Union with Wales – reorganised local government in Wales and the borderlands of the marches. Imposed English law.</a:t>
                      </a:r>
                    </a:p>
                    <a:p>
                      <a:pPr marL="72000" indent="-72000">
                        <a:buFont typeface="Arial" panose="020B0604020202020204" pitchFamily="34" charset="0"/>
                        <a:buChar char="•"/>
                      </a:pPr>
                      <a:r>
                        <a:rPr lang="en-GB" sz="800" baseline="0" dirty="0" smtClean="0"/>
                        <a:t>Act against Liberties and Franchises – removed and restricted the special powers exercised by regional nobles in the more remote parts of the Kingdom </a:t>
                      </a:r>
                      <a:r>
                        <a:rPr lang="en-GB" sz="800" baseline="0" dirty="0" err="1" smtClean="0"/>
                        <a:t>eg</a:t>
                      </a:r>
                      <a:r>
                        <a:rPr lang="en-GB" sz="800" baseline="0" dirty="0" smtClean="0"/>
                        <a:t> the Bishop of Durham</a:t>
                      </a:r>
                    </a:p>
                    <a:p>
                      <a:pPr marL="72000" indent="-72000">
                        <a:buFont typeface="Arial" panose="020B0604020202020204" pitchFamily="34" charset="0"/>
                        <a:buChar char="•"/>
                      </a:pPr>
                      <a:r>
                        <a:rPr lang="en-GB" sz="800" baseline="0" dirty="0" smtClean="0"/>
                        <a:t>Re-established the Council in the north as a permanent body after </a:t>
                      </a:r>
                      <a:r>
                        <a:rPr lang="en-GB" sz="800" baseline="0" dirty="0" err="1" smtClean="0"/>
                        <a:t>PoG</a:t>
                      </a:r>
                      <a:endParaRPr lang="en-GB" sz="800" dirty="0"/>
                    </a:p>
                  </a:txBody>
                  <a:tcPr/>
                </a:tc>
                <a:extLst>
                  <a:ext uri="{0D108BD9-81ED-4DB2-BD59-A6C34878D82A}">
                    <a16:rowId xmlns:a16="http://schemas.microsoft.com/office/drawing/2014/main" val="16652105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99894959"/>
              </p:ext>
            </p:extLst>
          </p:nvPr>
        </p:nvGraphicFramePr>
        <p:xfrm>
          <a:off x="1" y="4801447"/>
          <a:ext cx="2349500" cy="2011680"/>
        </p:xfrm>
        <a:graphic>
          <a:graphicData uri="http://schemas.openxmlformats.org/drawingml/2006/table">
            <a:tbl>
              <a:tblPr firstRow="1" bandRow="1">
                <a:tableStyleId>{93296810-A885-4BE3-A3E7-6D5BEEA58F35}</a:tableStyleId>
              </a:tblPr>
              <a:tblGrid>
                <a:gridCol w="2349500">
                  <a:extLst>
                    <a:ext uri="{9D8B030D-6E8A-4147-A177-3AD203B41FA5}">
                      <a16:colId xmlns:a16="http://schemas.microsoft.com/office/drawing/2014/main" val="3030309429"/>
                    </a:ext>
                  </a:extLst>
                </a:gridCol>
              </a:tblGrid>
              <a:tr h="151865">
                <a:tc>
                  <a:txBody>
                    <a:bodyPr/>
                    <a:lstStyle/>
                    <a:p>
                      <a:r>
                        <a:rPr lang="en-GB" sz="800" dirty="0" smtClean="0"/>
                        <a:t>Wolsey’s failure to get the divorce and his fall</a:t>
                      </a:r>
                      <a:endParaRPr lang="en-GB" sz="800" dirty="0"/>
                    </a:p>
                  </a:txBody>
                  <a:tcPr/>
                </a:tc>
                <a:extLst>
                  <a:ext uri="{0D108BD9-81ED-4DB2-BD59-A6C34878D82A}">
                    <a16:rowId xmlns:a16="http://schemas.microsoft.com/office/drawing/2014/main" val="2276760867"/>
                  </a:ext>
                </a:extLst>
              </a:tr>
              <a:tr h="888689">
                <a:tc>
                  <a:txBody>
                    <a:bodyPr/>
                    <a:lstStyle/>
                    <a:p>
                      <a:pPr marL="0" indent="0">
                        <a:buFont typeface="Arial" panose="020B0604020202020204" pitchFamily="34" charset="0"/>
                        <a:buChar char="•"/>
                      </a:pPr>
                      <a:r>
                        <a:rPr lang="en-GB" sz="800" baseline="0" dirty="0" smtClean="0"/>
                        <a:t>Originally used scriptural arguments – </a:t>
                      </a:r>
                      <a:r>
                        <a:rPr lang="en-GB" sz="800" baseline="0" dirty="0" err="1" smtClean="0"/>
                        <a:t>eg</a:t>
                      </a:r>
                      <a:r>
                        <a:rPr lang="en-GB" sz="800" baseline="0" dirty="0" smtClean="0"/>
                        <a:t> Leviticus (but Deuteronomy contradicted this)</a:t>
                      </a:r>
                    </a:p>
                    <a:p>
                      <a:pPr marL="0" indent="0">
                        <a:buFont typeface="Arial" panose="020B0604020202020204" pitchFamily="34" charset="0"/>
                        <a:buChar char="•"/>
                      </a:pPr>
                      <a:r>
                        <a:rPr lang="en-GB" sz="800" baseline="0" dirty="0" smtClean="0"/>
                        <a:t>Diplomatic manoeuvres were used to try and free the Pope from Charles’ control (see foreign policy)</a:t>
                      </a:r>
                    </a:p>
                    <a:p>
                      <a:pPr marL="0" indent="0">
                        <a:buFont typeface="Arial" panose="020B0604020202020204" pitchFamily="34" charset="0"/>
                        <a:buChar char="•"/>
                      </a:pPr>
                      <a:r>
                        <a:rPr lang="en-GB" sz="800" baseline="0" dirty="0" smtClean="0"/>
                        <a:t>Legal efforts- Wolsey to have trial in England as papal legate – but the Pope sent Cardinal Campeggio  to hear the divorce case and delay it. (when he arrive Catherine appealed for it to be heard in Rome! The Pope agreed)</a:t>
                      </a:r>
                    </a:p>
                    <a:p>
                      <a:pPr marL="0" indent="0">
                        <a:buFont typeface="Arial" panose="020B0604020202020204" pitchFamily="34" charset="0"/>
                        <a:buChar char="•"/>
                      </a:pPr>
                      <a:r>
                        <a:rPr lang="en-GB" sz="800" baseline="0" dirty="0" smtClean="0"/>
                        <a:t>Wolsey was then accused of </a:t>
                      </a:r>
                      <a:r>
                        <a:rPr lang="en-GB" sz="800" baseline="0" dirty="0" err="1" smtClean="0"/>
                        <a:t>praemunire</a:t>
                      </a:r>
                      <a:r>
                        <a:rPr lang="en-GB" sz="800" baseline="0" dirty="0" smtClean="0"/>
                        <a:t> in 1529 and stripped of powers and possessions. Partly due to the rise of Boleyn faction at court.</a:t>
                      </a:r>
                    </a:p>
                    <a:p>
                      <a:pPr marL="0" indent="0">
                        <a:buFont typeface="Arial" panose="020B0604020202020204" pitchFamily="34" charset="0"/>
                        <a:buChar char="•"/>
                      </a:pPr>
                      <a:r>
                        <a:rPr lang="en-GB" sz="800" baseline="0" dirty="0" smtClean="0"/>
                        <a:t>Wolsey was summoned to London in 1530 but died </a:t>
                      </a:r>
                      <a:r>
                        <a:rPr lang="en-GB" sz="800" baseline="0" dirty="0" err="1" smtClean="0"/>
                        <a:t>en</a:t>
                      </a:r>
                      <a:r>
                        <a:rPr lang="en-GB" sz="800" baseline="0" dirty="0" smtClean="0"/>
                        <a:t> route.</a:t>
                      </a:r>
                    </a:p>
                  </a:txBody>
                  <a:tcPr/>
                </a:tc>
                <a:extLst>
                  <a:ext uri="{0D108BD9-81ED-4DB2-BD59-A6C34878D82A}">
                    <a16:rowId xmlns:a16="http://schemas.microsoft.com/office/drawing/2014/main" val="2721669502"/>
                  </a:ext>
                </a:extLst>
              </a:tr>
            </a:tbl>
          </a:graphicData>
        </a:graphic>
      </p:graphicFrame>
      <p:sp>
        <p:nvSpPr>
          <p:cNvPr id="2" name="TextBox 1"/>
          <p:cNvSpPr txBox="1"/>
          <p:nvPr/>
        </p:nvSpPr>
        <p:spPr>
          <a:xfrm>
            <a:off x="5257801" y="3267286"/>
            <a:ext cx="4585400" cy="461665"/>
          </a:xfrm>
          <a:prstGeom prst="rect">
            <a:avLst/>
          </a:prstGeom>
          <a:noFill/>
        </p:spPr>
        <p:txBody>
          <a:bodyPr wrap="square" rtlCol="0">
            <a:spAutoFit/>
          </a:bodyPr>
          <a:lstStyle/>
          <a:p>
            <a:r>
              <a:rPr lang="en-GB" sz="800" dirty="0" smtClean="0"/>
              <a:t>Parliament vs Proclamation: In 1539 Parliament passed a law saying proclamation carried same weight as Parliament.  Intention behind this was that proclamations would later be ratified by Parliament. This was repealed in 1547 as Parliament  nervous about the powers it gave those governing for Edward.</a:t>
            </a:r>
            <a:endParaRPr lang="en-GB" sz="800" dirty="0"/>
          </a:p>
        </p:txBody>
      </p:sp>
    </p:spTree>
    <p:extLst>
      <p:ext uri="{BB962C8B-B14F-4D97-AF65-F5344CB8AC3E}">
        <p14:creationId xmlns:p14="http://schemas.microsoft.com/office/powerpoint/2010/main" val="28204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198" y="3703294"/>
            <a:ext cx="1879601"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200" dirty="0" smtClean="0"/>
              <a:t>Henry VIII’s foreign policy. 1509-1540</a:t>
            </a:r>
            <a:endParaRPr lang="en-GB" sz="1200" dirty="0"/>
          </a:p>
        </p:txBody>
      </p:sp>
      <p:graphicFrame>
        <p:nvGraphicFramePr>
          <p:cNvPr id="4" name="Table 3"/>
          <p:cNvGraphicFramePr>
            <a:graphicFrameLocks noGrp="1"/>
          </p:cNvGraphicFramePr>
          <p:nvPr>
            <p:extLst>
              <p:ext uri="{D42A27DB-BD31-4B8C-83A1-F6EECF244321}">
                <p14:modId xmlns:p14="http://schemas.microsoft.com/office/powerpoint/2010/main" val="3518554462"/>
              </p:ext>
            </p:extLst>
          </p:nvPr>
        </p:nvGraphicFramePr>
        <p:xfrm>
          <a:off x="54591" y="38100"/>
          <a:ext cx="3240000" cy="3078480"/>
        </p:xfrm>
        <a:graphic>
          <a:graphicData uri="http://schemas.openxmlformats.org/drawingml/2006/table">
            <a:tbl>
              <a:tblPr firstRow="1" bandRow="1">
                <a:tableStyleId>{93296810-A885-4BE3-A3E7-6D5BEEA58F35}</a:tableStyleId>
              </a:tblPr>
              <a:tblGrid>
                <a:gridCol w="3240000">
                  <a:extLst>
                    <a:ext uri="{9D8B030D-6E8A-4147-A177-3AD203B41FA5}">
                      <a16:colId xmlns:a16="http://schemas.microsoft.com/office/drawing/2014/main" val="3590390976"/>
                    </a:ext>
                  </a:extLst>
                </a:gridCol>
              </a:tblGrid>
              <a:tr h="0">
                <a:tc>
                  <a:txBody>
                    <a:bodyPr/>
                    <a:lstStyle/>
                    <a:p>
                      <a:r>
                        <a:rPr lang="en-GB" sz="800" dirty="0" smtClean="0"/>
                        <a:t>1509-1514</a:t>
                      </a:r>
                      <a:r>
                        <a:rPr lang="en-GB" sz="800" baseline="0" dirty="0" smtClean="0"/>
                        <a:t> </a:t>
                      </a:r>
                      <a:r>
                        <a:rPr lang="en-GB" sz="800" dirty="0" smtClean="0"/>
                        <a:t>– Early Years (break from his father)</a:t>
                      </a:r>
                      <a:endParaRPr lang="en-GB" sz="800" dirty="0"/>
                    </a:p>
                  </a:txBody>
                  <a:tcPr/>
                </a:tc>
                <a:extLst>
                  <a:ext uri="{0D108BD9-81ED-4DB2-BD59-A6C34878D82A}">
                    <a16:rowId xmlns:a16="http://schemas.microsoft.com/office/drawing/2014/main" val="1146835199"/>
                  </a:ext>
                </a:extLst>
              </a:tr>
              <a:tr h="0">
                <a:tc>
                  <a:txBody>
                    <a:bodyPr/>
                    <a:lstStyle/>
                    <a:p>
                      <a:r>
                        <a:rPr lang="en-GB" sz="800" dirty="0" smtClean="0"/>
                        <a:t>1510</a:t>
                      </a:r>
                      <a:r>
                        <a:rPr lang="en-GB" sz="800" baseline="0" dirty="0" smtClean="0"/>
                        <a:t> – Treaty of </a:t>
                      </a:r>
                      <a:r>
                        <a:rPr lang="en-GB" sz="800" baseline="0" dirty="0" err="1" smtClean="0"/>
                        <a:t>Etaples</a:t>
                      </a:r>
                      <a:r>
                        <a:rPr lang="en-GB" sz="800" baseline="0" dirty="0" smtClean="0"/>
                        <a:t> was renewed – negotiated by Henry’s councillors (not Henry!)</a:t>
                      </a:r>
                      <a:endParaRPr lang="en-GB" sz="800" dirty="0" smtClean="0"/>
                    </a:p>
                  </a:txBody>
                  <a:tcPr/>
                </a:tc>
                <a:extLst>
                  <a:ext uri="{0D108BD9-81ED-4DB2-BD59-A6C34878D82A}">
                    <a16:rowId xmlns:a16="http://schemas.microsoft.com/office/drawing/2014/main" val="864534078"/>
                  </a:ext>
                </a:extLst>
              </a:tr>
              <a:tr h="162596">
                <a:tc>
                  <a:txBody>
                    <a:bodyPr/>
                    <a:lstStyle/>
                    <a:p>
                      <a:r>
                        <a:rPr lang="en-GB" sz="800" dirty="0" smtClean="0"/>
                        <a:t>Henry sent Archbishop of York, Bainbridge, to Rome to persuade the Pope to enter an alliance against</a:t>
                      </a:r>
                      <a:r>
                        <a:rPr lang="en-GB" sz="800" baseline="0" dirty="0" smtClean="0"/>
                        <a:t> the French. – created the Holy League (uniting England, Spain, the HRE, Venice and the Papacy against France)</a:t>
                      </a:r>
                      <a:endParaRPr lang="en-GB" sz="800" dirty="0" smtClean="0"/>
                    </a:p>
                  </a:txBody>
                  <a:tcPr/>
                </a:tc>
                <a:extLst>
                  <a:ext uri="{0D108BD9-81ED-4DB2-BD59-A6C34878D82A}">
                    <a16:rowId xmlns:a16="http://schemas.microsoft.com/office/drawing/2014/main" val="3102498807"/>
                  </a:ext>
                </a:extLst>
              </a:tr>
              <a:tr h="128365">
                <a:tc>
                  <a:txBody>
                    <a:bodyPr/>
                    <a:lstStyle/>
                    <a:p>
                      <a:r>
                        <a:rPr lang="en-GB" sz="800" dirty="0" smtClean="0"/>
                        <a:t>1512 – invasion of France – 10,000 sent to the south of France.  Did little. Safeguarded the Spanish border whilst Ferdinand conquered Navarre.</a:t>
                      </a:r>
                    </a:p>
                  </a:txBody>
                  <a:tcPr/>
                </a:tc>
                <a:extLst>
                  <a:ext uri="{0D108BD9-81ED-4DB2-BD59-A6C34878D82A}">
                    <a16:rowId xmlns:a16="http://schemas.microsoft.com/office/drawing/2014/main" val="1183416391"/>
                  </a:ext>
                </a:extLst>
              </a:tr>
              <a:tr h="192718">
                <a:tc>
                  <a:txBody>
                    <a:bodyPr/>
                    <a:lstStyle/>
                    <a:p>
                      <a:r>
                        <a:rPr lang="en-GB" sz="800" dirty="0" smtClean="0"/>
                        <a:t>1513</a:t>
                      </a:r>
                      <a:r>
                        <a:rPr lang="en-GB" sz="800" baseline="0" dirty="0" smtClean="0"/>
                        <a:t> – Invasion of Northern France (organised by Wolsey). Captured </a:t>
                      </a:r>
                      <a:r>
                        <a:rPr lang="en-GB" sz="800" baseline="0" dirty="0" err="1" smtClean="0"/>
                        <a:t>Tournai</a:t>
                      </a:r>
                      <a:r>
                        <a:rPr lang="en-GB" sz="800" baseline="0" dirty="0" smtClean="0"/>
                        <a:t> and </a:t>
                      </a:r>
                      <a:r>
                        <a:rPr lang="en-GB" sz="800" baseline="0" dirty="0" err="1" smtClean="0"/>
                        <a:t>Therouanne</a:t>
                      </a:r>
                      <a:r>
                        <a:rPr lang="en-GB" sz="800" baseline="0" dirty="0" smtClean="0"/>
                        <a:t> and won the ‘Battle of the Spurs’ (the French fled) – war was costly and forced Henry to liquidate assets inherited.  The renegotiated French pension was lost.  When </a:t>
                      </a:r>
                      <a:r>
                        <a:rPr lang="en-GB" sz="800" baseline="0" dirty="0" err="1" smtClean="0"/>
                        <a:t>Tournai</a:t>
                      </a:r>
                      <a:r>
                        <a:rPr lang="en-GB" sz="800" baseline="0" dirty="0" smtClean="0"/>
                        <a:t> was eventually sold back it was for significantly less than what England had spend of rebuilding after the siege)</a:t>
                      </a:r>
                      <a:endParaRPr lang="en-GB" sz="800" dirty="0" smtClean="0"/>
                    </a:p>
                  </a:txBody>
                  <a:tcPr/>
                </a:tc>
                <a:extLst>
                  <a:ext uri="{0D108BD9-81ED-4DB2-BD59-A6C34878D82A}">
                    <a16:rowId xmlns:a16="http://schemas.microsoft.com/office/drawing/2014/main" val="2355629242"/>
                  </a:ext>
                </a:extLst>
              </a:tr>
              <a:tr h="128365">
                <a:tc>
                  <a:txBody>
                    <a:bodyPr/>
                    <a:lstStyle/>
                    <a:p>
                      <a:r>
                        <a:rPr lang="en-GB" sz="800" dirty="0" smtClean="0"/>
                        <a:t>1513 – Whilst Henry was in France James IV invaded.  Repulsed by the Earl of Surrey.  James IV died as did many of the Scottish nobility.  </a:t>
                      </a:r>
                    </a:p>
                  </a:txBody>
                  <a:tcPr/>
                </a:tc>
                <a:extLst>
                  <a:ext uri="{0D108BD9-81ED-4DB2-BD59-A6C34878D82A}">
                    <a16:rowId xmlns:a16="http://schemas.microsoft.com/office/drawing/2014/main" val="534664654"/>
                  </a:ext>
                </a:extLst>
              </a:tr>
              <a:tr h="135616">
                <a:tc>
                  <a:txBody>
                    <a:bodyPr/>
                    <a:lstStyle/>
                    <a:p>
                      <a:r>
                        <a:rPr lang="en-GB" sz="800" dirty="0" smtClean="0"/>
                        <a:t>1514 – Ferdinand and Maximillian each made separate peace with France leaving Henry isolated.   Wolsey had to pick up the pieces which he did – he recovered</a:t>
                      </a:r>
                      <a:r>
                        <a:rPr lang="en-GB" sz="800" baseline="0" dirty="0" smtClean="0"/>
                        <a:t> the French pension and secured marriage between Henry’s sister Mary with Louis XII. (however this only lasted for one year)</a:t>
                      </a:r>
                      <a:endParaRPr lang="en-GB" sz="800" dirty="0" smtClean="0"/>
                    </a:p>
                  </a:txBody>
                  <a:tcPr/>
                </a:tc>
                <a:extLst>
                  <a:ext uri="{0D108BD9-81ED-4DB2-BD59-A6C34878D82A}">
                    <a16:rowId xmlns:a16="http://schemas.microsoft.com/office/drawing/2014/main" val="4929131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0698158"/>
              </p:ext>
            </p:extLst>
          </p:nvPr>
        </p:nvGraphicFramePr>
        <p:xfrm>
          <a:off x="5613398" y="38100"/>
          <a:ext cx="4165601" cy="2346960"/>
        </p:xfrm>
        <a:graphic>
          <a:graphicData uri="http://schemas.openxmlformats.org/drawingml/2006/table">
            <a:tbl>
              <a:tblPr firstRow="1" bandRow="1">
                <a:tableStyleId>{93296810-A885-4BE3-A3E7-6D5BEEA58F35}</a:tableStyleId>
              </a:tblPr>
              <a:tblGrid>
                <a:gridCol w="1422402">
                  <a:extLst>
                    <a:ext uri="{9D8B030D-6E8A-4147-A177-3AD203B41FA5}">
                      <a16:colId xmlns:a16="http://schemas.microsoft.com/office/drawing/2014/main" val="1521030688"/>
                    </a:ext>
                  </a:extLst>
                </a:gridCol>
                <a:gridCol w="1651000">
                  <a:extLst>
                    <a:ext uri="{9D8B030D-6E8A-4147-A177-3AD203B41FA5}">
                      <a16:colId xmlns:a16="http://schemas.microsoft.com/office/drawing/2014/main" val="2026919292"/>
                    </a:ext>
                  </a:extLst>
                </a:gridCol>
                <a:gridCol w="1092199">
                  <a:extLst>
                    <a:ext uri="{9D8B030D-6E8A-4147-A177-3AD203B41FA5}">
                      <a16:colId xmlns:a16="http://schemas.microsoft.com/office/drawing/2014/main" val="1451526458"/>
                    </a:ext>
                  </a:extLst>
                </a:gridCol>
              </a:tblGrid>
              <a:tr h="127077">
                <a:tc gridSpan="3">
                  <a:txBody>
                    <a:bodyPr/>
                    <a:lstStyle/>
                    <a:p>
                      <a:pPr algn="ctr"/>
                      <a:r>
                        <a:rPr lang="en-GB" sz="800" dirty="0" smtClean="0"/>
                        <a:t>The 1521-1525 – war with France and betrayal!</a:t>
                      </a:r>
                      <a:endParaRPr lang="en-GB" sz="800" dirty="0"/>
                    </a:p>
                  </a:txBody>
                  <a:tcPr/>
                </a:tc>
                <a:tc hMerge="1">
                  <a:txBody>
                    <a:bodyPr/>
                    <a:lstStyle/>
                    <a:p>
                      <a:endParaRPr lang="en-GB" dirty="0"/>
                    </a:p>
                  </a:txBody>
                  <a:tcPr/>
                </a:tc>
                <a:tc hMerge="1">
                  <a:txBody>
                    <a:bodyPr/>
                    <a:lstStyle/>
                    <a:p>
                      <a:pPr algn="ctr"/>
                      <a:endParaRPr lang="en-GB" sz="800" dirty="0"/>
                    </a:p>
                  </a:txBody>
                  <a:tcPr/>
                </a:tc>
                <a:extLst>
                  <a:ext uri="{0D108BD9-81ED-4DB2-BD59-A6C34878D82A}">
                    <a16:rowId xmlns:a16="http://schemas.microsoft.com/office/drawing/2014/main" val="1436554227"/>
                  </a:ext>
                </a:extLst>
              </a:tr>
              <a:tr h="127077">
                <a:tc>
                  <a:txBody>
                    <a:bodyPr/>
                    <a:lstStyle/>
                    <a:p>
                      <a:r>
                        <a:rPr lang="en-GB" sz="800" dirty="0" smtClean="0"/>
                        <a:t>Siding with Charles</a:t>
                      </a:r>
                      <a:endParaRPr lang="en-GB" sz="800" dirty="0"/>
                    </a:p>
                  </a:txBody>
                  <a:tcPr/>
                </a:tc>
                <a:tc>
                  <a:txBody>
                    <a:bodyPr/>
                    <a:lstStyle/>
                    <a:p>
                      <a:r>
                        <a:rPr lang="en-GB" sz="800" dirty="0" smtClean="0"/>
                        <a:t>Invasion</a:t>
                      </a:r>
                      <a:endParaRPr lang="en-GB" sz="800" dirty="0"/>
                    </a:p>
                  </a:txBody>
                  <a:tcPr/>
                </a:tc>
                <a:tc>
                  <a:txBody>
                    <a:bodyPr/>
                    <a:lstStyle/>
                    <a:p>
                      <a:r>
                        <a:rPr lang="en-GB" sz="800" dirty="0" smtClean="0"/>
                        <a:t>Impact</a:t>
                      </a:r>
                      <a:endParaRPr lang="en-GB" sz="800" dirty="0"/>
                    </a:p>
                  </a:txBody>
                  <a:tcPr/>
                </a:tc>
                <a:extLst>
                  <a:ext uri="{0D108BD9-81ED-4DB2-BD59-A6C34878D82A}">
                    <a16:rowId xmlns:a16="http://schemas.microsoft.com/office/drawing/2014/main" val="2357366482"/>
                  </a:ext>
                </a:extLst>
              </a:tr>
              <a:tr h="1221572">
                <a:tc>
                  <a:txBody>
                    <a:bodyPr/>
                    <a:lstStyle/>
                    <a:p>
                      <a:pPr marL="72000" indent="-72000">
                        <a:buFont typeface="Arial" panose="020B0604020202020204" pitchFamily="34" charset="0"/>
                        <a:buChar char="•"/>
                      </a:pPr>
                      <a:r>
                        <a:rPr lang="en-GB" sz="800" dirty="0" smtClean="0"/>
                        <a:t>In response to conflict between Francis I and Charles V, (when Francis reconquered Spanish Navarre) Wolsey negotiated the Treaty of Bruges (1521)</a:t>
                      </a:r>
                    </a:p>
                    <a:p>
                      <a:pPr marL="72000" indent="-72000">
                        <a:buFont typeface="Arial" panose="020B0604020202020204" pitchFamily="34" charset="0"/>
                        <a:buChar char="•"/>
                      </a:pPr>
                      <a:r>
                        <a:rPr lang="en-GB" sz="800" dirty="0" smtClean="0"/>
                        <a:t>Henry and Charles agreed to invade France in 2 years.  (could give Henry favour with the Pope who wanted to curb French power, Henry thought he could get land, treaty included agreement for Mary to marry Charles V)</a:t>
                      </a:r>
                      <a:endParaRPr lang="en-GB" sz="800" dirty="0"/>
                    </a:p>
                  </a:txBody>
                  <a:tcPr/>
                </a:tc>
                <a:tc>
                  <a:txBody>
                    <a:bodyPr/>
                    <a:lstStyle/>
                    <a:p>
                      <a:pPr marL="72000" indent="-72000">
                        <a:buFont typeface="Arial" panose="020B0604020202020204" pitchFamily="34" charset="0"/>
                        <a:buChar char="•"/>
                      </a:pPr>
                      <a:r>
                        <a:rPr lang="en-GB" sz="800" dirty="0" smtClean="0"/>
                        <a:t>England</a:t>
                      </a:r>
                      <a:r>
                        <a:rPr lang="en-GB" sz="800" baseline="0" dirty="0" smtClean="0"/>
                        <a:t> and Spain invaded France in 1522 and 1523 (despite Wolsey’s reservations)</a:t>
                      </a:r>
                    </a:p>
                    <a:p>
                      <a:pPr marL="72000" indent="-72000">
                        <a:buFont typeface="Arial" panose="020B0604020202020204" pitchFamily="34" charset="0"/>
                        <a:buChar char="•"/>
                      </a:pPr>
                      <a:r>
                        <a:rPr lang="en-GB" sz="800" baseline="0" dirty="0" smtClean="0"/>
                        <a:t>Little achieved and cost a lot.</a:t>
                      </a:r>
                    </a:p>
                    <a:p>
                      <a:pPr marL="72000" indent="-72000">
                        <a:buFont typeface="Arial" panose="020B0604020202020204" pitchFamily="34" charset="0"/>
                        <a:buChar char="•"/>
                      </a:pPr>
                      <a:r>
                        <a:rPr lang="en-GB" sz="800" baseline="0" dirty="0" smtClean="0"/>
                        <a:t>Caused financial issues in England.  </a:t>
                      </a:r>
                    </a:p>
                    <a:p>
                      <a:pPr marL="72000" indent="-72000">
                        <a:buFont typeface="Arial" panose="020B0604020202020204" pitchFamily="34" charset="0"/>
                        <a:buChar char="•"/>
                      </a:pPr>
                      <a:r>
                        <a:rPr lang="en-GB" sz="800" baseline="0" dirty="0" smtClean="0"/>
                        <a:t>Battle of Pavia in 1525 – Charles V won a decisive victory and took Francis prisoner.</a:t>
                      </a:r>
                    </a:p>
                    <a:p>
                      <a:pPr marL="72000" indent="-72000">
                        <a:buFont typeface="Arial" panose="020B0604020202020204" pitchFamily="34" charset="0"/>
                        <a:buChar char="•"/>
                      </a:pPr>
                      <a:r>
                        <a:rPr lang="en-GB" sz="800" baseline="0" dirty="0" smtClean="0"/>
                        <a:t>Henry suggested they conquer the north of France and then split the territory, but this was rejected by Charles as he made his own peace with Francis.</a:t>
                      </a:r>
                    </a:p>
                  </a:txBody>
                  <a:tcPr/>
                </a:tc>
                <a:tc>
                  <a:txBody>
                    <a:bodyPr/>
                    <a:lstStyle/>
                    <a:p>
                      <a:pPr marL="72000" indent="-72000">
                        <a:buFont typeface="Arial" panose="020B0604020202020204" pitchFamily="34" charset="0"/>
                        <a:buChar char="•"/>
                      </a:pPr>
                      <a:r>
                        <a:rPr lang="en-GB" sz="800" baseline="0" dirty="0" smtClean="0"/>
                        <a:t>Showed Henry was not really an equal partner – who could be ignored.</a:t>
                      </a:r>
                    </a:p>
                    <a:p>
                      <a:pPr marL="72000" indent="-72000">
                        <a:buFont typeface="Arial" panose="020B0604020202020204" pitchFamily="34" charset="0"/>
                        <a:buChar char="•"/>
                      </a:pPr>
                      <a:r>
                        <a:rPr lang="en-GB" sz="800" baseline="0" dirty="0" smtClean="0"/>
                        <a:t>Henry couldn’t raise an army to continue war (revolts over Amicable Grant)</a:t>
                      </a:r>
                    </a:p>
                    <a:p>
                      <a:pPr marL="72000" indent="-72000">
                        <a:buFont typeface="Arial" panose="020B0604020202020204" pitchFamily="34" charset="0"/>
                        <a:buChar char="•"/>
                      </a:pPr>
                      <a:r>
                        <a:rPr lang="en-GB" sz="800" baseline="0" dirty="0" smtClean="0"/>
                        <a:t>Invasions in 1522-23 had cost £400,000</a:t>
                      </a:r>
                    </a:p>
                    <a:p>
                      <a:pPr marL="72000" indent="-72000">
                        <a:buFont typeface="Arial" panose="020B0604020202020204" pitchFamily="34" charset="0"/>
                        <a:buChar char="•"/>
                      </a:pPr>
                      <a:r>
                        <a:rPr lang="en-GB" sz="800" baseline="0" dirty="0" smtClean="0"/>
                        <a:t>Charles repudiated the marriage contract with Princess Mary</a:t>
                      </a:r>
                      <a:endParaRPr lang="en-GB" sz="800" dirty="0" smtClean="0"/>
                    </a:p>
                  </a:txBody>
                  <a:tcPr/>
                </a:tc>
                <a:extLst>
                  <a:ext uri="{0D108BD9-81ED-4DB2-BD59-A6C34878D82A}">
                    <a16:rowId xmlns:a16="http://schemas.microsoft.com/office/drawing/2014/main" val="424857272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8456491"/>
              </p:ext>
            </p:extLst>
          </p:nvPr>
        </p:nvGraphicFramePr>
        <p:xfrm>
          <a:off x="3340099" y="38100"/>
          <a:ext cx="2209801" cy="1402080"/>
        </p:xfrm>
        <a:graphic>
          <a:graphicData uri="http://schemas.openxmlformats.org/drawingml/2006/table">
            <a:tbl>
              <a:tblPr firstRow="1" bandRow="1">
                <a:tableStyleId>{93296810-A885-4BE3-A3E7-6D5BEEA58F35}</a:tableStyleId>
              </a:tblPr>
              <a:tblGrid>
                <a:gridCol w="2209801">
                  <a:extLst>
                    <a:ext uri="{9D8B030D-6E8A-4147-A177-3AD203B41FA5}">
                      <a16:colId xmlns:a16="http://schemas.microsoft.com/office/drawing/2014/main" val="3030309429"/>
                    </a:ext>
                  </a:extLst>
                </a:gridCol>
              </a:tblGrid>
              <a:tr h="160053">
                <a:tc>
                  <a:txBody>
                    <a:bodyPr/>
                    <a:lstStyle/>
                    <a:p>
                      <a:r>
                        <a:rPr lang="en-GB" sz="800" dirty="0" smtClean="0"/>
                        <a:t>The Treaty of London</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Prompted by Pope Leo X who wanted united Christendom vs Ottomans.  </a:t>
                      </a:r>
                    </a:p>
                    <a:p>
                      <a:pPr marL="0" indent="0">
                        <a:buFont typeface="Arial" panose="020B0604020202020204" pitchFamily="34" charset="0"/>
                        <a:buChar char="•"/>
                      </a:pPr>
                      <a:r>
                        <a:rPr lang="en-GB" sz="800" baseline="0" dirty="0" smtClean="0"/>
                        <a:t>Each country signed a separate treaty with England of ‘perpetual peace’ and promising that all would attack anyone who broke the Treaty.</a:t>
                      </a:r>
                    </a:p>
                    <a:p>
                      <a:pPr marL="0" indent="0">
                        <a:buFont typeface="Arial" panose="020B0604020202020204" pitchFamily="34" charset="0"/>
                        <a:buChar char="•"/>
                      </a:pPr>
                      <a:r>
                        <a:rPr lang="en-GB" sz="800" baseline="0" dirty="0" smtClean="0"/>
                        <a:t>Separate agreement with France greed that Mary would marry the dauphin, </a:t>
                      </a:r>
                      <a:r>
                        <a:rPr lang="en-GB" sz="800" baseline="0" dirty="0" err="1" smtClean="0"/>
                        <a:t>Tournai</a:t>
                      </a:r>
                      <a:r>
                        <a:rPr lang="en-GB" sz="800" baseline="0" dirty="0" smtClean="0"/>
                        <a:t> would be returned in exchange for a pension as well as a promise to keep Albany out of Scotland.</a:t>
                      </a:r>
                    </a:p>
                  </a:txBody>
                  <a:tcPr/>
                </a:tc>
                <a:extLst>
                  <a:ext uri="{0D108BD9-81ED-4DB2-BD59-A6C34878D82A}">
                    <a16:rowId xmlns:a16="http://schemas.microsoft.com/office/drawing/2014/main" val="27216695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1764015"/>
              </p:ext>
            </p:extLst>
          </p:nvPr>
        </p:nvGraphicFramePr>
        <p:xfrm>
          <a:off x="3340099" y="1513827"/>
          <a:ext cx="2209801" cy="1036320"/>
        </p:xfrm>
        <a:graphic>
          <a:graphicData uri="http://schemas.openxmlformats.org/drawingml/2006/table">
            <a:tbl>
              <a:tblPr firstRow="1" bandRow="1">
                <a:tableStyleId>{93296810-A885-4BE3-A3E7-6D5BEEA58F35}</a:tableStyleId>
              </a:tblPr>
              <a:tblGrid>
                <a:gridCol w="2209801">
                  <a:extLst>
                    <a:ext uri="{9D8B030D-6E8A-4147-A177-3AD203B41FA5}">
                      <a16:colId xmlns:a16="http://schemas.microsoft.com/office/drawing/2014/main" val="3030309429"/>
                    </a:ext>
                  </a:extLst>
                </a:gridCol>
              </a:tblGrid>
              <a:tr h="160053">
                <a:tc>
                  <a:txBody>
                    <a:bodyPr/>
                    <a:lstStyle/>
                    <a:p>
                      <a:r>
                        <a:rPr lang="en-GB" sz="800" dirty="0" smtClean="0"/>
                        <a:t>The Field of the Cloth of Gold</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A meeting to celebrate peace.  </a:t>
                      </a:r>
                    </a:p>
                    <a:p>
                      <a:pPr marL="0" indent="0">
                        <a:buFont typeface="Arial" panose="020B0604020202020204" pitchFamily="34" charset="0"/>
                        <a:buChar char="•"/>
                      </a:pPr>
                      <a:r>
                        <a:rPr lang="en-GB" sz="800" baseline="0" dirty="0" smtClean="0"/>
                        <a:t>Both kings set up lavish pavilions (and there was a fountain of wine!)</a:t>
                      </a:r>
                    </a:p>
                    <a:p>
                      <a:pPr marL="0" indent="0">
                        <a:buFont typeface="Arial" panose="020B0604020202020204" pitchFamily="34" charset="0"/>
                        <a:buChar char="•"/>
                      </a:pPr>
                      <a:r>
                        <a:rPr lang="en-GB" sz="800" baseline="0" dirty="0" smtClean="0"/>
                        <a:t>Tension when Henry lost to Francis in a wrestling match.</a:t>
                      </a:r>
                    </a:p>
                    <a:p>
                      <a:pPr marL="0" indent="0">
                        <a:buFont typeface="Arial" panose="020B0604020202020204" pitchFamily="34" charset="0"/>
                        <a:buChar char="•"/>
                      </a:pPr>
                      <a:r>
                        <a:rPr lang="en-GB" sz="800" baseline="0" dirty="0" smtClean="0"/>
                        <a:t>Cost Henry £15,000</a:t>
                      </a:r>
                    </a:p>
                  </a:txBody>
                  <a:tcPr/>
                </a:tc>
                <a:extLst>
                  <a:ext uri="{0D108BD9-81ED-4DB2-BD59-A6C34878D82A}">
                    <a16:rowId xmlns:a16="http://schemas.microsoft.com/office/drawing/2014/main" val="27216695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84932210"/>
              </p:ext>
            </p:extLst>
          </p:nvPr>
        </p:nvGraphicFramePr>
        <p:xfrm>
          <a:off x="67292" y="3136899"/>
          <a:ext cx="2448000" cy="3657600"/>
        </p:xfrm>
        <a:graphic>
          <a:graphicData uri="http://schemas.openxmlformats.org/drawingml/2006/table">
            <a:tbl>
              <a:tblPr firstRow="1" bandRow="1">
                <a:tableStyleId>{93296810-A885-4BE3-A3E7-6D5BEEA58F35}</a:tableStyleId>
              </a:tblPr>
              <a:tblGrid>
                <a:gridCol w="2448000">
                  <a:extLst>
                    <a:ext uri="{9D8B030D-6E8A-4147-A177-3AD203B41FA5}">
                      <a16:colId xmlns:a16="http://schemas.microsoft.com/office/drawing/2014/main" val="3030309429"/>
                    </a:ext>
                  </a:extLst>
                </a:gridCol>
              </a:tblGrid>
              <a:tr h="135820">
                <a:tc>
                  <a:txBody>
                    <a:bodyPr/>
                    <a:lstStyle/>
                    <a:p>
                      <a:r>
                        <a:rPr lang="en-GB" sz="800" dirty="0" smtClean="0"/>
                        <a:t>Search for the divorce.</a:t>
                      </a:r>
                      <a:endParaRPr lang="en-GB" sz="800" dirty="0"/>
                    </a:p>
                  </a:txBody>
                  <a:tcPr/>
                </a:tc>
                <a:extLst>
                  <a:ext uri="{0D108BD9-81ED-4DB2-BD59-A6C34878D82A}">
                    <a16:rowId xmlns:a16="http://schemas.microsoft.com/office/drawing/2014/main" val="2276760867"/>
                  </a:ext>
                </a:extLst>
              </a:tr>
              <a:tr h="368653">
                <a:tc>
                  <a:txBody>
                    <a:bodyPr/>
                    <a:lstStyle/>
                    <a:p>
                      <a:pPr marL="0" indent="0">
                        <a:buFont typeface="Arial" panose="020B0604020202020204" pitchFamily="34" charset="0"/>
                        <a:buNone/>
                      </a:pPr>
                      <a:r>
                        <a:rPr lang="en-GB" sz="800" baseline="0" dirty="0" smtClean="0"/>
                        <a:t>Following his betrayal by Charles V Wolsey joined  negotiations lead by the Pope for an anti-Habsburg alliance.  This brought England together with France, the Pope, Venice and Florence in the League of </a:t>
                      </a:r>
                      <a:r>
                        <a:rPr lang="en-GB" sz="800" baseline="0" dirty="0" err="1" smtClean="0"/>
                        <a:t>Cambrai</a:t>
                      </a:r>
                      <a:r>
                        <a:rPr lang="en-GB" sz="800" baseline="0" dirty="0" smtClean="0"/>
                        <a:t>.</a:t>
                      </a:r>
                    </a:p>
                  </a:txBody>
                  <a:tcPr/>
                </a:tc>
                <a:extLst>
                  <a:ext uri="{0D108BD9-81ED-4DB2-BD59-A6C34878D82A}">
                    <a16:rowId xmlns:a16="http://schemas.microsoft.com/office/drawing/2014/main" val="2721669502"/>
                  </a:ext>
                </a:extLst>
              </a:tr>
              <a:tr h="291042">
                <a:tc>
                  <a:txBody>
                    <a:bodyPr/>
                    <a:lstStyle/>
                    <a:p>
                      <a:pPr marL="0" indent="0">
                        <a:buFont typeface="Arial" panose="020B0604020202020204" pitchFamily="34" charset="0"/>
                        <a:buNone/>
                      </a:pPr>
                      <a:r>
                        <a:rPr lang="en-GB" sz="800" baseline="0" dirty="0" smtClean="0"/>
                        <a:t>1527 – Charles took over most of the Italian peninsula including the sack of Rome that made the Pope his prisoner.</a:t>
                      </a:r>
                    </a:p>
                  </a:txBody>
                  <a:tcPr/>
                </a:tc>
                <a:extLst>
                  <a:ext uri="{0D108BD9-81ED-4DB2-BD59-A6C34878D82A}">
                    <a16:rowId xmlns:a16="http://schemas.microsoft.com/office/drawing/2014/main" val="17329447"/>
                  </a:ext>
                </a:extLst>
              </a:tr>
              <a:tr h="213431">
                <a:tc>
                  <a:txBody>
                    <a:bodyPr/>
                    <a:lstStyle/>
                    <a:p>
                      <a:pPr marL="0" indent="0">
                        <a:buFont typeface="Arial" panose="020B0604020202020204" pitchFamily="34" charset="0"/>
                        <a:buNone/>
                      </a:pPr>
                      <a:r>
                        <a:rPr lang="en-GB" sz="800" baseline="0" dirty="0" smtClean="0"/>
                        <a:t>After the failure of scriptural and legal arguments.  Henry and Wolsey looked to diplomacy to get the divorce.  </a:t>
                      </a:r>
                    </a:p>
                  </a:txBody>
                  <a:tcPr/>
                </a:tc>
                <a:extLst>
                  <a:ext uri="{0D108BD9-81ED-4DB2-BD59-A6C34878D82A}">
                    <a16:rowId xmlns:a16="http://schemas.microsoft.com/office/drawing/2014/main" val="3758519379"/>
                  </a:ext>
                </a:extLst>
              </a:tr>
              <a:tr h="213431">
                <a:tc>
                  <a:txBody>
                    <a:bodyPr/>
                    <a:lstStyle/>
                    <a:p>
                      <a:pPr marL="0" indent="0">
                        <a:buFont typeface="Arial" panose="020B0604020202020204" pitchFamily="34" charset="0"/>
                        <a:buNone/>
                      </a:pPr>
                      <a:r>
                        <a:rPr lang="en-GB" sz="800" baseline="0" dirty="0" smtClean="0"/>
                        <a:t>1527 – The Treaty of Amiens brought England and France into an alliance.</a:t>
                      </a:r>
                    </a:p>
                  </a:txBody>
                  <a:tcPr/>
                </a:tc>
                <a:extLst>
                  <a:ext uri="{0D108BD9-81ED-4DB2-BD59-A6C34878D82A}">
                    <a16:rowId xmlns:a16="http://schemas.microsoft.com/office/drawing/2014/main" val="1478462250"/>
                  </a:ext>
                </a:extLst>
              </a:tr>
              <a:tr h="368653">
                <a:tc>
                  <a:txBody>
                    <a:bodyPr/>
                    <a:lstStyle/>
                    <a:p>
                      <a:pPr marL="0" indent="0">
                        <a:buFont typeface="Arial" panose="020B0604020202020204" pitchFamily="34" charset="0"/>
                        <a:buNone/>
                      </a:pPr>
                      <a:r>
                        <a:rPr lang="en-GB" sz="800" baseline="0" dirty="0" smtClean="0"/>
                        <a:t>Wolsey’s embargo against Burgundy (controlled by Charles) lead to an embargo in response which caused widespread unemployment and social problems in England.</a:t>
                      </a:r>
                    </a:p>
                  </a:txBody>
                  <a:tcPr/>
                </a:tc>
                <a:extLst>
                  <a:ext uri="{0D108BD9-81ED-4DB2-BD59-A6C34878D82A}">
                    <a16:rowId xmlns:a16="http://schemas.microsoft.com/office/drawing/2014/main" val="3394077668"/>
                  </a:ext>
                </a:extLst>
              </a:tr>
              <a:tr h="213431">
                <a:tc>
                  <a:txBody>
                    <a:bodyPr/>
                    <a:lstStyle/>
                    <a:p>
                      <a:pPr marL="0" indent="0">
                        <a:buFont typeface="Arial" panose="020B0604020202020204" pitchFamily="34" charset="0"/>
                        <a:buNone/>
                      </a:pPr>
                      <a:r>
                        <a:rPr lang="en-GB" sz="800" baseline="0" dirty="0" smtClean="0"/>
                        <a:t>1529 - Charles V defeated Francis at the Battle of </a:t>
                      </a:r>
                      <a:r>
                        <a:rPr lang="en-GB" sz="800" baseline="0" dirty="0" err="1" smtClean="0"/>
                        <a:t>Landriano</a:t>
                      </a:r>
                      <a:r>
                        <a:rPr lang="en-GB" sz="800" baseline="0" dirty="0" smtClean="0"/>
                        <a:t>. There was no chance of getting the divorce.</a:t>
                      </a:r>
                    </a:p>
                  </a:txBody>
                  <a:tcPr/>
                </a:tc>
                <a:extLst>
                  <a:ext uri="{0D108BD9-81ED-4DB2-BD59-A6C34878D82A}">
                    <a16:rowId xmlns:a16="http://schemas.microsoft.com/office/drawing/2014/main" val="441335422"/>
                  </a:ext>
                </a:extLst>
              </a:tr>
              <a:tr h="291042">
                <a:tc>
                  <a:txBody>
                    <a:bodyPr/>
                    <a:lstStyle/>
                    <a:p>
                      <a:pPr marL="0" indent="0">
                        <a:buFont typeface="Arial" panose="020B0604020202020204" pitchFamily="34" charset="0"/>
                        <a:buNone/>
                      </a:pPr>
                      <a:r>
                        <a:rPr lang="en-GB" sz="800" baseline="0" dirty="0" smtClean="0"/>
                        <a:t>1532 – fragile alliance made the France.  However, unravelled when Francis sought his son, Henry, to marry the Pope’s niece, Catherine de Medici.</a:t>
                      </a:r>
                    </a:p>
                  </a:txBody>
                  <a:tcPr/>
                </a:tc>
                <a:extLst>
                  <a:ext uri="{0D108BD9-81ED-4DB2-BD59-A6C34878D82A}">
                    <a16:rowId xmlns:a16="http://schemas.microsoft.com/office/drawing/2014/main" val="191348613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60811458"/>
              </p:ext>
            </p:extLst>
          </p:nvPr>
        </p:nvGraphicFramePr>
        <p:xfrm>
          <a:off x="5613398" y="3599212"/>
          <a:ext cx="4139509" cy="3073367"/>
        </p:xfrm>
        <a:graphic>
          <a:graphicData uri="http://schemas.openxmlformats.org/drawingml/2006/table">
            <a:tbl>
              <a:tblPr firstRow="1" bandRow="1">
                <a:tableStyleId>{93296810-A885-4BE3-A3E7-6D5BEEA58F35}</a:tableStyleId>
              </a:tblPr>
              <a:tblGrid>
                <a:gridCol w="390161">
                  <a:extLst>
                    <a:ext uri="{9D8B030D-6E8A-4147-A177-3AD203B41FA5}">
                      <a16:colId xmlns:a16="http://schemas.microsoft.com/office/drawing/2014/main" val="2813219812"/>
                    </a:ext>
                  </a:extLst>
                </a:gridCol>
                <a:gridCol w="3749348">
                  <a:extLst>
                    <a:ext uri="{9D8B030D-6E8A-4147-A177-3AD203B41FA5}">
                      <a16:colId xmlns:a16="http://schemas.microsoft.com/office/drawing/2014/main" val="3030309429"/>
                    </a:ext>
                  </a:extLst>
                </a:gridCol>
              </a:tblGrid>
              <a:tr h="160053">
                <a:tc gridSpan="2">
                  <a:txBody>
                    <a:bodyPr/>
                    <a:lstStyle/>
                    <a:p>
                      <a:r>
                        <a:rPr lang="en-GB" sz="800" dirty="0" smtClean="0"/>
                        <a:t>Search for</a:t>
                      </a:r>
                      <a:r>
                        <a:rPr lang="en-GB" sz="800" baseline="0" dirty="0" smtClean="0"/>
                        <a:t> Protestant allies</a:t>
                      </a:r>
                      <a:endParaRPr lang="en-GB" sz="800" dirty="0"/>
                    </a:p>
                  </a:txBody>
                  <a:tcPr/>
                </a:tc>
                <a:tc hMerge="1">
                  <a:txBody>
                    <a:bodyPr/>
                    <a:lstStyle/>
                    <a:p>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None/>
                      </a:pPr>
                      <a:r>
                        <a:rPr lang="en-GB" sz="800" baseline="0" dirty="0" err="1" smtClean="0"/>
                        <a:t>Schmalkaldic</a:t>
                      </a:r>
                      <a:r>
                        <a:rPr lang="en-GB" sz="800" baseline="0" dirty="0" smtClean="0"/>
                        <a:t> League</a:t>
                      </a:r>
                    </a:p>
                  </a:txBody>
                  <a:tcPr vert="vert270"/>
                </a:tc>
                <a:tc>
                  <a:txBody>
                    <a:bodyPr/>
                    <a:lstStyle/>
                    <a:p>
                      <a:pPr marL="0" indent="0">
                        <a:buFont typeface="Arial" panose="020B0604020202020204" pitchFamily="34" charset="0"/>
                        <a:buChar char="•"/>
                      </a:pPr>
                      <a:r>
                        <a:rPr lang="en-GB" sz="800" baseline="0" dirty="0" smtClean="0"/>
                        <a:t>1533-34 - Henry (not Cromwell)sent emissaries in  to Germany and Poland. </a:t>
                      </a:r>
                    </a:p>
                    <a:p>
                      <a:pPr marL="0" indent="0">
                        <a:buFont typeface="Arial" panose="020B0604020202020204" pitchFamily="34" charset="0"/>
                        <a:buChar char="•"/>
                      </a:pPr>
                      <a:r>
                        <a:rPr lang="en-GB" sz="800" baseline="0" dirty="0" smtClean="0"/>
                        <a:t>Failure of a Treaty with </a:t>
                      </a:r>
                      <a:r>
                        <a:rPr lang="en-GB" sz="800" baseline="0" dirty="0" err="1" smtClean="0"/>
                        <a:t>Lübeck</a:t>
                      </a:r>
                      <a:r>
                        <a:rPr lang="en-GB" sz="800" baseline="0" dirty="0" smtClean="0"/>
                        <a:t> (1534)  where Henry agreed to send ships and men to help put </a:t>
                      </a:r>
                      <a:r>
                        <a:rPr lang="en-GB" sz="800" baseline="0" dirty="0" err="1" smtClean="0"/>
                        <a:t>Lübeck’s</a:t>
                      </a:r>
                      <a:r>
                        <a:rPr lang="en-GB" sz="800" baseline="0" dirty="0" smtClean="0"/>
                        <a:t> candidate on the Danish throne. – abandoned after a year.</a:t>
                      </a:r>
                    </a:p>
                    <a:p>
                      <a:pPr marL="0" indent="0">
                        <a:buFont typeface="Arial" panose="020B0604020202020204" pitchFamily="34" charset="0"/>
                        <a:buChar char="•"/>
                      </a:pPr>
                      <a:r>
                        <a:rPr lang="en-GB" sz="800" baseline="0" dirty="0" smtClean="0"/>
                        <a:t>Other princes rejected Henry’s proposals due to remembering his title </a:t>
                      </a:r>
                      <a:r>
                        <a:rPr lang="en-GB" sz="800" i="1" baseline="0" dirty="0" err="1" smtClean="0"/>
                        <a:t>Fidei</a:t>
                      </a:r>
                      <a:r>
                        <a:rPr lang="en-GB" sz="800" i="1" baseline="0" dirty="0" smtClean="0"/>
                        <a:t> </a:t>
                      </a:r>
                      <a:r>
                        <a:rPr lang="en-GB" sz="800" i="1" baseline="0" dirty="0" err="1" smtClean="0"/>
                        <a:t>Defensor</a:t>
                      </a:r>
                      <a:r>
                        <a:rPr lang="en-GB" sz="800" i="0" baseline="0" dirty="0" smtClean="0"/>
                        <a:t> and as many felt his religious changes were not Protestant enough and Henry refused to sign the Protestant Confession of Augsburg</a:t>
                      </a:r>
                      <a:r>
                        <a:rPr lang="en-GB" sz="800" baseline="0" dirty="0" smtClean="0"/>
                        <a:t> </a:t>
                      </a:r>
                    </a:p>
                  </a:txBody>
                  <a:tcPr/>
                </a:tc>
                <a:extLst>
                  <a:ext uri="{0D108BD9-81ED-4DB2-BD59-A6C34878D82A}">
                    <a16:rowId xmlns:a16="http://schemas.microsoft.com/office/drawing/2014/main" val="2721669502"/>
                  </a:ext>
                </a:extLst>
              </a:tr>
              <a:tr h="513047">
                <a:tc>
                  <a:txBody>
                    <a:bodyPr/>
                    <a:lstStyle/>
                    <a:p>
                      <a:pPr marL="0" indent="0">
                        <a:buFont typeface="Arial" panose="020B0604020202020204" pitchFamily="34" charset="0"/>
                        <a:buNone/>
                      </a:pPr>
                      <a:r>
                        <a:rPr lang="en-GB" sz="800" baseline="0" dirty="0" smtClean="0"/>
                        <a:t>Reprieve</a:t>
                      </a:r>
                    </a:p>
                  </a:txBody>
                  <a:tcPr vert="vert270"/>
                </a:tc>
                <a:tc>
                  <a:txBody>
                    <a:bodyPr/>
                    <a:lstStyle/>
                    <a:p>
                      <a:pPr marL="0" indent="0">
                        <a:buFont typeface="Arial" panose="020B0604020202020204" pitchFamily="34" charset="0"/>
                        <a:buChar char="•"/>
                      </a:pPr>
                      <a:r>
                        <a:rPr lang="en-GB" sz="800" baseline="0" dirty="0" smtClean="0"/>
                        <a:t>1536 – renewal of fighting between Charles and Francis made the need for allies less acute.</a:t>
                      </a:r>
                    </a:p>
                    <a:p>
                      <a:pPr marL="0" indent="0">
                        <a:buFont typeface="Arial" panose="020B0604020202020204" pitchFamily="34" charset="0"/>
                        <a:buChar char="•"/>
                      </a:pPr>
                      <a:r>
                        <a:rPr lang="en-GB" sz="800" baseline="0" dirty="0" smtClean="0"/>
                        <a:t>1536 – Catherine of Aragon’s death reduced tension with Charles V.</a:t>
                      </a:r>
                    </a:p>
                  </a:txBody>
                  <a:tcPr/>
                </a:tc>
                <a:extLst>
                  <a:ext uri="{0D108BD9-81ED-4DB2-BD59-A6C34878D82A}">
                    <a16:rowId xmlns:a16="http://schemas.microsoft.com/office/drawing/2014/main" val="2748259395"/>
                  </a:ext>
                </a:extLst>
              </a:tr>
              <a:tr h="513047">
                <a:tc>
                  <a:txBody>
                    <a:bodyPr/>
                    <a:lstStyle/>
                    <a:p>
                      <a:pPr marL="0" indent="0">
                        <a:buFont typeface="Arial" panose="020B0604020202020204" pitchFamily="34" charset="0"/>
                        <a:buNone/>
                      </a:pPr>
                      <a:r>
                        <a:rPr lang="en-GB" sz="800" baseline="0" dirty="0" smtClean="0"/>
                        <a:t>Fear</a:t>
                      </a:r>
                    </a:p>
                  </a:txBody>
                  <a:tcPr vert="vert270"/>
                </a:tc>
                <a:tc>
                  <a:txBody>
                    <a:bodyPr/>
                    <a:lstStyle/>
                    <a:p>
                      <a:pPr marL="0" indent="0">
                        <a:buFont typeface="Arial" panose="020B0604020202020204" pitchFamily="34" charset="0"/>
                        <a:buChar char="•"/>
                      </a:pPr>
                      <a:r>
                        <a:rPr lang="en-GB" sz="800" baseline="0" dirty="0" smtClean="0"/>
                        <a:t>1538 – Truce at Nice – Francis and Charles ended war and  later pledged themselves against the enemies of Christendom and froze relations with England.</a:t>
                      </a:r>
                    </a:p>
                    <a:p>
                      <a:pPr marL="0" indent="0">
                        <a:buFont typeface="Arial" panose="020B0604020202020204" pitchFamily="34" charset="0"/>
                        <a:buChar char="•"/>
                      </a:pPr>
                      <a:r>
                        <a:rPr lang="en-GB" sz="800" baseline="0" dirty="0" smtClean="0"/>
                        <a:t>1539 – Pact of Toledo – sever connections with England, withdrew ambassadors,, Pope excommunicated Henry and sent Cardinal Pole to Scotland to try to raise a Catholic crusade.</a:t>
                      </a:r>
                    </a:p>
                    <a:p>
                      <a:pPr marL="0" indent="0">
                        <a:buFont typeface="Arial" panose="020B0604020202020204" pitchFamily="34" charset="0"/>
                        <a:buChar char="•"/>
                      </a:pPr>
                      <a:r>
                        <a:rPr lang="en-GB" sz="800" baseline="0" dirty="0" smtClean="0"/>
                        <a:t>Henry updated defences and published the Six Articles to restate Catholic beliefs.</a:t>
                      </a:r>
                    </a:p>
                  </a:txBody>
                  <a:tcPr/>
                </a:tc>
                <a:extLst>
                  <a:ext uri="{0D108BD9-81ED-4DB2-BD59-A6C34878D82A}">
                    <a16:rowId xmlns:a16="http://schemas.microsoft.com/office/drawing/2014/main" val="69122322"/>
                  </a:ext>
                </a:extLst>
              </a:tr>
              <a:tr h="513047">
                <a:tc>
                  <a:txBody>
                    <a:bodyPr/>
                    <a:lstStyle/>
                    <a:p>
                      <a:pPr marL="0" indent="0">
                        <a:buFont typeface="Arial" panose="020B0604020202020204" pitchFamily="34" charset="0"/>
                        <a:buNone/>
                      </a:pPr>
                      <a:r>
                        <a:rPr lang="en-GB" sz="800" baseline="0" dirty="0" smtClean="0"/>
                        <a:t>Cleves Marriage</a:t>
                      </a:r>
                    </a:p>
                  </a:txBody>
                  <a:tcPr vert="vert270"/>
                </a:tc>
                <a:tc>
                  <a:txBody>
                    <a:bodyPr/>
                    <a:lstStyle/>
                    <a:p>
                      <a:pPr marL="0" indent="0">
                        <a:buFont typeface="Arial" panose="020B0604020202020204" pitchFamily="34" charset="0"/>
                        <a:buChar char="•"/>
                      </a:pPr>
                      <a:r>
                        <a:rPr lang="en-GB" sz="800" baseline="0" dirty="0" smtClean="0"/>
                        <a:t>Duke William of Cleves was NOT a Lutheran, but had withdrawn Cleves from Papal Authority. He was a powerful German Prince.</a:t>
                      </a:r>
                    </a:p>
                    <a:p>
                      <a:pPr marL="0" indent="0">
                        <a:buFont typeface="Arial" panose="020B0604020202020204" pitchFamily="34" charset="0"/>
                        <a:buChar char="•"/>
                      </a:pPr>
                      <a:r>
                        <a:rPr lang="en-GB" sz="800" baseline="0" dirty="0" smtClean="0"/>
                        <a:t>1539 – marriage – but Henry did not like her.</a:t>
                      </a:r>
                    </a:p>
                    <a:p>
                      <a:pPr marL="0" indent="0">
                        <a:buFont typeface="Arial" panose="020B0604020202020204" pitchFamily="34" charset="0"/>
                        <a:buChar char="•"/>
                      </a:pPr>
                      <a:r>
                        <a:rPr lang="en-GB" sz="800" baseline="0" dirty="0" smtClean="0"/>
                        <a:t>1540 sent the Duke of Norfolk to encourage France into traditional role of defender of Spain’s opponents, which worked so the marriage wasn’t needed.</a:t>
                      </a:r>
                    </a:p>
                  </a:txBody>
                  <a:tcPr/>
                </a:tc>
                <a:extLst>
                  <a:ext uri="{0D108BD9-81ED-4DB2-BD59-A6C34878D82A}">
                    <a16:rowId xmlns:a16="http://schemas.microsoft.com/office/drawing/2014/main" val="4105404348"/>
                  </a:ext>
                </a:extLst>
              </a:tr>
            </a:tbl>
          </a:graphicData>
        </a:graphic>
      </p:graphicFrame>
      <p:pic>
        <p:nvPicPr>
          <p:cNvPr id="10" name="Picture 9"/>
          <p:cNvPicPr>
            <a:picLocks noChangeAspect="1"/>
          </p:cNvPicPr>
          <p:nvPr/>
        </p:nvPicPr>
        <p:blipFill>
          <a:blip r:embed="rId2"/>
          <a:stretch>
            <a:fillRect/>
          </a:stretch>
        </p:blipFill>
        <p:spPr>
          <a:xfrm>
            <a:off x="3340099" y="2618727"/>
            <a:ext cx="2209801" cy="1075092"/>
          </a:xfrm>
          <a:prstGeom prst="rect">
            <a:avLst/>
          </a:prstGeom>
        </p:spPr>
      </p:pic>
      <p:pic>
        <p:nvPicPr>
          <p:cNvPr id="11" name="Picture 10"/>
          <p:cNvPicPr>
            <a:picLocks noChangeAspect="1"/>
          </p:cNvPicPr>
          <p:nvPr/>
        </p:nvPicPr>
        <p:blipFill>
          <a:blip r:embed="rId3"/>
          <a:stretch>
            <a:fillRect/>
          </a:stretch>
        </p:blipFill>
        <p:spPr>
          <a:xfrm>
            <a:off x="5613398" y="2385060"/>
            <a:ext cx="2263080" cy="1211981"/>
          </a:xfrm>
          <a:prstGeom prst="rect">
            <a:avLst/>
          </a:prstGeom>
        </p:spPr>
      </p:pic>
      <p:pic>
        <p:nvPicPr>
          <p:cNvPr id="12" name="Picture 11"/>
          <p:cNvPicPr>
            <a:picLocks noChangeAspect="1"/>
          </p:cNvPicPr>
          <p:nvPr/>
        </p:nvPicPr>
        <p:blipFill>
          <a:blip r:embed="rId4"/>
          <a:stretch>
            <a:fillRect/>
          </a:stretch>
        </p:blipFill>
        <p:spPr>
          <a:xfrm>
            <a:off x="2531387" y="3156273"/>
            <a:ext cx="802059" cy="1105541"/>
          </a:xfrm>
          <a:prstGeom prst="rect">
            <a:avLst/>
          </a:prstGeom>
        </p:spPr>
      </p:pic>
      <p:sp>
        <p:nvSpPr>
          <p:cNvPr id="13" name="TextBox 12"/>
          <p:cNvSpPr txBox="1"/>
          <p:nvPr/>
        </p:nvSpPr>
        <p:spPr>
          <a:xfrm>
            <a:off x="2604534" y="4234669"/>
            <a:ext cx="660401" cy="215444"/>
          </a:xfrm>
          <a:prstGeom prst="rect">
            <a:avLst/>
          </a:prstGeom>
          <a:noFill/>
        </p:spPr>
        <p:txBody>
          <a:bodyPr wrap="square" rtlCol="0">
            <a:spAutoFit/>
          </a:bodyPr>
          <a:lstStyle/>
          <a:p>
            <a:r>
              <a:rPr lang="en-GB" sz="800" dirty="0" smtClean="0"/>
              <a:t>Charles V</a:t>
            </a:r>
            <a:endParaRPr lang="en-GB" sz="800" dirty="0"/>
          </a:p>
        </p:txBody>
      </p:sp>
      <p:pic>
        <p:nvPicPr>
          <p:cNvPr id="14" name="Picture 13"/>
          <p:cNvPicPr>
            <a:picLocks noChangeAspect="1"/>
          </p:cNvPicPr>
          <p:nvPr/>
        </p:nvPicPr>
        <p:blipFill>
          <a:blip r:embed="rId5"/>
          <a:stretch>
            <a:fillRect/>
          </a:stretch>
        </p:blipFill>
        <p:spPr>
          <a:xfrm>
            <a:off x="2531387" y="4450113"/>
            <a:ext cx="816058" cy="1025842"/>
          </a:xfrm>
          <a:prstGeom prst="rect">
            <a:avLst/>
          </a:prstGeom>
        </p:spPr>
      </p:pic>
      <p:sp>
        <p:nvSpPr>
          <p:cNvPr id="15" name="TextBox 14"/>
          <p:cNvSpPr txBox="1"/>
          <p:nvPr/>
        </p:nvSpPr>
        <p:spPr>
          <a:xfrm>
            <a:off x="2609215" y="5528509"/>
            <a:ext cx="660401" cy="215444"/>
          </a:xfrm>
          <a:prstGeom prst="rect">
            <a:avLst/>
          </a:prstGeom>
          <a:noFill/>
        </p:spPr>
        <p:txBody>
          <a:bodyPr wrap="square" rtlCol="0">
            <a:spAutoFit/>
          </a:bodyPr>
          <a:lstStyle/>
          <a:p>
            <a:r>
              <a:rPr lang="en-GB" sz="800" dirty="0" smtClean="0"/>
              <a:t>Francis I</a:t>
            </a:r>
            <a:endParaRPr lang="en-GB" sz="800" dirty="0"/>
          </a:p>
        </p:txBody>
      </p:sp>
      <p:pic>
        <p:nvPicPr>
          <p:cNvPr id="16" name="Picture 15"/>
          <p:cNvPicPr>
            <a:picLocks noChangeAspect="1"/>
          </p:cNvPicPr>
          <p:nvPr/>
        </p:nvPicPr>
        <p:blipFill>
          <a:blip r:embed="rId6"/>
          <a:stretch>
            <a:fillRect/>
          </a:stretch>
        </p:blipFill>
        <p:spPr>
          <a:xfrm>
            <a:off x="8599672" y="2385060"/>
            <a:ext cx="888815" cy="1196031"/>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461535857"/>
              </p:ext>
            </p:extLst>
          </p:nvPr>
        </p:nvGraphicFramePr>
        <p:xfrm>
          <a:off x="3375521" y="4185794"/>
          <a:ext cx="2209801" cy="2621280"/>
        </p:xfrm>
        <a:graphic>
          <a:graphicData uri="http://schemas.openxmlformats.org/drawingml/2006/table">
            <a:tbl>
              <a:tblPr firstRow="1" bandRow="1">
                <a:tableStyleId>{93296810-A885-4BE3-A3E7-6D5BEEA58F35}</a:tableStyleId>
              </a:tblPr>
              <a:tblGrid>
                <a:gridCol w="2209801">
                  <a:extLst>
                    <a:ext uri="{9D8B030D-6E8A-4147-A177-3AD203B41FA5}">
                      <a16:colId xmlns:a16="http://schemas.microsoft.com/office/drawing/2014/main" val="3030309429"/>
                    </a:ext>
                  </a:extLst>
                </a:gridCol>
              </a:tblGrid>
              <a:tr h="160053">
                <a:tc>
                  <a:txBody>
                    <a:bodyPr/>
                    <a:lstStyle/>
                    <a:p>
                      <a:r>
                        <a:rPr lang="en-GB" sz="800" dirty="0" smtClean="0"/>
                        <a:t>Ireland</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English authorities remained in control of the Pale, the rest was under Kildare’s control.</a:t>
                      </a:r>
                    </a:p>
                    <a:p>
                      <a:pPr marL="0" indent="0">
                        <a:buFont typeface="Arial" panose="020B0604020202020204" pitchFamily="34" charset="0"/>
                        <a:buChar char="•"/>
                      </a:pPr>
                      <a:r>
                        <a:rPr lang="en-GB" sz="800" baseline="0" dirty="0" smtClean="0"/>
                        <a:t>Kildare was dismissed in 1534 due to issues with Henry.</a:t>
                      </a:r>
                    </a:p>
                    <a:p>
                      <a:pPr marL="0" indent="0">
                        <a:buFont typeface="Arial" panose="020B0604020202020204" pitchFamily="34" charset="0"/>
                        <a:buChar char="•"/>
                      </a:pPr>
                      <a:r>
                        <a:rPr lang="en-GB" sz="800" baseline="0" dirty="0" smtClean="0"/>
                        <a:t>Caused a rebellion which was only suppressed at considerable expense and difficulty. </a:t>
                      </a:r>
                    </a:p>
                    <a:p>
                      <a:pPr marL="0" indent="0">
                        <a:buFont typeface="Arial" panose="020B0604020202020204" pitchFamily="34" charset="0"/>
                        <a:buChar char="•"/>
                      </a:pPr>
                      <a:r>
                        <a:rPr lang="en-GB" sz="800" baseline="0" dirty="0" smtClean="0"/>
                        <a:t>Attempt to refashion Irish government under English control in 1534 failed as it required an English deputy with a substantial military presence. </a:t>
                      </a:r>
                    </a:p>
                    <a:p>
                      <a:pPr marL="0" indent="0">
                        <a:buFont typeface="Arial" panose="020B0604020202020204" pitchFamily="34" charset="0"/>
                        <a:buChar char="•"/>
                      </a:pPr>
                      <a:r>
                        <a:rPr lang="en-GB" sz="800" baseline="0" dirty="0" smtClean="0"/>
                        <a:t>Con O’Neill and Manus </a:t>
                      </a:r>
                      <a:r>
                        <a:rPr lang="en-GB" sz="800" baseline="0" dirty="0" err="1" smtClean="0"/>
                        <a:t>O’Donnel</a:t>
                      </a:r>
                      <a:r>
                        <a:rPr lang="en-GB" sz="800" baseline="0" dirty="0" smtClean="0"/>
                        <a:t> invaded the Pale in 1539. the </a:t>
                      </a:r>
                      <a:r>
                        <a:rPr lang="en-GB" sz="800" baseline="0" smtClean="0"/>
                        <a:t>government eventfully </a:t>
                      </a:r>
                      <a:r>
                        <a:rPr lang="en-GB" sz="800" baseline="0" dirty="0" smtClean="0"/>
                        <a:t>regained control.</a:t>
                      </a:r>
                    </a:p>
                    <a:p>
                      <a:pPr marL="0" indent="0">
                        <a:buFont typeface="Arial" panose="020B0604020202020204" pitchFamily="34" charset="0"/>
                        <a:buChar char="•"/>
                      </a:pPr>
                      <a:r>
                        <a:rPr lang="en-GB" sz="800" baseline="0" dirty="0" smtClean="0"/>
                        <a:t>1541 – established Ireland as a separate kingdom in 1541 imposing English law and creating counties out of Gaelic lordships (giving them peerage titles and protection)</a:t>
                      </a:r>
                    </a:p>
                    <a:p>
                      <a:pPr marL="0" indent="0">
                        <a:buFont typeface="Arial" panose="020B0604020202020204" pitchFamily="34" charset="0"/>
                        <a:buChar char="•"/>
                      </a:pPr>
                      <a:r>
                        <a:rPr lang="en-GB" sz="800" baseline="0" dirty="0" smtClean="0"/>
                        <a:t>Wasn’t followed through and didn’t develop Irish loyalty.</a:t>
                      </a:r>
                    </a:p>
                  </a:txBody>
                  <a:tcPr/>
                </a:tc>
                <a:extLst>
                  <a:ext uri="{0D108BD9-81ED-4DB2-BD59-A6C34878D82A}">
                    <a16:rowId xmlns:a16="http://schemas.microsoft.com/office/drawing/2014/main" val="2721669502"/>
                  </a:ext>
                </a:extLst>
              </a:tr>
            </a:tbl>
          </a:graphicData>
        </a:graphic>
      </p:graphicFrame>
    </p:spTree>
    <p:extLst>
      <p:ext uri="{BB962C8B-B14F-4D97-AF65-F5344CB8AC3E}">
        <p14:creationId xmlns:p14="http://schemas.microsoft.com/office/powerpoint/2010/main" val="4191726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1396288"/>
              </p:ext>
            </p:extLst>
          </p:nvPr>
        </p:nvGraphicFramePr>
        <p:xfrm>
          <a:off x="54591" y="38100"/>
          <a:ext cx="3240000" cy="2194560"/>
        </p:xfrm>
        <a:graphic>
          <a:graphicData uri="http://schemas.openxmlformats.org/drawingml/2006/table">
            <a:tbl>
              <a:tblPr firstRow="1" bandRow="1">
                <a:tableStyleId>{93296810-A885-4BE3-A3E7-6D5BEEA58F35}</a:tableStyleId>
              </a:tblPr>
              <a:tblGrid>
                <a:gridCol w="402609">
                  <a:extLst>
                    <a:ext uri="{9D8B030D-6E8A-4147-A177-3AD203B41FA5}">
                      <a16:colId xmlns:a16="http://schemas.microsoft.com/office/drawing/2014/main" val="2310510934"/>
                    </a:ext>
                  </a:extLst>
                </a:gridCol>
                <a:gridCol w="2837391">
                  <a:extLst>
                    <a:ext uri="{9D8B030D-6E8A-4147-A177-3AD203B41FA5}">
                      <a16:colId xmlns:a16="http://schemas.microsoft.com/office/drawing/2014/main" val="3590390976"/>
                    </a:ext>
                  </a:extLst>
                </a:gridCol>
              </a:tblGrid>
              <a:tr h="0">
                <a:tc gridSpan="2">
                  <a:txBody>
                    <a:bodyPr/>
                    <a:lstStyle/>
                    <a:p>
                      <a:r>
                        <a:rPr lang="en-GB" sz="800" dirty="0" smtClean="0"/>
                        <a:t>Trade</a:t>
                      </a:r>
                      <a:endParaRPr lang="en-GB" sz="800" dirty="0"/>
                    </a:p>
                  </a:txBody>
                  <a:tcPr/>
                </a:tc>
                <a:tc hMerge="1">
                  <a:txBody>
                    <a:bodyPr/>
                    <a:lstStyle/>
                    <a:p>
                      <a:endParaRPr lang="en-GB" sz="800" dirty="0"/>
                    </a:p>
                  </a:txBody>
                  <a:tcPr/>
                </a:tc>
                <a:extLst>
                  <a:ext uri="{0D108BD9-81ED-4DB2-BD59-A6C34878D82A}">
                    <a16:rowId xmlns:a16="http://schemas.microsoft.com/office/drawing/2014/main" val="1146835199"/>
                  </a:ext>
                </a:extLst>
              </a:tr>
              <a:tr h="483679">
                <a:tc>
                  <a:txBody>
                    <a:bodyPr/>
                    <a:lstStyle/>
                    <a:p>
                      <a:r>
                        <a:rPr lang="en-GB" sz="800" dirty="0" smtClean="0"/>
                        <a:t>Imports</a:t>
                      </a:r>
                      <a:r>
                        <a:rPr lang="en-GB" sz="800" baseline="0" dirty="0" smtClean="0"/>
                        <a:t> and Exports</a:t>
                      </a:r>
                      <a:endParaRPr lang="en-GB" sz="800" dirty="0" smtClean="0"/>
                    </a:p>
                  </a:txBody>
                  <a:tcPr vert="vert270"/>
                </a:tc>
                <a:tc>
                  <a:txBody>
                    <a:bodyPr/>
                    <a:lstStyle/>
                    <a:p>
                      <a:pPr marL="171450" indent="-171450">
                        <a:buFont typeface="Arial" panose="020B0604020202020204" pitchFamily="34" charset="0"/>
                        <a:buChar char="•"/>
                      </a:pPr>
                      <a:r>
                        <a:rPr lang="en-GB" sz="800" dirty="0" smtClean="0"/>
                        <a:t>Volume of English trade increased in the first half of the C16th.</a:t>
                      </a:r>
                    </a:p>
                    <a:p>
                      <a:pPr marL="171450" indent="-171450">
                        <a:buFont typeface="Arial" panose="020B0604020202020204" pitchFamily="34" charset="0"/>
                        <a:buChar char="•"/>
                      </a:pPr>
                      <a:r>
                        <a:rPr lang="en-GB" sz="800" dirty="0" smtClean="0"/>
                        <a:t>Rise in cloth exports but decline</a:t>
                      </a:r>
                      <a:r>
                        <a:rPr lang="en-GB" sz="800" baseline="0" dirty="0" smtClean="0"/>
                        <a:t> in raw wool</a:t>
                      </a:r>
                      <a:endParaRPr lang="en-GB" sz="800" dirty="0" smtClean="0"/>
                    </a:p>
                    <a:p>
                      <a:pPr marL="171450" indent="-171450">
                        <a:buFont typeface="Arial" panose="020B0604020202020204" pitchFamily="34" charset="0"/>
                        <a:buChar char="•"/>
                      </a:pPr>
                      <a:r>
                        <a:rPr lang="en-GB" sz="800" dirty="0" smtClean="0"/>
                        <a:t>Increase in exports of hides and tin</a:t>
                      </a:r>
                    </a:p>
                    <a:p>
                      <a:pPr marL="171450" indent="-171450">
                        <a:buFont typeface="Arial" panose="020B0604020202020204" pitchFamily="34" charset="0"/>
                        <a:buChar char="•"/>
                      </a:pPr>
                      <a:r>
                        <a:rPr lang="en-GB" sz="800" dirty="0" smtClean="0"/>
                        <a:t>Increased imports of wine suggesting there was an increase in spending power amongst the prosperous.</a:t>
                      </a:r>
                    </a:p>
                  </a:txBody>
                  <a:tcPr/>
                </a:tc>
                <a:extLst>
                  <a:ext uri="{0D108BD9-81ED-4DB2-BD59-A6C34878D82A}">
                    <a16:rowId xmlns:a16="http://schemas.microsoft.com/office/drawing/2014/main" val="864534078"/>
                  </a:ext>
                </a:extLst>
              </a:tr>
              <a:tr h="128365">
                <a:tc>
                  <a:txBody>
                    <a:bodyPr/>
                    <a:lstStyle/>
                    <a:p>
                      <a:r>
                        <a:rPr lang="en-GB" sz="800" dirty="0" smtClean="0"/>
                        <a:t>Trading ports</a:t>
                      </a:r>
                    </a:p>
                  </a:txBody>
                  <a:tcPr vert="vert270"/>
                </a:tc>
                <a:tc>
                  <a:txBody>
                    <a:bodyPr/>
                    <a:lstStyle/>
                    <a:p>
                      <a:pPr marL="171450" indent="-171450">
                        <a:buFont typeface="Arial" panose="020B0604020202020204" pitchFamily="34" charset="0"/>
                        <a:buChar char="•"/>
                      </a:pPr>
                      <a:r>
                        <a:rPr lang="en-GB" sz="800" dirty="0" smtClean="0"/>
                        <a:t>Most trade went through London</a:t>
                      </a:r>
                    </a:p>
                    <a:p>
                      <a:pPr marL="171450" indent="-171450">
                        <a:buFont typeface="Arial" panose="020B0604020202020204" pitchFamily="34" charset="0"/>
                        <a:buChar char="•"/>
                      </a:pPr>
                      <a:r>
                        <a:rPr lang="en-GB" sz="800" dirty="0" smtClean="0"/>
                        <a:t>Decline on east Coast ports like Hull and Boston.</a:t>
                      </a:r>
                      <a:r>
                        <a:rPr lang="en-GB" sz="800" baseline="0" dirty="0" smtClean="0"/>
                        <a:t> </a:t>
                      </a:r>
                    </a:p>
                    <a:p>
                      <a:pPr marL="171450" indent="-171450">
                        <a:buFont typeface="Arial" panose="020B0604020202020204" pitchFamily="34" charset="0"/>
                        <a:buChar char="•"/>
                      </a:pPr>
                      <a:r>
                        <a:rPr lang="en-GB" sz="800" baseline="0" dirty="0" smtClean="0"/>
                        <a:t>Bristol declined. </a:t>
                      </a:r>
                    </a:p>
                    <a:p>
                      <a:pPr marL="171450" indent="-171450">
                        <a:buFont typeface="Arial" panose="020B0604020202020204" pitchFamily="34" charset="0"/>
                        <a:buChar char="•"/>
                      </a:pPr>
                      <a:r>
                        <a:rPr lang="en-GB" sz="800" baseline="0" dirty="0" smtClean="0"/>
                        <a:t>Southampton had a short lived boom in trade with Venice.</a:t>
                      </a:r>
                      <a:endParaRPr lang="en-GB" sz="800" dirty="0" smtClean="0"/>
                    </a:p>
                  </a:txBody>
                  <a:tcPr/>
                </a:tc>
                <a:extLst>
                  <a:ext uri="{0D108BD9-81ED-4DB2-BD59-A6C34878D82A}">
                    <a16:rowId xmlns:a16="http://schemas.microsoft.com/office/drawing/2014/main" val="534664654"/>
                  </a:ext>
                </a:extLst>
              </a:tr>
              <a:tr h="135616">
                <a:tc>
                  <a:txBody>
                    <a:bodyPr/>
                    <a:lstStyle/>
                    <a:p>
                      <a:r>
                        <a:rPr lang="en-GB" sz="800" dirty="0" smtClean="0"/>
                        <a:t>Cloth trade</a:t>
                      </a:r>
                    </a:p>
                  </a:txBody>
                  <a:tcPr vert="vert270"/>
                </a:tc>
                <a:tc>
                  <a:txBody>
                    <a:bodyPr/>
                    <a:lstStyle/>
                    <a:p>
                      <a:pPr marL="171450" indent="-171450">
                        <a:buFont typeface="Arial" panose="020B0604020202020204" pitchFamily="34" charset="0"/>
                        <a:buChar char="•"/>
                      </a:pPr>
                      <a:r>
                        <a:rPr lang="en-GB" sz="800" dirty="0" smtClean="0"/>
                        <a:t>Change with increase in cheaper fabrics like kersey being exported.</a:t>
                      </a:r>
                    </a:p>
                    <a:p>
                      <a:pPr marL="171450" indent="-171450">
                        <a:buFont typeface="Arial" panose="020B0604020202020204" pitchFamily="34" charset="0"/>
                        <a:buChar char="•"/>
                      </a:pPr>
                      <a:r>
                        <a:rPr lang="en-GB" sz="800" dirty="0" smtClean="0"/>
                        <a:t>70% of cloth exports transported by English merchants</a:t>
                      </a:r>
                      <a:r>
                        <a:rPr lang="en-GB" sz="800" baseline="0" dirty="0" smtClean="0"/>
                        <a:t> from 1550s but it was less prior to this.</a:t>
                      </a:r>
                    </a:p>
                  </a:txBody>
                  <a:tcPr/>
                </a:tc>
                <a:extLst>
                  <a:ext uri="{0D108BD9-81ED-4DB2-BD59-A6C34878D82A}">
                    <a16:rowId xmlns:a16="http://schemas.microsoft.com/office/drawing/2014/main" val="49291313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4513565"/>
              </p:ext>
            </p:extLst>
          </p:nvPr>
        </p:nvGraphicFramePr>
        <p:xfrm>
          <a:off x="3333001" y="2311374"/>
          <a:ext cx="1518400" cy="1280160"/>
        </p:xfrm>
        <a:graphic>
          <a:graphicData uri="http://schemas.openxmlformats.org/drawingml/2006/table">
            <a:tbl>
              <a:tblPr firstRow="1" bandRow="1">
                <a:tableStyleId>{93296810-A885-4BE3-A3E7-6D5BEEA58F35}</a:tableStyleId>
              </a:tblPr>
              <a:tblGrid>
                <a:gridCol w="1518400">
                  <a:extLst>
                    <a:ext uri="{9D8B030D-6E8A-4147-A177-3AD203B41FA5}">
                      <a16:colId xmlns:a16="http://schemas.microsoft.com/office/drawing/2014/main" val="3030309429"/>
                    </a:ext>
                  </a:extLst>
                </a:gridCol>
              </a:tblGrid>
              <a:tr h="160053">
                <a:tc>
                  <a:txBody>
                    <a:bodyPr/>
                    <a:lstStyle/>
                    <a:p>
                      <a:r>
                        <a:rPr lang="en-GB" sz="800" dirty="0" smtClean="0"/>
                        <a:t>Exploration</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Henry VIII was not interested in exploration – he did not build on work by Cabot.</a:t>
                      </a:r>
                    </a:p>
                    <a:p>
                      <a:pPr marL="0" indent="0">
                        <a:buFont typeface="Arial" panose="020B0604020202020204" pitchFamily="34" charset="0"/>
                        <a:buChar char="•"/>
                      </a:pPr>
                      <a:r>
                        <a:rPr lang="en-GB" sz="800" baseline="0" dirty="0" smtClean="0"/>
                        <a:t>Robert Thorne continued to explore the areas near Iceland and the Newfoundland fishery.</a:t>
                      </a:r>
                    </a:p>
                    <a:p>
                      <a:pPr marL="0" indent="0">
                        <a:buFont typeface="Arial" panose="020B0604020202020204" pitchFamily="34" charset="0"/>
                        <a:buChar char="•"/>
                      </a:pPr>
                      <a:r>
                        <a:rPr lang="en-GB" sz="800" baseline="0" dirty="0" smtClean="0"/>
                        <a:t>Explorers struggled to gain royal support for ventures.</a:t>
                      </a:r>
                    </a:p>
                  </a:txBody>
                  <a:tcPr/>
                </a:tc>
                <a:extLst>
                  <a:ext uri="{0D108BD9-81ED-4DB2-BD59-A6C34878D82A}">
                    <a16:rowId xmlns:a16="http://schemas.microsoft.com/office/drawing/2014/main" val="2721669502"/>
                  </a:ext>
                </a:extLst>
              </a:tr>
            </a:tbl>
          </a:graphicData>
        </a:graphic>
      </p:graphicFrame>
      <p:sp>
        <p:nvSpPr>
          <p:cNvPr id="4" name="TextBox 3"/>
          <p:cNvSpPr txBox="1"/>
          <p:nvPr/>
        </p:nvSpPr>
        <p:spPr>
          <a:xfrm>
            <a:off x="3454400" y="3710258"/>
            <a:ext cx="1879601"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200" dirty="0" smtClean="0"/>
              <a:t>Economic development Henry VIII 1509-1547</a:t>
            </a:r>
            <a:endParaRPr lang="en-GB" sz="1200" dirty="0"/>
          </a:p>
        </p:txBody>
      </p:sp>
      <p:graphicFrame>
        <p:nvGraphicFramePr>
          <p:cNvPr id="6" name="Table 5"/>
          <p:cNvGraphicFramePr>
            <a:graphicFrameLocks noGrp="1"/>
          </p:cNvGraphicFramePr>
          <p:nvPr>
            <p:extLst>
              <p:ext uri="{D42A27DB-BD31-4B8C-83A1-F6EECF244321}">
                <p14:modId xmlns:p14="http://schemas.microsoft.com/office/powerpoint/2010/main" val="62111877"/>
              </p:ext>
            </p:extLst>
          </p:nvPr>
        </p:nvGraphicFramePr>
        <p:xfrm>
          <a:off x="4889811" y="2311374"/>
          <a:ext cx="1683189" cy="1280160"/>
        </p:xfrm>
        <a:graphic>
          <a:graphicData uri="http://schemas.openxmlformats.org/drawingml/2006/table">
            <a:tbl>
              <a:tblPr firstRow="1" bandRow="1">
                <a:tableStyleId>{93296810-A885-4BE3-A3E7-6D5BEEA58F35}</a:tableStyleId>
              </a:tblPr>
              <a:tblGrid>
                <a:gridCol w="1683189">
                  <a:extLst>
                    <a:ext uri="{9D8B030D-6E8A-4147-A177-3AD203B41FA5}">
                      <a16:colId xmlns:a16="http://schemas.microsoft.com/office/drawing/2014/main" val="3030309429"/>
                    </a:ext>
                  </a:extLst>
                </a:gridCol>
              </a:tblGrid>
              <a:tr h="160053">
                <a:tc>
                  <a:txBody>
                    <a:bodyPr/>
                    <a:lstStyle/>
                    <a:p>
                      <a:r>
                        <a:rPr lang="en-GB" sz="800" dirty="0" smtClean="0"/>
                        <a:t>Industry</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Cornish tin remained a prize export</a:t>
                      </a:r>
                    </a:p>
                    <a:p>
                      <a:pPr marL="0" indent="0">
                        <a:buFont typeface="Arial" panose="020B0604020202020204" pitchFamily="34" charset="0"/>
                        <a:buChar char="•"/>
                      </a:pPr>
                      <a:r>
                        <a:rPr lang="en-GB" sz="800" baseline="0" dirty="0" smtClean="0"/>
                        <a:t>Lead mining in the Pennines grew.</a:t>
                      </a:r>
                    </a:p>
                    <a:p>
                      <a:pPr marL="0" indent="0">
                        <a:buFont typeface="Arial" panose="020B0604020202020204" pitchFamily="34" charset="0"/>
                        <a:buChar char="•"/>
                      </a:pPr>
                      <a:r>
                        <a:rPr lang="en-GB" sz="800" baseline="0" dirty="0" smtClean="0"/>
                        <a:t>Coal mining in the North-East of England grew – Newcastle was important in supplying London by sea.</a:t>
                      </a:r>
                    </a:p>
                    <a:p>
                      <a:pPr marL="0" indent="0">
                        <a:buFont typeface="Arial" panose="020B0604020202020204" pitchFamily="34" charset="0"/>
                        <a:buChar char="•"/>
                      </a:pPr>
                      <a:r>
                        <a:rPr lang="en-GB" sz="800" baseline="0" dirty="0" smtClean="0"/>
                        <a:t>Blast furnaces in Kent produced more iron ore.</a:t>
                      </a:r>
                    </a:p>
                  </a:txBody>
                  <a:tcPr/>
                </a:tc>
                <a:extLst>
                  <a:ext uri="{0D108BD9-81ED-4DB2-BD59-A6C34878D82A}">
                    <a16:rowId xmlns:a16="http://schemas.microsoft.com/office/drawing/2014/main" val="27216695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91305220"/>
              </p:ext>
            </p:extLst>
          </p:nvPr>
        </p:nvGraphicFramePr>
        <p:xfrm>
          <a:off x="3333000" y="55854"/>
          <a:ext cx="3240000" cy="2255520"/>
        </p:xfrm>
        <a:graphic>
          <a:graphicData uri="http://schemas.openxmlformats.org/drawingml/2006/table">
            <a:tbl>
              <a:tblPr firstRow="1" bandRow="1">
                <a:tableStyleId>{93296810-A885-4BE3-A3E7-6D5BEEA58F35}</a:tableStyleId>
              </a:tblPr>
              <a:tblGrid>
                <a:gridCol w="3240000">
                  <a:extLst>
                    <a:ext uri="{9D8B030D-6E8A-4147-A177-3AD203B41FA5}">
                      <a16:colId xmlns:a16="http://schemas.microsoft.com/office/drawing/2014/main" val="3590390976"/>
                    </a:ext>
                  </a:extLst>
                </a:gridCol>
              </a:tblGrid>
              <a:tr h="0">
                <a:tc>
                  <a:txBody>
                    <a:bodyPr/>
                    <a:lstStyle/>
                    <a:p>
                      <a:r>
                        <a:rPr lang="en-GB" sz="800" dirty="0" smtClean="0"/>
                        <a:t>Cloth industry</a:t>
                      </a:r>
                      <a:endParaRPr lang="en-GB" sz="800" dirty="0"/>
                    </a:p>
                  </a:txBody>
                  <a:tcPr/>
                </a:tc>
                <a:extLst>
                  <a:ext uri="{0D108BD9-81ED-4DB2-BD59-A6C34878D82A}">
                    <a16:rowId xmlns:a16="http://schemas.microsoft.com/office/drawing/2014/main" val="1146835199"/>
                  </a:ext>
                </a:extLst>
              </a:tr>
              <a:tr h="0">
                <a:tc>
                  <a:txBody>
                    <a:bodyPr/>
                    <a:lstStyle/>
                    <a:p>
                      <a:r>
                        <a:rPr lang="en-GB" sz="800" dirty="0" smtClean="0"/>
                        <a:t>Wool industry grew in the first half of the C16th</a:t>
                      </a:r>
                      <a:r>
                        <a:rPr lang="en-GB" sz="800" baseline="0" dirty="0" smtClean="0"/>
                        <a:t> to keep pace with demand.</a:t>
                      </a:r>
                      <a:endParaRPr lang="en-GB" sz="800" dirty="0" smtClean="0"/>
                    </a:p>
                  </a:txBody>
                  <a:tcPr/>
                </a:tc>
                <a:extLst>
                  <a:ext uri="{0D108BD9-81ED-4DB2-BD59-A6C34878D82A}">
                    <a16:rowId xmlns:a16="http://schemas.microsoft.com/office/drawing/2014/main" val="864534078"/>
                  </a:ext>
                </a:extLst>
              </a:tr>
              <a:tr h="162596">
                <a:tc>
                  <a:txBody>
                    <a:bodyPr/>
                    <a:lstStyle/>
                    <a:p>
                      <a:r>
                        <a:rPr lang="en-GB" sz="800" dirty="0" smtClean="0"/>
                        <a:t>Cloth industry was largely </a:t>
                      </a:r>
                      <a:r>
                        <a:rPr lang="en-GB" sz="800" b="1" dirty="0" smtClean="0"/>
                        <a:t>domestic</a:t>
                      </a:r>
                      <a:r>
                        <a:rPr lang="en-GB" sz="800" b="0" dirty="0" smtClean="0"/>
                        <a:t> with children carding the wool, women spinning and men weaving.</a:t>
                      </a:r>
                      <a:endParaRPr lang="en-GB" sz="800" dirty="0" smtClean="0"/>
                    </a:p>
                  </a:txBody>
                  <a:tcPr/>
                </a:tc>
                <a:extLst>
                  <a:ext uri="{0D108BD9-81ED-4DB2-BD59-A6C34878D82A}">
                    <a16:rowId xmlns:a16="http://schemas.microsoft.com/office/drawing/2014/main" val="3102498807"/>
                  </a:ext>
                </a:extLst>
              </a:tr>
              <a:tr h="128365">
                <a:tc>
                  <a:txBody>
                    <a:bodyPr/>
                    <a:lstStyle/>
                    <a:p>
                      <a:r>
                        <a:rPr lang="en-GB" sz="800" dirty="0" smtClean="0"/>
                        <a:t>Specialists then treated the wool in dying and fulling which were small scale industries throughout the country.</a:t>
                      </a:r>
                    </a:p>
                  </a:txBody>
                  <a:tcPr/>
                </a:tc>
                <a:extLst>
                  <a:ext uri="{0D108BD9-81ED-4DB2-BD59-A6C34878D82A}">
                    <a16:rowId xmlns:a16="http://schemas.microsoft.com/office/drawing/2014/main" val="1183416391"/>
                  </a:ext>
                </a:extLst>
              </a:tr>
              <a:tr h="192718">
                <a:tc>
                  <a:txBody>
                    <a:bodyPr/>
                    <a:lstStyle/>
                    <a:p>
                      <a:r>
                        <a:rPr lang="en-GB" sz="800" dirty="0" smtClean="0"/>
                        <a:t>3 areas of biggest growth:</a:t>
                      </a:r>
                    </a:p>
                    <a:p>
                      <a:pPr marL="171450" indent="-171450">
                        <a:buFont typeface="Arial" panose="020B0604020202020204" pitchFamily="34" charset="0"/>
                        <a:buChar char="•"/>
                      </a:pPr>
                      <a:r>
                        <a:rPr lang="en-GB" sz="800" dirty="0" smtClean="0"/>
                        <a:t>West Riding of Yorkshire</a:t>
                      </a:r>
                    </a:p>
                    <a:p>
                      <a:pPr marL="171450" indent="-171450">
                        <a:buFont typeface="Arial" panose="020B0604020202020204" pitchFamily="34" charset="0"/>
                        <a:buChar char="•"/>
                      </a:pPr>
                      <a:r>
                        <a:rPr lang="en-GB" sz="800" dirty="0" smtClean="0"/>
                        <a:t>East</a:t>
                      </a:r>
                      <a:r>
                        <a:rPr lang="en-GB" sz="800" baseline="0" dirty="0" smtClean="0"/>
                        <a:t> Anglia</a:t>
                      </a:r>
                    </a:p>
                    <a:p>
                      <a:pPr marL="171450" indent="-171450">
                        <a:buFont typeface="Arial" panose="020B0604020202020204" pitchFamily="34" charset="0"/>
                        <a:buChar char="•"/>
                      </a:pPr>
                      <a:r>
                        <a:rPr lang="en-GB" sz="800" dirty="0" smtClean="0"/>
                        <a:t>Parts of the West Country like Gloucestershire)</a:t>
                      </a:r>
                    </a:p>
                  </a:txBody>
                  <a:tcPr/>
                </a:tc>
                <a:extLst>
                  <a:ext uri="{0D108BD9-81ED-4DB2-BD59-A6C34878D82A}">
                    <a16:rowId xmlns:a16="http://schemas.microsoft.com/office/drawing/2014/main" val="2355629242"/>
                  </a:ext>
                </a:extLst>
              </a:tr>
              <a:tr h="128365">
                <a:tc>
                  <a:txBody>
                    <a:bodyPr/>
                    <a:lstStyle/>
                    <a:p>
                      <a:r>
                        <a:rPr lang="en-GB" sz="800" dirty="0" smtClean="0"/>
                        <a:t>Some individuals became wealthy through cloth – William </a:t>
                      </a:r>
                      <a:r>
                        <a:rPr lang="en-GB" sz="800" dirty="0" err="1" smtClean="0"/>
                        <a:t>Stumpe</a:t>
                      </a:r>
                      <a:r>
                        <a:rPr lang="en-GB" sz="800" dirty="0" smtClean="0"/>
                        <a:t> became MP of </a:t>
                      </a:r>
                      <a:r>
                        <a:rPr lang="en-GB" sz="800" dirty="0" err="1" smtClean="0"/>
                        <a:t>Malmesbury</a:t>
                      </a:r>
                      <a:r>
                        <a:rPr lang="en-GB" sz="800" dirty="0" smtClean="0"/>
                        <a:t>, high sheriff of the county and a</a:t>
                      </a:r>
                      <a:r>
                        <a:rPr lang="en-GB" sz="800" baseline="0" dirty="0" smtClean="0"/>
                        <a:t> wealthy landowner (who benefitted from the dissolution of the monasteries)</a:t>
                      </a:r>
                      <a:endParaRPr lang="en-GB" sz="800" dirty="0" smtClean="0"/>
                    </a:p>
                  </a:txBody>
                  <a:tcPr/>
                </a:tc>
                <a:extLst>
                  <a:ext uri="{0D108BD9-81ED-4DB2-BD59-A6C34878D82A}">
                    <a16:rowId xmlns:a16="http://schemas.microsoft.com/office/drawing/2014/main" val="5346646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2133806"/>
              </p:ext>
            </p:extLst>
          </p:nvPr>
        </p:nvGraphicFramePr>
        <p:xfrm>
          <a:off x="54591" y="2232660"/>
          <a:ext cx="3240000" cy="2804160"/>
        </p:xfrm>
        <a:graphic>
          <a:graphicData uri="http://schemas.openxmlformats.org/drawingml/2006/table">
            <a:tbl>
              <a:tblPr firstRow="1" bandRow="1">
                <a:tableStyleId>{93296810-A885-4BE3-A3E7-6D5BEEA58F35}</a:tableStyleId>
              </a:tblPr>
              <a:tblGrid>
                <a:gridCol w="1499505">
                  <a:extLst>
                    <a:ext uri="{9D8B030D-6E8A-4147-A177-3AD203B41FA5}">
                      <a16:colId xmlns:a16="http://schemas.microsoft.com/office/drawing/2014/main" val="1521030688"/>
                    </a:ext>
                  </a:extLst>
                </a:gridCol>
                <a:gridCol w="1740495">
                  <a:extLst>
                    <a:ext uri="{9D8B030D-6E8A-4147-A177-3AD203B41FA5}">
                      <a16:colId xmlns:a16="http://schemas.microsoft.com/office/drawing/2014/main" val="2026919292"/>
                    </a:ext>
                  </a:extLst>
                </a:gridCol>
              </a:tblGrid>
              <a:tr h="180892">
                <a:tc gridSpan="2">
                  <a:txBody>
                    <a:bodyPr/>
                    <a:lstStyle/>
                    <a:p>
                      <a:pPr algn="ctr"/>
                      <a:r>
                        <a:rPr lang="en-GB" sz="800" dirty="0" smtClean="0"/>
                        <a:t>Prosperity and Depression</a:t>
                      </a:r>
                      <a:endParaRPr lang="en-GB" sz="800" dirty="0"/>
                    </a:p>
                  </a:txBody>
                  <a:tcPr/>
                </a:tc>
                <a:tc hMerge="1">
                  <a:txBody>
                    <a:bodyPr/>
                    <a:lstStyle/>
                    <a:p>
                      <a:endParaRPr lang="en-GB" dirty="0"/>
                    </a:p>
                  </a:txBody>
                  <a:tcPr/>
                </a:tc>
                <a:extLst>
                  <a:ext uri="{0D108BD9-81ED-4DB2-BD59-A6C34878D82A}">
                    <a16:rowId xmlns:a16="http://schemas.microsoft.com/office/drawing/2014/main" val="1436554227"/>
                  </a:ext>
                </a:extLst>
              </a:tr>
              <a:tr h="387626">
                <a:tc gridSpan="2">
                  <a:txBody>
                    <a:bodyPr/>
                    <a:lstStyle/>
                    <a:p>
                      <a:pPr algn="ctr"/>
                      <a:r>
                        <a:rPr lang="en-GB" sz="800" dirty="0" smtClean="0"/>
                        <a:t>John Guy argued: England was economically healthier, more expansive and more optimistic under the Tudors than at any time since the Roman occupation’</a:t>
                      </a:r>
                      <a:endParaRPr lang="en-GB" sz="800" dirty="0"/>
                    </a:p>
                  </a:txBody>
                  <a:tcPr/>
                </a:tc>
                <a:tc hMerge="1">
                  <a:txBody>
                    <a:bodyPr/>
                    <a:lstStyle/>
                    <a:p>
                      <a:endParaRPr lang="en-GB"/>
                    </a:p>
                  </a:txBody>
                  <a:tcPr/>
                </a:tc>
                <a:extLst>
                  <a:ext uri="{0D108BD9-81ED-4DB2-BD59-A6C34878D82A}">
                    <a16:rowId xmlns:a16="http://schemas.microsoft.com/office/drawing/2014/main" val="3101478250"/>
                  </a:ext>
                </a:extLst>
              </a:tr>
              <a:tr h="180892">
                <a:tc>
                  <a:txBody>
                    <a:bodyPr/>
                    <a:lstStyle/>
                    <a:p>
                      <a:r>
                        <a:rPr lang="en-GB" sz="800" dirty="0" smtClean="0"/>
                        <a:t>Positives</a:t>
                      </a:r>
                      <a:endParaRPr lang="en-GB" sz="800" dirty="0"/>
                    </a:p>
                  </a:txBody>
                  <a:tcPr/>
                </a:tc>
                <a:tc>
                  <a:txBody>
                    <a:bodyPr/>
                    <a:lstStyle/>
                    <a:p>
                      <a:r>
                        <a:rPr lang="en-GB" sz="800" dirty="0" smtClean="0"/>
                        <a:t>Negatives</a:t>
                      </a:r>
                      <a:endParaRPr lang="en-GB" sz="800" dirty="0"/>
                    </a:p>
                  </a:txBody>
                  <a:tcPr/>
                </a:tc>
                <a:extLst>
                  <a:ext uri="{0D108BD9-81ED-4DB2-BD59-A6C34878D82A}">
                    <a16:rowId xmlns:a16="http://schemas.microsoft.com/office/drawing/2014/main" val="2357366482"/>
                  </a:ext>
                </a:extLst>
              </a:tr>
              <a:tr h="1628030">
                <a:tc>
                  <a:txBody>
                    <a:bodyPr/>
                    <a:lstStyle/>
                    <a:p>
                      <a:pPr marL="72000" indent="-72000">
                        <a:buFont typeface="Arial" panose="020B0604020202020204" pitchFamily="34" charset="0"/>
                        <a:buChar char="•"/>
                      </a:pPr>
                      <a:r>
                        <a:rPr lang="en-GB" sz="800" dirty="0" smtClean="0"/>
                        <a:t>Population</a:t>
                      </a:r>
                      <a:r>
                        <a:rPr lang="en-GB" sz="800" baseline="0" dirty="0" smtClean="0"/>
                        <a:t> grew significantly from 1525 with a decline in mortality.</a:t>
                      </a:r>
                    </a:p>
                    <a:p>
                      <a:pPr marL="72000" indent="-72000">
                        <a:buFont typeface="Arial" panose="020B0604020202020204" pitchFamily="34" charset="0"/>
                        <a:buChar char="•"/>
                      </a:pPr>
                      <a:r>
                        <a:rPr lang="en-GB" sz="800" baseline="0" dirty="0" smtClean="0"/>
                        <a:t>From the 1520s agricultural prices rose increasing farming incomes this was enhanced by </a:t>
                      </a:r>
                      <a:r>
                        <a:rPr lang="en-GB" sz="800" b="1" baseline="0" dirty="0" smtClean="0"/>
                        <a:t>engrossing</a:t>
                      </a:r>
                      <a:r>
                        <a:rPr lang="en-GB" sz="800" b="0" baseline="0" dirty="0" smtClean="0"/>
                        <a:t> (joining farms together as it improved efficiency but did lead to some becoming homeless)</a:t>
                      </a:r>
                    </a:p>
                    <a:p>
                      <a:pPr marL="72000" indent="-72000">
                        <a:buFont typeface="Arial" panose="020B0604020202020204" pitchFamily="34" charset="0"/>
                        <a:buChar char="•"/>
                      </a:pPr>
                      <a:r>
                        <a:rPr lang="en-GB" sz="800" b="0" baseline="0" dirty="0" smtClean="0"/>
                        <a:t>Debasement of the coinage created an artificial boom from 1544-1546 (but at the cost of long-term living standards)</a:t>
                      </a:r>
                      <a:endParaRPr lang="en-GB" sz="800" dirty="0"/>
                    </a:p>
                  </a:txBody>
                  <a:tcPr/>
                </a:tc>
                <a:tc>
                  <a:txBody>
                    <a:bodyPr/>
                    <a:lstStyle/>
                    <a:p>
                      <a:pPr marL="72000" indent="-72000">
                        <a:buFont typeface="Arial" panose="020B0604020202020204" pitchFamily="34" charset="0"/>
                        <a:buChar char="•"/>
                      </a:pPr>
                      <a:r>
                        <a:rPr lang="en-GB" sz="800" baseline="0" dirty="0" smtClean="0"/>
                        <a:t>Bad harvests in 1520-21 and 1525-27 led to increased food prices.</a:t>
                      </a:r>
                    </a:p>
                    <a:p>
                      <a:pPr marL="72000" indent="-72000">
                        <a:buFont typeface="Arial" panose="020B0604020202020204" pitchFamily="34" charset="0"/>
                        <a:buChar char="•"/>
                      </a:pPr>
                      <a:r>
                        <a:rPr lang="en-GB" sz="800" baseline="0" dirty="0" smtClean="0"/>
                        <a:t>Food prices almost doubled across Henry’s reign.</a:t>
                      </a:r>
                    </a:p>
                    <a:p>
                      <a:pPr marL="72000" indent="-72000">
                        <a:buFont typeface="Arial" panose="020B0604020202020204" pitchFamily="34" charset="0"/>
                        <a:buChar char="•"/>
                      </a:pPr>
                      <a:r>
                        <a:rPr lang="en-GB" sz="800" baseline="0" dirty="0" smtClean="0"/>
                        <a:t>Real wages declined – especially due to debasement at the end of Henry's reign.</a:t>
                      </a:r>
                    </a:p>
                    <a:p>
                      <a:pPr marL="72000" indent="-72000">
                        <a:buFont typeface="Arial" panose="020B0604020202020204" pitchFamily="34" charset="0"/>
                        <a:buChar char="•"/>
                      </a:pPr>
                      <a:r>
                        <a:rPr lang="en-GB" sz="800" baseline="0" dirty="0" smtClean="0"/>
                        <a:t>Urban poverty – Coventry had ½ with no personal wealth.</a:t>
                      </a:r>
                    </a:p>
                    <a:p>
                      <a:pPr marL="72000" indent="-72000">
                        <a:buFont typeface="Arial" panose="020B0604020202020204" pitchFamily="34" charset="0"/>
                        <a:buChar char="•"/>
                      </a:pPr>
                      <a:r>
                        <a:rPr lang="en-GB" sz="800" baseline="0" dirty="0" smtClean="0"/>
                        <a:t>Unemployment amongst rural labourers – many moved to cities so London grew by 5000 per year from migration.</a:t>
                      </a:r>
                    </a:p>
                    <a:p>
                      <a:pPr marL="72000" indent="-72000">
                        <a:buFont typeface="Arial" panose="020B0604020202020204" pitchFamily="34" charset="0"/>
                        <a:buChar char="•"/>
                      </a:pPr>
                      <a:r>
                        <a:rPr lang="en-GB" sz="800" baseline="0" dirty="0" smtClean="0"/>
                        <a:t>Some made homeless by engrossing.</a:t>
                      </a:r>
                    </a:p>
                  </a:txBody>
                  <a:tcPr/>
                </a:tc>
                <a:extLst>
                  <a:ext uri="{0D108BD9-81ED-4DB2-BD59-A6C34878D82A}">
                    <a16:rowId xmlns:a16="http://schemas.microsoft.com/office/drawing/2014/main" val="424857272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50334218"/>
              </p:ext>
            </p:extLst>
          </p:nvPr>
        </p:nvGraphicFramePr>
        <p:xfrm>
          <a:off x="3454400" y="4290647"/>
          <a:ext cx="2794000" cy="2468880"/>
        </p:xfrm>
        <a:graphic>
          <a:graphicData uri="http://schemas.openxmlformats.org/drawingml/2006/table">
            <a:tbl>
              <a:tblPr firstRow="1" bandRow="1">
                <a:tableStyleId>{93296810-A885-4BE3-A3E7-6D5BEEA58F35}</a:tableStyleId>
              </a:tblPr>
              <a:tblGrid>
                <a:gridCol w="2794000">
                  <a:extLst>
                    <a:ext uri="{9D8B030D-6E8A-4147-A177-3AD203B41FA5}">
                      <a16:colId xmlns:a16="http://schemas.microsoft.com/office/drawing/2014/main" val="3590390976"/>
                    </a:ext>
                  </a:extLst>
                </a:gridCol>
              </a:tblGrid>
              <a:tr h="0">
                <a:tc>
                  <a:txBody>
                    <a:bodyPr/>
                    <a:lstStyle/>
                    <a:p>
                      <a:r>
                        <a:rPr lang="en-GB" sz="800" dirty="0" smtClean="0"/>
                        <a:t>Enclosure</a:t>
                      </a:r>
                      <a:endParaRPr lang="en-GB" sz="800" dirty="0"/>
                    </a:p>
                  </a:txBody>
                  <a:tcPr/>
                </a:tc>
                <a:extLst>
                  <a:ext uri="{0D108BD9-81ED-4DB2-BD59-A6C34878D82A}">
                    <a16:rowId xmlns:a16="http://schemas.microsoft.com/office/drawing/2014/main" val="1146835199"/>
                  </a:ext>
                </a:extLst>
              </a:tr>
              <a:tr h="0">
                <a:tc>
                  <a:txBody>
                    <a:bodyPr/>
                    <a:lstStyle/>
                    <a:p>
                      <a:r>
                        <a:rPr lang="en-GB" sz="800" dirty="0" smtClean="0"/>
                        <a:t>Enclosure = the</a:t>
                      </a:r>
                      <a:r>
                        <a:rPr lang="en-GB" sz="800" baseline="0" dirty="0" smtClean="0"/>
                        <a:t> fencing off of land thereby ending all common rights to it.</a:t>
                      </a:r>
                      <a:endParaRPr lang="en-GB" sz="800" dirty="0" smtClean="0"/>
                    </a:p>
                  </a:txBody>
                  <a:tcPr/>
                </a:tc>
                <a:extLst>
                  <a:ext uri="{0D108BD9-81ED-4DB2-BD59-A6C34878D82A}">
                    <a16:rowId xmlns:a16="http://schemas.microsoft.com/office/drawing/2014/main" val="864534078"/>
                  </a:ext>
                </a:extLst>
              </a:tr>
              <a:tr h="162596">
                <a:tc>
                  <a:txBody>
                    <a:bodyPr/>
                    <a:lstStyle/>
                    <a:p>
                      <a:r>
                        <a:rPr lang="en-GB" sz="800" dirty="0" smtClean="0"/>
                        <a:t>This was</a:t>
                      </a:r>
                      <a:r>
                        <a:rPr lang="en-GB" sz="800" baseline="0" dirty="0" smtClean="0"/>
                        <a:t> perceived to be a moral problem as people living on enclosed land were evicted (normally the poor).</a:t>
                      </a:r>
                      <a:endParaRPr lang="en-GB" sz="800" dirty="0" smtClean="0"/>
                    </a:p>
                  </a:txBody>
                  <a:tcPr/>
                </a:tc>
                <a:extLst>
                  <a:ext uri="{0D108BD9-81ED-4DB2-BD59-A6C34878D82A}">
                    <a16:rowId xmlns:a16="http://schemas.microsoft.com/office/drawing/2014/main" val="3102498807"/>
                  </a:ext>
                </a:extLst>
              </a:tr>
              <a:tr h="128365">
                <a:tc>
                  <a:txBody>
                    <a:bodyPr/>
                    <a:lstStyle/>
                    <a:p>
                      <a:r>
                        <a:rPr lang="en-GB" sz="800" dirty="0" smtClean="0"/>
                        <a:t>Thomas</a:t>
                      </a:r>
                      <a:r>
                        <a:rPr lang="en-GB" sz="800" baseline="0" dirty="0" smtClean="0"/>
                        <a:t> More criticised it in his book </a:t>
                      </a:r>
                      <a:r>
                        <a:rPr lang="en-GB" sz="800" i="1" baseline="0" dirty="0" smtClean="0"/>
                        <a:t>Utopia</a:t>
                      </a:r>
                      <a:r>
                        <a:rPr lang="en-GB" sz="800" i="0" baseline="0" dirty="0" smtClean="0"/>
                        <a:t> in which he mentioned sheep eating men!</a:t>
                      </a:r>
                      <a:endParaRPr lang="en-GB" sz="800" dirty="0" smtClean="0"/>
                    </a:p>
                  </a:txBody>
                  <a:tcPr/>
                </a:tc>
                <a:extLst>
                  <a:ext uri="{0D108BD9-81ED-4DB2-BD59-A6C34878D82A}">
                    <a16:rowId xmlns:a16="http://schemas.microsoft.com/office/drawing/2014/main" val="1183416391"/>
                  </a:ext>
                </a:extLst>
              </a:tr>
              <a:tr h="192718">
                <a:tc>
                  <a:txBody>
                    <a:bodyPr/>
                    <a:lstStyle/>
                    <a:p>
                      <a:r>
                        <a:rPr lang="en-GB" sz="800" dirty="0" smtClean="0"/>
                        <a:t>In 1517 Wolsey launched a commission to ascertain how much land had been enclosed and prosecuted 188 people who were found to have enclosed illegally.</a:t>
                      </a:r>
                    </a:p>
                  </a:txBody>
                  <a:tcPr/>
                </a:tc>
                <a:extLst>
                  <a:ext uri="{0D108BD9-81ED-4DB2-BD59-A6C34878D82A}">
                    <a16:rowId xmlns:a16="http://schemas.microsoft.com/office/drawing/2014/main" val="2355629242"/>
                  </a:ext>
                </a:extLst>
              </a:tr>
              <a:tr h="128365">
                <a:tc>
                  <a:txBody>
                    <a:bodyPr/>
                    <a:lstStyle/>
                    <a:p>
                      <a:r>
                        <a:rPr lang="en-GB" sz="800" dirty="0" smtClean="0"/>
                        <a:t>This was a regional problem as it mainly took place in the midlands</a:t>
                      </a:r>
                    </a:p>
                  </a:txBody>
                  <a:tcPr/>
                </a:tc>
                <a:extLst>
                  <a:ext uri="{0D108BD9-81ED-4DB2-BD59-A6C34878D82A}">
                    <a16:rowId xmlns:a16="http://schemas.microsoft.com/office/drawing/2014/main" val="534664654"/>
                  </a:ext>
                </a:extLst>
              </a:tr>
              <a:tr h="128365">
                <a:tc>
                  <a:txBody>
                    <a:bodyPr/>
                    <a:lstStyle/>
                    <a:p>
                      <a:r>
                        <a:rPr lang="en-GB" sz="800" dirty="0" smtClean="0"/>
                        <a:t>Most land enclosed</a:t>
                      </a:r>
                      <a:r>
                        <a:rPr lang="en-GB" sz="800" baseline="0" dirty="0" smtClean="0"/>
                        <a:t> was done before 1485, but there was still further legislation in 1534 attempting to limit sheep ownership and engrossing.  This had limited effect.</a:t>
                      </a:r>
                      <a:endParaRPr lang="en-GB" sz="800" dirty="0" smtClean="0"/>
                    </a:p>
                  </a:txBody>
                  <a:tcPr/>
                </a:tc>
                <a:extLst>
                  <a:ext uri="{0D108BD9-81ED-4DB2-BD59-A6C34878D82A}">
                    <a16:rowId xmlns:a16="http://schemas.microsoft.com/office/drawing/2014/main" val="158371012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11398902"/>
              </p:ext>
            </p:extLst>
          </p:nvPr>
        </p:nvGraphicFramePr>
        <p:xfrm>
          <a:off x="50800" y="5113020"/>
          <a:ext cx="3282200" cy="1524000"/>
        </p:xfrm>
        <a:graphic>
          <a:graphicData uri="http://schemas.openxmlformats.org/drawingml/2006/table">
            <a:tbl>
              <a:tblPr firstRow="1" bandRow="1">
                <a:tableStyleId>{93296810-A885-4BE3-A3E7-6D5BEEA58F35}</a:tableStyleId>
              </a:tblPr>
              <a:tblGrid>
                <a:gridCol w="3282200">
                  <a:extLst>
                    <a:ext uri="{9D8B030D-6E8A-4147-A177-3AD203B41FA5}">
                      <a16:colId xmlns:a16="http://schemas.microsoft.com/office/drawing/2014/main" val="3030309429"/>
                    </a:ext>
                  </a:extLst>
                </a:gridCol>
              </a:tblGrid>
              <a:tr h="160053">
                <a:tc>
                  <a:txBody>
                    <a:bodyPr/>
                    <a:lstStyle/>
                    <a:p>
                      <a:r>
                        <a:rPr lang="en-GB" sz="800" dirty="0" smtClean="0"/>
                        <a:t>Population</a:t>
                      </a:r>
                      <a:endParaRPr lang="en-GB" sz="800" dirty="0"/>
                    </a:p>
                  </a:txBody>
                  <a:tcPr/>
                </a:tc>
                <a:extLst>
                  <a:ext uri="{0D108BD9-81ED-4DB2-BD59-A6C34878D82A}">
                    <a16:rowId xmlns:a16="http://schemas.microsoft.com/office/drawing/2014/main" val="2276760867"/>
                  </a:ext>
                </a:extLst>
              </a:tr>
              <a:tr h="513047">
                <a:tc>
                  <a:txBody>
                    <a:bodyPr/>
                    <a:lstStyle/>
                    <a:p>
                      <a:pPr marL="0" indent="0">
                        <a:buFont typeface="Arial" panose="020B0604020202020204" pitchFamily="34" charset="0"/>
                        <a:buChar char="•"/>
                      </a:pPr>
                      <a:r>
                        <a:rPr lang="en-GB" sz="800" baseline="0" dirty="0" smtClean="0"/>
                        <a:t>Population increase caused economic distress as demand led to increased food prices.</a:t>
                      </a:r>
                    </a:p>
                    <a:p>
                      <a:pPr marL="0" indent="0">
                        <a:buFont typeface="Arial" panose="020B0604020202020204" pitchFamily="34" charset="0"/>
                        <a:buChar char="•"/>
                      </a:pPr>
                      <a:r>
                        <a:rPr lang="en-GB" sz="800" baseline="0" dirty="0" smtClean="0"/>
                        <a:t>This was made worse by wages stagnating due to there being surplus labour.</a:t>
                      </a:r>
                    </a:p>
                    <a:p>
                      <a:pPr marL="0" indent="0">
                        <a:buFont typeface="Arial" panose="020B0604020202020204" pitchFamily="34" charset="0"/>
                        <a:buChar char="•"/>
                      </a:pPr>
                      <a:r>
                        <a:rPr lang="en-GB" sz="800" baseline="0" dirty="0" smtClean="0"/>
                        <a:t>Winners = wealthy landowners and farmers as agricultural prices rose.</a:t>
                      </a:r>
                    </a:p>
                    <a:p>
                      <a:pPr marL="0" indent="0">
                        <a:buFont typeface="Arial" panose="020B0604020202020204" pitchFamily="34" charset="0"/>
                        <a:buChar char="•"/>
                      </a:pPr>
                      <a:r>
                        <a:rPr lang="en-GB" sz="800" baseline="0" dirty="0" smtClean="0"/>
                        <a:t>Society became more polarised as the gap between rich and poor widened.</a:t>
                      </a:r>
                    </a:p>
                    <a:p>
                      <a:pPr marL="0" indent="0">
                        <a:buFont typeface="Arial" panose="020B0604020202020204" pitchFamily="34" charset="0"/>
                        <a:buChar char="•"/>
                      </a:pPr>
                      <a:r>
                        <a:rPr lang="en-GB" sz="800" baseline="0" dirty="0" smtClean="0"/>
                        <a:t>As the gap widened </a:t>
                      </a:r>
                      <a:r>
                        <a:rPr lang="en-GB" sz="800" b="1" baseline="0" dirty="0" smtClean="0"/>
                        <a:t>social ties  weakened</a:t>
                      </a:r>
                      <a:r>
                        <a:rPr lang="en-GB" sz="800" b="0" baseline="0" dirty="0" smtClean="0"/>
                        <a:t> as it undermined traditional ideas of good lordship and social responsibility. Increasingly the rich assumed the poor were poor due to idleness.</a:t>
                      </a:r>
                      <a:endParaRPr lang="en-GB" sz="800" baseline="0" dirty="0" smtClean="0"/>
                    </a:p>
                  </a:txBody>
                  <a:tcPr/>
                </a:tc>
                <a:extLst>
                  <a:ext uri="{0D108BD9-81ED-4DB2-BD59-A6C34878D82A}">
                    <a16:rowId xmlns:a16="http://schemas.microsoft.com/office/drawing/2014/main" val="2721669502"/>
                  </a:ext>
                </a:extLst>
              </a:tr>
            </a:tbl>
          </a:graphicData>
        </a:graphic>
      </p:graphicFrame>
      <p:sp>
        <p:nvSpPr>
          <p:cNvPr id="11" name="TextBox 10"/>
          <p:cNvSpPr txBox="1"/>
          <p:nvPr/>
        </p:nvSpPr>
        <p:spPr>
          <a:xfrm>
            <a:off x="7264400" y="166958"/>
            <a:ext cx="187960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dirty="0"/>
              <a:t>S</a:t>
            </a:r>
            <a:r>
              <a:rPr lang="en-GB" sz="1200" dirty="0" smtClean="0"/>
              <a:t>ocial development Henry VIII 1509-1547</a:t>
            </a:r>
            <a:endParaRPr lang="en-GB" sz="1200" dirty="0"/>
          </a:p>
        </p:txBody>
      </p:sp>
      <p:graphicFrame>
        <p:nvGraphicFramePr>
          <p:cNvPr id="12" name="Table 11"/>
          <p:cNvGraphicFramePr>
            <a:graphicFrameLocks noGrp="1"/>
          </p:cNvGraphicFramePr>
          <p:nvPr>
            <p:extLst>
              <p:ext uri="{D42A27DB-BD31-4B8C-83A1-F6EECF244321}">
                <p14:modId xmlns:p14="http://schemas.microsoft.com/office/powerpoint/2010/main" val="3662903281"/>
              </p:ext>
            </p:extLst>
          </p:nvPr>
        </p:nvGraphicFramePr>
        <p:xfrm>
          <a:off x="6611409" y="719028"/>
          <a:ext cx="3252056" cy="5669280"/>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3590390976"/>
                    </a:ext>
                  </a:extLst>
                </a:gridCol>
                <a:gridCol w="2532056">
                  <a:extLst>
                    <a:ext uri="{9D8B030D-6E8A-4147-A177-3AD203B41FA5}">
                      <a16:colId xmlns:a16="http://schemas.microsoft.com/office/drawing/2014/main" val="1577817412"/>
                    </a:ext>
                  </a:extLst>
                </a:gridCol>
              </a:tblGrid>
              <a:tr h="0">
                <a:tc gridSpan="2">
                  <a:txBody>
                    <a:bodyPr/>
                    <a:lstStyle/>
                    <a:p>
                      <a:r>
                        <a:rPr lang="en-GB" sz="800" dirty="0" smtClean="0"/>
                        <a:t>Changes in society</a:t>
                      </a:r>
                      <a:endParaRPr lang="en-GB" sz="800" dirty="0"/>
                    </a:p>
                  </a:txBody>
                  <a:tcPr/>
                </a:tc>
                <a:tc hMerge="1">
                  <a:txBody>
                    <a:bodyPr/>
                    <a:lstStyle/>
                    <a:p>
                      <a:endParaRPr lang="en-GB" sz="800" dirty="0"/>
                    </a:p>
                  </a:txBody>
                  <a:tcPr/>
                </a:tc>
                <a:extLst>
                  <a:ext uri="{0D108BD9-81ED-4DB2-BD59-A6C34878D82A}">
                    <a16:rowId xmlns:a16="http://schemas.microsoft.com/office/drawing/2014/main" val="1146835199"/>
                  </a:ext>
                </a:extLst>
              </a:tr>
              <a:tr h="208801">
                <a:tc>
                  <a:txBody>
                    <a:bodyPr/>
                    <a:lstStyle/>
                    <a:p>
                      <a:r>
                        <a:rPr lang="en-GB" sz="800" dirty="0" smtClean="0"/>
                        <a:t>Nobility</a:t>
                      </a:r>
                    </a:p>
                  </a:txBody>
                  <a:tcPr/>
                </a:tc>
                <a:tc>
                  <a:txBody>
                    <a:bodyPr/>
                    <a:lstStyle/>
                    <a:p>
                      <a:pPr marL="171450" indent="-171450">
                        <a:buFont typeface="Arial" panose="020B0604020202020204" pitchFamily="34" charset="0"/>
                        <a:buChar char="•"/>
                      </a:pPr>
                      <a:r>
                        <a:rPr lang="en-GB" sz="800" dirty="0" smtClean="0"/>
                        <a:t>No. increased by 9 over Henry’s reign.</a:t>
                      </a:r>
                    </a:p>
                    <a:p>
                      <a:pPr marL="171450" indent="-171450">
                        <a:buFont typeface="Arial" panose="020B0604020202020204" pitchFamily="34" charset="0"/>
                        <a:buChar char="•"/>
                      </a:pPr>
                      <a:r>
                        <a:rPr lang="en-GB" sz="800" dirty="0" smtClean="0"/>
                        <a:t>Most achieved</a:t>
                      </a:r>
                      <a:r>
                        <a:rPr lang="en-GB" sz="800" baseline="0" dirty="0" smtClean="0"/>
                        <a:t> peerage by loyal service or a close family relationship (</a:t>
                      </a:r>
                      <a:r>
                        <a:rPr lang="en-GB" sz="800" baseline="0" dirty="0" err="1" smtClean="0"/>
                        <a:t>eg</a:t>
                      </a:r>
                      <a:r>
                        <a:rPr lang="en-GB" sz="800" baseline="0" dirty="0" smtClean="0"/>
                        <a:t> Edward Seymour made Earl of Hertford)</a:t>
                      </a:r>
                    </a:p>
                    <a:p>
                      <a:pPr marL="171450" indent="-171450">
                        <a:buFont typeface="Arial" panose="020B0604020202020204" pitchFamily="34" charset="0"/>
                        <a:buChar char="•"/>
                      </a:pPr>
                      <a:r>
                        <a:rPr lang="en-GB" sz="800" baseline="0" dirty="0" smtClean="0"/>
                        <a:t>Nobility still used in government – </a:t>
                      </a:r>
                      <a:r>
                        <a:rPr lang="en-GB" sz="800" baseline="0" dirty="0" err="1" smtClean="0"/>
                        <a:t>eg</a:t>
                      </a:r>
                      <a:r>
                        <a:rPr lang="en-GB" sz="800" baseline="0" dirty="0" smtClean="0"/>
                        <a:t> Suffolk given property in Lincolnshire  after </a:t>
                      </a:r>
                      <a:r>
                        <a:rPr lang="en-GB" sz="800" baseline="0" dirty="0" err="1" smtClean="0"/>
                        <a:t>PoG</a:t>
                      </a:r>
                      <a:r>
                        <a:rPr lang="en-GB" sz="800" baseline="0" dirty="0" smtClean="0"/>
                        <a:t> in 1536 and ordered to move there to ensure control.</a:t>
                      </a:r>
                    </a:p>
                    <a:p>
                      <a:pPr marL="171450" indent="-171450">
                        <a:buFont typeface="Arial" panose="020B0604020202020204" pitchFamily="34" charset="0"/>
                        <a:buChar char="•"/>
                      </a:pPr>
                      <a:r>
                        <a:rPr lang="en-GB" sz="800" baseline="0" dirty="0" smtClean="0"/>
                        <a:t>John Baron Russell also raised to the peerage and endowed with lands in Devon to bolster royal authority in the south West after the Marquees of Exeter’s execution.</a:t>
                      </a:r>
                    </a:p>
                    <a:p>
                      <a:pPr marL="171450" indent="-171450">
                        <a:buFont typeface="Arial" panose="020B0604020202020204" pitchFamily="34" charset="0"/>
                        <a:buChar char="•"/>
                      </a:pPr>
                      <a:r>
                        <a:rPr lang="en-GB" sz="800" baseline="0" dirty="0" smtClean="0"/>
                        <a:t>Nobles still raised men for armies – </a:t>
                      </a:r>
                      <a:r>
                        <a:rPr lang="en-GB" sz="800" baseline="0" dirty="0" err="1" smtClean="0"/>
                        <a:t>Eg</a:t>
                      </a:r>
                      <a:r>
                        <a:rPr lang="en-GB" sz="800" baseline="0" dirty="0" smtClean="0"/>
                        <a:t> Earl of Shrewsbury raised 4000 men for invasion of France in 1513.</a:t>
                      </a:r>
                    </a:p>
                    <a:p>
                      <a:pPr marL="171450" indent="-171450">
                        <a:buFont typeface="Arial" panose="020B0604020202020204" pitchFamily="34" charset="0"/>
                        <a:buChar char="•"/>
                      </a:pPr>
                      <a:r>
                        <a:rPr lang="en-GB" sz="800" baseline="0" dirty="0" smtClean="0"/>
                        <a:t>Some limits to power </a:t>
                      </a:r>
                      <a:r>
                        <a:rPr lang="en-GB" sz="800" baseline="0" dirty="0" err="1" smtClean="0"/>
                        <a:t>eg</a:t>
                      </a:r>
                      <a:r>
                        <a:rPr lang="en-GB" sz="800" baseline="0" dirty="0" smtClean="0"/>
                        <a:t> when Baron </a:t>
                      </a:r>
                      <a:r>
                        <a:rPr lang="en-GB" sz="800" baseline="0" dirty="0" err="1" smtClean="0"/>
                        <a:t>Dacre</a:t>
                      </a:r>
                      <a:r>
                        <a:rPr lang="en-GB" sz="800" baseline="0" dirty="0" smtClean="0"/>
                        <a:t> was hanged for murder in 1541 like a common criminal</a:t>
                      </a:r>
                      <a:endParaRPr lang="en-GB" sz="800" dirty="0" smtClean="0"/>
                    </a:p>
                  </a:txBody>
                  <a:tcPr/>
                </a:tc>
                <a:extLst>
                  <a:ext uri="{0D108BD9-81ED-4DB2-BD59-A6C34878D82A}">
                    <a16:rowId xmlns:a16="http://schemas.microsoft.com/office/drawing/2014/main" val="864534078"/>
                  </a:ext>
                </a:extLst>
              </a:tr>
              <a:tr h="208801">
                <a:tc>
                  <a:txBody>
                    <a:bodyPr/>
                    <a:lstStyle/>
                    <a:p>
                      <a:r>
                        <a:rPr lang="en-GB" sz="800" dirty="0" smtClean="0"/>
                        <a:t>Gentry</a:t>
                      </a:r>
                    </a:p>
                  </a:txBody>
                  <a:tcPr/>
                </a:tc>
                <a:tc>
                  <a:txBody>
                    <a:bodyPr/>
                    <a:lstStyle/>
                    <a:p>
                      <a:pPr marL="171450" indent="-171450">
                        <a:buFont typeface="Arial" panose="020B0604020202020204" pitchFamily="34" charset="0"/>
                        <a:buChar char="•"/>
                      </a:pPr>
                      <a:r>
                        <a:rPr lang="en-GB" sz="800" dirty="0" smtClean="0"/>
                        <a:t>Around 5000 under Henry.</a:t>
                      </a:r>
                    </a:p>
                    <a:p>
                      <a:pPr marL="171450" indent="-171450">
                        <a:buFont typeface="Arial" panose="020B0604020202020204" pitchFamily="34" charset="0"/>
                        <a:buChar char="•"/>
                      </a:pPr>
                      <a:r>
                        <a:rPr lang="en-GB" sz="800" dirty="0" smtClean="0"/>
                        <a:t>Number increased under Henry</a:t>
                      </a:r>
                    </a:p>
                    <a:p>
                      <a:pPr marL="171450" indent="-171450">
                        <a:buFont typeface="Arial" panose="020B0604020202020204" pitchFamily="34" charset="0"/>
                        <a:buChar char="•"/>
                      </a:pPr>
                      <a:r>
                        <a:rPr lang="en-GB" sz="800" dirty="0" smtClean="0"/>
                        <a:t>More took on roles as JPs or local administration.</a:t>
                      </a:r>
                    </a:p>
                  </a:txBody>
                  <a:tcPr/>
                </a:tc>
                <a:extLst>
                  <a:ext uri="{0D108BD9-81ED-4DB2-BD59-A6C34878D82A}">
                    <a16:rowId xmlns:a16="http://schemas.microsoft.com/office/drawing/2014/main" val="2355629242"/>
                  </a:ext>
                </a:extLst>
              </a:tr>
              <a:tr h="208801">
                <a:tc>
                  <a:txBody>
                    <a:bodyPr/>
                    <a:lstStyle/>
                    <a:p>
                      <a:r>
                        <a:rPr lang="en-GB" sz="800" dirty="0" smtClean="0"/>
                        <a:t>Commoners</a:t>
                      </a:r>
                    </a:p>
                  </a:txBody>
                  <a:tcPr/>
                </a:tc>
                <a:tc>
                  <a:txBody>
                    <a:bodyPr/>
                    <a:lstStyle/>
                    <a:p>
                      <a:pPr marL="171450" indent="-171450">
                        <a:buFont typeface="Arial" panose="020B0604020202020204" pitchFamily="34" charset="0"/>
                        <a:buChar char="•"/>
                      </a:pPr>
                      <a:r>
                        <a:rPr lang="en-GB" sz="800" dirty="0" smtClean="0"/>
                        <a:t>Little dramatic change in first half of Henry reign but rate of inflation did lead to more pressure.</a:t>
                      </a:r>
                    </a:p>
                    <a:p>
                      <a:pPr marL="171450" indent="-171450">
                        <a:buFont typeface="Arial" panose="020B0604020202020204" pitchFamily="34" charset="0"/>
                        <a:buChar char="•"/>
                      </a:pPr>
                      <a:r>
                        <a:rPr lang="en-GB" sz="800" dirty="0" smtClean="0"/>
                        <a:t>Some rebellion as seen in amicable Grant  - strongest resistance in Essex and Suffolk.</a:t>
                      </a:r>
                      <a:r>
                        <a:rPr lang="en-GB" sz="800" baseline="0" dirty="0" smtClean="0"/>
                        <a:t> Grant was hard to pay for unemployed cloth workers.</a:t>
                      </a:r>
                      <a:endParaRPr lang="en-GB" sz="800" dirty="0" smtClean="0"/>
                    </a:p>
                  </a:txBody>
                  <a:tcPr/>
                </a:tc>
                <a:extLst>
                  <a:ext uri="{0D108BD9-81ED-4DB2-BD59-A6C34878D82A}">
                    <a16:rowId xmlns:a16="http://schemas.microsoft.com/office/drawing/2014/main" val="174133663"/>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Regional government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See section on Cromwell and government.</a:t>
                      </a:r>
                    </a:p>
                  </a:txBody>
                  <a:tcPr/>
                </a:tc>
                <a:extLst>
                  <a:ext uri="{0D108BD9-81ED-4DB2-BD59-A6C34878D82A}">
                    <a16:rowId xmlns:a16="http://schemas.microsoft.com/office/drawing/2014/main" val="2600196371"/>
                  </a:ext>
                </a:extLst>
              </a:tr>
              <a:tr h="22310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Impact of the Reformation</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For more detail see Reformation sections for impact of dissolution</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Lack of popular support – rebellion as seen in the Pilgrimage</a:t>
                      </a:r>
                      <a:r>
                        <a:rPr lang="en-GB" sz="800" baseline="0" dirty="0" smtClean="0"/>
                        <a:t> of Grace.</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King took lots of land – lots sold off increasing the size and wealth of landholding gentry.</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Educational provision from monasteries lost (although some were </a:t>
                      </a:r>
                      <a:r>
                        <a:rPr lang="en-GB" sz="800" baseline="0" dirty="0" err="1" smtClean="0"/>
                        <a:t>refounded</a:t>
                      </a:r>
                      <a:r>
                        <a:rPr lang="en-GB" sz="800" baseline="0" dirty="0" smtClean="0"/>
                        <a:t> as schools)</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Monks and nuns rendered unemployed. Some secured new positions or received pensions.</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aseline="0" dirty="0" smtClean="0"/>
                        <a:t>Many monasteries doubled a churches and were the centre of the local community. </a:t>
                      </a:r>
                      <a:r>
                        <a:rPr lang="en-GB" sz="800" baseline="0" dirty="0" err="1" smtClean="0"/>
                        <a:t>Eg</a:t>
                      </a:r>
                      <a:r>
                        <a:rPr lang="en-GB" sz="800" baseline="0" dirty="0" smtClean="0"/>
                        <a:t> at </a:t>
                      </a:r>
                      <a:r>
                        <a:rPr lang="en-GB" sz="800" baseline="0" dirty="0" err="1" smtClean="0"/>
                        <a:t>Hexam</a:t>
                      </a:r>
                      <a:r>
                        <a:rPr lang="en-GB" sz="800" baseline="0" dirty="0" smtClean="0"/>
                        <a:t> in Northumberland the royal commissioner was prevented from beginning dissolution due to a gathering of armed men. </a:t>
                      </a:r>
                      <a:endParaRPr lang="en-GB" sz="800" dirty="0" smtClean="0"/>
                    </a:p>
                  </a:txBody>
                  <a:tcPr/>
                </a:tc>
                <a:extLst>
                  <a:ext uri="{0D108BD9-81ED-4DB2-BD59-A6C34878D82A}">
                    <a16:rowId xmlns:a16="http://schemas.microsoft.com/office/drawing/2014/main" val="2256950035"/>
                  </a:ext>
                </a:extLst>
              </a:tr>
            </a:tbl>
          </a:graphicData>
        </a:graphic>
      </p:graphicFrame>
    </p:spTree>
    <p:extLst>
      <p:ext uri="{BB962C8B-B14F-4D97-AF65-F5344CB8AC3E}">
        <p14:creationId xmlns:p14="http://schemas.microsoft.com/office/powerpoint/2010/main" val="354464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26341" y="1200444"/>
            <a:ext cx="1501274" cy="461665"/>
          </a:xfrm>
          <a:prstGeom prst="rect">
            <a:avLst/>
          </a:prstGeom>
          <a:noFill/>
        </p:spPr>
        <p:txBody>
          <a:bodyPr wrap="square" rtlCol="0">
            <a:spAutoFit/>
          </a:bodyPr>
          <a:lstStyle/>
          <a:p>
            <a:pPr algn="ctr"/>
            <a:r>
              <a:rPr lang="en-GB" sz="1200" dirty="0" smtClean="0"/>
              <a:t>Henry VIII –  The pre-Reformation Church</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811776636"/>
              </p:ext>
            </p:extLst>
          </p:nvPr>
        </p:nvGraphicFramePr>
        <p:xfrm>
          <a:off x="5778501" y="88900"/>
          <a:ext cx="4038599" cy="6497320"/>
        </p:xfrm>
        <a:graphic>
          <a:graphicData uri="http://schemas.openxmlformats.org/drawingml/2006/table">
            <a:tbl>
              <a:tblPr firstRow="1" bandRow="1">
                <a:tableStyleId>{21E4AEA4-8DFA-4A89-87EB-49C32662AFE0}</a:tableStyleId>
              </a:tblPr>
              <a:tblGrid>
                <a:gridCol w="217463">
                  <a:extLst>
                    <a:ext uri="{9D8B030D-6E8A-4147-A177-3AD203B41FA5}">
                      <a16:colId xmlns:a16="http://schemas.microsoft.com/office/drawing/2014/main" val="1007388874"/>
                    </a:ext>
                  </a:extLst>
                </a:gridCol>
                <a:gridCol w="2135798">
                  <a:extLst>
                    <a:ext uri="{9D8B030D-6E8A-4147-A177-3AD203B41FA5}">
                      <a16:colId xmlns:a16="http://schemas.microsoft.com/office/drawing/2014/main" val="876822843"/>
                    </a:ext>
                  </a:extLst>
                </a:gridCol>
                <a:gridCol w="1685338">
                  <a:extLst>
                    <a:ext uri="{9D8B030D-6E8A-4147-A177-3AD203B41FA5}">
                      <a16:colId xmlns:a16="http://schemas.microsoft.com/office/drawing/2014/main" val="2035083503"/>
                    </a:ext>
                  </a:extLst>
                </a:gridCol>
              </a:tblGrid>
              <a:tr h="370840">
                <a:tc>
                  <a:txBody>
                    <a:bodyPr/>
                    <a:lstStyle/>
                    <a:p>
                      <a:endParaRPr lang="en-GB" sz="800" dirty="0"/>
                    </a:p>
                  </a:txBody>
                  <a:tcPr/>
                </a:tc>
                <a:tc>
                  <a:txBody>
                    <a:bodyPr/>
                    <a:lstStyle/>
                    <a:p>
                      <a:r>
                        <a:rPr lang="en-GB" sz="800" dirty="0" smtClean="0"/>
                        <a:t>Challenges to the Church</a:t>
                      </a:r>
                      <a:endParaRPr lang="en-GB" sz="800" dirty="0"/>
                    </a:p>
                  </a:txBody>
                  <a:tcPr/>
                </a:tc>
                <a:tc>
                  <a:txBody>
                    <a:bodyPr/>
                    <a:lstStyle/>
                    <a:p>
                      <a:r>
                        <a:rPr lang="en-GB" sz="800" dirty="0" smtClean="0"/>
                        <a:t>Limitations to the Challenge</a:t>
                      </a:r>
                      <a:endParaRPr lang="en-GB" sz="800" dirty="0"/>
                    </a:p>
                  </a:txBody>
                  <a:tcPr/>
                </a:tc>
                <a:extLst>
                  <a:ext uri="{0D108BD9-81ED-4DB2-BD59-A6C34878D82A}">
                    <a16:rowId xmlns:a16="http://schemas.microsoft.com/office/drawing/2014/main" val="1110639599"/>
                  </a:ext>
                </a:extLst>
              </a:tr>
              <a:tr h="370840">
                <a:tc>
                  <a:txBody>
                    <a:bodyPr/>
                    <a:lstStyle/>
                    <a:p>
                      <a:r>
                        <a:rPr lang="en-GB" sz="800" kern="1200" dirty="0" smtClean="0">
                          <a:solidFill>
                            <a:schemeClr val="dk1"/>
                          </a:solidFill>
                          <a:effectLst/>
                          <a:latin typeface="+mn-lt"/>
                          <a:ea typeface="+mn-ea"/>
                          <a:cs typeface="+mn-cs"/>
                        </a:rPr>
                        <a:t>Lollards</a:t>
                      </a:r>
                    </a:p>
                  </a:txBody>
                  <a:tcPr vert="vert270"/>
                </a:tc>
                <a:tc>
                  <a:txBody>
                    <a:bodyPr/>
                    <a:lstStyle/>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Followed the teachings of John Wycliffe. </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They wanted reform of the Catholic Church and laid stress on lay piety, that is, the reading of the Bible by ordinary people should be encouraged. </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minimised the importance of the priesthood and the sacraments.</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questioned the doctrine of transubstantiation.  </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Lollards were a small group mainly based in the South East. Even though o</a:t>
                      </a:r>
                      <a:r>
                        <a:rPr lang="en-GB" sz="800" kern="1200" dirty="0" smtClean="0">
                          <a:solidFill>
                            <a:schemeClr val="dk1"/>
                          </a:solidFill>
                          <a:effectLst/>
                          <a:latin typeface="+mn-lt"/>
                          <a:ea typeface="+mn-ea"/>
                          <a:cs typeface="+mn-cs"/>
                        </a:rPr>
                        <a:t>ver 73 people were tried as suspects of being Lollards under Henry VII.  Only 11 were burned for their crimes. In 1515 the Bishop of London complained about their heretical views,</a:t>
                      </a:r>
                      <a:r>
                        <a:rPr lang="en-GB" sz="800" kern="1200" baseline="0" dirty="0" smtClean="0">
                          <a:solidFill>
                            <a:schemeClr val="dk1"/>
                          </a:solidFill>
                          <a:effectLst/>
                          <a:latin typeface="+mn-lt"/>
                          <a:ea typeface="+mn-ea"/>
                          <a:cs typeface="+mn-cs"/>
                        </a:rPr>
                        <a:t> however this was complaint rather than a real problem.</a:t>
                      </a:r>
                      <a:endParaRPr lang="en-GB" sz="800" dirty="0" smtClean="0"/>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800" kern="1200" dirty="0" smtClean="0">
                        <a:solidFill>
                          <a:schemeClr val="dk1"/>
                        </a:solidFill>
                        <a:effectLst/>
                        <a:latin typeface="+mn-lt"/>
                        <a:ea typeface="+mn-ea"/>
                        <a:cs typeface="+mn-cs"/>
                      </a:endParaRPr>
                    </a:p>
                    <a:p>
                      <a:endParaRPr lang="en-GB" sz="800" dirty="0"/>
                    </a:p>
                  </a:txBody>
                  <a:tcPr/>
                </a:tc>
                <a:extLst>
                  <a:ext uri="{0D108BD9-81ED-4DB2-BD59-A6C34878D82A}">
                    <a16:rowId xmlns:a16="http://schemas.microsoft.com/office/drawing/2014/main" val="2660588242"/>
                  </a:ext>
                </a:extLst>
              </a:tr>
              <a:tr h="370840">
                <a:tc>
                  <a:txBody>
                    <a:bodyPr/>
                    <a:lstStyle/>
                    <a:p>
                      <a:r>
                        <a:rPr lang="en-GB" sz="800" dirty="0" smtClean="0"/>
                        <a:t>Humanists – </a:t>
                      </a:r>
                      <a:r>
                        <a:rPr lang="en-GB" sz="800" dirty="0" err="1" smtClean="0"/>
                        <a:t>eg</a:t>
                      </a:r>
                      <a:r>
                        <a:rPr lang="en-GB" sz="800" dirty="0" smtClean="0"/>
                        <a:t> Erasmus, Colet and More</a:t>
                      </a:r>
                      <a:endParaRPr lang="en-GB" sz="800" dirty="0"/>
                    </a:p>
                  </a:txBody>
                  <a:tcPr vert="vert270"/>
                </a:tc>
                <a:tc>
                  <a:txBody>
                    <a:bodyPr/>
                    <a:lstStyle/>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Humanists like Erasmus adopted a scientific approach to studying sacred texts.  He decided to study the scriptures in their earliest form. He published the  Greek New Testament, but also revealed the disparity between the original sources and religious traditions.</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Erasmus criticised certain groups in </a:t>
                      </a:r>
                      <a:r>
                        <a:rPr lang="en-GB" sz="800" i="1" kern="1200" dirty="0" smtClean="0">
                          <a:solidFill>
                            <a:schemeClr val="dk1"/>
                          </a:solidFill>
                          <a:effectLst/>
                          <a:latin typeface="+mn-lt"/>
                          <a:ea typeface="+mn-ea"/>
                          <a:cs typeface="+mn-cs"/>
                        </a:rPr>
                        <a:t>In Praise of Folly</a:t>
                      </a:r>
                      <a:r>
                        <a:rPr lang="en-GB" sz="800" kern="1200" dirty="0" smtClean="0">
                          <a:solidFill>
                            <a:schemeClr val="dk1"/>
                          </a:solidFill>
                          <a:effectLst/>
                          <a:latin typeface="+mn-lt"/>
                          <a:ea typeface="+mn-ea"/>
                          <a:cs typeface="+mn-cs"/>
                        </a:rPr>
                        <a:t> (1511). He criticised the monks who did not live godly lives.  He also criticised how the Pope(s) did not live lives like Christ (who lived a life of poverty and service). </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Humanists placed emphasis on a religion that was less ritualistic and some criticised transubstantiation and tithes. They attacked the Church’s exploitation of practices such as veneration of saints and the selling of indulgences.</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Colet’s sermon to convocation in 1512 showed a humanist critique of the clergy not living good lives.  He attacked immorality, their pursuit of wealth, issues of pluralism and absenteeism amongst other problems.</a:t>
                      </a:r>
                      <a:endParaRPr lang="en-GB" sz="800" dirty="0"/>
                    </a:p>
                  </a:txBody>
                  <a:tcPr/>
                </a:tc>
                <a:tc>
                  <a:txBody>
                    <a:bodyPr/>
                    <a:lstStyle/>
                    <a:p>
                      <a:r>
                        <a:rPr lang="en-GB" sz="800" dirty="0" smtClean="0"/>
                        <a:t>Humanists were a disparate group they didn’t all agree.  Erasmus focused on reason whereas More focused on faith.  They were well-educated and did not have a following amongst the masses.</a:t>
                      </a:r>
                      <a:endParaRPr lang="en-GB" sz="800" dirty="0"/>
                    </a:p>
                  </a:txBody>
                  <a:tcPr/>
                </a:tc>
                <a:extLst>
                  <a:ext uri="{0D108BD9-81ED-4DB2-BD59-A6C34878D82A}">
                    <a16:rowId xmlns:a16="http://schemas.microsoft.com/office/drawing/2014/main" val="1972838005"/>
                  </a:ext>
                </a:extLst>
              </a:tr>
              <a:tr h="370840">
                <a:tc>
                  <a:txBody>
                    <a:bodyPr/>
                    <a:lstStyle/>
                    <a:p>
                      <a:r>
                        <a:rPr lang="en-GB" sz="800" dirty="0" smtClean="0"/>
                        <a:t>Protestantism</a:t>
                      </a:r>
                      <a:endParaRPr lang="en-GB" sz="800" dirty="0"/>
                    </a:p>
                  </a:txBody>
                  <a:tcPr vert="vert270"/>
                </a:tc>
                <a:tc>
                  <a:txBody>
                    <a:bodyPr/>
                    <a:lstStyle/>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Luther’s 95 thesis in 1517 started the Reformation and the ideas spread to England through the merchants</a:t>
                      </a:r>
                      <a:r>
                        <a:rPr lang="en-GB" sz="800" kern="1200" smtClean="0">
                          <a:solidFill>
                            <a:schemeClr val="dk1"/>
                          </a:solidFill>
                          <a:effectLst/>
                          <a:latin typeface="+mn-lt"/>
                          <a:ea typeface="+mn-ea"/>
                          <a:cs typeface="+mn-cs"/>
                        </a:rPr>
                        <a:t>. </a:t>
                      </a:r>
                    </a:p>
                    <a:p>
                      <a:pPr marL="72000" indent="-72000">
                        <a:buFont typeface="Arial" panose="020B0604020202020204" pitchFamily="34" charset="0"/>
                        <a:buChar char="•"/>
                      </a:pPr>
                      <a:r>
                        <a:rPr lang="en-GB" sz="800" kern="1200" smtClean="0">
                          <a:solidFill>
                            <a:schemeClr val="dk1"/>
                          </a:solidFill>
                          <a:effectLst/>
                          <a:latin typeface="+mn-lt"/>
                          <a:ea typeface="+mn-ea"/>
                          <a:cs typeface="+mn-cs"/>
                        </a:rPr>
                        <a:t> </a:t>
                      </a:r>
                      <a:r>
                        <a:rPr lang="en-GB" sz="800" kern="1200" dirty="0" smtClean="0">
                          <a:solidFill>
                            <a:schemeClr val="dk1"/>
                          </a:solidFill>
                          <a:effectLst/>
                          <a:latin typeface="+mn-lt"/>
                          <a:ea typeface="+mn-ea"/>
                          <a:cs typeface="+mn-cs"/>
                        </a:rPr>
                        <a:t>It was discussed in the White Horse pub by figures such as Tyndale and Cranmer.</a:t>
                      </a:r>
                      <a:endParaRPr lang="en-GB" sz="800" dirty="0"/>
                    </a:p>
                  </a:txBody>
                  <a:tcPr/>
                </a:tc>
                <a:tc>
                  <a:txBody>
                    <a:bodyPr/>
                    <a:lstStyle/>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There were clear responses to Lutheranism in England. There were public book burnings of Lutheran texts.  In May 1521 Wolsey held book burning outside St Pauls in London.  Protestant sympathisers in Universities were punished.  Henry also published a book called </a:t>
                      </a:r>
                      <a:r>
                        <a:rPr lang="en-GB" sz="800" i="1" kern="1200" dirty="0" smtClean="0">
                          <a:solidFill>
                            <a:schemeClr val="dk1"/>
                          </a:solidFill>
                          <a:effectLst/>
                          <a:latin typeface="+mn-lt"/>
                          <a:ea typeface="+mn-ea"/>
                          <a:cs typeface="+mn-cs"/>
                        </a:rPr>
                        <a:t>In defence of the Seven Sacraments</a:t>
                      </a:r>
                    </a:p>
                    <a:p>
                      <a:pPr marL="72000" indent="-72000">
                        <a:buFont typeface="Arial" panose="020B0604020202020204" pitchFamily="34" charset="0"/>
                        <a:buChar char="•"/>
                      </a:pPr>
                      <a:r>
                        <a:rPr lang="en-GB" sz="800" i="0" kern="1200" dirty="0" smtClean="0">
                          <a:solidFill>
                            <a:schemeClr val="dk1"/>
                          </a:solidFill>
                          <a:effectLst/>
                          <a:latin typeface="+mn-lt"/>
                          <a:ea typeface="+mn-ea"/>
                          <a:cs typeface="+mn-cs"/>
                        </a:rPr>
                        <a:t>Protestant</a:t>
                      </a:r>
                      <a:r>
                        <a:rPr lang="en-GB" sz="800" i="0" kern="1200" baseline="0" dirty="0" smtClean="0">
                          <a:solidFill>
                            <a:schemeClr val="dk1"/>
                          </a:solidFill>
                          <a:effectLst/>
                          <a:latin typeface="+mn-lt"/>
                          <a:ea typeface="+mn-ea"/>
                          <a:cs typeface="+mn-cs"/>
                        </a:rPr>
                        <a:t> ideas were located mainly in the south Eastern towns and London.  No mass following.</a:t>
                      </a:r>
                      <a:endParaRPr lang="en-GB" sz="800" i="0" dirty="0"/>
                    </a:p>
                  </a:txBody>
                  <a:tcPr/>
                </a:tc>
                <a:extLst>
                  <a:ext uri="{0D108BD9-81ED-4DB2-BD59-A6C34878D82A}">
                    <a16:rowId xmlns:a16="http://schemas.microsoft.com/office/drawing/2014/main" val="98479691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81298924"/>
              </p:ext>
            </p:extLst>
          </p:nvPr>
        </p:nvGraphicFramePr>
        <p:xfrm>
          <a:off x="61875" y="48794"/>
          <a:ext cx="4264466" cy="6766560"/>
        </p:xfrm>
        <a:graphic>
          <a:graphicData uri="http://schemas.openxmlformats.org/drawingml/2006/table">
            <a:tbl>
              <a:tblPr firstRow="1" bandRow="1">
                <a:tableStyleId>{21E4AEA4-8DFA-4A89-87EB-49C32662AFE0}</a:tableStyleId>
              </a:tblPr>
              <a:tblGrid>
                <a:gridCol w="4264466">
                  <a:extLst>
                    <a:ext uri="{9D8B030D-6E8A-4147-A177-3AD203B41FA5}">
                      <a16:colId xmlns:a16="http://schemas.microsoft.com/office/drawing/2014/main" val="635070321"/>
                    </a:ext>
                  </a:extLst>
                </a:gridCol>
              </a:tblGrid>
              <a:tr h="165260">
                <a:tc>
                  <a:txBody>
                    <a:bodyPr/>
                    <a:lstStyle/>
                    <a:p>
                      <a:pPr marL="0" indent="0">
                        <a:buFont typeface="Arial" panose="020B0604020202020204" pitchFamily="34" charset="0"/>
                        <a:buNone/>
                      </a:pPr>
                      <a:r>
                        <a:rPr lang="en-GB" sz="800" dirty="0" smtClean="0"/>
                        <a:t>Condition of the Church</a:t>
                      </a:r>
                      <a:endParaRPr lang="en-GB" sz="800" dirty="0"/>
                    </a:p>
                  </a:txBody>
                  <a:tcPr/>
                </a:tc>
                <a:extLst>
                  <a:ext uri="{0D108BD9-81ED-4DB2-BD59-A6C34878D82A}">
                    <a16:rowId xmlns:a16="http://schemas.microsoft.com/office/drawing/2014/main" val="4233581352"/>
                  </a:ext>
                </a:extLst>
              </a:tr>
              <a:tr h="731864">
                <a:tc>
                  <a:txBody>
                    <a:bodyPr/>
                    <a:lstStyle/>
                    <a:p>
                      <a:pPr marL="0" indent="0">
                        <a:buFont typeface="Arial" panose="020B0604020202020204" pitchFamily="34" charset="0"/>
                        <a:buNone/>
                      </a:pPr>
                      <a:r>
                        <a:rPr lang="en-GB" sz="800" b="1" kern="1200" dirty="0" smtClean="0">
                          <a:solidFill>
                            <a:schemeClr val="dk1"/>
                          </a:solidFill>
                          <a:effectLst/>
                          <a:latin typeface="+mn-lt"/>
                          <a:ea typeface="+mn-ea"/>
                          <a:cs typeface="+mn-cs"/>
                        </a:rPr>
                        <a:t>Parish Churches and Chapels</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There was a lot of Church building in the late Medieval period.  Nearly two-thirds of English Parish Churches were built or rebuilt in the C15th.  For example in Louth, in Lincolnshire, fundraising produced £305 to build the parish Church and more money was raised between 1501-1515 to construct a magnificent spire.</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Money was left in wills to the Church by a large proportion of people – 57% in Devon and Cornwall between 1520 and 1527.  It was however lower in the South East.</a:t>
                      </a:r>
                      <a:endParaRPr lang="en-GB" sz="800" dirty="0"/>
                    </a:p>
                  </a:txBody>
                  <a:tcPr/>
                </a:tc>
                <a:extLst>
                  <a:ext uri="{0D108BD9-81ED-4DB2-BD59-A6C34878D82A}">
                    <a16:rowId xmlns:a16="http://schemas.microsoft.com/office/drawing/2014/main" val="1441761298"/>
                  </a:ext>
                </a:extLst>
              </a:tr>
              <a:tr h="1865072">
                <a:tc>
                  <a:txBody>
                    <a:bodyPr/>
                    <a:lstStyle/>
                    <a:p>
                      <a:pPr marL="0" indent="0">
                        <a:buFont typeface="Arial" panose="020B0604020202020204" pitchFamily="34" charset="0"/>
                        <a:buNone/>
                      </a:pPr>
                      <a:r>
                        <a:rPr lang="en-GB" sz="800" b="1" kern="1200" dirty="0" smtClean="0">
                          <a:effectLst/>
                        </a:rPr>
                        <a:t>Corruption</a:t>
                      </a:r>
                      <a:r>
                        <a:rPr lang="en-GB" sz="800" b="1" kern="1200" baseline="0" dirty="0" smtClean="0">
                          <a:effectLst/>
                        </a:rPr>
                        <a:t> in the Church</a:t>
                      </a:r>
                      <a:endParaRPr lang="en-GB" sz="800" b="1" kern="1200" dirty="0" smtClean="0">
                        <a:effectLst/>
                      </a:endParaRPr>
                    </a:p>
                    <a:p>
                      <a:pPr marL="72000" indent="-72000">
                        <a:buFont typeface="Arial" panose="020B0604020202020204" pitchFamily="34" charset="0"/>
                        <a:buChar char="•"/>
                      </a:pPr>
                      <a:r>
                        <a:rPr lang="en-GB" sz="800" kern="1200" dirty="0" smtClean="0">
                          <a:effectLst/>
                        </a:rPr>
                        <a:t>William Melton was the Chancellor of York Minster from 1496-1528.</a:t>
                      </a:r>
                      <a:r>
                        <a:rPr lang="en-GB" sz="800" kern="1200" baseline="0" dirty="0" smtClean="0">
                          <a:effectLst/>
                        </a:rPr>
                        <a:t> </a:t>
                      </a:r>
                      <a:r>
                        <a:rPr lang="en-GB" sz="800" kern="1200" dirty="0" smtClean="0">
                          <a:effectLst/>
                        </a:rPr>
                        <a:t>Melton wrote his Exhortation at the start of Henry VIII’s reign. He criticised clergy for lacking in training and discipline.  (In particular being drunk, being with women, time in hunting and hawking, not focused on reading)</a:t>
                      </a:r>
                    </a:p>
                    <a:p>
                      <a:pPr marL="72000" indent="-72000">
                        <a:buFont typeface="Arial" panose="020B0604020202020204" pitchFamily="34" charset="0"/>
                        <a:buChar char="•"/>
                      </a:pPr>
                      <a:r>
                        <a:rPr lang="en-GB" sz="800" kern="1200" dirty="0" smtClean="0">
                          <a:effectLst/>
                        </a:rPr>
                        <a:t>Wolsey was guilty of pluralism and absenteeism.  In the 1520s he</a:t>
                      </a:r>
                      <a:r>
                        <a:rPr lang="en-GB" sz="800" kern="1200" baseline="0" dirty="0" smtClean="0">
                          <a:effectLst/>
                        </a:rPr>
                        <a:t> became </a:t>
                      </a:r>
                      <a:r>
                        <a:rPr lang="en-GB" sz="800" kern="1200" dirty="0" smtClean="0">
                          <a:effectLst/>
                        </a:rPr>
                        <a:t>Bishop of Durham in 1523 and Bishop of Winchester in 1529, both important and with a good income.  He also was appointed Abbot of St Albans, one of the richest monasteries.</a:t>
                      </a:r>
                    </a:p>
                    <a:p>
                      <a:pPr marL="0" indent="0">
                        <a:buFont typeface="Arial" panose="020B0604020202020204" pitchFamily="34" charset="0"/>
                        <a:buNone/>
                      </a:pPr>
                      <a:r>
                        <a:rPr lang="en-GB" sz="800" kern="1200" dirty="0" smtClean="0">
                          <a:effectLst/>
                        </a:rPr>
                        <a:t>HOWEVER</a:t>
                      </a:r>
                    </a:p>
                    <a:p>
                      <a:pPr marL="72000" indent="-72000">
                        <a:buFont typeface="Arial" panose="020B0604020202020204" pitchFamily="34" charset="0"/>
                        <a:buChar char="•"/>
                      </a:pPr>
                      <a:r>
                        <a:rPr lang="en-GB" sz="800" kern="1200" dirty="0" smtClean="0">
                          <a:effectLst/>
                        </a:rPr>
                        <a:t>In Cardinal Morton’s visitation of Suffolk in 1499 he saw 489 parishes.  There were only 8 allegations of sexual laxity, and two priests were suspended for ignorance. 48 were found to be absent, but in all but 2 cases they had appointed appropriate deputies and there was no suggestion of pastoral neglect</a:t>
                      </a:r>
                    </a:p>
                    <a:p>
                      <a:pPr marL="72000" indent="-72000">
                        <a:buFont typeface="Arial" panose="020B0604020202020204" pitchFamily="34" charset="0"/>
                        <a:buChar char="•"/>
                      </a:pPr>
                      <a:r>
                        <a:rPr lang="en-GB" sz="800" kern="1200" dirty="0" smtClean="0">
                          <a:effectLst/>
                        </a:rPr>
                        <a:t>In the diocese of Lincoln there were about 1006 parishes and over 2000 priests.  At visitation of over 1000 priests there were only 25 accusations of sexual misconduct.  17 complaints over services not being done properly and 12 that rituals were not properly performed.</a:t>
                      </a:r>
                    </a:p>
                    <a:p>
                      <a:pPr marL="72000" indent="-72000">
                        <a:buFont typeface="Arial" panose="020B0604020202020204" pitchFamily="34" charset="0"/>
                        <a:buChar char="•"/>
                      </a:pPr>
                      <a:r>
                        <a:rPr lang="en-GB" sz="800" kern="1200" dirty="0" smtClean="0">
                          <a:effectLst/>
                        </a:rPr>
                        <a:t>Clergy were generally respected although elements of hostility were evident</a:t>
                      </a:r>
                      <a:r>
                        <a:rPr lang="en-GB" sz="800" kern="1200" baseline="0" dirty="0" smtClean="0">
                          <a:effectLst/>
                        </a:rPr>
                        <a:t> in the South East</a:t>
                      </a:r>
                      <a:endParaRPr lang="en-GB" sz="800" dirty="0" smtClean="0"/>
                    </a:p>
                  </a:txBody>
                  <a:tcPr/>
                </a:tc>
                <a:extLst>
                  <a:ext uri="{0D108BD9-81ED-4DB2-BD59-A6C34878D82A}">
                    <a16:rowId xmlns:a16="http://schemas.microsoft.com/office/drawing/2014/main" val="200001715"/>
                  </a:ext>
                </a:extLst>
              </a:tr>
              <a:tr h="354128">
                <a:tc>
                  <a:txBody>
                    <a:bodyPr/>
                    <a:lstStyle/>
                    <a:p>
                      <a:pPr marL="0" indent="0">
                        <a:buFont typeface="Arial" panose="020B0604020202020204" pitchFamily="34" charset="0"/>
                        <a:buNone/>
                      </a:pPr>
                      <a:r>
                        <a:rPr lang="en-GB" sz="800" b="1" dirty="0" smtClean="0"/>
                        <a:t>Sacraments and Rituals</a:t>
                      </a:r>
                    </a:p>
                    <a:p>
                      <a:pPr marL="72000" indent="-72000">
                        <a:buFont typeface="Arial" panose="020B0604020202020204" pitchFamily="34" charset="0"/>
                        <a:buChar char="•"/>
                      </a:pPr>
                      <a:r>
                        <a:rPr lang="en-GB" sz="800" dirty="0" smtClean="0"/>
                        <a:t>There remained a high attendance at Mass.</a:t>
                      </a:r>
                      <a:r>
                        <a:rPr lang="en-GB" sz="800" baseline="0" dirty="0" smtClean="0"/>
                        <a:t>  There was a lot of expensive equipment in churches required for the celebration of mass showing support. </a:t>
                      </a:r>
                      <a:endParaRPr lang="en-GB" sz="800" dirty="0" smtClean="0"/>
                    </a:p>
                  </a:txBody>
                  <a:tcPr/>
                </a:tc>
                <a:extLst>
                  <a:ext uri="{0D108BD9-81ED-4DB2-BD59-A6C34878D82A}">
                    <a16:rowId xmlns:a16="http://schemas.microsoft.com/office/drawing/2014/main" val="1138981121"/>
                  </a:ext>
                </a:extLst>
              </a:tr>
              <a:tr h="731864">
                <a:tc>
                  <a:txBody>
                    <a:bodyPr/>
                    <a:lstStyle/>
                    <a:p>
                      <a:pPr marL="0" indent="0">
                        <a:buFont typeface="Arial" panose="020B0604020202020204" pitchFamily="34" charset="0"/>
                        <a:buNone/>
                      </a:pPr>
                      <a:r>
                        <a:rPr lang="en-GB" sz="800" b="1" dirty="0" smtClean="0"/>
                        <a:t>Lay Piety</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There were works of popular devotion for lay people to encourage them to live holier lives such as Walter Hilton’s </a:t>
                      </a:r>
                      <a:r>
                        <a:rPr lang="en-GB" sz="800" i="1" kern="1200" dirty="0" smtClean="0">
                          <a:solidFill>
                            <a:schemeClr val="dk1"/>
                          </a:solidFill>
                          <a:effectLst/>
                          <a:latin typeface="+mn-lt"/>
                          <a:ea typeface="+mn-ea"/>
                          <a:cs typeface="+mn-cs"/>
                        </a:rPr>
                        <a:t>The Scale of Perfection</a:t>
                      </a:r>
                      <a:r>
                        <a:rPr lang="en-GB" sz="800" kern="1200" dirty="0" smtClean="0">
                          <a:solidFill>
                            <a:schemeClr val="dk1"/>
                          </a:solidFill>
                          <a:effectLst/>
                          <a:latin typeface="+mn-lt"/>
                          <a:ea typeface="+mn-ea"/>
                          <a:cs typeface="+mn-cs"/>
                        </a:rPr>
                        <a:t> and </a:t>
                      </a:r>
                      <a:r>
                        <a:rPr lang="en-GB" sz="800" i="1" kern="1200" dirty="0" smtClean="0">
                          <a:solidFill>
                            <a:schemeClr val="dk1"/>
                          </a:solidFill>
                          <a:effectLst/>
                          <a:latin typeface="+mn-lt"/>
                          <a:ea typeface="+mn-ea"/>
                          <a:cs typeface="+mn-cs"/>
                        </a:rPr>
                        <a:t>The Mirror of the blessed Life</a:t>
                      </a:r>
                      <a:r>
                        <a:rPr lang="en-GB" sz="800" kern="1200" dirty="0" smtClean="0">
                          <a:solidFill>
                            <a:schemeClr val="dk1"/>
                          </a:solidFill>
                          <a:effectLst/>
                          <a:latin typeface="+mn-lt"/>
                          <a:ea typeface="+mn-ea"/>
                          <a:cs typeface="+mn-cs"/>
                        </a:rPr>
                        <a:t>.  Between 1486 and 1533 </a:t>
                      </a:r>
                      <a:r>
                        <a:rPr lang="en-GB" sz="800" i="1" kern="1200" dirty="0" smtClean="0">
                          <a:solidFill>
                            <a:schemeClr val="dk1"/>
                          </a:solidFill>
                          <a:effectLst/>
                          <a:latin typeface="+mn-lt"/>
                          <a:ea typeface="+mn-ea"/>
                          <a:cs typeface="+mn-cs"/>
                        </a:rPr>
                        <a:t>The Scale </a:t>
                      </a:r>
                      <a:r>
                        <a:rPr lang="en-GB" sz="800" kern="1200" dirty="0" smtClean="0">
                          <a:solidFill>
                            <a:schemeClr val="dk1"/>
                          </a:solidFill>
                          <a:effectLst/>
                          <a:latin typeface="+mn-lt"/>
                          <a:ea typeface="+mn-ea"/>
                          <a:cs typeface="+mn-cs"/>
                        </a:rPr>
                        <a:t>was published 5 times and the Mirror 9 times!</a:t>
                      </a:r>
                    </a:p>
                    <a:p>
                      <a:pPr marL="72000" indent="-72000">
                        <a:buFont typeface="Arial" panose="020B0604020202020204" pitchFamily="34" charset="0"/>
                        <a:buChar char="•"/>
                      </a:pPr>
                      <a:r>
                        <a:rPr lang="en-GB" sz="800" kern="1200" dirty="0" smtClean="0">
                          <a:solidFill>
                            <a:schemeClr val="dk1"/>
                          </a:solidFill>
                          <a:effectLst/>
                          <a:latin typeface="+mn-lt"/>
                          <a:ea typeface="+mn-ea"/>
                          <a:cs typeface="+mn-cs"/>
                        </a:rPr>
                        <a:t>Wills in the C15th show a steady increase in lay ownership of popular liturgical and devotional works, and it appears that these were the staple reading matter of the literate laity.</a:t>
                      </a:r>
                      <a:endParaRPr lang="en-GB" sz="800" b="1" dirty="0" smtClean="0"/>
                    </a:p>
                  </a:txBody>
                  <a:tcPr/>
                </a:tc>
                <a:extLst>
                  <a:ext uri="{0D108BD9-81ED-4DB2-BD59-A6C34878D82A}">
                    <a16:rowId xmlns:a16="http://schemas.microsoft.com/office/drawing/2014/main" val="2486972971"/>
                  </a:ext>
                </a:extLst>
              </a:tr>
              <a:tr h="1392902">
                <a:tc>
                  <a:txBody>
                    <a:bodyPr/>
                    <a:lstStyle/>
                    <a:p>
                      <a:pPr marL="0" indent="0">
                        <a:buFont typeface="Arial" panose="020B0604020202020204" pitchFamily="34" charset="0"/>
                        <a:buNone/>
                      </a:pPr>
                      <a:r>
                        <a:rPr lang="en-GB" sz="800" b="1" dirty="0" smtClean="0"/>
                        <a:t>Anticlericalism</a:t>
                      </a:r>
                    </a:p>
                    <a:p>
                      <a:pPr marL="72000" indent="-72000">
                        <a:buFont typeface="Arial" panose="020B0604020202020204" pitchFamily="34" charset="0"/>
                        <a:buChar char="•"/>
                      </a:pPr>
                      <a:r>
                        <a:rPr lang="en-GB" sz="800" b="0" dirty="0" err="1" smtClean="0"/>
                        <a:t>Hunne’s</a:t>
                      </a:r>
                      <a:r>
                        <a:rPr lang="en-GB" sz="800" b="0" baseline="0" dirty="0" smtClean="0"/>
                        <a:t> Case in 1515 – </a:t>
                      </a:r>
                      <a:r>
                        <a:rPr lang="en-GB" sz="800" b="0" baseline="0" dirty="0" err="1" smtClean="0"/>
                        <a:t>Hunne</a:t>
                      </a:r>
                      <a:r>
                        <a:rPr lang="en-GB" sz="800" b="0" baseline="0" dirty="0" smtClean="0"/>
                        <a:t> was a London merchant who refused to pay his child’s mortuary fees. In 1511.  He was later accused of Lollard heresy and was arrested and put in the Bishop of London’s prison where he was found hanged.  A London jury returned the verdict of murder adding that the Bishop was an accomplice. There was a lot of tension in London and fear of social unrest. Wolsey, as the most senior Churchman had to kneel before Parliament for forgiveness.</a:t>
                      </a:r>
                    </a:p>
                    <a:p>
                      <a:pPr marL="72000" indent="-72000">
                        <a:buFont typeface="Arial" panose="020B0604020202020204" pitchFamily="34" charset="0"/>
                        <a:buChar char="•"/>
                      </a:pPr>
                      <a:r>
                        <a:rPr lang="en-GB" sz="800" b="0" baseline="0" dirty="0" smtClean="0"/>
                        <a:t>Issues such as pluralism, absenteeism and simony were criticised by some.</a:t>
                      </a:r>
                    </a:p>
                    <a:p>
                      <a:pPr marL="72000" indent="-72000">
                        <a:buFont typeface="Arial" panose="020B0604020202020204" pitchFamily="34" charset="0"/>
                        <a:buChar char="•"/>
                      </a:pPr>
                      <a:r>
                        <a:rPr lang="en-GB" sz="800" b="0" baseline="0" dirty="0" smtClean="0"/>
                        <a:t>Many criticised ‘benefit of clergy’ – this was where a priest could claim benefit of clergy and be tried and a church court, not the King’s courts.  This often led to people escaping the death penalty. Also, those doing the work of absent priests could claim benefit of clergy if they could recite a part of the bible in Latin, or a ‘neck-verse’ as it saved their neck! This could also be accessed by laymen who could read Latin (the people involved in </a:t>
                      </a:r>
                      <a:r>
                        <a:rPr lang="en-GB" sz="800" b="0" baseline="0" dirty="0" err="1" smtClean="0"/>
                        <a:t>Hunne’s</a:t>
                      </a:r>
                      <a:r>
                        <a:rPr lang="en-GB" sz="800" b="0" baseline="0" dirty="0" smtClean="0"/>
                        <a:t> case were originally pardoned by a Church court)</a:t>
                      </a:r>
                    </a:p>
                    <a:p>
                      <a:pPr marL="72000" indent="-72000">
                        <a:buFont typeface="Arial" panose="020B0604020202020204" pitchFamily="34" charset="0"/>
                        <a:buChar char="•"/>
                      </a:pPr>
                      <a:r>
                        <a:rPr lang="en-GB" sz="800" b="0" baseline="0" dirty="0" smtClean="0"/>
                        <a:t>There was some dissatisfaction over tithes – a tithe or ‘tenth’ was what the laity paid to the Church (a Biblical practice). However, sometimes if parishioners refused to pay they were taken to the Church courts.</a:t>
                      </a:r>
                      <a:endParaRPr lang="en-GB" sz="800" b="0" dirty="0" smtClean="0"/>
                    </a:p>
                  </a:txBody>
                  <a:tcPr/>
                </a:tc>
                <a:extLst>
                  <a:ext uri="{0D108BD9-81ED-4DB2-BD59-A6C34878D82A}">
                    <a16:rowId xmlns:a16="http://schemas.microsoft.com/office/drawing/2014/main" val="335587303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75557057"/>
              </p:ext>
            </p:extLst>
          </p:nvPr>
        </p:nvGraphicFramePr>
        <p:xfrm>
          <a:off x="4392004" y="4753321"/>
          <a:ext cx="1414489" cy="1889760"/>
        </p:xfrm>
        <a:graphic>
          <a:graphicData uri="http://schemas.openxmlformats.org/drawingml/2006/table">
            <a:tbl>
              <a:tblPr firstRow="1" bandRow="1">
                <a:tableStyleId>{21E4AEA4-8DFA-4A89-87EB-49C32662AFE0}</a:tableStyleId>
              </a:tblPr>
              <a:tblGrid>
                <a:gridCol w="1414489">
                  <a:extLst>
                    <a:ext uri="{9D8B030D-6E8A-4147-A177-3AD203B41FA5}">
                      <a16:colId xmlns:a16="http://schemas.microsoft.com/office/drawing/2014/main" val="3963703986"/>
                    </a:ext>
                  </a:extLst>
                </a:gridCol>
              </a:tblGrid>
              <a:tr h="179179">
                <a:tc>
                  <a:txBody>
                    <a:bodyPr/>
                    <a:lstStyle/>
                    <a:p>
                      <a:r>
                        <a:rPr lang="en-GB" sz="800" dirty="0" smtClean="0"/>
                        <a:t>Simon Fish’s A </a:t>
                      </a:r>
                      <a:r>
                        <a:rPr lang="en-GB" sz="800" i="1" u="none" dirty="0" smtClean="0"/>
                        <a:t>Supplication for the Beggars</a:t>
                      </a:r>
                      <a:endParaRPr lang="en-GB" sz="800" dirty="0"/>
                    </a:p>
                  </a:txBody>
                  <a:tcPr/>
                </a:tc>
                <a:extLst>
                  <a:ext uri="{0D108BD9-81ED-4DB2-BD59-A6C34878D82A}">
                    <a16:rowId xmlns:a16="http://schemas.microsoft.com/office/drawing/2014/main" val="3713948767"/>
                  </a:ext>
                </a:extLst>
              </a:tr>
              <a:tr h="574355">
                <a:tc>
                  <a:txBody>
                    <a:bodyPr/>
                    <a:lstStyle/>
                    <a:p>
                      <a:pPr marL="72000" indent="-72000">
                        <a:buFont typeface="Arial" panose="020B0604020202020204" pitchFamily="34" charset="0"/>
                        <a:buChar char="•"/>
                      </a:pPr>
                      <a:r>
                        <a:rPr lang="en-GB" sz="800" dirty="0" smtClean="0"/>
                        <a:t>A pamphlet published in 1529</a:t>
                      </a:r>
                    </a:p>
                    <a:p>
                      <a:pPr marL="72000" indent="-72000">
                        <a:buFont typeface="Arial" panose="020B0604020202020204" pitchFamily="34" charset="0"/>
                        <a:buChar char="•"/>
                      </a:pPr>
                      <a:r>
                        <a:rPr lang="en-GB" sz="800" dirty="0" smtClean="0"/>
                        <a:t>Written</a:t>
                      </a:r>
                      <a:r>
                        <a:rPr lang="en-GB" sz="800" baseline="0" dirty="0" smtClean="0"/>
                        <a:t> in common English and was only 14 pages long.</a:t>
                      </a:r>
                      <a:endParaRPr lang="en-GB" sz="800" dirty="0" smtClean="0"/>
                    </a:p>
                    <a:p>
                      <a:pPr marL="72000" indent="-72000">
                        <a:buFont typeface="Arial" panose="020B0604020202020204" pitchFamily="34" charset="0"/>
                        <a:buChar char="•"/>
                      </a:pPr>
                      <a:r>
                        <a:rPr lang="en-GB" sz="800" dirty="0" smtClean="0"/>
                        <a:t>This was addressed to the King and criticised greedy and over-fed clerics</a:t>
                      </a:r>
                      <a:r>
                        <a:rPr lang="en-GB" sz="800" baseline="0" dirty="0" smtClean="0"/>
                        <a:t> calling them ‘ravenous wolves’ and called monks ‘the great scab’</a:t>
                      </a:r>
                      <a:endParaRPr lang="en-GB" sz="800" dirty="0" smtClean="0"/>
                    </a:p>
                    <a:p>
                      <a:pPr marL="72000" indent="-72000">
                        <a:buFont typeface="Arial" panose="020B0604020202020204" pitchFamily="34" charset="0"/>
                        <a:buChar char="•"/>
                      </a:pPr>
                      <a:r>
                        <a:rPr lang="en-GB" sz="800" dirty="0" smtClean="0"/>
                        <a:t>Some think this was passed to Henry by Anne Boleyn</a:t>
                      </a:r>
                      <a:endParaRPr lang="en-GB" sz="800" dirty="0"/>
                    </a:p>
                  </a:txBody>
                  <a:tcPr/>
                </a:tc>
                <a:extLst>
                  <a:ext uri="{0D108BD9-81ED-4DB2-BD59-A6C34878D82A}">
                    <a16:rowId xmlns:a16="http://schemas.microsoft.com/office/drawing/2014/main" val="4062171065"/>
                  </a:ext>
                </a:extLst>
              </a:tr>
            </a:tbl>
          </a:graphicData>
        </a:graphic>
      </p:graphicFrame>
      <p:pic>
        <p:nvPicPr>
          <p:cNvPr id="5" name="Picture 4"/>
          <p:cNvPicPr>
            <a:picLocks noChangeAspect="1"/>
          </p:cNvPicPr>
          <p:nvPr/>
        </p:nvPicPr>
        <p:blipFill>
          <a:blip r:embed="rId2"/>
          <a:stretch>
            <a:fillRect/>
          </a:stretch>
        </p:blipFill>
        <p:spPr>
          <a:xfrm>
            <a:off x="4326341" y="243695"/>
            <a:ext cx="1452160" cy="862583"/>
          </a:xfrm>
          <a:prstGeom prst="rect">
            <a:avLst/>
          </a:prstGeom>
        </p:spPr>
      </p:pic>
      <p:pic>
        <p:nvPicPr>
          <p:cNvPr id="7" name="Picture 6"/>
          <p:cNvPicPr>
            <a:picLocks noChangeAspect="1"/>
          </p:cNvPicPr>
          <p:nvPr/>
        </p:nvPicPr>
        <p:blipFill>
          <a:blip r:embed="rId3"/>
          <a:stretch>
            <a:fillRect/>
          </a:stretch>
        </p:blipFill>
        <p:spPr>
          <a:xfrm>
            <a:off x="4497239" y="2963311"/>
            <a:ext cx="1159478" cy="1790010"/>
          </a:xfrm>
          <a:prstGeom prst="rect">
            <a:avLst/>
          </a:prstGeom>
        </p:spPr>
      </p:pic>
    </p:spTree>
    <p:extLst>
      <p:ext uri="{BB962C8B-B14F-4D97-AF65-F5344CB8AC3E}">
        <p14:creationId xmlns:p14="http://schemas.microsoft.com/office/powerpoint/2010/main" val="107058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4069" y="150167"/>
            <a:ext cx="151253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dirty="0" smtClean="0"/>
              <a:t>Henry VIII –  Changes in the Church</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2719964552"/>
              </p:ext>
            </p:extLst>
          </p:nvPr>
        </p:nvGraphicFramePr>
        <p:xfrm>
          <a:off x="5167575" y="53032"/>
          <a:ext cx="4611425" cy="3840480"/>
        </p:xfrm>
        <a:graphic>
          <a:graphicData uri="http://schemas.openxmlformats.org/drawingml/2006/table">
            <a:tbl>
              <a:tblPr firstRow="1" bandRow="1">
                <a:tableStyleId>{21E4AEA4-8DFA-4A89-87EB-49C32662AFE0}</a:tableStyleId>
              </a:tblPr>
              <a:tblGrid>
                <a:gridCol w="4611425">
                  <a:extLst>
                    <a:ext uri="{9D8B030D-6E8A-4147-A177-3AD203B41FA5}">
                      <a16:colId xmlns:a16="http://schemas.microsoft.com/office/drawing/2014/main" val="876822843"/>
                    </a:ext>
                  </a:extLst>
                </a:gridCol>
              </a:tblGrid>
              <a:tr h="151570">
                <a:tc>
                  <a:txBody>
                    <a:bodyPr/>
                    <a:lstStyle/>
                    <a:p>
                      <a:r>
                        <a:rPr lang="en-GB" sz="800" dirty="0" smtClean="0"/>
                        <a:t>Changes in doctrine</a:t>
                      </a:r>
                      <a:endParaRPr lang="en-GB" sz="800" dirty="0"/>
                    </a:p>
                  </a:txBody>
                  <a:tcPr/>
                </a:tc>
                <a:extLst>
                  <a:ext uri="{0D108BD9-81ED-4DB2-BD59-A6C34878D82A}">
                    <a16:rowId xmlns:a16="http://schemas.microsoft.com/office/drawing/2014/main" val="1110639599"/>
                  </a:ext>
                </a:extLst>
              </a:tr>
              <a:tr h="584629">
                <a:tc>
                  <a:txBody>
                    <a:bodyPr/>
                    <a:lstStyle/>
                    <a:p>
                      <a:r>
                        <a:rPr lang="en-GB" sz="800" b="1" u="sng" kern="1200" dirty="0" smtClean="0">
                          <a:solidFill>
                            <a:schemeClr val="dk1"/>
                          </a:solidFill>
                          <a:effectLst/>
                          <a:latin typeface="+mn-lt"/>
                          <a:ea typeface="+mn-ea"/>
                          <a:cs typeface="+mn-cs"/>
                        </a:rPr>
                        <a:t>Ten Articles 1536  - issued by Cromwell , presumably written by Cranmer, passed by convocation.</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Only 3 sacraments (baptism, penance and Eucharist) were seen as necessary to salvation (Lutheran), but the definition of Eucharist was ambiguous.  </a:t>
                      </a:r>
                    </a:p>
                    <a:p>
                      <a:r>
                        <a:rPr lang="en-GB" sz="800" kern="1200" dirty="0" smtClean="0">
                          <a:solidFill>
                            <a:schemeClr val="dk1"/>
                          </a:solidFill>
                          <a:effectLst/>
                          <a:latin typeface="+mn-lt"/>
                          <a:ea typeface="+mn-ea"/>
                          <a:cs typeface="+mn-cs"/>
                        </a:rPr>
                        <a:t>Confession (Catholic) was praised.</a:t>
                      </a:r>
                    </a:p>
                    <a:p>
                      <a:r>
                        <a:rPr lang="en-GB" sz="800" kern="1200" dirty="0" smtClean="0">
                          <a:solidFill>
                            <a:schemeClr val="dk1"/>
                          </a:solidFill>
                          <a:effectLst/>
                          <a:latin typeface="+mn-lt"/>
                          <a:ea typeface="+mn-ea"/>
                          <a:cs typeface="+mn-cs"/>
                        </a:rPr>
                        <a:t>Praying to saints for the remission of sins was rejected (Lutheran), but praying to saints for other purposes was deemed laudable. </a:t>
                      </a:r>
                    </a:p>
                  </a:txBody>
                  <a:tcPr/>
                </a:tc>
                <a:extLst>
                  <a:ext uri="{0D108BD9-81ED-4DB2-BD59-A6C34878D82A}">
                    <a16:rowId xmlns:a16="http://schemas.microsoft.com/office/drawing/2014/main" val="2660588242"/>
                  </a:ext>
                </a:extLst>
              </a:tr>
              <a:tr h="324794">
                <a:tc>
                  <a:txBody>
                    <a:bodyPr/>
                    <a:lstStyle/>
                    <a:p>
                      <a:r>
                        <a:rPr lang="en-GB" sz="800" b="1" u="sng" kern="1200" dirty="0" smtClean="0">
                          <a:solidFill>
                            <a:schemeClr val="dk1"/>
                          </a:solidFill>
                          <a:effectLst/>
                          <a:latin typeface="+mn-lt"/>
                          <a:ea typeface="+mn-ea"/>
                          <a:cs typeface="+mn-cs"/>
                        </a:rPr>
                        <a:t>Bishops Book 1537</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Restored the 4 sacraments that had been omitted in the 10 Articles.  However, these 4 sacraments were given a lower status.  Purgatory was present only by implication.</a:t>
                      </a:r>
                    </a:p>
                  </a:txBody>
                  <a:tcPr/>
                </a:tc>
                <a:extLst>
                  <a:ext uri="{0D108BD9-81ED-4DB2-BD59-A6C34878D82A}">
                    <a16:rowId xmlns:a16="http://schemas.microsoft.com/office/drawing/2014/main" val="1972838005"/>
                  </a:ext>
                </a:extLst>
              </a:tr>
              <a:tr h="671241">
                <a:tc>
                  <a:txBody>
                    <a:bodyPr/>
                    <a:lstStyle/>
                    <a:p>
                      <a:r>
                        <a:rPr lang="en-GB" sz="800" b="1" u="sng" kern="1200" dirty="0" smtClean="0">
                          <a:solidFill>
                            <a:schemeClr val="dk1"/>
                          </a:solidFill>
                          <a:effectLst/>
                          <a:latin typeface="+mn-lt"/>
                          <a:ea typeface="+mn-ea"/>
                          <a:cs typeface="+mn-cs"/>
                        </a:rPr>
                        <a:t>6 Articles 1539—spearheaded in Parliament by the Duke of Norfolk (Catherine Howard’s uncle) and in climate of threat from France and Spain.</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This was conservative.  It reasserted Catholic Doctrine.  It confirmed transubstantiation, private masses and the hearing of confession by priests. It banned priests marrying and people taking communion of both kinds.</a:t>
                      </a:r>
                    </a:p>
                    <a:p>
                      <a:r>
                        <a:rPr lang="en-GB" sz="800" kern="1200" dirty="0" smtClean="0">
                          <a:solidFill>
                            <a:schemeClr val="dk1"/>
                          </a:solidFill>
                          <a:effectLst/>
                          <a:latin typeface="+mn-lt"/>
                          <a:ea typeface="+mn-ea"/>
                          <a:cs typeface="+mn-cs"/>
                        </a:rPr>
                        <a:t>Denial of transubstantiation was deemed heretical (and was punishable by death, this time without the chance for a recantation)</a:t>
                      </a:r>
                    </a:p>
                  </a:txBody>
                  <a:tcPr/>
                </a:tc>
                <a:extLst>
                  <a:ext uri="{0D108BD9-81ED-4DB2-BD59-A6C34878D82A}">
                    <a16:rowId xmlns:a16="http://schemas.microsoft.com/office/drawing/2014/main" val="984796918"/>
                  </a:ext>
                </a:extLst>
              </a:tr>
              <a:tr h="324794">
                <a:tc>
                  <a:txBody>
                    <a:bodyPr/>
                    <a:lstStyle/>
                    <a:p>
                      <a:r>
                        <a:rPr lang="en-GB" sz="800" b="1" u="sng" kern="1200" dirty="0" smtClean="0">
                          <a:solidFill>
                            <a:schemeClr val="dk1"/>
                          </a:solidFill>
                          <a:effectLst/>
                          <a:latin typeface="+mn-lt"/>
                          <a:ea typeface="+mn-ea"/>
                          <a:cs typeface="+mn-cs"/>
                        </a:rPr>
                        <a:t>King’s Book 1543—written by Henry himself.</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This revised the bishops’ Book and the emphasis was largely conservative with some Lutheran hints.  It defended transubstantiation and the 6 Articles. It encouraged preaching and attacked the use of images.</a:t>
                      </a:r>
                    </a:p>
                  </a:txBody>
                  <a:tcPr/>
                </a:tc>
                <a:extLst>
                  <a:ext uri="{0D108BD9-81ED-4DB2-BD59-A6C34878D82A}">
                    <a16:rowId xmlns:a16="http://schemas.microsoft.com/office/drawing/2014/main" val="634483254"/>
                  </a:ext>
                </a:extLst>
              </a:tr>
              <a:tr h="671241">
                <a:tc>
                  <a:txBody>
                    <a:bodyPr/>
                    <a:lstStyle/>
                    <a:p>
                      <a:r>
                        <a:rPr lang="en-GB" sz="800" b="1" u="sng" kern="1200" dirty="0" smtClean="0">
                          <a:solidFill>
                            <a:schemeClr val="dk1"/>
                          </a:solidFill>
                          <a:effectLst/>
                          <a:latin typeface="+mn-lt"/>
                          <a:ea typeface="+mn-ea"/>
                          <a:cs typeface="+mn-cs"/>
                        </a:rPr>
                        <a:t>Burning for Heresy</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November 1538—John Lambert, a schoolmaster, was put on trial for denying transubstantiation.  Henry himself presided over the case wearing all white. Henry quoted the bible “Hoc </a:t>
                      </a:r>
                      <a:r>
                        <a:rPr lang="en-GB" sz="800" kern="1200" dirty="0" err="1" smtClean="0">
                          <a:solidFill>
                            <a:schemeClr val="dk1"/>
                          </a:solidFill>
                          <a:effectLst/>
                          <a:latin typeface="+mn-lt"/>
                          <a:ea typeface="+mn-ea"/>
                          <a:cs typeface="+mn-cs"/>
                        </a:rPr>
                        <a:t>est</a:t>
                      </a:r>
                      <a:r>
                        <a:rPr lang="en-GB" sz="800" kern="1200" dirty="0" smtClean="0">
                          <a:solidFill>
                            <a:schemeClr val="dk1"/>
                          </a:solidFill>
                          <a:effectLst/>
                          <a:latin typeface="+mn-lt"/>
                          <a:ea typeface="+mn-ea"/>
                          <a:cs typeface="+mn-cs"/>
                        </a:rPr>
                        <a:t> </a:t>
                      </a:r>
                      <a:r>
                        <a:rPr lang="en-GB" sz="800" kern="1200" dirty="0" err="1" smtClean="0">
                          <a:solidFill>
                            <a:schemeClr val="dk1"/>
                          </a:solidFill>
                          <a:effectLst/>
                          <a:latin typeface="+mn-lt"/>
                          <a:ea typeface="+mn-ea"/>
                          <a:cs typeface="+mn-cs"/>
                        </a:rPr>
                        <a:t>enim</a:t>
                      </a:r>
                      <a:r>
                        <a:rPr lang="en-GB" sz="800" kern="1200" dirty="0" smtClean="0">
                          <a:solidFill>
                            <a:schemeClr val="dk1"/>
                          </a:solidFill>
                          <a:effectLst/>
                          <a:latin typeface="+mn-lt"/>
                          <a:ea typeface="+mn-ea"/>
                          <a:cs typeface="+mn-cs"/>
                        </a:rPr>
                        <a:t> corpus </a:t>
                      </a:r>
                      <a:r>
                        <a:rPr lang="en-GB" sz="800" kern="1200" dirty="0" err="1" smtClean="0">
                          <a:solidFill>
                            <a:schemeClr val="dk1"/>
                          </a:solidFill>
                          <a:effectLst/>
                          <a:latin typeface="+mn-lt"/>
                          <a:ea typeface="+mn-ea"/>
                          <a:cs typeface="+mn-cs"/>
                        </a:rPr>
                        <a:t>meum</a:t>
                      </a:r>
                      <a:r>
                        <a:rPr lang="en-GB" sz="800" kern="1200" dirty="0" smtClean="0">
                          <a:solidFill>
                            <a:schemeClr val="dk1"/>
                          </a:solidFill>
                          <a:effectLst/>
                          <a:latin typeface="+mn-lt"/>
                          <a:ea typeface="+mn-ea"/>
                          <a:cs typeface="+mn-cs"/>
                        </a:rPr>
                        <a:t>” or “This is my body”</a:t>
                      </a:r>
                    </a:p>
                    <a:p>
                      <a:r>
                        <a:rPr lang="en-GB" sz="800" kern="1200" dirty="0" smtClean="0">
                          <a:solidFill>
                            <a:schemeClr val="dk1"/>
                          </a:solidFill>
                          <a:effectLst/>
                          <a:latin typeface="+mn-lt"/>
                          <a:ea typeface="+mn-ea"/>
                          <a:cs typeface="+mn-cs"/>
                        </a:rPr>
                        <a:t>1540—3 protestants were burned for denying transubstantiation but 3 Catholics were burned the same day for denying the royal Supremacy</a:t>
                      </a:r>
                    </a:p>
                    <a:p>
                      <a:r>
                        <a:rPr lang="en-GB" sz="800" kern="1200" dirty="0" smtClean="0">
                          <a:solidFill>
                            <a:schemeClr val="dk1"/>
                          </a:solidFill>
                          <a:effectLst/>
                          <a:latin typeface="+mn-lt"/>
                          <a:ea typeface="+mn-ea"/>
                          <a:cs typeface="+mn-cs"/>
                        </a:rPr>
                        <a:t>1546—Anne Askew was burned for denying transubstantiation alongside 3 protestants.</a:t>
                      </a:r>
                    </a:p>
                  </a:txBody>
                  <a:tcPr/>
                </a:tc>
                <a:extLst>
                  <a:ext uri="{0D108BD9-81ED-4DB2-BD59-A6C34878D82A}">
                    <a16:rowId xmlns:a16="http://schemas.microsoft.com/office/drawing/2014/main" val="251491691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02444999"/>
              </p:ext>
            </p:extLst>
          </p:nvPr>
        </p:nvGraphicFramePr>
        <p:xfrm>
          <a:off x="124050" y="3017105"/>
          <a:ext cx="3089050" cy="2773680"/>
        </p:xfrm>
        <a:graphic>
          <a:graphicData uri="http://schemas.openxmlformats.org/drawingml/2006/table">
            <a:tbl>
              <a:tblPr firstRow="1" bandRow="1">
                <a:tableStyleId>{21E4AEA4-8DFA-4A89-87EB-49C32662AFE0}</a:tableStyleId>
              </a:tblPr>
              <a:tblGrid>
                <a:gridCol w="3089050">
                  <a:extLst>
                    <a:ext uri="{9D8B030D-6E8A-4147-A177-3AD203B41FA5}">
                      <a16:colId xmlns:a16="http://schemas.microsoft.com/office/drawing/2014/main" val="635070321"/>
                    </a:ext>
                  </a:extLst>
                </a:gridCol>
              </a:tblGrid>
              <a:tr h="119986">
                <a:tc>
                  <a:txBody>
                    <a:bodyPr/>
                    <a:lstStyle/>
                    <a:p>
                      <a:pPr marL="0" indent="0">
                        <a:buFont typeface="Arial" panose="020B0604020202020204" pitchFamily="34" charset="0"/>
                        <a:buNone/>
                      </a:pPr>
                      <a:r>
                        <a:rPr lang="en-GB" sz="800" dirty="0" smtClean="0"/>
                        <a:t>Break from Rome</a:t>
                      </a:r>
                      <a:endParaRPr lang="en-GB" sz="800" dirty="0"/>
                    </a:p>
                  </a:txBody>
                  <a:tcPr/>
                </a:tc>
                <a:extLst>
                  <a:ext uri="{0D108BD9-81ED-4DB2-BD59-A6C34878D82A}">
                    <a16:rowId xmlns:a16="http://schemas.microsoft.com/office/drawing/2014/main" val="4233581352"/>
                  </a:ext>
                </a:extLst>
              </a:tr>
              <a:tr h="394239">
                <a:tc>
                  <a:txBody>
                    <a:bodyPr/>
                    <a:lstStyle/>
                    <a:p>
                      <a:pPr marL="0" indent="0">
                        <a:buFont typeface="Arial" panose="020B0604020202020204" pitchFamily="34" charset="0"/>
                        <a:buNone/>
                      </a:pPr>
                      <a:r>
                        <a:rPr lang="en-GB" sz="800" b="1" dirty="0" smtClean="0"/>
                        <a:t>Act in Restraint of Appeals 1533</a:t>
                      </a:r>
                    </a:p>
                    <a:p>
                      <a:pPr marL="72000" indent="-72000">
                        <a:buFont typeface="Arial" panose="020B0604020202020204" pitchFamily="34" charset="0"/>
                        <a:buChar char="•"/>
                      </a:pPr>
                      <a:r>
                        <a:rPr lang="en-GB" sz="800" dirty="0" smtClean="0"/>
                        <a:t>Based on evidence in the </a:t>
                      </a:r>
                      <a:r>
                        <a:rPr lang="en-GB" sz="800" i="1" dirty="0" err="1" smtClean="0"/>
                        <a:t>Collectanea</a:t>
                      </a:r>
                      <a:r>
                        <a:rPr lang="en-GB" sz="800" i="0" dirty="0" smtClean="0"/>
                        <a:t> – declared the king had an ‘imperial’ kingship and so was not subject to any foreign power.</a:t>
                      </a:r>
                    </a:p>
                    <a:p>
                      <a:pPr marL="72000" indent="-72000">
                        <a:buFont typeface="Arial" panose="020B0604020202020204" pitchFamily="34" charset="0"/>
                        <a:buChar char="•"/>
                      </a:pPr>
                      <a:r>
                        <a:rPr lang="en-GB" sz="800" i="0" dirty="0" smtClean="0"/>
                        <a:t>Declared appeals could not be made to Rome regarding the Church in decisions ‘in cases matrimonial’ or other.</a:t>
                      </a:r>
                      <a:endParaRPr lang="en-GB" sz="800" i="1" dirty="0" smtClean="0"/>
                    </a:p>
                  </a:txBody>
                  <a:tcPr/>
                </a:tc>
                <a:extLst>
                  <a:ext uri="{0D108BD9-81ED-4DB2-BD59-A6C34878D82A}">
                    <a16:rowId xmlns:a16="http://schemas.microsoft.com/office/drawing/2014/main" val="1138981121"/>
                  </a:ext>
                </a:extLst>
              </a:tr>
              <a:tr h="416321">
                <a:tc>
                  <a:txBody>
                    <a:bodyPr/>
                    <a:lstStyle/>
                    <a:p>
                      <a:pPr marL="0" indent="0">
                        <a:buFont typeface="Arial" panose="020B0604020202020204" pitchFamily="34" charset="0"/>
                        <a:buNone/>
                      </a:pPr>
                      <a:r>
                        <a:rPr lang="en-GB" sz="800" b="1" dirty="0" smtClean="0"/>
                        <a:t>Act of Supremacy</a:t>
                      </a:r>
                    </a:p>
                    <a:p>
                      <a:pPr marL="72000" indent="-72000">
                        <a:buFont typeface="Arial" panose="020B0604020202020204" pitchFamily="34" charset="0"/>
                        <a:buChar char="•"/>
                      </a:pPr>
                      <a:r>
                        <a:rPr lang="en-GB" sz="800" dirty="0" smtClean="0"/>
                        <a:t>Gave legislative force to the</a:t>
                      </a:r>
                      <a:r>
                        <a:rPr lang="en-GB" sz="800" baseline="0" dirty="0" smtClean="0"/>
                        <a:t> royal supremacy.  It </a:t>
                      </a:r>
                      <a:r>
                        <a:rPr lang="en-GB" sz="800" i="1" baseline="0" dirty="0" smtClean="0"/>
                        <a:t>acknowledged</a:t>
                      </a:r>
                      <a:r>
                        <a:rPr lang="en-GB" sz="800" i="0" baseline="0" dirty="0" smtClean="0"/>
                        <a:t> the King was Supreme Head of the Church.</a:t>
                      </a:r>
                      <a:endParaRPr lang="en-GB" sz="800" dirty="0" smtClean="0"/>
                    </a:p>
                  </a:txBody>
                  <a:tcPr/>
                </a:tc>
                <a:extLst>
                  <a:ext uri="{0D108BD9-81ED-4DB2-BD59-A6C34878D82A}">
                    <a16:rowId xmlns:a16="http://schemas.microsoft.com/office/drawing/2014/main" val="304559341"/>
                  </a:ext>
                </a:extLst>
              </a:tr>
              <a:tr h="394239">
                <a:tc>
                  <a:txBody>
                    <a:bodyPr/>
                    <a:lstStyle/>
                    <a:p>
                      <a:pPr marL="0" indent="0">
                        <a:buFont typeface="Arial" panose="020B0604020202020204" pitchFamily="34" charset="0"/>
                        <a:buNone/>
                      </a:pPr>
                      <a:r>
                        <a:rPr lang="en-GB" sz="800" b="1" dirty="0" smtClean="0"/>
                        <a:t>Act</a:t>
                      </a:r>
                      <a:r>
                        <a:rPr lang="en-GB" sz="800" b="1" baseline="0" dirty="0" smtClean="0"/>
                        <a:t> of Succession 1534</a:t>
                      </a:r>
                      <a:endParaRPr lang="en-GB" sz="800" b="1" dirty="0" smtClean="0"/>
                    </a:p>
                    <a:p>
                      <a:pPr marL="72000" indent="-72000">
                        <a:buFont typeface="Arial" panose="020B0604020202020204" pitchFamily="34" charset="0"/>
                        <a:buChar char="•"/>
                      </a:pPr>
                      <a:r>
                        <a:rPr lang="en-GB" sz="800" dirty="0" smtClean="0"/>
                        <a:t>Henry’s marriage to Catherine was void and so Mary was illegitimate.</a:t>
                      </a:r>
                    </a:p>
                    <a:p>
                      <a:pPr marL="72000" indent="-72000">
                        <a:buFont typeface="Arial" panose="020B0604020202020204" pitchFamily="34" charset="0"/>
                        <a:buChar char="•"/>
                      </a:pPr>
                      <a:r>
                        <a:rPr lang="en-GB" sz="800" dirty="0" smtClean="0"/>
                        <a:t>Succession should go through Anne Boleyn’s children.</a:t>
                      </a:r>
                    </a:p>
                    <a:p>
                      <a:pPr marL="72000" indent="-72000">
                        <a:buFont typeface="Arial" panose="020B0604020202020204" pitchFamily="34" charset="0"/>
                        <a:buChar char="•"/>
                      </a:pPr>
                      <a:r>
                        <a:rPr lang="en-GB" sz="800" dirty="0" smtClean="0"/>
                        <a:t>Denying Henry and Anne’s marriage was treasonable and all clergy had to swear their acceptance of the new marriage.</a:t>
                      </a:r>
                    </a:p>
                  </a:txBody>
                  <a:tcPr/>
                </a:tc>
                <a:extLst>
                  <a:ext uri="{0D108BD9-81ED-4DB2-BD59-A6C34878D82A}">
                    <a16:rowId xmlns:a16="http://schemas.microsoft.com/office/drawing/2014/main" val="2486972971"/>
                  </a:ext>
                </a:extLst>
              </a:tr>
              <a:tr h="257112">
                <a:tc>
                  <a:txBody>
                    <a:bodyPr/>
                    <a:lstStyle/>
                    <a:p>
                      <a:pPr marL="0" indent="0">
                        <a:buFont typeface="Arial" panose="020B0604020202020204" pitchFamily="34" charset="0"/>
                        <a:buNone/>
                      </a:pPr>
                      <a:r>
                        <a:rPr lang="en-GB" sz="800" b="1" dirty="0" smtClean="0"/>
                        <a:t>Treason Act</a:t>
                      </a:r>
                    </a:p>
                    <a:p>
                      <a:pPr marL="72000" indent="-72000">
                        <a:buFont typeface="Arial" panose="020B0604020202020204" pitchFamily="34" charset="0"/>
                        <a:buChar char="•"/>
                      </a:pPr>
                      <a:r>
                        <a:rPr lang="en-GB" sz="800" dirty="0" smtClean="0"/>
                        <a:t>Treason could be committed by spoken word, deed or action. Treasonable to call the king ‘heretic, schismatic, tyrant, infidel or usurper of the crown’.</a:t>
                      </a:r>
                    </a:p>
                  </a:txBody>
                  <a:tcPr/>
                </a:tc>
                <a:extLst>
                  <a:ext uri="{0D108BD9-81ED-4DB2-BD59-A6C34878D82A}">
                    <a16:rowId xmlns:a16="http://schemas.microsoft.com/office/drawing/2014/main" val="284713595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6478766"/>
              </p:ext>
            </p:extLst>
          </p:nvPr>
        </p:nvGraphicFramePr>
        <p:xfrm>
          <a:off x="124050" y="53032"/>
          <a:ext cx="3089050" cy="2865120"/>
        </p:xfrm>
        <a:graphic>
          <a:graphicData uri="http://schemas.openxmlformats.org/drawingml/2006/table">
            <a:tbl>
              <a:tblPr firstRow="1" bandRow="1">
                <a:tableStyleId>{21E4AEA4-8DFA-4A89-87EB-49C32662AFE0}</a:tableStyleId>
              </a:tblPr>
              <a:tblGrid>
                <a:gridCol w="3089050">
                  <a:extLst>
                    <a:ext uri="{9D8B030D-6E8A-4147-A177-3AD203B41FA5}">
                      <a16:colId xmlns:a16="http://schemas.microsoft.com/office/drawing/2014/main" val="635070321"/>
                    </a:ext>
                  </a:extLst>
                </a:gridCol>
              </a:tblGrid>
              <a:tr h="179090">
                <a:tc>
                  <a:txBody>
                    <a:bodyPr/>
                    <a:lstStyle/>
                    <a:p>
                      <a:pPr marL="0" indent="0">
                        <a:buFont typeface="Arial" panose="020B0604020202020204" pitchFamily="34" charset="0"/>
                        <a:buNone/>
                      </a:pPr>
                      <a:r>
                        <a:rPr lang="en-GB" sz="800" dirty="0" smtClean="0"/>
                        <a:t>Trying</a:t>
                      </a:r>
                      <a:r>
                        <a:rPr lang="en-GB" sz="800" baseline="0" dirty="0" smtClean="0"/>
                        <a:t> to get the divorce</a:t>
                      </a:r>
                      <a:endParaRPr lang="en-GB" sz="800" dirty="0"/>
                    </a:p>
                  </a:txBody>
                  <a:tcPr/>
                </a:tc>
                <a:extLst>
                  <a:ext uri="{0D108BD9-81ED-4DB2-BD59-A6C34878D82A}">
                    <a16:rowId xmlns:a16="http://schemas.microsoft.com/office/drawing/2014/main" val="4233581352"/>
                  </a:ext>
                </a:extLst>
              </a:tr>
              <a:tr h="389019">
                <a:tc>
                  <a:txBody>
                    <a:bodyPr/>
                    <a:lstStyle/>
                    <a:p>
                      <a:pPr marL="0" indent="0">
                        <a:buFont typeface="Arial" panose="020B0604020202020204" pitchFamily="34" charset="0"/>
                        <a:buNone/>
                      </a:pPr>
                      <a:r>
                        <a:rPr lang="en-GB" sz="800" b="1" dirty="0" err="1" smtClean="0"/>
                        <a:t>Collectanea</a:t>
                      </a:r>
                      <a:r>
                        <a:rPr lang="en-GB" sz="800" b="1" dirty="0" smtClean="0"/>
                        <a:t> </a:t>
                      </a:r>
                      <a:r>
                        <a:rPr lang="en-GB" sz="800" b="1" dirty="0" err="1" smtClean="0"/>
                        <a:t>Satis</a:t>
                      </a:r>
                      <a:r>
                        <a:rPr lang="en-GB" sz="800" b="1" dirty="0" smtClean="0"/>
                        <a:t> </a:t>
                      </a:r>
                      <a:r>
                        <a:rPr lang="en-GB" sz="800" b="1" dirty="0" err="1" smtClean="0"/>
                        <a:t>Copiosa</a:t>
                      </a:r>
                      <a:endParaRPr lang="en-GB" sz="800" b="1" dirty="0" smtClean="0"/>
                    </a:p>
                    <a:p>
                      <a:pPr marL="72000" indent="-72000">
                        <a:buFont typeface="Arial" panose="020B0604020202020204" pitchFamily="34" charset="0"/>
                        <a:buChar char="•"/>
                      </a:pPr>
                      <a:r>
                        <a:rPr lang="en-GB" sz="800" dirty="0" smtClean="0"/>
                        <a:t>Collection of historical documents by Thomas Cranmer and his team to justify Henry’s desire for a divorce on legal and historical principles.  They found an account of a Pope telling a</a:t>
                      </a:r>
                      <a:r>
                        <a:rPr lang="en-GB" sz="800" baseline="0" dirty="0" smtClean="0"/>
                        <a:t> king he already had jurisdiction over the Church in England.</a:t>
                      </a:r>
                      <a:endParaRPr lang="en-GB" sz="800" i="1" dirty="0" smtClean="0"/>
                    </a:p>
                  </a:txBody>
                  <a:tcPr/>
                </a:tc>
                <a:extLst>
                  <a:ext uri="{0D108BD9-81ED-4DB2-BD59-A6C34878D82A}">
                    <a16:rowId xmlns:a16="http://schemas.microsoft.com/office/drawing/2014/main" val="1138981121"/>
                  </a:ext>
                </a:extLst>
              </a:tr>
              <a:tr h="253708">
                <a:tc>
                  <a:txBody>
                    <a:bodyPr/>
                    <a:lstStyle/>
                    <a:p>
                      <a:pPr marL="0" indent="0">
                        <a:buFont typeface="Arial" panose="020B0604020202020204" pitchFamily="34" charset="0"/>
                        <a:buNone/>
                      </a:pPr>
                      <a:r>
                        <a:rPr lang="en-GB" sz="800" b="1" dirty="0" smtClean="0"/>
                        <a:t>1531 Clergy accused of </a:t>
                      </a:r>
                      <a:r>
                        <a:rPr lang="en-GB" sz="800" b="1" dirty="0" err="1" smtClean="0"/>
                        <a:t>praemunire</a:t>
                      </a:r>
                      <a:endParaRPr lang="en-GB" sz="800" b="1" dirty="0" smtClean="0"/>
                    </a:p>
                    <a:p>
                      <a:pPr marL="72000" indent="-72000">
                        <a:buFont typeface="Arial" panose="020B0604020202020204" pitchFamily="34" charset="0"/>
                        <a:buChar char="•"/>
                      </a:pPr>
                      <a:r>
                        <a:rPr lang="en-GB" sz="800" dirty="0" smtClean="0"/>
                        <a:t>Forced clergy to accept the king was protector</a:t>
                      </a:r>
                      <a:r>
                        <a:rPr lang="en-GB" sz="800" baseline="0" dirty="0" smtClean="0"/>
                        <a:t> and supreme head of the Church, but the clergy added ‘so far as the law of Christ allowed’.</a:t>
                      </a:r>
                      <a:endParaRPr lang="en-GB" sz="800" dirty="0" smtClean="0"/>
                    </a:p>
                  </a:txBody>
                  <a:tcPr/>
                </a:tc>
                <a:extLst>
                  <a:ext uri="{0D108BD9-81ED-4DB2-BD59-A6C34878D82A}">
                    <a16:rowId xmlns:a16="http://schemas.microsoft.com/office/drawing/2014/main" val="304559341"/>
                  </a:ext>
                </a:extLst>
              </a:tr>
              <a:tr h="259346">
                <a:tc>
                  <a:txBody>
                    <a:bodyPr/>
                    <a:lstStyle/>
                    <a:p>
                      <a:pPr marL="0" indent="0">
                        <a:buFont typeface="Arial" panose="020B0604020202020204" pitchFamily="34" charset="0"/>
                        <a:buNone/>
                      </a:pPr>
                      <a:r>
                        <a:rPr lang="en-GB" sz="800" b="1" dirty="0" smtClean="0"/>
                        <a:t>Act in Restraint of </a:t>
                      </a:r>
                      <a:r>
                        <a:rPr lang="en-GB" sz="800" b="1" dirty="0" err="1" smtClean="0"/>
                        <a:t>Annates</a:t>
                      </a:r>
                      <a:endParaRPr lang="en-GB" sz="800" b="1" dirty="0" smtClean="0"/>
                    </a:p>
                    <a:p>
                      <a:pPr marL="72000" indent="-72000">
                        <a:buFont typeface="Arial" panose="020B0604020202020204" pitchFamily="34" charset="0"/>
                        <a:buChar char="•"/>
                      </a:pPr>
                      <a:r>
                        <a:rPr lang="en-GB" sz="800" dirty="0" smtClean="0"/>
                        <a:t>Withheld clerical taxes paid on taking up a post to Rome.</a:t>
                      </a:r>
                    </a:p>
                  </a:txBody>
                  <a:tcPr/>
                </a:tc>
                <a:extLst>
                  <a:ext uri="{0D108BD9-81ED-4DB2-BD59-A6C34878D82A}">
                    <a16:rowId xmlns:a16="http://schemas.microsoft.com/office/drawing/2014/main" val="2486972971"/>
                  </a:ext>
                </a:extLst>
              </a:tr>
              <a:tr h="253708">
                <a:tc>
                  <a:txBody>
                    <a:bodyPr/>
                    <a:lstStyle/>
                    <a:p>
                      <a:pPr marL="0" indent="0">
                        <a:buFont typeface="Arial" panose="020B0604020202020204" pitchFamily="34" charset="0"/>
                        <a:buNone/>
                      </a:pPr>
                      <a:r>
                        <a:rPr lang="en-GB" sz="800" b="1" dirty="0" smtClean="0"/>
                        <a:t>Supplication against the ordinaries</a:t>
                      </a:r>
                    </a:p>
                    <a:p>
                      <a:pPr marL="72000" indent="-72000">
                        <a:buFont typeface="Arial" panose="020B0604020202020204" pitchFamily="34" charset="0"/>
                        <a:buChar char="•"/>
                      </a:pPr>
                      <a:r>
                        <a:rPr lang="en-GB" sz="800" dirty="0" smtClean="0"/>
                        <a:t>Cromwell introduced a petition in the House of Commons calling on the King to deal with abuses and corruption in the Church</a:t>
                      </a:r>
                    </a:p>
                  </a:txBody>
                  <a:tcPr/>
                </a:tc>
                <a:extLst>
                  <a:ext uri="{0D108BD9-81ED-4DB2-BD59-A6C34878D82A}">
                    <a16:rowId xmlns:a16="http://schemas.microsoft.com/office/drawing/2014/main" val="2847135953"/>
                  </a:ext>
                </a:extLst>
              </a:tr>
              <a:tr h="321363">
                <a:tc>
                  <a:txBody>
                    <a:bodyPr/>
                    <a:lstStyle/>
                    <a:p>
                      <a:pPr marL="0" indent="0">
                        <a:buFont typeface="Arial" panose="020B0604020202020204" pitchFamily="34" charset="0"/>
                        <a:buNone/>
                      </a:pPr>
                      <a:r>
                        <a:rPr lang="en-GB" sz="800" b="1" dirty="0" smtClean="0"/>
                        <a:t>Submission of the clergy</a:t>
                      </a:r>
                    </a:p>
                    <a:p>
                      <a:pPr marL="72000" indent="-72000">
                        <a:buFont typeface="Arial" panose="020B0604020202020204" pitchFamily="34" charset="0"/>
                        <a:buChar char="•"/>
                      </a:pPr>
                      <a:r>
                        <a:rPr lang="en-GB" sz="800" b="0" dirty="0" smtClean="0"/>
                        <a:t>Forced the clergy to submit to Henry and gave Henry power over Church laws and choose bishops.  </a:t>
                      </a:r>
                    </a:p>
                    <a:p>
                      <a:pPr marL="72000" indent="-72000">
                        <a:buFont typeface="Arial" panose="020B0604020202020204" pitchFamily="34" charset="0"/>
                        <a:buChar char="•"/>
                      </a:pPr>
                      <a:r>
                        <a:rPr lang="en-GB" sz="800" b="0" dirty="0" smtClean="0"/>
                        <a:t>Thomas more resigned from the role of chancellor.</a:t>
                      </a:r>
                    </a:p>
                  </a:txBody>
                  <a:tcPr/>
                </a:tc>
                <a:extLst>
                  <a:ext uri="{0D108BD9-81ED-4DB2-BD59-A6C34878D82A}">
                    <a16:rowId xmlns:a16="http://schemas.microsoft.com/office/drawing/2014/main" val="33558730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02800823"/>
              </p:ext>
            </p:extLst>
          </p:nvPr>
        </p:nvGraphicFramePr>
        <p:xfrm>
          <a:off x="5167575" y="3870545"/>
          <a:ext cx="4598725" cy="2865120"/>
        </p:xfrm>
        <a:graphic>
          <a:graphicData uri="http://schemas.openxmlformats.org/drawingml/2006/table">
            <a:tbl>
              <a:tblPr firstRow="1" bandRow="1">
                <a:tableStyleId>{21E4AEA4-8DFA-4A89-87EB-49C32662AFE0}</a:tableStyleId>
              </a:tblPr>
              <a:tblGrid>
                <a:gridCol w="4598725">
                  <a:extLst>
                    <a:ext uri="{9D8B030D-6E8A-4147-A177-3AD203B41FA5}">
                      <a16:colId xmlns:a16="http://schemas.microsoft.com/office/drawing/2014/main" val="2081010889"/>
                    </a:ext>
                  </a:extLst>
                </a:gridCol>
              </a:tblGrid>
              <a:tr h="160051">
                <a:tc>
                  <a:txBody>
                    <a:bodyPr/>
                    <a:lstStyle/>
                    <a:p>
                      <a:r>
                        <a:rPr lang="en-GB" sz="800" dirty="0" smtClean="0"/>
                        <a:t>Changes in practice</a:t>
                      </a:r>
                      <a:endParaRPr lang="en-GB" sz="800" dirty="0"/>
                    </a:p>
                  </a:txBody>
                  <a:tcPr/>
                </a:tc>
                <a:extLst>
                  <a:ext uri="{0D108BD9-81ED-4DB2-BD59-A6C34878D82A}">
                    <a16:rowId xmlns:a16="http://schemas.microsoft.com/office/drawing/2014/main" val="1039205753"/>
                  </a:ext>
                </a:extLst>
              </a:tr>
              <a:tr h="342966">
                <a:tc>
                  <a:txBody>
                    <a:bodyPr/>
                    <a:lstStyle/>
                    <a:p>
                      <a:r>
                        <a:rPr lang="en-GB" sz="800" b="1" u="sng" kern="1200" dirty="0" smtClean="0">
                          <a:solidFill>
                            <a:schemeClr val="dk1"/>
                          </a:solidFill>
                          <a:effectLst/>
                          <a:latin typeface="+mn-lt"/>
                          <a:ea typeface="+mn-ea"/>
                          <a:cs typeface="+mn-cs"/>
                        </a:rPr>
                        <a:t>First Injunctions 1536—passed by Cromwell</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Restricted the number of Holy Days and discouraged pilgrimages. Clergy ordered to defend the Royal Supremacy in sermons.</a:t>
                      </a:r>
                    </a:p>
                  </a:txBody>
                  <a:tcPr/>
                </a:tc>
                <a:extLst>
                  <a:ext uri="{0D108BD9-81ED-4DB2-BD59-A6C34878D82A}">
                    <a16:rowId xmlns:a16="http://schemas.microsoft.com/office/drawing/2014/main" val="645267995"/>
                  </a:ext>
                </a:extLst>
              </a:tr>
              <a:tr h="617339">
                <a:tc>
                  <a:txBody>
                    <a:bodyPr/>
                    <a:lstStyle/>
                    <a:p>
                      <a:r>
                        <a:rPr lang="en-GB" sz="800" b="1" u="sng" kern="1200" dirty="0" smtClean="0">
                          <a:solidFill>
                            <a:schemeClr val="dk1"/>
                          </a:solidFill>
                          <a:effectLst/>
                          <a:latin typeface="+mn-lt"/>
                          <a:ea typeface="+mn-ea"/>
                          <a:cs typeface="+mn-cs"/>
                        </a:rPr>
                        <a:t>Second Injunctions 1538  -passed by Cromwell</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Pilgrimages and veneration of relics and images were condemned as ‘works devised by men’s fantasies’.  Clergy who upheld the value of pilgrimages, relics and images were required publicly to recant.  Relics were to be removed.</a:t>
                      </a:r>
                    </a:p>
                    <a:p>
                      <a:r>
                        <a:rPr lang="en-GB" sz="800" kern="1200" dirty="0" smtClean="0">
                          <a:solidFill>
                            <a:schemeClr val="dk1"/>
                          </a:solidFill>
                          <a:effectLst/>
                          <a:latin typeface="+mn-lt"/>
                          <a:ea typeface="+mn-ea"/>
                          <a:cs typeface="+mn-cs"/>
                        </a:rPr>
                        <a:t>Required each parish church to acquire an English Bible within 2 years and encourage all to read it. (following Cranmer persuading Henry to sanction this)</a:t>
                      </a:r>
                    </a:p>
                  </a:txBody>
                  <a:tcPr/>
                </a:tc>
                <a:extLst>
                  <a:ext uri="{0D108BD9-81ED-4DB2-BD59-A6C34878D82A}">
                    <a16:rowId xmlns:a16="http://schemas.microsoft.com/office/drawing/2014/main" val="1669605821"/>
                  </a:ext>
                </a:extLst>
              </a:tr>
              <a:tr h="342966">
                <a:tc>
                  <a:txBody>
                    <a:bodyPr/>
                    <a:lstStyle/>
                    <a:p>
                      <a:r>
                        <a:rPr lang="en-GB" sz="800" b="1" u="sng" kern="1200" dirty="0" smtClean="0">
                          <a:solidFill>
                            <a:schemeClr val="dk1"/>
                          </a:solidFill>
                          <a:effectLst/>
                          <a:latin typeface="+mn-lt"/>
                          <a:ea typeface="+mn-ea"/>
                          <a:cs typeface="+mn-cs"/>
                        </a:rPr>
                        <a:t>Great Bible 1539</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First edition in 1539.  Had a title page showing Henry offering it to the people.  </a:t>
                      </a:r>
                    </a:p>
                    <a:p>
                      <a:r>
                        <a:rPr lang="en-GB" sz="800" kern="1200" dirty="0" smtClean="0">
                          <a:solidFill>
                            <a:schemeClr val="dk1"/>
                          </a:solidFill>
                          <a:effectLst/>
                          <a:latin typeface="+mn-lt"/>
                          <a:ea typeface="+mn-ea"/>
                          <a:cs typeface="+mn-cs"/>
                        </a:rPr>
                        <a:t>It was based on Coverdale’s version.</a:t>
                      </a:r>
                    </a:p>
                  </a:txBody>
                  <a:tcPr/>
                </a:tc>
                <a:extLst>
                  <a:ext uri="{0D108BD9-81ED-4DB2-BD59-A6C34878D82A}">
                    <a16:rowId xmlns:a16="http://schemas.microsoft.com/office/drawing/2014/main" val="564129261"/>
                  </a:ext>
                </a:extLst>
              </a:tr>
              <a:tr h="251509">
                <a:tc>
                  <a:txBody>
                    <a:bodyPr/>
                    <a:lstStyle/>
                    <a:p>
                      <a:r>
                        <a:rPr lang="en-GB" sz="800" b="1" u="sng" kern="1200" dirty="0" smtClean="0">
                          <a:solidFill>
                            <a:schemeClr val="dk1"/>
                          </a:solidFill>
                          <a:effectLst/>
                          <a:latin typeface="+mn-lt"/>
                          <a:ea typeface="+mn-ea"/>
                          <a:cs typeface="+mn-cs"/>
                        </a:rPr>
                        <a:t>Act for the Advancement of True Religion 1543</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Restricted access to the English Bible to upper-class men and noblewomen in private.  </a:t>
                      </a:r>
                    </a:p>
                  </a:txBody>
                  <a:tcPr/>
                </a:tc>
                <a:extLst>
                  <a:ext uri="{0D108BD9-81ED-4DB2-BD59-A6C34878D82A}">
                    <a16:rowId xmlns:a16="http://schemas.microsoft.com/office/drawing/2014/main" val="3635417457"/>
                  </a:ext>
                </a:extLst>
              </a:tr>
              <a:tr h="434424">
                <a:tc>
                  <a:txBody>
                    <a:bodyPr/>
                    <a:lstStyle/>
                    <a:p>
                      <a:r>
                        <a:rPr lang="en-GB" sz="800" b="1" u="sng" kern="1200" dirty="0" smtClean="0">
                          <a:solidFill>
                            <a:schemeClr val="dk1"/>
                          </a:solidFill>
                          <a:effectLst/>
                          <a:latin typeface="+mn-lt"/>
                          <a:ea typeface="+mn-ea"/>
                          <a:cs typeface="+mn-cs"/>
                        </a:rPr>
                        <a:t>1544 English Litany</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Cranmer wrote a litany in English.  This was to replace the Catholic use of Latin liturgy but priests did NOT have to use it. (Litany= the part of a service where the priest and congregation made requests to God according to a set formula of words)</a:t>
                      </a:r>
                    </a:p>
                  </a:txBody>
                  <a:tcPr/>
                </a:tc>
                <a:extLst>
                  <a:ext uri="{0D108BD9-81ED-4DB2-BD59-A6C34878D82A}">
                    <a16:rowId xmlns:a16="http://schemas.microsoft.com/office/drawing/2014/main" val="268701011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5015736"/>
              </p:ext>
            </p:extLst>
          </p:nvPr>
        </p:nvGraphicFramePr>
        <p:xfrm>
          <a:off x="3259422" y="5181185"/>
          <a:ext cx="1861829" cy="1524000"/>
        </p:xfrm>
        <a:graphic>
          <a:graphicData uri="http://schemas.openxmlformats.org/drawingml/2006/table">
            <a:tbl>
              <a:tblPr firstRow="1" bandRow="1">
                <a:tableStyleId>{21E4AEA4-8DFA-4A89-87EB-49C32662AFE0}</a:tableStyleId>
              </a:tblPr>
              <a:tblGrid>
                <a:gridCol w="1861829">
                  <a:extLst>
                    <a:ext uri="{9D8B030D-6E8A-4147-A177-3AD203B41FA5}">
                      <a16:colId xmlns:a16="http://schemas.microsoft.com/office/drawing/2014/main" val="1594103538"/>
                    </a:ext>
                  </a:extLst>
                </a:gridCol>
              </a:tblGrid>
              <a:tr h="170947">
                <a:tc>
                  <a:txBody>
                    <a:bodyPr/>
                    <a:lstStyle/>
                    <a:p>
                      <a:r>
                        <a:rPr lang="en-GB" sz="800" dirty="0" smtClean="0"/>
                        <a:t>Changes in structure</a:t>
                      </a:r>
                      <a:endParaRPr lang="en-GB" sz="800" dirty="0"/>
                    </a:p>
                  </a:txBody>
                  <a:tcPr/>
                </a:tc>
                <a:extLst>
                  <a:ext uri="{0D108BD9-81ED-4DB2-BD59-A6C34878D82A}">
                    <a16:rowId xmlns:a16="http://schemas.microsoft.com/office/drawing/2014/main" val="2942240265"/>
                  </a:ext>
                </a:extLst>
              </a:tr>
              <a:tr h="604168">
                <a:tc>
                  <a:txBody>
                    <a:bodyPr/>
                    <a:lstStyle/>
                    <a:p>
                      <a:pPr marL="72000" indent="-72000">
                        <a:buFont typeface="Arial" panose="020B0604020202020204" pitchFamily="34" charset="0"/>
                        <a:buChar char="•"/>
                      </a:pPr>
                      <a:r>
                        <a:rPr lang="en-GB" sz="800" kern="1200" dirty="0" smtClean="0">
                          <a:effectLst/>
                        </a:rPr>
                        <a:t>Cardinals removed.</a:t>
                      </a:r>
                    </a:p>
                    <a:p>
                      <a:pPr marL="72000" indent="-72000">
                        <a:buFont typeface="Arial" panose="020B0604020202020204" pitchFamily="34" charset="0"/>
                        <a:buChar char="•"/>
                      </a:pPr>
                      <a:r>
                        <a:rPr lang="en-GB" sz="800" kern="1200" dirty="0" smtClean="0">
                          <a:effectLst/>
                        </a:rPr>
                        <a:t>Cromwell made ‘Vicegerent in Spirituals’/Vicar General’ in 1534.  Cromwell was second to only the King and outranked both archbishops and bishops (the post died with him)</a:t>
                      </a:r>
                    </a:p>
                    <a:p>
                      <a:pPr marL="72000" indent="-72000">
                        <a:buFont typeface="Arial" panose="020B0604020202020204" pitchFamily="34" charset="0"/>
                        <a:buChar char="•"/>
                      </a:pPr>
                      <a:r>
                        <a:rPr lang="en-GB" sz="800" kern="1200" dirty="0" smtClean="0">
                          <a:effectLst/>
                        </a:rPr>
                        <a:t>6 new diocese were created (but one was soon abolished) - this was done to try and improve the administration of the Church.</a:t>
                      </a:r>
                      <a:endParaRPr lang="en-GB"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450753818"/>
                  </a:ext>
                </a:extLst>
              </a:tr>
            </a:tbl>
          </a:graphicData>
        </a:graphic>
      </p:graphicFrame>
      <p:pic>
        <p:nvPicPr>
          <p:cNvPr id="9" name="Picture 8" descr="http://www.umilta.net/HolbeinBible15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746" y="3188555"/>
            <a:ext cx="1307182"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3259422" y="776932"/>
            <a:ext cx="625475" cy="802311"/>
          </a:xfrm>
          <a:prstGeom prst="rect">
            <a:avLst/>
          </a:prstGeom>
        </p:spPr>
      </p:pic>
      <p:pic>
        <p:nvPicPr>
          <p:cNvPr id="11" name="Picture 10"/>
          <p:cNvPicPr>
            <a:picLocks noChangeAspect="1"/>
          </p:cNvPicPr>
          <p:nvPr/>
        </p:nvPicPr>
        <p:blipFill rotWithShape="1">
          <a:blip r:embed="rId4"/>
          <a:srcRect l="4902"/>
          <a:stretch/>
        </p:blipFill>
        <p:spPr>
          <a:xfrm>
            <a:off x="3280059" y="1579243"/>
            <a:ext cx="604838" cy="769397"/>
          </a:xfrm>
          <a:prstGeom prst="rect">
            <a:avLst/>
          </a:prstGeom>
        </p:spPr>
      </p:pic>
      <p:pic>
        <p:nvPicPr>
          <p:cNvPr id="12" name="Picture 11"/>
          <p:cNvPicPr>
            <a:picLocks noChangeAspect="1"/>
          </p:cNvPicPr>
          <p:nvPr/>
        </p:nvPicPr>
        <p:blipFill>
          <a:blip r:embed="rId5"/>
          <a:stretch>
            <a:fillRect/>
          </a:stretch>
        </p:blipFill>
        <p:spPr>
          <a:xfrm>
            <a:off x="3280059" y="2350309"/>
            <a:ext cx="604838" cy="686603"/>
          </a:xfrm>
          <a:prstGeom prst="rect">
            <a:avLst/>
          </a:prstGeom>
        </p:spPr>
      </p:pic>
      <p:sp>
        <p:nvSpPr>
          <p:cNvPr id="13" name="TextBox 12"/>
          <p:cNvSpPr txBox="1"/>
          <p:nvPr/>
        </p:nvSpPr>
        <p:spPr>
          <a:xfrm>
            <a:off x="3884897" y="776932"/>
            <a:ext cx="1236354" cy="461665"/>
          </a:xfrm>
          <a:prstGeom prst="rect">
            <a:avLst/>
          </a:prstGeom>
          <a:noFill/>
        </p:spPr>
        <p:txBody>
          <a:bodyPr wrap="square" rtlCol="0">
            <a:spAutoFit/>
          </a:bodyPr>
          <a:lstStyle/>
          <a:p>
            <a:r>
              <a:rPr lang="en-GB" sz="800" dirty="0" smtClean="0"/>
              <a:t>Anne Boleyn – reformed leanings. Key to needing a divorce.</a:t>
            </a:r>
            <a:endParaRPr lang="en-GB" sz="800" dirty="0"/>
          </a:p>
        </p:txBody>
      </p:sp>
      <p:sp>
        <p:nvSpPr>
          <p:cNvPr id="14" name="TextBox 13"/>
          <p:cNvSpPr txBox="1"/>
          <p:nvPr/>
        </p:nvSpPr>
        <p:spPr>
          <a:xfrm>
            <a:off x="3884897" y="1616847"/>
            <a:ext cx="1236354" cy="584775"/>
          </a:xfrm>
          <a:prstGeom prst="rect">
            <a:avLst/>
          </a:prstGeom>
          <a:noFill/>
        </p:spPr>
        <p:txBody>
          <a:bodyPr wrap="square" rtlCol="0">
            <a:spAutoFit/>
          </a:bodyPr>
          <a:lstStyle/>
          <a:p>
            <a:r>
              <a:rPr lang="en-GB" sz="800" dirty="0" smtClean="0"/>
              <a:t>Thomas Cranmer– reformer and made Archbishop of Canterbury in 1533.</a:t>
            </a:r>
            <a:endParaRPr lang="en-GB" sz="800" dirty="0"/>
          </a:p>
        </p:txBody>
      </p:sp>
      <p:sp>
        <p:nvSpPr>
          <p:cNvPr id="15" name="TextBox 14"/>
          <p:cNvSpPr txBox="1"/>
          <p:nvPr/>
        </p:nvSpPr>
        <p:spPr>
          <a:xfrm>
            <a:off x="3947691" y="2363122"/>
            <a:ext cx="1236354" cy="830997"/>
          </a:xfrm>
          <a:prstGeom prst="rect">
            <a:avLst/>
          </a:prstGeom>
          <a:noFill/>
        </p:spPr>
        <p:txBody>
          <a:bodyPr wrap="square" rtlCol="0">
            <a:spAutoFit/>
          </a:bodyPr>
          <a:lstStyle/>
          <a:p>
            <a:r>
              <a:rPr lang="en-GB" sz="800" dirty="0" smtClean="0"/>
              <a:t>Thomas Cromwell– King’ chief minister 1532-1540. Made vice-regent spirituals in 1535 allowing him to make religious changed.</a:t>
            </a:r>
            <a:endParaRPr lang="en-GB" sz="800" dirty="0"/>
          </a:p>
        </p:txBody>
      </p:sp>
    </p:spTree>
    <p:extLst>
      <p:ext uri="{BB962C8B-B14F-4D97-AF65-F5344CB8AC3E}">
        <p14:creationId xmlns:p14="http://schemas.microsoft.com/office/powerpoint/2010/main" val="427006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62D8FB6-1D0F-421B-9B13-D2BD42D2749D}" vid="{9F0BFBDF-635B-4EE9-BCEA-55D54BDC503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9204a0fa692482370b15366ac71e661f">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5ba1bcadb23c5718f5e6b70eb691c30a"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de8aa0f-d2e9-410e-8087-7ac2d14650a7}"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0506A-2791-4039-9D3F-939C5EB5744B}">
  <ds:schemaRefs>
    <ds:schemaRef ds:uri="http://schemas.openxmlformats.org/package/2006/metadata/core-properties"/>
    <ds:schemaRef ds:uri="740752cd-70c6-4b5b-ac3c-b00848bb8af4"/>
    <ds:schemaRef ds:uri="http://purl.org/dc/dcmitype/"/>
    <ds:schemaRef ds:uri="http://schemas.microsoft.com/office/infopath/2007/PartnerControls"/>
    <ds:schemaRef ds:uri="e4d19f78-230d-46ad-a9ba-93a3bbcf51c0"/>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999A0C9C-736C-410B-AB77-C88DBE0E34F5}"/>
</file>

<file path=customXml/itemProps3.xml><?xml version="1.0" encoding="utf-8"?>
<ds:datastoreItem xmlns:ds="http://schemas.openxmlformats.org/officeDocument/2006/customXml" ds:itemID="{234E318F-DFA8-49BA-91E0-44204CADE4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2350</TotalTime>
  <Words>18154</Words>
  <Application>Microsoft Office PowerPoint</Application>
  <PresentationFormat>A4 Paper (210x297 mm)</PresentationFormat>
  <Paragraphs>1131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Any Authorised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Wolffel</dc:creator>
  <cp:lastModifiedBy>N Wolffel</cp:lastModifiedBy>
  <cp:revision>193</cp:revision>
  <dcterms:created xsi:type="dcterms:W3CDTF">2019-11-09T09:15:39Z</dcterms:created>
  <dcterms:modified xsi:type="dcterms:W3CDTF">2021-11-05T11:24:58Z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ies>
</file>