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7"/>
  </p:notesMasterIdLst>
  <p:sldIdLst>
    <p:sldId id="256" r:id="rId5"/>
    <p:sldId id="257"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018B64-70AB-479E-B63D-E9179B7155A9}">
  <a:tblStyle styleId="{8F018B64-70AB-479E-B63D-E9179B7155A9}"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116396" y="100584"/>
            <a:ext cx="11923204" cy="667512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p:nvPr/>
        </p:nvSpPr>
        <p:spPr>
          <a:xfrm>
            <a:off x="3762594" y="125138"/>
            <a:ext cx="4506686"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b="1" i="0" u="none" strike="noStrike" cap="none" dirty="0">
                <a:solidFill>
                  <a:schemeClr val="dk1"/>
                </a:solidFill>
                <a:latin typeface="Century Gothic"/>
                <a:ea typeface="Century Gothic"/>
                <a:cs typeface="Century Gothic"/>
                <a:sym typeface="Century Gothic"/>
              </a:rPr>
              <a:t>Sikh </a:t>
            </a:r>
            <a:r>
              <a:rPr lang="en-GB" sz="1400" b="1" i="0" u="none" strike="noStrike" cap="none" dirty="0" smtClean="0">
                <a:solidFill>
                  <a:schemeClr val="dk1"/>
                </a:solidFill>
                <a:latin typeface="Century Gothic"/>
                <a:ea typeface="Century Gothic"/>
                <a:cs typeface="Century Gothic"/>
                <a:sym typeface="Century Gothic"/>
              </a:rPr>
              <a:t>Beliefs: Part 1</a:t>
            </a:r>
            <a:endParaRPr sz="1400" b="1" i="0" u="none" strike="noStrike" cap="none" dirty="0">
              <a:solidFill>
                <a:schemeClr val="dk1"/>
              </a:solidFill>
              <a:latin typeface="Century Gothic"/>
              <a:ea typeface="Century Gothic"/>
              <a:cs typeface="Century Gothic"/>
              <a:sym typeface="Century Gothic"/>
            </a:endParaRPr>
          </a:p>
        </p:txBody>
      </p:sp>
      <p:graphicFrame>
        <p:nvGraphicFramePr>
          <p:cNvPr id="91" name="Google Shape;91;p13"/>
          <p:cNvGraphicFramePr/>
          <p:nvPr/>
        </p:nvGraphicFramePr>
        <p:xfrm>
          <a:off x="4162741" y="484278"/>
          <a:ext cx="3916725" cy="5008990"/>
        </p:xfrm>
        <a:graphic>
          <a:graphicData uri="http://schemas.openxmlformats.org/drawingml/2006/table">
            <a:tbl>
              <a:tblPr firstRow="1" bandRow="1">
                <a:noFill/>
                <a:tableStyleId>{8F018B64-70AB-479E-B63D-E9179B7155A9}</a:tableStyleId>
              </a:tblPr>
              <a:tblGrid>
                <a:gridCol w="1050700">
                  <a:extLst>
                    <a:ext uri="{9D8B030D-6E8A-4147-A177-3AD203B41FA5}">
                      <a16:colId xmlns:a16="http://schemas.microsoft.com/office/drawing/2014/main" val="20000"/>
                    </a:ext>
                  </a:extLst>
                </a:gridCol>
                <a:gridCol w="2866025">
                  <a:extLst>
                    <a:ext uri="{9D8B030D-6E8A-4147-A177-3AD203B41FA5}">
                      <a16:colId xmlns:a16="http://schemas.microsoft.com/office/drawing/2014/main" val="20001"/>
                    </a:ext>
                  </a:extLst>
                </a:gridCol>
              </a:tblGrid>
              <a:tr h="225775">
                <a:tc gridSpan="2">
                  <a:txBody>
                    <a:bodyPr/>
                    <a:lstStyle/>
                    <a:p>
                      <a:pPr marL="0" marR="0" lvl="0" indent="0" algn="ctr" rtl="0">
                        <a:spcBef>
                          <a:spcPts val="0"/>
                        </a:spcBef>
                        <a:spcAft>
                          <a:spcPts val="0"/>
                        </a:spcAft>
                        <a:buNone/>
                      </a:pPr>
                      <a:r>
                        <a:rPr lang="en-GB" sz="1000" b="1" u="none" strike="noStrike" cap="none">
                          <a:solidFill>
                            <a:schemeClr val="lt1"/>
                          </a:solidFill>
                          <a:latin typeface="Century Gothic"/>
                          <a:ea typeface="Century Gothic"/>
                          <a:cs typeface="Century Gothic"/>
                          <a:sym typeface="Century Gothic"/>
                        </a:rPr>
                        <a:t>The Virtues</a:t>
                      </a:r>
                      <a:endParaRPr sz="1000" b="1" u="none" strike="noStrike" cap="none">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171450" marR="0" lvl="0" indent="-171450" algn="ctr" rtl="0">
                        <a:spcBef>
                          <a:spcPts val="0"/>
                        </a:spcBef>
                        <a:spcAft>
                          <a:spcPts val="0"/>
                        </a:spcAft>
                        <a:buClr>
                          <a:schemeClr val="dk1"/>
                        </a:buClr>
                        <a:buSzPts val="800"/>
                        <a:buFont typeface="Century Gothic"/>
                        <a:buChar char="-"/>
                      </a:pPr>
                      <a:r>
                        <a:rPr lang="en-GB" sz="800" u="none" strike="noStrike" cap="none">
                          <a:latin typeface="Century Gothic"/>
                          <a:ea typeface="Century Gothic"/>
                          <a:cs typeface="Century Gothic"/>
                          <a:sym typeface="Century Gothic"/>
                        </a:rPr>
                        <a:t>God has given people an opportunity to reunite with Him (Mukti)</a:t>
                      </a:r>
                      <a:endParaRPr/>
                    </a:p>
                    <a:p>
                      <a:pPr marL="171450" marR="0" lvl="0" indent="-171450" algn="ctr" rtl="0">
                        <a:spcBef>
                          <a:spcPts val="0"/>
                        </a:spcBef>
                        <a:spcAft>
                          <a:spcPts val="0"/>
                        </a:spcAft>
                        <a:buClr>
                          <a:schemeClr val="dk1"/>
                        </a:buClr>
                        <a:buSzPts val="800"/>
                        <a:buFont typeface="Century Gothic"/>
                        <a:buChar char="-"/>
                      </a:pPr>
                      <a:r>
                        <a:rPr lang="en-GB" sz="800" u="none" strike="noStrike" cap="none">
                          <a:latin typeface="Century Gothic"/>
                          <a:ea typeface="Century Gothic"/>
                          <a:cs typeface="Century Gothic"/>
                          <a:sym typeface="Century Gothic"/>
                        </a:rPr>
                        <a:t>To achieve this, Sikhs must build good karma in the hope of being released from the cycle of birth, death and rebirth</a:t>
                      </a:r>
                      <a:endParaRPr/>
                    </a:p>
                    <a:p>
                      <a:pPr marL="171450" marR="0" lvl="0" indent="-171450" algn="ctr" rtl="0">
                        <a:spcBef>
                          <a:spcPts val="0"/>
                        </a:spcBef>
                        <a:spcAft>
                          <a:spcPts val="0"/>
                        </a:spcAft>
                        <a:buClr>
                          <a:schemeClr val="dk1"/>
                        </a:buClr>
                        <a:buSzPts val="800"/>
                        <a:buFont typeface="Century Gothic"/>
                        <a:buChar char="-"/>
                      </a:pPr>
                      <a:r>
                        <a:rPr lang="en-GB" sz="800" u="none" strike="noStrike" cap="none">
                          <a:latin typeface="Century Gothic"/>
                          <a:ea typeface="Century Gothic"/>
                          <a:cs typeface="Century Gothic"/>
                          <a:sym typeface="Century Gothic"/>
                        </a:rPr>
                        <a:t>One way to build good karma is to live a good life, developing certain positive characteristics known as </a:t>
                      </a:r>
                      <a:r>
                        <a:rPr lang="en-GB" sz="800" b="1" u="none" strike="noStrike" cap="none">
                          <a:latin typeface="Century Gothic"/>
                          <a:ea typeface="Century Gothic"/>
                          <a:cs typeface="Century Gothic"/>
                          <a:sym typeface="Century Gothic"/>
                        </a:rPr>
                        <a:t>virtues</a:t>
                      </a:r>
                      <a:r>
                        <a:rPr lang="en-GB" sz="800" u="none" strike="noStrike" cap="none">
                          <a:latin typeface="Century Gothic"/>
                          <a:ea typeface="Century Gothic"/>
                          <a:cs typeface="Century Gothic"/>
                          <a:sym typeface="Century Gothic"/>
                        </a:rPr>
                        <a:t>.</a:t>
                      </a:r>
                      <a:endParaRPr sz="800" u="none" strike="noStrike" cap="none">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800" u="none" strike="noStrike" cap="none">
                          <a:latin typeface="Century Gothic"/>
                          <a:ea typeface="Century Gothic"/>
                          <a:cs typeface="Century Gothic"/>
                          <a:sym typeface="Century Gothic"/>
                        </a:rPr>
                        <a:t>Truth and Truthful Living</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Telling the truth, living an honest life. Includes promoting justice and not discriminating. </a:t>
                      </a:r>
                      <a:r>
                        <a:rPr lang="en-GB" sz="800" b="1" i="1">
                          <a:solidFill>
                            <a:schemeClr val="accent1"/>
                          </a:solidFill>
                          <a:latin typeface="Century Gothic"/>
                          <a:ea typeface="Century Gothic"/>
                          <a:cs typeface="Century Gothic"/>
                          <a:sym typeface="Century Gothic"/>
                        </a:rPr>
                        <a:t>‘Truth is higher than everything; but higher still is truthful living’</a:t>
                      </a:r>
                      <a:endParaRPr sz="800" b="1" i="1">
                        <a:solidFill>
                          <a:schemeClr val="accent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Compassion and Patience</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Being kind and aware of the needs of others. Being able to accept/put up with delays/problems with a calm mind and attitude. </a:t>
                      </a:r>
                      <a:r>
                        <a:rPr lang="en-GB" sz="800" b="1" i="1">
                          <a:solidFill>
                            <a:schemeClr val="accent1"/>
                          </a:solidFill>
                          <a:latin typeface="Century Gothic"/>
                          <a:ea typeface="Century Gothic"/>
                          <a:cs typeface="Century Gothic"/>
                          <a:sym typeface="Century Gothic"/>
                        </a:rPr>
                        <a:t>‘Show kindness and mercy to all life’.</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Contentment</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Not being greedy, being satisfied with what you have, maintaining detachment from material things.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Humility</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To be humble, not proud. Not full of your own importance.</a:t>
                      </a:r>
                      <a:endParaRPr/>
                    </a:p>
                    <a:p>
                      <a:pPr marL="171450" marR="0" lvl="0" indent="-120650" algn="l" rtl="0">
                        <a:lnSpc>
                          <a:spcPct val="100000"/>
                        </a:lnSpc>
                        <a:spcBef>
                          <a:spcPts val="0"/>
                        </a:spcBef>
                        <a:spcAft>
                          <a:spcPts val="0"/>
                        </a:spcAft>
                        <a:buClr>
                          <a:schemeClr val="dk1"/>
                        </a:buClr>
                        <a:buSzPts val="800"/>
                        <a:buFont typeface="Calibri"/>
                        <a:buNone/>
                      </a:pPr>
                      <a:endParaRPr sz="8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Love</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To show a loving attitude to everyone, to show kindness, respect and forgiveness (just as God would do for them)</a:t>
                      </a:r>
                      <a:endParaRPr sz="8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Wisdom </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Having experience, knowledge and good judgement – understanding all of the virtues and being able to put them into practice. </a:t>
                      </a:r>
                      <a:endParaRPr sz="8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Courage</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Being brave. Many Sikhs throughout history have shown bravery in remaining true to their faith, even if they have suffered for it.</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Temperance/ Self-Control</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Showing self-control and moderation, can include not partaking of alcohol or drugs. Being able to control one’s temper and behaviour.</a:t>
                      </a:r>
                      <a:endParaRP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GB" sz="800">
                          <a:latin typeface="Century Gothic"/>
                          <a:ea typeface="Century Gothic"/>
                          <a:cs typeface="Century Gothic"/>
                          <a:sym typeface="Century Gothic"/>
                        </a:rPr>
                        <a:t>Justice</a:t>
                      </a:r>
                      <a:endParaRPr sz="80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Working to make all things fair, or to bring equality.</a:t>
                      </a:r>
                      <a:endParaRPr/>
                    </a:p>
                  </a:txBody>
                  <a:tcPr marL="91450" marR="91450" marT="45725" marB="45725"/>
                </a:tc>
                <a:extLst>
                  <a:ext uri="{0D108BD9-81ED-4DB2-BD59-A6C34878D82A}">
                    <a16:rowId xmlns:a16="http://schemas.microsoft.com/office/drawing/2014/main" val="10010"/>
                  </a:ext>
                </a:extLst>
              </a:tr>
            </a:tbl>
          </a:graphicData>
        </a:graphic>
      </p:graphicFrame>
      <p:graphicFrame>
        <p:nvGraphicFramePr>
          <p:cNvPr id="92" name="Google Shape;92;p13"/>
          <p:cNvGraphicFramePr/>
          <p:nvPr/>
        </p:nvGraphicFramePr>
        <p:xfrm>
          <a:off x="197927" y="487632"/>
          <a:ext cx="3851550" cy="2412915"/>
        </p:xfrm>
        <a:graphic>
          <a:graphicData uri="http://schemas.openxmlformats.org/drawingml/2006/table">
            <a:tbl>
              <a:tblPr firstRow="1" bandRow="1">
                <a:noFill/>
                <a:tableStyleId>{8F018B64-70AB-479E-B63D-E9179B7155A9}</a:tableStyleId>
              </a:tblPr>
              <a:tblGrid>
                <a:gridCol w="3851550">
                  <a:extLst>
                    <a:ext uri="{9D8B030D-6E8A-4147-A177-3AD203B41FA5}">
                      <a16:colId xmlns:a16="http://schemas.microsoft.com/office/drawing/2014/main" val="20000"/>
                    </a:ext>
                  </a:extLst>
                </a:gridCol>
              </a:tblGrid>
              <a:tr h="248825">
                <a:tc>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The Nature of God: The Mool Mantra</a:t>
                      </a:r>
                      <a:endParaRPr sz="800" b="1">
                        <a:solidFill>
                          <a:schemeClr val="lt1"/>
                        </a:solidFill>
                        <a:latin typeface="Century Gothic"/>
                        <a:ea typeface="Century Gothic"/>
                        <a:cs typeface="Century Gothic"/>
                        <a:sym typeface="Century Gothic"/>
                      </a:endParaRPr>
                    </a:p>
                  </a:txBody>
                  <a:tcPr marL="91450" marR="91450" marT="45725" marB="45725">
                    <a:solidFill>
                      <a:schemeClr val="dk1"/>
                    </a:solidFill>
                  </a:tcPr>
                </a:tc>
                <a:extLst>
                  <a:ext uri="{0D108BD9-81ED-4DB2-BD59-A6C34878D82A}">
                    <a16:rowId xmlns:a16="http://schemas.microsoft.com/office/drawing/2014/main" val="10000"/>
                  </a:ext>
                </a:extLst>
              </a:tr>
              <a:tr h="370850">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Opening words of the Guru Granth Sahib (GGS 1a)</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‘Mool Mantra’ means ‘Main Chant’.</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Sikhs believe the words were the first teachings of Guru Nanak after he became enlightened</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Most important part of the Guru Granth Sahib (GGS) and most important statement for Sikhs</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Said daily in Sikh prayers and recited in worship.</a:t>
                      </a:r>
                      <a:endParaRPr/>
                    </a:p>
                    <a:p>
                      <a:pPr marL="0" marR="0" lvl="0" indent="0" algn="l" rtl="0">
                        <a:spcBef>
                          <a:spcPts val="0"/>
                        </a:spcBef>
                        <a:spcAft>
                          <a:spcPts val="0"/>
                        </a:spcAft>
                        <a:buClr>
                          <a:schemeClr val="dk1"/>
                        </a:buClr>
                        <a:buSzPts val="850"/>
                        <a:buFont typeface="Calibri"/>
                        <a:buNone/>
                      </a:pPr>
                      <a:endParaRPr sz="850">
                        <a:latin typeface="Century Gothic"/>
                        <a:ea typeface="Century Gothic"/>
                        <a:cs typeface="Century Gothic"/>
                        <a:sym typeface="Century Gothic"/>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One Universal Creator God (Ik Onkar)</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The Name is Truth</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Creative Being Personified</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No Fear, No Hatred</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Image of the Undying</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Beyond Birth</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Self Existent</a:t>
                      </a:r>
                      <a:endParaRPr/>
                    </a:p>
                    <a:p>
                      <a:pPr marL="0" marR="0" lvl="0" indent="0" algn="l" rtl="0">
                        <a:spcBef>
                          <a:spcPts val="0"/>
                        </a:spcBef>
                        <a:spcAft>
                          <a:spcPts val="0"/>
                        </a:spcAft>
                        <a:buClr>
                          <a:schemeClr val="accent1"/>
                        </a:buClr>
                        <a:buSzPts val="850"/>
                        <a:buFont typeface="Century Gothic"/>
                        <a:buNone/>
                      </a:pPr>
                      <a:r>
                        <a:rPr lang="en-GB" sz="850" b="1" i="1">
                          <a:solidFill>
                            <a:schemeClr val="accent1"/>
                          </a:solidFill>
                          <a:latin typeface="Century Gothic"/>
                          <a:ea typeface="Century Gothic"/>
                          <a:cs typeface="Century Gothic"/>
                          <a:sym typeface="Century Gothic"/>
                        </a:rPr>
                        <a:t>By Guru’s Grace</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93" name="Google Shape;93;p13"/>
          <p:cNvPicPr preferRelativeResize="0"/>
          <p:nvPr/>
        </p:nvPicPr>
        <p:blipFill rotWithShape="1">
          <a:blip r:embed="rId3">
            <a:alphaModFix/>
          </a:blip>
          <a:srcRect l="10730" t="19275" r="11579" b="16407"/>
          <a:stretch/>
        </p:blipFill>
        <p:spPr>
          <a:xfrm>
            <a:off x="2862405" y="1871760"/>
            <a:ext cx="1033521" cy="855620"/>
          </a:xfrm>
          <a:prstGeom prst="rect">
            <a:avLst/>
          </a:prstGeom>
          <a:noFill/>
          <a:ln>
            <a:noFill/>
          </a:ln>
        </p:spPr>
      </p:pic>
      <p:graphicFrame>
        <p:nvGraphicFramePr>
          <p:cNvPr id="94" name="Google Shape;94;p13"/>
          <p:cNvGraphicFramePr/>
          <p:nvPr/>
        </p:nvGraphicFramePr>
        <p:xfrm>
          <a:off x="194559" y="3030879"/>
          <a:ext cx="3868550" cy="3568985"/>
        </p:xfrm>
        <a:graphic>
          <a:graphicData uri="http://schemas.openxmlformats.org/drawingml/2006/table">
            <a:tbl>
              <a:tblPr firstRow="1" bandRow="1">
                <a:noFill/>
                <a:tableStyleId>{8F018B64-70AB-479E-B63D-E9179B7155A9}</a:tableStyleId>
              </a:tblPr>
              <a:tblGrid>
                <a:gridCol w="1934275">
                  <a:extLst>
                    <a:ext uri="{9D8B030D-6E8A-4147-A177-3AD203B41FA5}">
                      <a16:colId xmlns:a16="http://schemas.microsoft.com/office/drawing/2014/main" val="20000"/>
                    </a:ext>
                  </a:extLst>
                </a:gridCol>
                <a:gridCol w="1934275">
                  <a:extLst>
                    <a:ext uri="{9D8B030D-6E8A-4147-A177-3AD203B41FA5}">
                      <a16:colId xmlns:a16="http://schemas.microsoft.com/office/drawing/2014/main" val="20001"/>
                    </a:ext>
                  </a:extLst>
                </a:gridCol>
              </a:tblGrid>
              <a:tr h="277125">
                <a:tc gridSpan="2">
                  <a:txBody>
                    <a:bodyPr/>
                    <a:lstStyle/>
                    <a:p>
                      <a:pPr marL="0" marR="0" lvl="0" indent="0" algn="ctr" rtl="0">
                        <a:spcBef>
                          <a:spcPts val="0"/>
                        </a:spcBef>
                        <a:spcAft>
                          <a:spcPts val="0"/>
                        </a:spcAft>
                        <a:buNone/>
                      </a:pPr>
                      <a:r>
                        <a:rPr lang="en-GB" sz="900" b="1">
                          <a:solidFill>
                            <a:schemeClr val="lt1"/>
                          </a:solidFill>
                          <a:latin typeface="Century Gothic"/>
                          <a:ea typeface="Century Gothic"/>
                          <a:cs typeface="Century Gothic"/>
                          <a:sym typeface="Century Gothic"/>
                        </a:rPr>
                        <a:t>God as Creator</a:t>
                      </a:r>
                      <a:endParaRPr sz="90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171450" marR="0" lvl="0" indent="-171450" algn="ctr"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God (Waheguru) created everything. </a:t>
                      </a:r>
                      <a:endParaRPr/>
                    </a:p>
                    <a:p>
                      <a:pPr marL="171450" marR="0" lvl="0" indent="-171450" algn="ctr"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There are no creation stories in Sikhism, and Sikhs accept scientific views about how the universe came to be here, but nothing would have happened without it being God’s will (hukam).</a:t>
                      </a:r>
                      <a:endParaRPr/>
                    </a:p>
                    <a:p>
                      <a:pPr marL="171450" marR="0" lvl="0" indent="-171450" algn="ctr"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Sikhs believe God is both separate from and part of His creation: </a:t>
                      </a:r>
                      <a:r>
                        <a:rPr lang="en-GB" sz="850" b="1" i="1">
                          <a:solidFill>
                            <a:schemeClr val="accent1"/>
                          </a:solidFill>
                          <a:latin typeface="Century Gothic"/>
                          <a:ea typeface="Century Gothic"/>
                          <a:cs typeface="Century Gothic"/>
                          <a:sym typeface="Century Gothic"/>
                        </a:rPr>
                        <a:t>‘He possesses all qualities; He transcends all qualities’</a:t>
                      </a:r>
                      <a:endParaRPr sz="850" b="1" i="1">
                        <a:solidFill>
                          <a:schemeClr val="accent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GB" sz="850" b="1" u="sng">
                          <a:latin typeface="Century Gothic"/>
                          <a:ea typeface="Century Gothic"/>
                          <a:cs typeface="Century Gothic"/>
                          <a:sym typeface="Century Gothic"/>
                        </a:rPr>
                        <a:t>God as separate from the Universe</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God is transcendent – beyond human understanding</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He does not have a physical form, is timeless and spaceless, and has no limits</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God is without gender (Sikhs use ‘He’ to have a simple way to talk about God) and has no beginning or end.</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‘Nirgun’ – without qualities or form.</a:t>
                      </a:r>
                      <a:endParaRPr/>
                    </a:p>
                    <a:p>
                      <a:pPr marL="171450" marR="0" lvl="0" indent="-171450" algn="l" rtl="0">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‘He is the Perfect Transcendent Lord, from the very beginning and through the ages’</a:t>
                      </a:r>
                      <a:endParaRPr sz="850" b="1" i="1">
                        <a:solidFill>
                          <a:schemeClr val="accen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850"/>
                        <a:buFont typeface="Century Gothic"/>
                        <a:buNone/>
                      </a:pPr>
                      <a:r>
                        <a:rPr lang="en-GB" sz="850" b="1" u="sng">
                          <a:latin typeface="Century Gothic"/>
                          <a:ea typeface="Century Gothic"/>
                          <a:cs typeface="Century Gothic"/>
                          <a:sym typeface="Century Gothic"/>
                        </a:rPr>
                        <a:t>God shown in and through the Universe</a:t>
                      </a:r>
                      <a:endParaRPr/>
                    </a:p>
                    <a:p>
                      <a:pPr marL="171450" marR="0" lvl="0" indent="-171450" algn="l" rtl="0">
                        <a:lnSpc>
                          <a:spcPct val="100000"/>
                        </a:lnSpc>
                        <a:spcBef>
                          <a:spcPts val="0"/>
                        </a:spcBef>
                        <a:spcAft>
                          <a:spcPts val="0"/>
                        </a:spcAft>
                        <a:buClr>
                          <a:schemeClr val="dk1"/>
                        </a:buClr>
                        <a:buSzPts val="850"/>
                        <a:buFont typeface="Century Gothic"/>
                        <a:buChar char="-"/>
                      </a:pPr>
                      <a:r>
                        <a:rPr lang="en-GB" sz="850" b="0">
                          <a:latin typeface="Century Gothic"/>
                          <a:ea typeface="Century Gothic"/>
                          <a:cs typeface="Century Gothic"/>
                          <a:sym typeface="Century Gothic"/>
                        </a:rPr>
                        <a:t>God is present within creation and within human beings, as a soul or Divine Spirit</a:t>
                      </a:r>
                      <a:endParaRPr/>
                    </a:p>
                    <a:p>
                      <a:pPr marL="171450" marR="0" lvl="0" indent="-171450" algn="l" rtl="0">
                        <a:lnSpc>
                          <a:spcPct val="100000"/>
                        </a:lnSpc>
                        <a:spcBef>
                          <a:spcPts val="0"/>
                        </a:spcBef>
                        <a:spcAft>
                          <a:spcPts val="0"/>
                        </a:spcAft>
                        <a:buClr>
                          <a:schemeClr val="dk1"/>
                        </a:buClr>
                        <a:buSzPts val="850"/>
                        <a:buFont typeface="Century Gothic"/>
                        <a:buChar char="-"/>
                      </a:pPr>
                      <a:r>
                        <a:rPr lang="en-GB" sz="850" b="0">
                          <a:latin typeface="Century Gothic"/>
                          <a:ea typeface="Century Gothic"/>
                          <a:cs typeface="Century Gothic"/>
                          <a:sym typeface="Century Gothic"/>
                        </a:rPr>
                        <a:t>There are ways that God can be understood by humans, e.g. through the Mool Mantra, the teachings of the Gurus, other parts of the GGS or through his creation.</a:t>
                      </a:r>
                      <a:endParaRPr/>
                    </a:p>
                    <a:p>
                      <a:pPr marL="171450" marR="0" lvl="0" indent="-171450" algn="l" rtl="0">
                        <a:lnSpc>
                          <a:spcPct val="100000"/>
                        </a:lnSpc>
                        <a:spcBef>
                          <a:spcPts val="0"/>
                        </a:spcBef>
                        <a:spcAft>
                          <a:spcPts val="0"/>
                        </a:spcAft>
                        <a:buClr>
                          <a:schemeClr val="dk1"/>
                        </a:buClr>
                        <a:buSzPts val="850"/>
                        <a:buFont typeface="Century Gothic"/>
                        <a:buChar char="-"/>
                      </a:pPr>
                      <a:r>
                        <a:rPr lang="en-GB" sz="850" b="0">
                          <a:latin typeface="Century Gothic"/>
                          <a:ea typeface="Century Gothic"/>
                          <a:cs typeface="Century Gothic"/>
                          <a:sym typeface="Century Gothic"/>
                        </a:rPr>
                        <a:t>‘Sargun’ – with qualities or form</a:t>
                      </a:r>
                      <a:endParaRPr/>
                    </a:p>
                    <a:p>
                      <a:pPr marL="171450" marR="0" lvl="0" indent="-171450" algn="l" rtl="0">
                        <a:lnSpc>
                          <a:spcPct val="100000"/>
                        </a:lnSpc>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The Lord is seen to be manifest and present’</a:t>
                      </a:r>
                      <a:endParaRPr/>
                    </a:p>
                    <a:p>
                      <a:pPr marL="171450" marR="0" lvl="0" indent="-171450" algn="l" rtl="0">
                        <a:lnSpc>
                          <a:spcPct val="100000"/>
                        </a:lnSpc>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He Himself is the water… He Himself abides in each and every heart’ </a:t>
                      </a:r>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95" name="Google Shape;95;p13"/>
          <p:cNvGraphicFramePr/>
          <p:nvPr/>
        </p:nvGraphicFramePr>
        <p:xfrm>
          <a:off x="8192731" y="493407"/>
          <a:ext cx="3746725" cy="4452915"/>
        </p:xfrm>
        <a:graphic>
          <a:graphicData uri="http://schemas.openxmlformats.org/drawingml/2006/table">
            <a:tbl>
              <a:tblPr firstRow="1" bandRow="1">
                <a:noFill/>
                <a:tableStyleId>{8F018B64-70AB-479E-B63D-E9179B7155A9}</a:tableStyleId>
              </a:tblPr>
              <a:tblGrid>
                <a:gridCol w="534500">
                  <a:extLst>
                    <a:ext uri="{9D8B030D-6E8A-4147-A177-3AD203B41FA5}">
                      <a16:colId xmlns:a16="http://schemas.microsoft.com/office/drawing/2014/main" val="20000"/>
                    </a:ext>
                  </a:extLst>
                </a:gridCol>
                <a:gridCol w="3212225">
                  <a:extLst>
                    <a:ext uri="{9D8B030D-6E8A-4147-A177-3AD203B41FA5}">
                      <a16:colId xmlns:a16="http://schemas.microsoft.com/office/drawing/2014/main" val="20001"/>
                    </a:ext>
                  </a:extLst>
                </a:gridCol>
              </a:tblGrid>
              <a:tr h="277125">
                <a:tc gridSpan="2">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Beliefs about Life After Death</a:t>
                      </a:r>
                      <a:endParaRPr sz="100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800" b="0" i="0">
                          <a:solidFill>
                            <a:schemeClr val="dk1"/>
                          </a:solidFill>
                          <a:latin typeface="Century Gothic"/>
                          <a:ea typeface="Century Gothic"/>
                          <a:cs typeface="Century Gothic"/>
                          <a:sym typeface="Century Gothic"/>
                        </a:rPr>
                        <a:t>Rebirth</a:t>
                      </a:r>
                      <a:endParaRPr sz="800" b="0" i="0">
                        <a:solidFill>
                          <a:schemeClr val="dk1"/>
                        </a:solidFill>
                        <a:latin typeface="Century Gothic"/>
                        <a:ea typeface="Century Gothic"/>
                        <a:cs typeface="Century Gothic"/>
                        <a:sym typeface="Century Gothic"/>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800"/>
                        <a:buFont typeface="Century Gothic"/>
                        <a:buChar char="-"/>
                      </a:pPr>
                      <a:r>
                        <a:rPr lang="en-GB" sz="800" b="1" i="0">
                          <a:solidFill>
                            <a:schemeClr val="dk1"/>
                          </a:solidFill>
                          <a:latin typeface="Century Gothic"/>
                          <a:ea typeface="Century Gothic"/>
                          <a:cs typeface="Century Gothic"/>
                          <a:sym typeface="Century Gothic"/>
                        </a:rPr>
                        <a:t>Reincarnation</a:t>
                      </a:r>
                      <a:r>
                        <a:rPr lang="en-GB" sz="800" b="0" i="0">
                          <a:solidFill>
                            <a:schemeClr val="dk1"/>
                          </a:solidFill>
                          <a:latin typeface="Century Gothic"/>
                          <a:ea typeface="Century Gothic"/>
                          <a:cs typeface="Century Gothic"/>
                          <a:sym typeface="Century Gothic"/>
                        </a:rPr>
                        <a:t>: when a human dies, their soul is reborn into another body</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This rebirth is part of a cycle of being born, dying and reborn, known as </a:t>
                      </a:r>
                      <a:r>
                        <a:rPr lang="en-GB" sz="800" b="1" i="0">
                          <a:solidFill>
                            <a:schemeClr val="dk1"/>
                          </a:solidFill>
                          <a:latin typeface="Century Gothic"/>
                          <a:ea typeface="Century Gothic"/>
                          <a:cs typeface="Century Gothic"/>
                          <a:sym typeface="Century Gothic"/>
                        </a:rPr>
                        <a:t>samsara</a:t>
                      </a:r>
                      <a:r>
                        <a:rPr lang="en-GB" sz="800" b="0" i="0">
                          <a:solidFill>
                            <a:schemeClr val="dk1"/>
                          </a:solidFill>
                          <a:latin typeface="Century Gothic"/>
                          <a:ea typeface="Century Gothic"/>
                          <a:cs typeface="Century Gothic"/>
                          <a:sym typeface="Century Gothic"/>
                        </a:rPr>
                        <a:t>.</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The cycle will repeat until the soul is freed/ liberated and becomes united with God</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All animals, including humans, have souls, so a human may be reborn as an animal.</a:t>
                      </a:r>
                      <a:endParaRPr/>
                    </a:p>
                    <a:p>
                      <a:pPr marL="171450" marR="0" lvl="0" indent="-171450" algn="l" rtl="0">
                        <a:lnSpc>
                          <a:spcPct val="100000"/>
                        </a:lnSpc>
                        <a:spcBef>
                          <a:spcPts val="0"/>
                        </a:spcBef>
                        <a:spcAft>
                          <a:spcPts val="0"/>
                        </a:spcAft>
                        <a:buClr>
                          <a:schemeClr val="accent1"/>
                        </a:buClr>
                        <a:buSzPts val="800"/>
                        <a:buFont typeface="Century Gothic"/>
                        <a:buChar char="-"/>
                      </a:pPr>
                      <a:r>
                        <a:rPr lang="en-GB" sz="800" b="1" i="1">
                          <a:solidFill>
                            <a:schemeClr val="accent1"/>
                          </a:solidFill>
                          <a:latin typeface="Century Gothic"/>
                          <a:ea typeface="Century Gothic"/>
                          <a:cs typeface="Century Gothic"/>
                          <a:sym typeface="Century Gothic"/>
                        </a:rPr>
                        <a:t>‘They die and die, over and over again, only to be reborn, over and over again’</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800" b="0" i="0">
                          <a:solidFill>
                            <a:schemeClr val="dk1"/>
                          </a:solidFill>
                          <a:latin typeface="Century Gothic"/>
                          <a:ea typeface="Century Gothic"/>
                          <a:cs typeface="Century Gothic"/>
                          <a:sym typeface="Century Gothic"/>
                        </a:rPr>
                        <a:t>Karma</a:t>
                      </a:r>
                      <a:endParaRPr sz="800" b="0" i="0">
                        <a:solidFill>
                          <a:schemeClr val="dk1"/>
                        </a:solidFill>
                        <a:latin typeface="Century Gothic"/>
                        <a:ea typeface="Century Gothic"/>
                        <a:cs typeface="Century Gothic"/>
                        <a:sym typeface="Century Gothic"/>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Sum total of a person’s actions and words which determines their afterlife</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Reincarnation is based on the good or bad karma they built in a previous life.</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A human is the best being you can be reborn into as it gives you the best chance to build good karma and be liberated from samsara.</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Good actions = good karma = a good reincarnation/ liberation from samsara</a:t>
                      </a:r>
                      <a:endParaRPr/>
                    </a:p>
                    <a:p>
                      <a:pPr marL="171450" marR="0" lvl="0" indent="-171450" algn="l" rtl="0">
                        <a:lnSpc>
                          <a:spcPct val="100000"/>
                        </a:lnSpc>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Bad action = bad karma = a lower reincarnation e.g. animal.</a:t>
                      </a:r>
                      <a:endParaRPr/>
                    </a:p>
                    <a:p>
                      <a:pPr marL="171450" marR="0" lvl="0" indent="-171450" algn="l" rtl="0">
                        <a:lnSpc>
                          <a:spcPct val="100000"/>
                        </a:lnSpc>
                        <a:spcBef>
                          <a:spcPts val="0"/>
                        </a:spcBef>
                        <a:spcAft>
                          <a:spcPts val="0"/>
                        </a:spcAft>
                        <a:buClr>
                          <a:schemeClr val="accent1"/>
                        </a:buClr>
                        <a:buSzPts val="800"/>
                        <a:buFont typeface="Century Gothic"/>
                        <a:buChar char="-"/>
                      </a:pPr>
                      <a:r>
                        <a:rPr lang="en-GB" sz="800" b="1" i="1">
                          <a:solidFill>
                            <a:schemeClr val="accent1"/>
                          </a:solidFill>
                          <a:latin typeface="Century Gothic"/>
                          <a:ea typeface="Century Gothic"/>
                          <a:cs typeface="Century Gothic"/>
                          <a:sym typeface="Century Gothic"/>
                        </a:rPr>
                        <a:t>‘The body is the field of karma in this age; whatever you plant, you shall harvest’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800" b="0" i="0">
                          <a:solidFill>
                            <a:schemeClr val="dk1"/>
                          </a:solidFill>
                          <a:latin typeface="Century Gothic"/>
                          <a:ea typeface="Century Gothic"/>
                          <a:cs typeface="Century Gothic"/>
                          <a:sym typeface="Century Gothic"/>
                        </a:rPr>
                        <a:t>Mukti</a:t>
                      </a:r>
                      <a:endParaRPr sz="800" b="0" i="0">
                        <a:solidFill>
                          <a:schemeClr val="dk1"/>
                        </a:solidFill>
                        <a:latin typeface="Century Gothic"/>
                        <a:ea typeface="Century Gothic"/>
                        <a:cs typeface="Century Gothic"/>
                        <a:sym typeface="Century Gothic"/>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800"/>
                        <a:buFont typeface="Century Gothic"/>
                        <a:buChar char="-"/>
                      </a:pPr>
                      <a:r>
                        <a:rPr lang="en-GB" sz="800" b="0" i="0" dirty="0">
                          <a:solidFill>
                            <a:schemeClr val="dk1"/>
                          </a:solidFill>
                          <a:latin typeface="Century Gothic"/>
                          <a:ea typeface="Century Gothic"/>
                          <a:cs typeface="Century Gothic"/>
                          <a:sym typeface="Century Gothic"/>
                        </a:rPr>
                        <a:t>Liberation, freedom and release from the cycle of samsara</a:t>
                      </a:r>
                      <a:endParaRPr dirty="0"/>
                    </a:p>
                    <a:p>
                      <a:pPr marL="171450" marR="0" lvl="0" indent="-171450" algn="l" rtl="0">
                        <a:lnSpc>
                          <a:spcPct val="100000"/>
                        </a:lnSpc>
                        <a:spcBef>
                          <a:spcPts val="0"/>
                        </a:spcBef>
                        <a:spcAft>
                          <a:spcPts val="0"/>
                        </a:spcAft>
                        <a:buClr>
                          <a:schemeClr val="dk1"/>
                        </a:buClr>
                        <a:buSzPts val="800"/>
                        <a:buFont typeface="Century Gothic"/>
                        <a:buChar char="-"/>
                      </a:pPr>
                      <a:r>
                        <a:rPr lang="en-GB" sz="800" b="0" i="0" dirty="0">
                          <a:solidFill>
                            <a:schemeClr val="dk1"/>
                          </a:solidFill>
                          <a:latin typeface="Century Gothic"/>
                          <a:ea typeface="Century Gothic"/>
                          <a:cs typeface="Century Gothic"/>
                          <a:sym typeface="Century Gothic"/>
                        </a:rPr>
                        <a:t>The final goal for Sikhs -  individual soul reunites with God </a:t>
                      </a:r>
                      <a:endParaRPr dirty="0"/>
                    </a:p>
                    <a:p>
                      <a:pPr marL="171450" marR="0" lvl="0" indent="-171450" algn="l" rtl="0">
                        <a:lnSpc>
                          <a:spcPct val="100000"/>
                        </a:lnSpc>
                        <a:spcBef>
                          <a:spcPts val="0"/>
                        </a:spcBef>
                        <a:spcAft>
                          <a:spcPts val="0"/>
                        </a:spcAft>
                        <a:buClr>
                          <a:schemeClr val="dk1"/>
                        </a:buClr>
                        <a:buSzPts val="800"/>
                        <a:buFont typeface="Century Gothic"/>
                        <a:buChar char="-"/>
                      </a:pPr>
                      <a:r>
                        <a:rPr lang="en-GB" sz="800" b="0" i="0" dirty="0">
                          <a:solidFill>
                            <a:schemeClr val="dk1"/>
                          </a:solidFill>
                          <a:latin typeface="Century Gothic"/>
                          <a:ea typeface="Century Gothic"/>
                          <a:cs typeface="Century Gothic"/>
                          <a:sym typeface="Century Gothic"/>
                        </a:rPr>
                        <a:t>Negative aspects: To achieve </a:t>
                      </a:r>
                      <a:r>
                        <a:rPr lang="en-GB" sz="800" b="0" i="0" dirty="0" err="1">
                          <a:solidFill>
                            <a:schemeClr val="dk1"/>
                          </a:solidFill>
                          <a:latin typeface="Century Gothic"/>
                          <a:ea typeface="Century Gothic"/>
                          <a:cs typeface="Century Gothic"/>
                          <a:sym typeface="Century Gothic"/>
                        </a:rPr>
                        <a:t>mukti</a:t>
                      </a:r>
                      <a:r>
                        <a:rPr lang="en-GB" sz="800" b="0" i="0" dirty="0">
                          <a:solidFill>
                            <a:schemeClr val="dk1"/>
                          </a:solidFill>
                          <a:latin typeface="Century Gothic"/>
                          <a:ea typeface="Century Gothic"/>
                          <a:cs typeface="Century Gothic"/>
                          <a:sym typeface="Century Gothic"/>
                        </a:rPr>
                        <a:t>, a person must rid themselves of all that stands in the way of getting close to God. This can be challenging.</a:t>
                      </a:r>
                      <a:endParaRPr dirty="0"/>
                    </a:p>
                    <a:p>
                      <a:pPr marL="171450" marR="0" lvl="0" indent="-171450" algn="l" rtl="0">
                        <a:lnSpc>
                          <a:spcPct val="100000"/>
                        </a:lnSpc>
                        <a:spcBef>
                          <a:spcPts val="0"/>
                        </a:spcBef>
                        <a:spcAft>
                          <a:spcPts val="0"/>
                        </a:spcAft>
                        <a:buClr>
                          <a:schemeClr val="dk1"/>
                        </a:buClr>
                        <a:buSzPts val="800"/>
                        <a:buFont typeface="Century Gothic"/>
                        <a:buChar char="-"/>
                      </a:pPr>
                      <a:r>
                        <a:rPr lang="en-GB" sz="800" b="0" i="0" dirty="0">
                          <a:solidFill>
                            <a:schemeClr val="dk1"/>
                          </a:solidFill>
                          <a:latin typeface="Century Gothic"/>
                          <a:ea typeface="Century Gothic"/>
                          <a:cs typeface="Century Gothic"/>
                          <a:sym typeface="Century Gothic"/>
                        </a:rPr>
                        <a:t>Positive aspects: the soul is free to unite with God. This is indescribable and can only be experienced. </a:t>
                      </a:r>
                      <a:endParaRPr dirty="0"/>
                    </a:p>
                    <a:p>
                      <a:pPr marL="171450" marR="0" lvl="0" indent="-171450" algn="l" rtl="0">
                        <a:lnSpc>
                          <a:spcPct val="100000"/>
                        </a:lnSpc>
                        <a:spcBef>
                          <a:spcPts val="0"/>
                        </a:spcBef>
                        <a:spcAft>
                          <a:spcPts val="0"/>
                        </a:spcAft>
                        <a:buClr>
                          <a:schemeClr val="accent1"/>
                        </a:buClr>
                        <a:buSzPts val="800"/>
                        <a:buFont typeface="Century Gothic"/>
                        <a:buChar char="-"/>
                      </a:pPr>
                      <a:r>
                        <a:rPr lang="en-GB" sz="800" b="1" i="1" dirty="0">
                          <a:solidFill>
                            <a:schemeClr val="accent1"/>
                          </a:solidFill>
                          <a:latin typeface="Century Gothic"/>
                          <a:ea typeface="Century Gothic"/>
                          <a:cs typeface="Century Gothic"/>
                          <a:sym typeface="Century Gothic"/>
                        </a:rPr>
                        <a:t>‘Through selfless service, eternal peace is obtained’</a:t>
                      </a:r>
                      <a:endParaRPr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96" name="Google Shape;96;p13"/>
          <p:cNvGraphicFramePr/>
          <p:nvPr/>
        </p:nvGraphicFramePr>
        <p:xfrm>
          <a:off x="4149093" y="5551238"/>
          <a:ext cx="3916725" cy="1071795"/>
        </p:xfrm>
        <a:graphic>
          <a:graphicData uri="http://schemas.openxmlformats.org/drawingml/2006/table">
            <a:tbl>
              <a:tblPr firstRow="1" bandRow="1">
                <a:noFill/>
                <a:tableStyleId>{8F018B64-70AB-479E-B63D-E9179B7155A9}</a:tableStyleId>
              </a:tblPr>
              <a:tblGrid>
                <a:gridCol w="3916725">
                  <a:extLst>
                    <a:ext uri="{9D8B030D-6E8A-4147-A177-3AD203B41FA5}">
                      <a16:colId xmlns:a16="http://schemas.microsoft.com/office/drawing/2014/main" val="20000"/>
                    </a:ext>
                  </a:extLst>
                </a:gridCol>
              </a:tblGrid>
              <a:tr h="248825">
                <a:tc>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Gurmukh and Manmukh</a:t>
                      </a:r>
                      <a:endParaRPr sz="800" b="1">
                        <a:solidFill>
                          <a:schemeClr val="lt1"/>
                        </a:solidFill>
                        <a:latin typeface="Century Gothic"/>
                        <a:ea typeface="Century Gothic"/>
                        <a:cs typeface="Century Gothic"/>
                        <a:sym typeface="Century Gothic"/>
                      </a:endParaRPr>
                    </a:p>
                  </a:txBody>
                  <a:tcPr marL="91450" marR="91450" marT="45725" marB="45725">
                    <a:solidFill>
                      <a:schemeClr val="dk1"/>
                    </a:solidFill>
                  </a:tcPr>
                </a:tc>
                <a:extLst>
                  <a:ext uri="{0D108BD9-81ED-4DB2-BD59-A6C34878D82A}">
                    <a16:rowId xmlns:a16="http://schemas.microsoft.com/office/drawing/2014/main" val="10000"/>
                  </a:ext>
                </a:extLst>
              </a:tr>
              <a:tr h="370850">
                <a:tc>
                  <a:txBody>
                    <a:bodyPr/>
                    <a:lstStyle/>
                    <a:p>
                      <a:pPr marL="171450" marR="0" lvl="0" indent="-171450" algn="l" rtl="0">
                        <a:spcBef>
                          <a:spcPts val="0"/>
                        </a:spcBef>
                        <a:spcAft>
                          <a:spcPts val="0"/>
                        </a:spcAft>
                        <a:buClr>
                          <a:schemeClr val="dk1"/>
                        </a:buClr>
                        <a:buSzPts val="800"/>
                        <a:buFont typeface="Century Gothic"/>
                        <a:buChar char="-"/>
                      </a:pPr>
                      <a:r>
                        <a:rPr lang="en-GB" sz="800" b="1">
                          <a:latin typeface="Century Gothic"/>
                          <a:ea typeface="Century Gothic"/>
                          <a:cs typeface="Century Gothic"/>
                          <a:sym typeface="Century Gothic"/>
                        </a:rPr>
                        <a:t>Gurmukh</a:t>
                      </a:r>
                      <a:r>
                        <a:rPr lang="en-GB" sz="800">
                          <a:latin typeface="Century Gothic"/>
                          <a:ea typeface="Century Gothic"/>
                          <a:cs typeface="Century Gothic"/>
                          <a:sym typeface="Century Gothic"/>
                        </a:rPr>
                        <a:t>: </a:t>
                      </a:r>
                      <a:r>
                        <a:rPr lang="en-GB" sz="800" b="1">
                          <a:latin typeface="Century Gothic"/>
                          <a:ea typeface="Century Gothic"/>
                          <a:cs typeface="Century Gothic"/>
                          <a:sym typeface="Century Gothic"/>
                        </a:rPr>
                        <a:t>God centered</a:t>
                      </a:r>
                      <a:r>
                        <a:rPr lang="en-GB" sz="800">
                          <a:latin typeface="Century Gothic"/>
                          <a:ea typeface="Century Gothic"/>
                          <a:cs typeface="Century Gothic"/>
                          <a:sym typeface="Century Gothic"/>
                        </a:rPr>
                        <a:t>. Someone who prays, worships, follows the virtues etc and keeps God in mind at all times. ‘</a:t>
                      </a:r>
                      <a:r>
                        <a:rPr lang="en-GB" sz="800" b="1" i="1">
                          <a:solidFill>
                            <a:schemeClr val="accent1"/>
                          </a:solidFill>
                          <a:latin typeface="Century Gothic"/>
                          <a:ea typeface="Century Gothic"/>
                          <a:cs typeface="Century Gothic"/>
                          <a:sym typeface="Century Gothic"/>
                        </a:rPr>
                        <a:t>The Gurmukh acts in harmony with God’s will; the Gurmukh finds perfection’</a:t>
                      </a:r>
                      <a:endParaRPr/>
                    </a:p>
                    <a:p>
                      <a:pPr marL="171450" marR="0" lvl="0" indent="-171450" algn="l" rtl="0">
                        <a:spcBef>
                          <a:spcPts val="0"/>
                        </a:spcBef>
                        <a:spcAft>
                          <a:spcPts val="0"/>
                        </a:spcAft>
                        <a:buClr>
                          <a:schemeClr val="dk1"/>
                        </a:buClr>
                        <a:buSzPts val="800"/>
                        <a:buFont typeface="Century Gothic"/>
                        <a:buChar char="-"/>
                      </a:pPr>
                      <a:r>
                        <a:rPr lang="en-GB" sz="800" b="1">
                          <a:latin typeface="Century Gothic"/>
                          <a:ea typeface="Century Gothic"/>
                          <a:cs typeface="Century Gothic"/>
                          <a:sym typeface="Century Gothic"/>
                        </a:rPr>
                        <a:t>Manmukh</a:t>
                      </a:r>
                      <a:r>
                        <a:rPr lang="en-GB" sz="800">
                          <a:latin typeface="Century Gothic"/>
                          <a:ea typeface="Century Gothic"/>
                          <a:cs typeface="Century Gothic"/>
                          <a:sym typeface="Century Gothic"/>
                        </a:rPr>
                        <a:t>: </a:t>
                      </a:r>
                      <a:r>
                        <a:rPr lang="en-GB" sz="800" b="1">
                          <a:latin typeface="Century Gothic"/>
                          <a:ea typeface="Century Gothic"/>
                          <a:cs typeface="Century Gothic"/>
                          <a:sym typeface="Century Gothic"/>
                        </a:rPr>
                        <a:t>Man centered</a:t>
                      </a:r>
                      <a:r>
                        <a:rPr lang="en-GB" sz="800">
                          <a:latin typeface="Century Gothic"/>
                          <a:ea typeface="Century Gothic"/>
                          <a:cs typeface="Century Gothic"/>
                          <a:sym typeface="Century Gothic"/>
                        </a:rPr>
                        <a:t>. Someone who is selfish, thinks they are above God and others, succumbs to the evils. </a:t>
                      </a:r>
                      <a:r>
                        <a:rPr lang="en-GB" sz="800" b="1" i="1">
                          <a:solidFill>
                            <a:schemeClr val="accent1"/>
                          </a:solidFill>
                          <a:latin typeface="Century Gothic"/>
                          <a:ea typeface="Century Gothic"/>
                          <a:cs typeface="Century Gothic"/>
                          <a:sym typeface="Century Gothic"/>
                        </a:rPr>
                        <a:t>‘The foolish, self-willed manmukh is blind in the world’.</a:t>
                      </a:r>
                      <a:endParaRPr/>
                    </a:p>
                  </a:txBody>
                  <a:tcPr marL="91450" marR="91450" marT="45725" marB="45725"/>
                </a:tc>
                <a:extLst>
                  <a:ext uri="{0D108BD9-81ED-4DB2-BD59-A6C34878D82A}">
                    <a16:rowId xmlns:a16="http://schemas.microsoft.com/office/drawing/2014/main" val="10001"/>
                  </a:ext>
                </a:extLst>
              </a:tr>
            </a:tbl>
          </a:graphicData>
        </a:graphic>
      </p:graphicFrame>
      <p:sp>
        <p:nvSpPr>
          <p:cNvPr id="97" name="Google Shape;97;p13"/>
          <p:cNvSpPr txBox="1"/>
          <p:nvPr/>
        </p:nvSpPr>
        <p:spPr>
          <a:xfrm>
            <a:off x="8192731" y="5013618"/>
            <a:ext cx="3746720" cy="1631216"/>
          </a:xfrm>
          <a:prstGeom prst="rect">
            <a:avLst/>
          </a:prstGeom>
          <a:noFill/>
          <a:ln w="9525" cap="flat" cmpd="sng">
            <a:solidFill>
              <a:srgbClr val="0070C0"/>
            </a:solidFill>
            <a:prstDash val="dash"/>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1" i="0" u="sng" strike="noStrike" cap="none">
                <a:solidFill>
                  <a:schemeClr val="dk1"/>
                </a:solidFill>
                <a:latin typeface="Century Gothic"/>
                <a:ea typeface="Century Gothic"/>
                <a:cs typeface="Century Gothic"/>
                <a:sym typeface="Century Gothic"/>
              </a:rPr>
              <a:t>Exam Terminology</a:t>
            </a:r>
            <a:endParaRPr sz="1000" b="1" i="0" u="sng"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Influence</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The capacity to have an effect on people’s character, behaviour or actions </a:t>
            </a:r>
            <a:endParaRPr sz="9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Contrasting</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To show a difference </a:t>
            </a:r>
            <a:endParaRPr sz="9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Contemporary</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Occurring in the present time </a:t>
            </a:r>
            <a:endParaRPr sz="9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Sacred Writings</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Writing that is believed to contain words of God e.g. The Guru Granth Sahib </a:t>
            </a:r>
            <a:endParaRPr sz="9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Evaluate</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Consideration of different viewpoints before arriving at a final judgement </a:t>
            </a:r>
            <a:endParaRPr sz="900" b="0" i="0" u="none" strike="noStrike" cap="none">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GB" sz="900" b="1" i="0" u="none" strike="noStrike" cap="none">
                <a:solidFill>
                  <a:schemeClr val="accent1"/>
                </a:solidFill>
                <a:latin typeface="Century Gothic"/>
                <a:ea typeface="Century Gothic"/>
                <a:cs typeface="Century Gothic"/>
                <a:sym typeface="Century Gothic"/>
              </a:rPr>
              <a:t>Justified Conclusion</a:t>
            </a:r>
            <a:r>
              <a:rPr lang="en-GB" sz="900" b="1" i="0" u="none" strike="noStrike" cap="none">
                <a:solidFill>
                  <a:srgbClr val="0070C0"/>
                </a:solidFill>
                <a:latin typeface="Century Gothic"/>
                <a:ea typeface="Century Gothic"/>
                <a:cs typeface="Century Gothic"/>
                <a:sym typeface="Century Gothic"/>
              </a:rPr>
              <a:t>: </a:t>
            </a:r>
            <a:r>
              <a:rPr lang="en-GB" sz="900" b="0" i="0" u="none" strike="noStrike" cap="none">
                <a:solidFill>
                  <a:schemeClr val="dk1"/>
                </a:solidFill>
                <a:latin typeface="Century Gothic"/>
                <a:ea typeface="Century Gothic"/>
                <a:cs typeface="Century Gothic"/>
                <a:sym typeface="Century Gothic"/>
              </a:rPr>
              <a:t>A final decision which is based upon a range of evidence.  </a:t>
            </a:r>
            <a:r>
              <a:rPr lang="en-GB" sz="900" b="1" i="0" u="none" strike="noStrike" cap="none">
                <a:solidFill>
                  <a:srgbClr val="0070C0"/>
                </a:solidFill>
                <a:latin typeface="Century Gothic"/>
                <a:ea typeface="Century Gothic"/>
                <a:cs typeface="Century Gothic"/>
                <a:sym typeface="Century Gothic"/>
              </a:rPr>
              <a:t> </a:t>
            </a:r>
            <a:endParaRPr sz="900" b="1" i="0" u="none" strike="noStrike" cap="none">
              <a:solidFill>
                <a:srgbClr val="0070C0"/>
              </a:solidFill>
              <a:latin typeface="Century Gothic"/>
              <a:ea typeface="Century Gothic"/>
              <a:cs typeface="Century Gothic"/>
              <a:sym typeface="Century Gothic"/>
            </a:endParaRPr>
          </a:p>
        </p:txBody>
      </p:sp>
      <p:pic>
        <p:nvPicPr>
          <p:cNvPr id="98" name="Google Shape;98;p13"/>
          <p:cNvPicPr preferRelativeResize="0"/>
          <p:nvPr/>
        </p:nvPicPr>
        <p:blipFill rotWithShape="1">
          <a:blip r:embed="rId4">
            <a:alphaModFix/>
          </a:blip>
          <a:srcRect/>
          <a:stretch/>
        </p:blipFill>
        <p:spPr>
          <a:xfrm>
            <a:off x="8250693" y="4107977"/>
            <a:ext cx="447177" cy="447177"/>
          </a:xfrm>
          <a:prstGeom prst="rect">
            <a:avLst/>
          </a:prstGeom>
          <a:noFill/>
          <a:ln>
            <a:noFill/>
          </a:ln>
        </p:spPr>
      </p:pic>
      <p:pic>
        <p:nvPicPr>
          <p:cNvPr id="99" name="Google Shape;99;p13"/>
          <p:cNvPicPr preferRelativeResize="0"/>
          <p:nvPr/>
        </p:nvPicPr>
        <p:blipFill rotWithShape="1">
          <a:blip r:embed="rId5">
            <a:alphaModFix/>
          </a:blip>
          <a:srcRect/>
          <a:stretch/>
        </p:blipFill>
        <p:spPr>
          <a:xfrm>
            <a:off x="8269280" y="1215845"/>
            <a:ext cx="410001" cy="410001"/>
          </a:xfrm>
          <a:prstGeom prst="rect">
            <a:avLst/>
          </a:prstGeom>
          <a:noFill/>
          <a:ln>
            <a:noFill/>
          </a:ln>
        </p:spPr>
      </p:pic>
      <p:pic>
        <p:nvPicPr>
          <p:cNvPr id="100" name="Google Shape;100;p13"/>
          <p:cNvPicPr preferRelativeResize="0"/>
          <p:nvPr/>
        </p:nvPicPr>
        <p:blipFill rotWithShape="1">
          <a:blip r:embed="rId6">
            <a:alphaModFix/>
          </a:blip>
          <a:srcRect t="27092" b="34164"/>
          <a:stretch/>
        </p:blipFill>
        <p:spPr>
          <a:xfrm>
            <a:off x="8228335" y="2686867"/>
            <a:ext cx="478623" cy="200021"/>
          </a:xfrm>
          <a:prstGeom prst="rect">
            <a:avLst/>
          </a:prstGeom>
          <a:noFill/>
          <a:ln>
            <a:noFill/>
          </a:ln>
        </p:spPr>
      </p:pic>
      <p:pic>
        <p:nvPicPr>
          <p:cNvPr id="101" name="Google Shape;101;p13"/>
          <p:cNvPicPr preferRelativeResize="0"/>
          <p:nvPr/>
        </p:nvPicPr>
        <p:blipFill rotWithShape="1">
          <a:blip r:embed="rId7">
            <a:alphaModFix/>
          </a:blip>
          <a:srcRect t="21164" b="20089"/>
          <a:stretch/>
        </p:blipFill>
        <p:spPr>
          <a:xfrm>
            <a:off x="4713400" y="3041899"/>
            <a:ext cx="489517" cy="287573"/>
          </a:xfrm>
          <a:prstGeom prst="rect">
            <a:avLst/>
          </a:prstGeom>
          <a:noFill/>
          <a:ln>
            <a:noFill/>
          </a:ln>
        </p:spPr>
      </p:pic>
      <p:pic>
        <p:nvPicPr>
          <p:cNvPr id="102" name="Google Shape;102;p13"/>
          <p:cNvPicPr preferRelativeResize="0"/>
          <p:nvPr/>
        </p:nvPicPr>
        <p:blipFill rotWithShape="1">
          <a:blip r:embed="rId8">
            <a:alphaModFix/>
          </a:blip>
          <a:srcRect l="16707" r="15834"/>
          <a:stretch/>
        </p:blipFill>
        <p:spPr>
          <a:xfrm>
            <a:off x="4890150" y="3564462"/>
            <a:ext cx="293650" cy="292314"/>
          </a:xfrm>
          <a:prstGeom prst="rect">
            <a:avLst/>
          </a:prstGeom>
          <a:noFill/>
          <a:ln>
            <a:noFill/>
          </a:ln>
        </p:spPr>
      </p:pic>
      <p:pic>
        <p:nvPicPr>
          <p:cNvPr id="103" name="Google Shape;103;p13"/>
          <p:cNvPicPr preferRelativeResize="0"/>
          <p:nvPr/>
        </p:nvPicPr>
        <p:blipFill rotWithShape="1">
          <a:blip r:embed="rId9">
            <a:alphaModFix/>
          </a:blip>
          <a:srcRect/>
          <a:stretch/>
        </p:blipFill>
        <p:spPr>
          <a:xfrm>
            <a:off x="4841900" y="3995700"/>
            <a:ext cx="293650" cy="293650"/>
          </a:xfrm>
          <a:prstGeom prst="rect">
            <a:avLst/>
          </a:prstGeom>
          <a:noFill/>
          <a:ln>
            <a:noFill/>
          </a:ln>
        </p:spPr>
      </p:pic>
      <p:pic>
        <p:nvPicPr>
          <p:cNvPr id="104" name="Google Shape;104;p13"/>
          <p:cNvPicPr preferRelativeResize="0"/>
          <p:nvPr/>
        </p:nvPicPr>
        <p:blipFill rotWithShape="1">
          <a:blip r:embed="rId10">
            <a:alphaModFix/>
          </a:blip>
          <a:srcRect l="27929" t="6302" r="25396" b="5927"/>
          <a:stretch/>
        </p:blipFill>
        <p:spPr>
          <a:xfrm>
            <a:off x="4887443" y="4374236"/>
            <a:ext cx="267949" cy="364535"/>
          </a:xfrm>
          <a:prstGeom prst="rect">
            <a:avLst/>
          </a:prstGeom>
          <a:noFill/>
          <a:ln>
            <a:noFill/>
          </a:ln>
        </p:spPr>
      </p:pic>
      <p:pic>
        <p:nvPicPr>
          <p:cNvPr id="105" name="Google Shape;105;p13"/>
          <p:cNvPicPr preferRelativeResize="0"/>
          <p:nvPr/>
        </p:nvPicPr>
        <p:blipFill rotWithShape="1">
          <a:blip r:embed="rId11">
            <a:alphaModFix/>
          </a:blip>
          <a:srcRect/>
          <a:stretch/>
        </p:blipFill>
        <p:spPr>
          <a:xfrm>
            <a:off x="4869301" y="5313043"/>
            <a:ext cx="177725" cy="177711"/>
          </a:xfrm>
          <a:prstGeom prst="rect">
            <a:avLst/>
          </a:prstGeom>
          <a:noFill/>
          <a:ln>
            <a:noFill/>
          </a:ln>
        </p:spPr>
      </p:pic>
      <p:pic>
        <p:nvPicPr>
          <p:cNvPr id="106" name="Google Shape;106;p13"/>
          <p:cNvPicPr preferRelativeResize="0"/>
          <p:nvPr/>
        </p:nvPicPr>
        <p:blipFill rotWithShape="1">
          <a:blip r:embed="rId12">
            <a:alphaModFix/>
          </a:blip>
          <a:srcRect l="16390" r="15284" b="11411"/>
          <a:stretch/>
        </p:blipFill>
        <p:spPr>
          <a:xfrm>
            <a:off x="4949594" y="1598803"/>
            <a:ext cx="177743" cy="248594"/>
          </a:xfrm>
          <a:prstGeom prst="rect">
            <a:avLst/>
          </a:prstGeom>
          <a:noFill/>
          <a:ln>
            <a:noFill/>
          </a:ln>
        </p:spPr>
      </p:pic>
      <p:pic>
        <p:nvPicPr>
          <p:cNvPr id="107" name="Google Shape;107;p13"/>
          <p:cNvPicPr preferRelativeResize="0"/>
          <p:nvPr/>
        </p:nvPicPr>
        <p:blipFill rotWithShape="1">
          <a:blip r:embed="rId13">
            <a:alphaModFix/>
          </a:blip>
          <a:srcRect/>
          <a:stretch/>
        </p:blipFill>
        <p:spPr>
          <a:xfrm>
            <a:off x="4874609" y="2088105"/>
            <a:ext cx="293633" cy="293633"/>
          </a:xfrm>
          <a:prstGeom prst="rect">
            <a:avLst/>
          </a:prstGeom>
          <a:noFill/>
          <a:ln>
            <a:noFill/>
          </a:ln>
        </p:spPr>
      </p:pic>
      <p:pic>
        <p:nvPicPr>
          <p:cNvPr id="108" name="Google Shape;108;p13"/>
          <p:cNvPicPr preferRelativeResize="0"/>
          <p:nvPr/>
        </p:nvPicPr>
        <p:blipFill rotWithShape="1">
          <a:blip r:embed="rId14">
            <a:alphaModFix/>
          </a:blip>
          <a:srcRect/>
          <a:stretch/>
        </p:blipFill>
        <p:spPr>
          <a:xfrm>
            <a:off x="4939614" y="2708754"/>
            <a:ext cx="197692" cy="197692"/>
          </a:xfrm>
          <a:prstGeom prst="rect">
            <a:avLst/>
          </a:prstGeom>
          <a:noFill/>
          <a:ln>
            <a:noFill/>
          </a:ln>
        </p:spPr>
      </p:pic>
      <p:pic>
        <p:nvPicPr>
          <p:cNvPr id="109" name="Google Shape;109;p13"/>
          <p:cNvPicPr preferRelativeResize="0"/>
          <p:nvPr/>
        </p:nvPicPr>
        <p:blipFill rotWithShape="1">
          <a:blip r:embed="rId15">
            <a:alphaModFix/>
          </a:blip>
          <a:srcRect/>
          <a:stretch/>
        </p:blipFill>
        <p:spPr>
          <a:xfrm flipH="1">
            <a:off x="4883740" y="5007268"/>
            <a:ext cx="275365" cy="2452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p:nvPr/>
        </p:nvSpPr>
        <p:spPr>
          <a:xfrm>
            <a:off x="116396" y="100584"/>
            <a:ext cx="11923204" cy="667512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4"/>
          <p:cNvSpPr txBox="1"/>
          <p:nvPr/>
        </p:nvSpPr>
        <p:spPr>
          <a:xfrm>
            <a:off x="3148728" y="139798"/>
            <a:ext cx="6227280"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b="1" i="0" u="none" strike="noStrike" cap="none" dirty="0">
                <a:solidFill>
                  <a:schemeClr val="dk1"/>
                </a:solidFill>
                <a:latin typeface="Century Gothic"/>
                <a:ea typeface="Century Gothic"/>
                <a:cs typeface="Century Gothic"/>
                <a:sym typeface="Century Gothic"/>
              </a:rPr>
              <a:t>Sikh Beliefs: Part 2 </a:t>
            </a:r>
            <a:endParaRPr sz="1400" b="1" i="0" u="none" strike="noStrike" cap="none" dirty="0">
              <a:solidFill>
                <a:schemeClr val="dk1"/>
              </a:solidFill>
              <a:latin typeface="Century Gothic"/>
              <a:ea typeface="Century Gothic"/>
              <a:cs typeface="Century Gothic"/>
              <a:sym typeface="Century Gothic"/>
            </a:endParaRPr>
          </a:p>
        </p:txBody>
      </p:sp>
      <p:graphicFrame>
        <p:nvGraphicFramePr>
          <p:cNvPr id="118" name="Google Shape;118;p14"/>
          <p:cNvGraphicFramePr/>
          <p:nvPr/>
        </p:nvGraphicFramePr>
        <p:xfrm>
          <a:off x="4323639" y="515435"/>
          <a:ext cx="4327250" cy="2024295"/>
        </p:xfrm>
        <a:graphic>
          <a:graphicData uri="http://schemas.openxmlformats.org/drawingml/2006/table">
            <a:tbl>
              <a:tblPr firstRow="1" bandRow="1">
                <a:noFill/>
                <a:tableStyleId>{8F018B64-70AB-479E-B63D-E9179B7155A9}</a:tableStyleId>
              </a:tblPr>
              <a:tblGrid>
                <a:gridCol w="4327250">
                  <a:extLst>
                    <a:ext uri="{9D8B030D-6E8A-4147-A177-3AD203B41FA5}">
                      <a16:colId xmlns:a16="http://schemas.microsoft.com/office/drawing/2014/main" val="20000"/>
                    </a:ext>
                  </a:extLst>
                </a:gridCol>
              </a:tblGrid>
              <a:tr h="248825">
                <a:tc>
                  <a:txBody>
                    <a:bodyPr/>
                    <a:lstStyle/>
                    <a:p>
                      <a:pPr marL="0" marR="0" lvl="0" indent="0" algn="ctr" rtl="0">
                        <a:spcBef>
                          <a:spcPts val="0"/>
                        </a:spcBef>
                        <a:spcAft>
                          <a:spcPts val="0"/>
                        </a:spcAft>
                        <a:buNone/>
                      </a:pPr>
                      <a:r>
                        <a:rPr lang="en-GB" sz="850" b="1">
                          <a:solidFill>
                            <a:schemeClr val="lt1"/>
                          </a:solidFill>
                          <a:latin typeface="Century Gothic"/>
                          <a:ea typeface="Century Gothic"/>
                          <a:cs typeface="Century Gothic"/>
                          <a:sym typeface="Century Gothic"/>
                        </a:rPr>
                        <a:t>The Oneness of Humanity</a:t>
                      </a:r>
                      <a:endParaRPr sz="850" b="1">
                        <a:solidFill>
                          <a:schemeClr val="lt1"/>
                        </a:solidFill>
                        <a:latin typeface="Century Gothic"/>
                        <a:ea typeface="Century Gothic"/>
                        <a:cs typeface="Century Gothic"/>
                        <a:sym typeface="Century Gothic"/>
                      </a:endParaRPr>
                    </a:p>
                  </a:txBody>
                  <a:tcPr marL="91450" marR="91450" marT="45725" marB="45725">
                    <a:solidFill>
                      <a:schemeClr val="dk1"/>
                    </a:solidFill>
                  </a:tcPr>
                </a:tc>
                <a:extLst>
                  <a:ext uri="{0D108BD9-81ED-4DB2-BD59-A6C34878D82A}">
                    <a16:rowId xmlns:a16="http://schemas.microsoft.com/office/drawing/2014/main" val="10000"/>
                  </a:ext>
                </a:extLst>
              </a:tr>
              <a:tr h="370850">
                <a:tc>
                  <a:txBody>
                    <a:bodyPr/>
                    <a:lstStyle/>
                    <a:p>
                      <a:pPr marL="171450" marR="0" lvl="0" indent="-171450" algn="l" rtl="0">
                        <a:spcBef>
                          <a:spcPts val="0"/>
                        </a:spcBef>
                        <a:spcAft>
                          <a:spcPts val="0"/>
                        </a:spcAft>
                        <a:buClr>
                          <a:schemeClr val="dk1"/>
                        </a:buClr>
                        <a:buSzPts val="850"/>
                        <a:buFont typeface="Century Gothic"/>
                        <a:buChar char="-"/>
                      </a:pPr>
                      <a:r>
                        <a:rPr lang="en-GB" sz="850" b="0" i="0">
                          <a:solidFill>
                            <a:schemeClr val="dk1"/>
                          </a:solidFill>
                          <a:latin typeface="Century Gothic"/>
                          <a:ea typeface="Century Gothic"/>
                          <a:cs typeface="Century Gothic"/>
                          <a:sym typeface="Century Gothic"/>
                        </a:rPr>
                        <a:t>Guru Nanak, the founder of Sikhism, had an experience where he disappeared into a river for 3 days. During that time, he said he met with God.</a:t>
                      </a:r>
                      <a:endParaRPr/>
                    </a:p>
                    <a:p>
                      <a:pPr marL="171450" marR="0" lvl="0" indent="-171450" algn="l" rtl="0">
                        <a:spcBef>
                          <a:spcPts val="0"/>
                        </a:spcBef>
                        <a:spcAft>
                          <a:spcPts val="0"/>
                        </a:spcAft>
                        <a:buClr>
                          <a:schemeClr val="dk1"/>
                        </a:buClr>
                        <a:buSzPts val="850"/>
                        <a:buFont typeface="Century Gothic"/>
                        <a:buChar char="-"/>
                      </a:pPr>
                      <a:r>
                        <a:rPr lang="en-GB" sz="850" b="0" i="0">
                          <a:solidFill>
                            <a:schemeClr val="dk1"/>
                          </a:solidFill>
                          <a:latin typeface="Century Gothic"/>
                          <a:ea typeface="Century Gothic"/>
                          <a:cs typeface="Century Gothic"/>
                          <a:sym typeface="Century Gothic"/>
                        </a:rPr>
                        <a:t>Following this experience, he taught that there was not only one way to God; there is no need to convert others to Sikhism because we can all follow our own path to God.</a:t>
                      </a:r>
                      <a:endParaRPr/>
                    </a:p>
                    <a:p>
                      <a:pPr marL="171450" marR="0" lvl="0" indent="-171450" algn="l" rtl="0">
                        <a:spcBef>
                          <a:spcPts val="0"/>
                        </a:spcBef>
                        <a:spcAft>
                          <a:spcPts val="0"/>
                        </a:spcAft>
                        <a:buClr>
                          <a:schemeClr val="dk1"/>
                        </a:buClr>
                        <a:buSzPts val="850"/>
                        <a:buFont typeface="Century Gothic"/>
                        <a:buChar char="-"/>
                      </a:pPr>
                      <a:r>
                        <a:rPr lang="en-GB" sz="850" b="0" i="0">
                          <a:solidFill>
                            <a:schemeClr val="dk1"/>
                          </a:solidFill>
                          <a:latin typeface="Century Gothic"/>
                          <a:ea typeface="Century Gothic"/>
                          <a:cs typeface="Century Gothic"/>
                          <a:sym typeface="Century Gothic"/>
                        </a:rPr>
                        <a:t>Everyone has a divine spark within them which unites us all, and this is known as the </a:t>
                      </a:r>
                      <a:r>
                        <a:rPr lang="en-GB" sz="850" b="1" i="0">
                          <a:solidFill>
                            <a:schemeClr val="dk1"/>
                          </a:solidFill>
                          <a:latin typeface="Century Gothic"/>
                          <a:ea typeface="Century Gothic"/>
                          <a:cs typeface="Century Gothic"/>
                          <a:sym typeface="Century Gothic"/>
                        </a:rPr>
                        <a:t>oneness of humanity</a:t>
                      </a:r>
                      <a:r>
                        <a:rPr lang="en-GB" sz="850" b="1" i="1">
                          <a:solidFill>
                            <a:schemeClr val="accent1"/>
                          </a:solidFill>
                          <a:latin typeface="Century Gothic"/>
                          <a:ea typeface="Century Gothic"/>
                          <a:cs typeface="Century Gothic"/>
                          <a:sym typeface="Century Gothic"/>
                        </a:rPr>
                        <a:t>.</a:t>
                      </a:r>
                      <a:endParaRPr/>
                    </a:p>
                    <a:p>
                      <a:pPr marL="171450" marR="0" lvl="0" indent="-171450" algn="l" rtl="0">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God is neither Hindu nor Muslim and the path I follow is God’s’</a:t>
                      </a:r>
                      <a:endParaRPr/>
                    </a:p>
                    <a:p>
                      <a:pPr marL="171450" marR="0" lvl="0" indent="-171450" algn="l" rtl="0">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‘We are all sons of the one God; there is no Hindu and no Muslim’</a:t>
                      </a:r>
                      <a:endParaRPr/>
                    </a:p>
                    <a:p>
                      <a:pPr marL="171450" marR="0" lvl="0" indent="-171450" algn="l" rtl="0">
                        <a:spcBef>
                          <a:spcPts val="0"/>
                        </a:spcBef>
                        <a:spcAft>
                          <a:spcPts val="0"/>
                        </a:spcAft>
                        <a:buClr>
                          <a:schemeClr val="accent1"/>
                        </a:buClr>
                        <a:buSzPts val="850"/>
                        <a:buFont typeface="Century Gothic"/>
                        <a:buChar char="-"/>
                      </a:pPr>
                      <a:r>
                        <a:rPr lang="en-GB" sz="850" b="1" i="1">
                          <a:solidFill>
                            <a:schemeClr val="accent1"/>
                          </a:solidFill>
                          <a:latin typeface="Century Gothic"/>
                          <a:ea typeface="Century Gothic"/>
                          <a:cs typeface="Century Gothic"/>
                          <a:sym typeface="Century Gothic"/>
                        </a:rPr>
                        <a:t>‘The Divine Light is within all’</a:t>
                      </a:r>
                      <a:endParaRPr/>
                    </a:p>
                    <a:p>
                      <a:pPr marL="171450" marR="0" lvl="0" indent="-171450" algn="l" rtl="0">
                        <a:spcBef>
                          <a:spcPts val="0"/>
                        </a:spcBef>
                        <a:spcAft>
                          <a:spcPts val="0"/>
                        </a:spcAft>
                        <a:buClr>
                          <a:schemeClr val="dk1"/>
                        </a:buClr>
                        <a:buSzPts val="850"/>
                        <a:buFont typeface="Century Gothic"/>
                        <a:buChar char="-"/>
                      </a:pPr>
                      <a:r>
                        <a:rPr lang="en-GB" sz="850" b="0" i="0">
                          <a:solidFill>
                            <a:schemeClr val="dk1"/>
                          </a:solidFill>
                          <a:latin typeface="Century Gothic"/>
                          <a:ea typeface="Century Gothic"/>
                          <a:cs typeface="Century Gothic"/>
                          <a:sym typeface="Century Gothic"/>
                        </a:rPr>
                        <a:t>This also means that everyone is equal – this was one of Guru Nanak’s most important teachings. </a:t>
                      </a:r>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9" name="Google Shape;119;p14"/>
          <p:cNvGraphicFramePr/>
          <p:nvPr/>
        </p:nvGraphicFramePr>
        <p:xfrm>
          <a:off x="4316030" y="2673645"/>
          <a:ext cx="4321200" cy="3992910"/>
        </p:xfrm>
        <a:graphic>
          <a:graphicData uri="http://schemas.openxmlformats.org/drawingml/2006/table">
            <a:tbl>
              <a:tblPr firstRow="1" bandRow="1">
                <a:noFill/>
                <a:tableStyleId>{8F018B64-70AB-479E-B63D-E9179B7155A9}</a:tableStyleId>
              </a:tblPr>
              <a:tblGrid>
                <a:gridCol w="2160600">
                  <a:extLst>
                    <a:ext uri="{9D8B030D-6E8A-4147-A177-3AD203B41FA5}">
                      <a16:colId xmlns:a16="http://schemas.microsoft.com/office/drawing/2014/main" val="20000"/>
                    </a:ext>
                  </a:extLst>
                </a:gridCol>
                <a:gridCol w="2160600">
                  <a:extLst>
                    <a:ext uri="{9D8B030D-6E8A-4147-A177-3AD203B41FA5}">
                      <a16:colId xmlns:a16="http://schemas.microsoft.com/office/drawing/2014/main" val="20001"/>
                    </a:ext>
                  </a:extLst>
                </a:gridCol>
              </a:tblGrid>
              <a:tr h="277125">
                <a:tc gridSpan="2">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The Equality of All </a:t>
                      </a:r>
                      <a:endParaRPr/>
                    </a:p>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Equality is shown in Sikhism in the following ways:</a:t>
                      </a:r>
                      <a:endParaRPr sz="100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800"/>
                        <a:buFont typeface="Century Gothic"/>
                        <a:buNone/>
                      </a:pPr>
                      <a:r>
                        <a:rPr lang="en-GB" sz="800" b="1" i="0" u="sng">
                          <a:solidFill>
                            <a:schemeClr val="dk1"/>
                          </a:solidFill>
                          <a:latin typeface="Century Gothic"/>
                          <a:ea typeface="Century Gothic"/>
                          <a:cs typeface="Century Gothic"/>
                          <a:sym typeface="Century Gothic"/>
                        </a:rPr>
                        <a:t>The life of Guru Nanak</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Had both Hindu and Muslim friends. His best friend was a Muslim man called Mardana</a:t>
                      </a:r>
                      <a:endParaRPr sz="800" b="0" i="0" u="none">
                        <a:solidFill>
                          <a:schemeClr val="dk1"/>
                        </a:solidFill>
                        <a:latin typeface="Century Gothic"/>
                        <a:ea typeface="Century Gothic"/>
                        <a:cs typeface="Century Gothic"/>
                        <a:sym typeface="Century Gothic"/>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Emphasised equality between men and women: </a:t>
                      </a:r>
                      <a:r>
                        <a:rPr lang="en-GB" sz="800" b="1" i="1" u="none">
                          <a:solidFill>
                            <a:schemeClr val="accent1"/>
                          </a:solidFill>
                          <a:latin typeface="Century Gothic"/>
                          <a:ea typeface="Century Gothic"/>
                          <a:cs typeface="Century Gothic"/>
                          <a:sym typeface="Century Gothic"/>
                        </a:rPr>
                        <a:t>‘From her, kings are born… without woman, there would be no one at all’</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Taught:</a:t>
                      </a:r>
                      <a:r>
                        <a:rPr lang="en-GB" sz="800" b="1" i="1" u="none">
                          <a:solidFill>
                            <a:schemeClr val="accent1"/>
                          </a:solidFill>
                          <a:latin typeface="Century Gothic"/>
                          <a:ea typeface="Century Gothic"/>
                          <a:cs typeface="Century Gothic"/>
                          <a:sym typeface="Century Gothic"/>
                        </a:rPr>
                        <a:t> ‘There is no Hindu and no Muslim’</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Introduced the practice of the langar: </a:t>
                      </a:r>
                      <a:r>
                        <a:rPr lang="en-GB" sz="800" b="1" i="1" u="none">
                          <a:solidFill>
                            <a:schemeClr val="accent1"/>
                          </a:solidFill>
                          <a:latin typeface="Century Gothic"/>
                          <a:ea typeface="Century Gothic"/>
                          <a:cs typeface="Century Gothic"/>
                          <a:sym typeface="Century Gothic"/>
                        </a:rPr>
                        <a:t>‘No discrimination… must be made while making people sit in rows for eating’</a:t>
                      </a:r>
                      <a:endParaRPr sz="800" b="1" i="1" u="none">
                        <a:solidFill>
                          <a:schemeClr val="accent1"/>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Clr>
                          <a:schemeClr val="dk1"/>
                        </a:buClr>
                        <a:buSzPts val="800"/>
                        <a:buFont typeface="Century Gothic"/>
                        <a:buNone/>
                      </a:pPr>
                      <a:r>
                        <a:rPr lang="en-GB" sz="800" b="1" i="0" u="sng">
                          <a:solidFill>
                            <a:schemeClr val="dk1"/>
                          </a:solidFill>
                          <a:latin typeface="Century Gothic"/>
                          <a:ea typeface="Century Gothic"/>
                          <a:cs typeface="Century Gothic"/>
                          <a:sym typeface="Century Gothic"/>
                        </a:rPr>
                        <a:t>The life of Guru Gobind Singh</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Started the Khalsa – both men and women can join.</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When the first 5 members joined, they wore identical coloured robes to show equality.</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One key role of the Khalsa is to stand up against inequality</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Introduced surnames Singh (Lion) and Kaur (princess) to remove inequality shown by the caste system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GB" sz="800" b="1" i="0" u="sng">
                          <a:solidFill>
                            <a:schemeClr val="dk1"/>
                          </a:solidFill>
                          <a:latin typeface="Century Gothic"/>
                          <a:ea typeface="Century Gothic"/>
                          <a:cs typeface="Century Gothic"/>
                          <a:sym typeface="Century Gothic"/>
                        </a:rPr>
                        <a:t>The Guru Granth Sahib</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The GGS is a collection of hymns and writings from many teachers and saints e.g. the Gurus. </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Writers also included Hindus and Muslims, showing the inclusivity of Sikhism.</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Guru Gobind Singh declared the GGS ‘The Living Guru’ and is the 11</a:t>
                      </a:r>
                      <a:r>
                        <a:rPr lang="en-GB" sz="800" b="0" i="0" u="none" baseline="30000">
                          <a:solidFill>
                            <a:schemeClr val="dk1"/>
                          </a:solidFill>
                          <a:latin typeface="Century Gothic"/>
                          <a:ea typeface="Century Gothic"/>
                          <a:cs typeface="Century Gothic"/>
                          <a:sym typeface="Century Gothic"/>
                        </a:rPr>
                        <a:t>th</a:t>
                      </a:r>
                      <a:r>
                        <a:rPr lang="en-GB" sz="800" b="0" i="0" u="none">
                          <a:solidFill>
                            <a:schemeClr val="dk1"/>
                          </a:solidFill>
                          <a:latin typeface="Century Gothic"/>
                          <a:ea typeface="Century Gothic"/>
                          <a:cs typeface="Century Gothic"/>
                          <a:sym typeface="Century Gothic"/>
                        </a:rPr>
                        <a:t> and final teacher for Sikhs. It contains many teachings about equality</a:t>
                      </a:r>
                      <a:r>
                        <a:rPr lang="en-GB" sz="800" b="1" i="1" u="none">
                          <a:solidFill>
                            <a:schemeClr val="accent1"/>
                          </a:solidFill>
                          <a:latin typeface="Century Gothic"/>
                          <a:ea typeface="Century Gothic"/>
                          <a:cs typeface="Century Gothic"/>
                          <a:sym typeface="Century Gothic"/>
                        </a:rPr>
                        <a:t>: ‘All beings and creatures are His; He belongs to all’. ‘All are made of the same clay’. </a:t>
                      </a:r>
                      <a:endParaRPr sz="800" b="1" i="1" u="none">
                        <a:solidFill>
                          <a:schemeClr val="accent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800"/>
                        <a:buFont typeface="Century Gothic"/>
                        <a:buNone/>
                      </a:pPr>
                      <a:r>
                        <a:rPr lang="en-GB" sz="800" b="1" i="0" u="sng">
                          <a:solidFill>
                            <a:schemeClr val="dk1"/>
                          </a:solidFill>
                          <a:latin typeface="Century Gothic"/>
                          <a:ea typeface="Century Gothic"/>
                          <a:cs typeface="Century Gothic"/>
                          <a:sym typeface="Century Gothic"/>
                        </a:rPr>
                        <a:t>Sikhism Today</a:t>
                      </a:r>
                      <a:endParaRPr/>
                    </a:p>
                    <a:p>
                      <a:pPr marL="171450" marR="0" lvl="0" indent="-171450" algn="ctr" rtl="0">
                        <a:lnSpc>
                          <a:spcPct val="100000"/>
                        </a:lnSpc>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The Langer: free kitchen where everyone is welcome. All sit on the floor together to show all are equal. Food is vegetarian so everyone can eat it.</a:t>
                      </a:r>
                      <a:endParaRPr/>
                    </a:p>
                    <a:p>
                      <a:pPr marL="171450" marR="0" lvl="0" indent="-171450" algn="ctr" rtl="0">
                        <a:lnSpc>
                          <a:spcPct val="100000"/>
                        </a:lnSpc>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Both men and women take part in worship, reading GGS in the Gurdwara, cooking or serving food etc.</a:t>
                      </a:r>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20" name="Google Shape;120;p14"/>
          <p:cNvGraphicFramePr/>
          <p:nvPr/>
        </p:nvGraphicFramePr>
        <p:xfrm>
          <a:off x="8697650" y="3075903"/>
          <a:ext cx="3300650" cy="1681395"/>
        </p:xfrm>
        <a:graphic>
          <a:graphicData uri="http://schemas.openxmlformats.org/drawingml/2006/table">
            <a:tbl>
              <a:tblPr firstRow="1" bandRow="1">
                <a:noFill/>
                <a:tableStyleId>{8F018B64-70AB-479E-B63D-E9179B7155A9}</a:tableStyleId>
              </a:tblPr>
              <a:tblGrid>
                <a:gridCol w="3300650">
                  <a:extLst>
                    <a:ext uri="{9D8B030D-6E8A-4147-A177-3AD203B41FA5}">
                      <a16:colId xmlns:a16="http://schemas.microsoft.com/office/drawing/2014/main" val="20000"/>
                    </a:ext>
                  </a:extLst>
                </a:gridCol>
              </a:tblGrid>
              <a:tr h="248825">
                <a:tc>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The Sangat: Sikh Religious Community</a:t>
                      </a:r>
                      <a:endParaRPr sz="800" b="1">
                        <a:solidFill>
                          <a:schemeClr val="lt1"/>
                        </a:solidFill>
                        <a:latin typeface="Century Gothic"/>
                        <a:ea typeface="Century Gothic"/>
                        <a:cs typeface="Century Gothic"/>
                        <a:sym typeface="Century Gothic"/>
                      </a:endParaRPr>
                    </a:p>
                  </a:txBody>
                  <a:tcPr marL="91450" marR="91450" marT="45725" marB="45725">
                    <a:solidFill>
                      <a:schemeClr val="dk1"/>
                    </a:solidFill>
                  </a:tcPr>
                </a:tc>
                <a:extLst>
                  <a:ext uri="{0D108BD9-81ED-4DB2-BD59-A6C34878D82A}">
                    <a16:rowId xmlns:a16="http://schemas.microsoft.com/office/drawing/2014/main" val="10000"/>
                  </a:ext>
                </a:extLst>
              </a:tr>
              <a:tr h="370850">
                <a:tc>
                  <a:txBody>
                    <a:bodyPr/>
                    <a:lstStyle/>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The company of Sikhs meeting in the presence of the Guru Granth Sahib</a:t>
                      </a:r>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‘Sat Sangat’ means ‘True Congregation’</a:t>
                      </a:r>
                      <a:endParaRPr/>
                    </a:p>
                    <a:p>
                      <a:pPr marL="171450" marR="0" lvl="0" indent="-171450" algn="l" rtl="0">
                        <a:spcBef>
                          <a:spcPts val="0"/>
                        </a:spcBef>
                        <a:spcAft>
                          <a:spcPts val="0"/>
                        </a:spcAft>
                        <a:buClr>
                          <a:schemeClr val="accent1"/>
                        </a:buClr>
                        <a:buSzPts val="800"/>
                        <a:buFont typeface="Century Gothic"/>
                        <a:buChar char="-"/>
                      </a:pPr>
                      <a:r>
                        <a:rPr lang="en-GB" sz="800" b="1" i="1">
                          <a:solidFill>
                            <a:schemeClr val="accent1"/>
                          </a:solidFill>
                          <a:latin typeface="Century Gothic"/>
                          <a:ea typeface="Century Gothic"/>
                          <a:cs typeface="Century Gothic"/>
                          <a:sym typeface="Century Gothic"/>
                        </a:rPr>
                        <a:t>‘Join the Sat Sangat, the True Congregation, and find the Lord’</a:t>
                      </a:r>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Sikhs may gather together to learn, pray, hold a ceremony, read the GGS etc</a:t>
                      </a:r>
                      <a:endParaRPr sz="800" b="0" i="0">
                        <a:solidFill>
                          <a:schemeClr val="dk1"/>
                        </a:solidFill>
                        <a:latin typeface="Century Gothic"/>
                        <a:ea typeface="Century Gothic"/>
                        <a:cs typeface="Century Gothic"/>
                        <a:sym typeface="Century Gothic"/>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Importance: provides opportunities for sewa, gives the chance to learn from other Sikhs, builds a supportive community to strengthen faith, helps to develop religious understanding.  </a:t>
                      </a:r>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1" name="Google Shape;121;p14"/>
          <p:cNvGraphicFramePr/>
          <p:nvPr/>
        </p:nvGraphicFramePr>
        <p:xfrm>
          <a:off x="8690188" y="515015"/>
          <a:ext cx="3310200" cy="2502195"/>
        </p:xfrm>
        <a:graphic>
          <a:graphicData uri="http://schemas.openxmlformats.org/drawingml/2006/table">
            <a:tbl>
              <a:tblPr firstRow="1" bandRow="1">
                <a:noFill/>
                <a:tableStyleId>{8F018B64-70AB-479E-B63D-E9179B7155A9}</a:tableStyleId>
              </a:tblPr>
              <a:tblGrid>
                <a:gridCol w="1655100">
                  <a:extLst>
                    <a:ext uri="{9D8B030D-6E8A-4147-A177-3AD203B41FA5}">
                      <a16:colId xmlns:a16="http://schemas.microsoft.com/office/drawing/2014/main" val="20000"/>
                    </a:ext>
                  </a:extLst>
                </a:gridCol>
                <a:gridCol w="1655100">
                  <a:extLst>
                    <a:ext uri="{9D8B030D-6E8A-4147-A177-3AD203B41FA5}">
                      <a16:colId xmlns:a16="http://schemas.microsoft.com/office/drawing/2014/main" val="20001"/>
                    </a:ext>
                  </a:extLst>
                </a:gridCol>
              </a:tblGrid>
              <a:tr h="277125">
                <a:tc gridSpan="2">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Sewa: Selfless Service</a:t>
                      </a:r>
                      <a:endParaRPr sz="100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Sewa is a duty Sikhs have to help others without expecting anything in return</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It will build good karma and help a Sikh on the path to achieving mukti</a:t>
                      </a:r>
                      <a:endParaRPr sz="800" b="0" i="0" u="none">
                        <a:solidFill>
                          <a:schemeClr val="dk1"/>
                        </a:solidFill>
                        <a:latin typeface="Century Gothic"/>
                        <a:ea typeface="Century Gothic"/>
                        <a:cs typeface="Century Gothic"/>
                        <a:sym typeface="Century Gothic"/>
                      </a:endParaRPr>
                    </a:p>
                    <a:p>
                      <a:pPr marL="171450" marR="0" lvl="0" indent="-171450" algn="ctr" rtl="0">
                        <a:spcBef>
                          <a:spcPts val="0"/>
                        </a:spcBef>
                        <a:spcAft>
                          <a:spcPts val="0"/>
                        </a:spcAft>
                        <a:buClr>
                          <a:schemeClr val="accent1"/>
                        </a:buClr>
                        <a:buSzPts val="800"/>
                        <a:buFont typeface="Century Gothic"/>
                        <a:buChar char="-"/>
                      </a:pPr>
                      <a:r>
                        <a:rPr lang="en-GB" sz="800" b="1" i="1" u="none">
                          <a:solidFill>
                            <a:schemeClr val="accent1"/>
                          </a:solidFill>
                          <a:latin typeface="Century Gothic"/>
                          <a:ea typeface="Century Gothic"/>
                          <a:cs typeface="Century Gothic"/>
                          <a:sym typeface="Century Gothic"/>
                        </a:rPr>
                        <a:t>‘Through selfless service, eternal peace is obtained’</a:t>
                      </a:r>
                      <a:endParaRPr/>
                    </a:p>
                    <a:p>
                      <a:pPr marL="171450" marR="0" lvl="0" indent="-171450" algn="ctr" rtl="0">
                        <a:spcBef>
                          <a:spcPts val="0"/>
                        </a:spcBef>
                        <a:spcAft>
                          <a:spcPts val="0"/>
                        </a:spcAft>
                        <a:buClr>
                          <a:schemeClr val="dk1"/>
                        </a:buClr>
                        <a:buSzPts val="800"/>
                        <a:buFont typeface="Century Gothic"/>
                        <a:buChar char="-"/>
                      </a:pPr>
                      <a:r>
                        <a:rPr lang="en-GB" sz="800" b="0" i="0" u="none">
                          <a:solidFill>
                            <a:schemeClr val="dk1"/>
                          </a:solidFill>
                          <a:latin typeface="Century Gothic"/>
                          <a:ea typeface="Century Gothic"/>
                          <a:cs typeface="Century Gothic"/>
                          <a:sym typeface="Century Gothic"/>
                        </a:rPr>
                        <a:t>It helps Sikhs to show many of the virtues whilst avoiding the 5 evils.</a:t>
                      </a:r>
                      <a:endParaRPr sz="800" b="0" i="0" u="none">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GB" sz="800" b="1" i="0" u="sng">
                          <a:solidFill>
                            <a:schemeClr val="dk1"/>
                          </a:solidFill>
                          <a:latin typeface="Century Gothic"/>
                          <a:ea typeface="Century Gothic"/>
                          <a:cs typeface="Century Gothic"/>
                          <a:sym typeface="Century Gothic"/>
                        </a:rPr>
                        <a:t>Tan (Physical Sewa)</a:t>
                      </a:r>
                      <a:endParaRPr/>
                    </a:p>
                    <a:p>
                      <a:pPr marL="0" marR="0" lvl="0" indent="0" algn="ctr" rtl="0">
                        <a:spcBef>
                          <a:spcPts val="0"/>
                        </a:spcBef>
                        <a:spcAft>
                          <a:spcPts val="0"/>
                        </a:spcAft>
                        <a:buNone/>
                      </a:pPr>
                      <a:r>
                        <a:rPr lang="en-GB" sz="800" b="0" i="0" u="none">
                          <a:solidFill>
                            <a:schemeClr val="dk1"/>
                          </a:solidFill>
                          <a:latin typeface="Century Gothic"/>
                          <a:ea typeface="Century Gothic"/>
                          <a:cs typeface="Century Gothic"/>
                          <a:sym typeface="Century Gothic"/>
                        </a:rPr>
                        <a:t>Using the body to help others e.g. serving in the langar, cleaning shoes or floors</a:t>
                      </a:r>
                      <a:endParaRPr sz="800" b="0" i="0" u="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800"/>
                        <a:buFont typeface="Century Gothic"/>
                        <a:buNone/>
                      </a:pPr>
                      <a:r>
                        <a:rPr lang="en-GB" sz="800" b="1" i="0" u="sng">
                          <a:solidFill>
                            <a:schemeClr val="dk1"/>
                          </a:solidFill>
                          <a:latin typeface="Century Gothic"/>
                          <a:ea typeface="Century Gothic"/>
                          <a:cs typeface="Century Gothic"/>
                          <a:sym typeface="Century Gothic"/>
                        </a:rPr>
                        <a:t>Man (Mental Sewa)</a:t>
                      </a:r>
                      <a:endParaRPr/>
                    </a:p>
                    <a:p>
                      <a:pPr marL="0" marR="0" lvl="0" indent="0" algn="ctr" rtl="0">
                        <a:lnSpc>
                          <a:spcPct val="100000"/>
                        </a:lnSpc>
                        <a:spcBef>
                          <a:spcPts val="0"/>
                        </a:spcBef>
                        <a:spcAft>
                          <a:spcPts val="0"/>
                        </a:spcAft>
                        <a:buClr>
                          <a:schemeClr val="dk1"/>
                        </a:buClr>
                        <a:buSzPts val="800"/>
                        <a:buFont typeface="Century Gothic"/>
                        <a:buNone/>
                      </a:pPr>
                      <a:r>
                        <a:rPr lang="en-GB" sz="800" b="0" i="0" u="none">
                          <a:solidFill>
                            <a:schemeClr val="dk1"/>
                          </a:solidFill>
                          <a:latin typeface="Century Gothic"/>
                          <a:ea typeface="Century Gothic"/>
                          <a:cs typeface="Century Gothic"/>
                          <a:sym typeface="Century Gothic"/>
                        </a:rPr>
                        <a:t>Using the mind and mental skills e.g. reading the GGS, teaching others, inspiring others</a:t>
                      </a:r>
                      <a:endParaRPr/>
                    </a:p>
                  </a:txBody>
                  <a:tcPr marL="91450" marR="91450" marT="45725" marB="45725"/>
                </a:tc>
                <a:extLst>
                  <a:ext uri="{0D108BD9-81ED-4DB2-BD59-A6C34878D82A}">
                    <a16:rowId xmlns:a16="http://schemas.microsoft.com/office/drawing/2014/main" val="10002"/>
                  </a:ext>
                </a:extLst>
              </a:tr>
              <a:tr h="370850">
                <a:tc gridSpan="2">
                  <a:txBody>
                    <a:bodyPr/>
                    <a:lstStyle/>
                    <a:p>
                      <a:pPr marL="0" marR="0" lvl="0" indent="0" algn="ctr" rtl="0">
                        <a:spcBef>
                          <a:spcPts val="0"/>
                        </a:spcBef>
                        <a:spcAft>
                          <a:spcPts val="0"/>
                        </a:spcAft>
                        <a:buNone/>
                      </a:pPr>
                      <a:r>
                        <a:rPr lang="en-GB" sz="800" b="1" i="0" u="sng">
                          <a:solidFill>
                            <a:schemeClr val="dk1"/>
                          </a:solidFill>
                          <a:latin typeface="Century Gothic"/>
                          <a:ea typeface="Century Gothic"/>
                          <a:cs typeface="Century Gothic"/>
                          <a:sym typeface="Century Gothic"/>
                        </a:rPr>
                        <a:t>Dhan (Material Sewa)</a:t>
                      </a:r>
                      <a:endParaRPr/>
                    </a:p>
                    <a:p>
                      <a:pPr marL="0" marR="0" lvl="0" indent="0" algn="ctr" rtl="0">
                        <a:spcBef>
                          <a:spcPts val="0"/>
                        </a:spcBef>
                        <a:spcAft>
                          <a:spcPts val="0"/>
                        </a:spcAft>
                        <a:buNone/>
                      </a:pPr>
                      <a:r>
                        <a:rPr lang="en-GB" sz="800" b="0" i="0" u="none">
                          <a:solidFill>
                            <a:schemeClr val="dk1"/>
                          </a:solidFill>
                          <a:latin typeface="Century Gothic"/>
                          <a:ea typeface="Century Gothic"/>
                          <a:cs typeface="Century Gothic"/>
                          <a:sym typeface="Century Gothic"/>
                        </a:rPr>
                        <a:t>Using material wealth to help others e.g. giving a tenth of their income to the sangat or to charities. This 10% is known as Dasvandh</a:t>
                      </a:r>
                      <a:endParaRPr sz="800" b="0" i="0" u="none">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22" name="Google Shape;122;p14"/>
          <p:cNvGraphicFramePr/>
          <p:nvPr/>
        </p:nvGraphicFramePr>
        <p:xfrm>
          <a:off x="352474" y="918111"/>
          <a:ext cx="3842025" cy="2473925"/>
        </p:xfrm>
        <a:graphic>
          <a:graphicData uri="http://schemas.openxmlformats.org/drawingml/2006/table">
            <a:tbl>
              <a:tblPr firstRow="1" bandRow="1">
                <a:noFill/>
                <a:tableStyleId>{8F018B64-70AB-479E-B63D-E9179B7155A9}</a:tableStyleId>
              </a:tblPr>
              <a:tblGrid>
                <a:gridCol w="1039600">
                  <a:extLst>
                    <a:ext uri="{9D8B030D-6E8A-4147-A177-3AD203B41FA5}">
                      <a16:colId xmlns:a16="http://schemas.microsoft.com/office/drawing/2014/main" val="20000"/>
                    </a:ext>
                  </a:extLst>
                </a:gridCol>
                <a:gridCol w="2802425">
                  <a:extLst>
                    <a:ext uri="{9D8B030D-6E8A-4147-A177-3AD203B41FA5}">
                      <a16:colId xmlns:a16="http://schemas.microsoft.com/office/drawing/2014/main" val="20001"/>
                    </a:ext>
                  </a:extLst>
                </a:gridCol>
              </a:tblGrid>
              <a:tr h="248825">
                <a:tc gridSpan="2">
                  <a:txBody>
                    <a:bodyPr/>
                    <a:lstStyle/>
                    <a:p>
                      <a:pPr marL="0" marR="0" lvl="0" indent="0" algn="ctr" rtl="0">
                        <a:spcBef>
                          <a:spcPts val="0"/>
                        </a:spcBef>
                        <a:spcAft>
                          <a:spcPts val="0"/>
                        </a:spcAft>
                        <a:buNone/>
                      </a:pPr>
                      <a:r>
                        <a:rPr lang="en-GB" sz="850" b="1">
                          <a:solidFill>
                            <a:schemeClr val="lt1"/>
                          </a:solidFill>
                          <a:latin typeface="Century Gothic"/>
                          <a:ea typeface="Century Gothic"/>
                          <a:cs typeface="Century Gothic"/>
                          <a:sym typeface="Century Gothic"/>
                        </a:rPr>
                        <a:t>The Stages of Liberation: The 5 Khands</a:t>
                      </a:r>
                      <a:endParaRPr sz="85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Stages a human being must pass thorough on the way to mukti.</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Usually will not all happen in one lifetime </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1) Piety</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The opportunity for devotion to God, awareness of God.</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2) Knowledge</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Knowing about God; learning about and experiencing God</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3) Effort</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Devoting oneself to tuning in with God e.g. through prayer, worship, meditation</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4) Grace</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Spiritual blessing given by God (as we can only go so far in developing ourselves)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5) Truth</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Finding God, the realisation of God. Can only be experienced, not described.</a:t>
                      </a:r>
                      <a:endParaRPr/>
                    </a:p>
                  </a:txBody>
                  <a:tcPr marL="91450" marR="91450" marT="45725" marB="45725"/>
                </a:tc>
                <a:extLst>
                  <a:ext uri="{0D108BD9-81ED-4DB2-BD59-A6C34878D82A}">
                    <a16:rowId xmlns:a16="http://schemas.microsoft.com/office/drawing/2014/main" val="10006"/>
                  </a:ext>
                </a:extLst>
              </a:tr>
            </a:tbl>
          </a:graphicData>
        </a:graphic>
      </p:graphicFrame>
      <p:graphicFrame>
        <p:nvGraphicFramePr>
          <p:cNvPr id="123" name="Google Shape;123;p14"/>
          <p:cNvGraphicFramePr/>
          <p:nvPr/>
        </p:nvGraphicFramePr>
        <p:xfrm>
          <a:off x="340892" y="3531609"/>
          <a:ext cx="3842025" cy="3060665"/>
        </p:xfrm>
        <a:graphic>
          <a:graphicData uri="http://schemas.openxmlformats.org/drawingml/2006/table">
            <a:tbl>
              <a:tblPr firstRow="1" bandRow="1">
                <a:noFill/>
                <a:tableStyleId>{8F018B64-70AB-479E-B63D-E9179B7155A9}</a:tableStyleId>
              </a:tblPr>
              <a:tblGrid>
                <a:gridCol w="1049100">
                  <a:extLst>
                    <a:ext uri="{9D8B030D-6E8A-4147-A177-3AD203B41FA5}">
                      <a16:colId xmlns:a16="http://schemas.microsoft.com/office/drawing/2014/main" val="20000"/>
                    </a:ext>
                  </a:extLst>
                </a:gridCol>
                <a:gridCol w="2792925">
                  <a:extLst>
                    <a:ext uri="{9D8B030D-6E8A-4147-A177-3AD203B41FA5}">
                      <a16:colId xmlns:a16="http://schemas.microsoft.com/office/drawing/2014/main" val="20001"/>
                    </a:ext>
                  </a:extLst>
                </a:gridCol>
              </a:tblGrid>
              <a:tr h="248825">
                <a:tc gridSpan="2">
                  <a:txBody>
                    <a:bodyPr/>
                    <a:lstStyle/>
                    <a:p>
                      <a:pPr marL="0" marR="0" lvl="0" indent="0" algn="ctr" rtl="0">
                        <a:spcBef>
                          <a:spcPts val="0"/>
                        </a:spcBef>
                        <a:spcAft>
                          <a:spcPts val="0"/>
                        </a:spcAft>
                        <a:buNone/>
                      </a:pPr>
                      <a:r>
                        <a:rPr lang="en-GB" sz="850" b="1">
                          <a:solidFill>
                            <a:schemeClr val="lt1"/>
                          </a:solidFill>
                          <a:latin typeface="Century Gothic"/>
                          <a:ea typeface="Century Gothic"/>
                          <a:cs typeface="Century Gothic"/>
                          <a:sym typeface="Century Gothic"/>
                        </a:rPr>
                        <a:t>The Barriers to Mukti</a:t>
                      </a:r>
                      <a:endParaRPr sz="850" b="1">
                        <a:solidFill>
                          <a:schemeClr val="lt1"/>
                        </a:solidFill>
                        <a:latin typeface="Century Gothic"/>
                        <a:ea typeface="Century Gothic"/>
                        <a:cs typeface="Century Gothic"/>
                        <a:sym typeface="Century Gothic"/>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70850">
                <a:tc gridSpan="2">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 Sikhs must avoid those things which will stop them from achieving mukti. There are 5 evils (below) bt Sikhs should also guard against: </a:t>
                      </a:r>
                      <a:endParaRPr/>
                    </a:p>
                    <a:p>
                      <a:pPr marL="171450" marR="0" lvl="0" indent="-171450" algn="l" rtl="0">
                        <a:spcBef>
                          <a:spcPts val="0"/>
                        </a:spcBef>
                        <a:spcAft>
                          <a:spcPts val="0"/>
                        </a:spcAft>
                        <a:buClr>
                          <a:schemeClr val="dk1"/>
                        </a:buClr>
                        <a:buSzPts val="850"/>
                        <a:buFont typeface="Century Gothic"/>
                        <a:buChar char="-"/>
                      </a:pPr>
                      <a:r>
                        <a:rPr lang="en-GB" sz="850" b="1">
                          <a:latin typeface="Century Gothic"/>
                          <a:ea typeface="Century Gothic"/>
                          <a:cs typeface="Century Gothic"/>
                          <a:sym typeface="Century Gothic"/>
                        </a:rPr>
                        <a:t>Haumai</a:t>
                      </a:r>
                      <a:r>
                        <a:rPr lang="en-GB" sz="850">
                          <a:latin typeface="Century Gothic"/>
                          <a:ea typeface="Century Gothic"/>
                          <a:cs typeface="Century Gothic"/>
                          <a:sym typeface="Century Gothic"/>
                        </a:rPr>
                        <a:t> (pride and ego)</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Illusion (inability to see the truth; focus on material things)</a:t>
                      </a:r>
                      <a:endParaRPr/>
                    </a:p>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Self-centredness (ego, selfishness)</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Anger</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An emotion causing someone to act without balance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Lust</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Sexual desire – sex outside of marriage leads people away from God: </a:t>
                      </a:r>
                      <a:r>
                        <a:rPr lang="en-GB" sz="850" b="1" i="1">
                          <a:solidFill>
                            <a:schemeClr val="accent1"/>
                          </a:solidFill>
                          <a:latin typeface="Century Gothic"/>
                          <a:ea typeface="Century Gothic"/>
                          <a:cs typeface="Century Gothic"/>
                          <a:sym typeface="Century Gothic"/>
                        </a:rPr>
                        <a:t>‘Sexual desire and anger are broken, like a jar of poison’</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Greed</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A desire to possess more than you need</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Clr>
                          <a:schemeClr val="dk1"/>
                        </a:buClr>
                        <a:buSzPts val="800"/>
                        <a:buFont typeface="Century Gothic"/>
                        <a:buNone/>
                      </a:pPr>
                      <a:r>
                        <a:rPr lang="en-GB" sz="800">
                          <a:latin typeface="Century Gothic"/>
                          <a:ea typeface="Century Gothic"/>
                          <a:cs typeface="Century Gothic"/>
                          <a:sym typeface="Century Gothic"/>
                        </a:rPr>
                        <a:t>Worldly Attachment</a:t>
                      </a:r>
                      <a:endParaRPr sz="850">
                        <a:latin typeface="Century Gothic"/>
                        <a:ea typeface="Century Gothic"/>
                        <a:cs typeface="Century Gothic"/>
                        <a:sym typeface="Century Gothic"/>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Placing too much emphasis on material possessions and worldly relationships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Clr>
                          <a:schemeClr val="dk1"/>
                        </a:buClr>
                        <a:buSzPts val="850"/>
                        <a:buFont typeface="Century Gothic"/>
                        <a:buNone/>
                      </a:pPr>
                      <a:r>
                        <a:rPr lang="en-GB" sz="850">
                          <a:latin typeface="Century Gothic"/>
                          <a:ea typeface="Century Gothic"/>
                          <a:cs typeface="Century Gothic"/>
                          <a:sym typeface="Century Gothic"/>
                        </a:rPr>
                        <a:t>Pride</a:t>
                      </a:r>
                      <a:endParaRPr/>
                    </a:p>
                  </a:txBody>
                  <a:tcPr marL="91450" marR="91450" marT="45725" marB="45725"/>
                </a:tc>
                <a:tc>
                  <a:txBody>
                    <a:bodyPr/>
                    <a:lstStyle/>
                    <a:p>
                      <a:pPr marL="171450" marR="0" lvl="0" indent="-171450" algn="l" rtl="0">
                        <a:spcBef>
                          <a:spcPts val="0"/>
                        </a:spcBef>
                        <a:spcAft>
                          <a:spcPts val="0"/>
                        </a:spcAft>
                        <a:buClr>
                          <a:schemeClr val="dk1"/>
                        </a:buClr>
                        <a:buSzPts val="850"/>
                        <a:buFont typeface="Century Gothic"/>
                        <a:buChar char="-"/>
                      </a:pPr>
                      <a:r>
                        <a:rPr lang="en-GB" sz="850">
                          <a:latin typeface="Century Gothic"/>
                          <a:ea typeface="Century Gothic"/>
                          <a:cs typeface="Century Gothic"/>
                          <a:sym typeface="Century Gothic"/>
                        </a:rPr>
                        <a:t>False pride – being proud of things that were given rather than achieved: </a:t>
                      </a:r>
                      <a:r>
                        <a:rPr lang="en-GB" sz="850" b="1" i="1">
                          <a:solidFill>
                            <a:schemeClr val="accent1"/>
                          </a:solidFill>
                          <a:latin typeface="Century Gothic"/>
                          <a:ea typeface="Century Gothic"/>
                          <a:cs typeface="Century Gothic"/>
                          <a:sym typeface="Century Gothic"/>
                        </a:rPr>
                        <a:t>‘Why do you take pride in trivial matters?’</a:t>
                      </a:r>
                      <a:endParaRPr/>
                    </a:p>
                  </a:txBody>
                  <a:tcPr marL="91450" marR="91450" marT="45725" marB="45725"/>
                </a:tc>
                <a:extLst>
                  <a:ext uri="{0D108BD9-81ED-4DB2-BD59-A6C34878D82A}">
                    <a16:rowId xmlns:a16="http://schemas.microsoft.com/office/drawing/2014/main" val="10006"/>
                  </a:ext>
                </a:extLst>
              </a:tr>
            </a:tbl>
          </a:graphicData>
        </a:graphic>
      </p:graphicFrame>
      <p:sp>
        <p:nvSpPr>
          <p:cNvPr id="124" name="Google Shape;124;p14"/>
          <p:cNvSpPr txBox="1"/>
          <p:nvPr/>
        </p:nvSpPr>
        <p:spPr>
          <a:xfrm>
            <a:off x="1296539" y="498077"/>
            <a:ext cx="1961373" cy="26161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1" i="0" u="none" strike="noStrike" cap="none">
                <a:solidFill>
                  <a:schemeClr val="lt1"/>
                </a:solidFill>
                <a:latin typeface="Century Gothic"/>
                <a:ea typeface="Century Gothic"/>
                <a:cs typeface="Century Gothic"/>
                <a:sym typeface="Century Gothic"/>
              </a:rPr>
              <a:t>Key Beliefs Continued</a:t>
            </a:r>
            <a:endParaRPr sz="1100" b="1" i="0" u="none" strike="noStrike" cap="none">
              <a:solidFill>
                <a:schemeClr val="lt1"/>
              </a:solidFill>
              <a:latin typeface="Century Gothic"/>
              <a:ea typeface="Century Gothic"/>
              <a:cs typeface="Century Gothic"/>
              <a:sym typeface="Century Gothic"/>
            </a:endParaRPr>
          </a:p>
        </p:txBody>
      </p:sp>
      <p:graphicFrame>
        <p:nvGraphicFramePr>
          <p:cNvPr id="125" name="Google Shape;125;p14"/>
          <p:cNvGraphicFramePr/>
          <p:nvPr/>
        </p:nvGraphicFramePr>
        <p:xfrm>
          <a:off x="8699353" y="4828572"/>
          <a:ext cx="3300650" cy="1925235"/>
        </p:xfrm>
        <a:graphic>
          <a:graphicData uri="http://schemas.openxmlformats.org/drawingml/2006/table">
            <a:tbl>
              <a:tblPr firstRow="1" bandRow="1">
                <a:noFill/>
                <a:tableStyleId>{8F018B64-70AB-479E-B63D-E9179B7155A9}</a:tableStyleId>
              </a:tblPr>
              <a:tblGrid>
                <a:gridCol w="3300650">
                  <a:extLst>
                    <a:ext uri="{9D8B030D-6E8A-4147-A177-3AD203B41FA5}">
                      <a16:colId xmlns:a16="http://schemas.microsoft.com/office/drawing/2014/main" val="20000"/>
                    </a:ext>
                  </a:extLst>
                </a:gridCol>
              </a:tblGrid>
              <a:tr h="248825">
                <a:tc>
                  <a:txBody>
                    <a:bodyPr/>
                    <a:lstStyle/>
                    <a:p>
                      <a:pPr marL="0" marR="0" lvl="0" indent="0" algn="ctr" rtl="0">
                        <a:spcBef>
                          <a:spcPts val="0"/>
                        </a:spcBef>
                        <a:spcAft>
                          <a:spcPts val="0"/>
                        </a:spcAft>
                        <a:buNone/>
                      </a:pPr>
                      <a:r>
                        <a:rPr lang="en-GB" sz="1000" b="1">
                          <a:solidFill>
                            <a:schemeClr val="lt1"/>
                          </a:solidFill>
                          <a:latin typeface="Century Gothic"/>
                          <a:ea typeface="Century Gothic"/>
                          <a:cs typeface="Century Gothic"/>
                          <a:sym typeface="Century Gothic"/>
                        </a:rPr>
                        <a:t>Amritdhari and Sahajdhari Sikhs</a:t>
                      </a:r>
                      <a:endParaRPr sz="800" b="1">
                        <a:solidFill>
                          <a:schemeClr val="lt1"/>
                        </a:solidFill>
                        <a:latin typeface="Century Gothic"/>
                        <a:ea typeface="Century Gothic"/>
                        <a:cs typeface="Century Gothic"/>
                        <a:sym typeface="Century Gothic"/>
                      </a:endParaRPr>
                    </a:p>
                  </a:txBody>
                  <a:tcPr marL="91450" marR="91450" marT="45725" marB="45725">
                    <a:solidFill>
                      <a:schemeClr val="dk1"/>
                    </a:solidFill>
                  </a:tcPr>
                </a:tc>
                <a:extLst>
                  <a:ext uri="{0D108BD9-81ED-4DB2-BD59-A6C34878D82A}">
                    <a16:rowId xmlns:a16="http://schemas.microsoft.com/office/drawing/2014/main" val="10000"/>
                  </a:ext>
                </a:extLst>
              </a:tr>
              <a:tr h="370850">
                <a:tc>
                  <a:txBody>
                    <a:bodyPr/>
                    <a:lstStyle/>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Amritdhari Sikhs are those who have been initiated into the Khalsa.</a:t>
                      </a:r>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They are expected to offer daily prayers, wear the 5Ks, take the name Singh and Kaur, practise the virtues, be vegetarian and obey the code of conduct (which includes rules such as no smoking, drinking or adultery)</a:t>
                      </a:r>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5 Ks: </a:t>
                      </a:r>
                      <a:r>
                        <a:rPr lang="en-GB" sz="800" b="1" i="0">
                          <a:solidFill>
                            <a:schemeClr val="dk1"/>
                          </a:solidFill>
                          <a:latin typeface="Century Gothic"/>
                          <a:ea typeface="Century Gothic"/>
                          <a:cs typeface="Century Gothic"/>
                          <a:sym typeface="Century Gothic"/>
                        </a:rPr>
                        <a:t>Kara</a:t>
                      </a:r>
                      <a:r>
                        <a:rPr lang="en-GB" sz="800" b="0" i="0">
                          <a:solidFill>
                            <a:schemeClr val="dk1"/>
                          </a:solidFill>
                          <a:latin typeface="Century Gothic"/>
                          <a:ea typeface="Century Gothic"/>
                          <a:cs typeface="Century Gothic"/>
                          <a:sym typeface="Century Gothic"/>
                        </a:rPr>
                        <a:t> (steel bracelet), </a:t>
                      </a:r>
                      <a:r>
                        <a:rPr lang="en-GB" sz="800" b="1" i="0">
                          <a:solidFill>
                            <a:schemeClr val="dk1"/>
                          </a:solidFill>
                          <a:latin typeface="Century Gothic"/>
                          <a:ea typeface="Century Gothic"/>
                          <a:cs typeface="Century Gothic"/>
                          <a:sym typeface="Century Gothic"/>
                        </a:rPr>
                        <a:t>Kirpan</a:t>
                      </a:r>
                      <a:r>
                        <a:rPr lang="en-GB" sz="800" b="0" i="0">
                          <a:solidFill>
                            <a:schemeClr val="dk1"/>
                          </a:solidFill>
                          <a:latin typeface="Century Gothic"/>
                          <a:ea typeface="Century Gothic"/>
                          <a:cs typeface="Century Gothic"/>
                          <a:sym typeface="Century Gothic"/>
                        </a:rPr>
                        <a:t> (ceremonial sword), </a:t>
                      </a:r>
                      <a:r>
                        <a:rPr lang="en-GB" sz="800" b="1" i="0">
                          <a:solidFill>
                            <a:schemeClr val="dk1"/>
                          </a:solidFill>
                          <a:latin typeface="Century Gothic"/>
                          <a:ea typeface="Century Gothic"/>
                          <a:cs typeface="Century Gothic"/>
                          <a:sym typeface="Century Gothic"/>
                        </a:rPr>
                        <a:t>Kachera</a:t>
                      </a:r>
                      <a:r>
                        <a:rPr lang="en-GB" sz="800" b="0" i="0">
                          <a:solidFill>
                            <a:schemeClr val="dk1"/>
                          </a:solidFill>
                          <a:latin typeface="Century Gothic"/>
                          <a:ea typeface="Century Gothic"/>
                          <a:cs typeface="Century Gothic"/>
                          <a:sym typeface="Century Gothic"/>
                        </a:rPr>
                        <a:t> (cotton underwear), </a:t>
                      </a:r>
                      <a:r>
                        <a:rPr lang="en-GB" sz="800" b="1" i="0">
                          <a:solidFill>
                            <a:schemeClr val="dk1"/>
                          </a:solidFill>
                          <a:latin typeface="Century Gothic"/>
                          <a:ea typeface="Century Gothic"/>
                          <a:cs typeface="Century Gothic"/>
                          <a:sym typeface="Century Gothic"/>
                        </a:rPr>
                        <a:t>Kanga</a:t>
                      </a:r>
                      <a:r>
                        <a:rPr lang="en-GB" sz="800" b="0" i="0">
                          <a:solidFill>
                            <a:schemeClr val="dk1"/>
                          </a:solidFill>
                          <a:latin typeface="Century Gothic"/>
                          <a:ea typeface="Century Gothic"/>
                          <a:cs typeface="Century Gothic"/>
                          <a:sym typeface="Century Gothic"/>
                        </a:rPr>
                        <a:t> (wooden comb), </a:t>
                      </a:r>
                      <a:r>
                        <a:rPr lang="en-GB" sz="800" b="1" i="0">
                          <a:solidFill>
                            <a:schemeClr val="dk1"/>
                          </a:solidFill>
                          <a:latin typeface="Century Gothic"/>
                          <a:ea typeface="Century Gothic"/>
                          <a:cs typeface="Century Gothic"/>
                          <a:sym typeface="Century Gothic"/>
                        </a:rPr>
                        <a:t>Kesh</a:t>
                      </a:r>
                      <a:r>
                        <a:rPr lang="en-GB" sz="800" b="0" i="0">
                          <a:solidFill>
                            <a:schemeClr val="dk1"/>
                          </a:solidFill>
                          <a:latin typeface="Century Gothic"/>
                          <a:ea typeface="Century Gothic"/>
                          <a:cs typeface="Century Gothic"/>
                          <a:sym typeface="Century Gothic"/>
                        </a:rPr>
                        <a:t> (uncut hair). Amritdhari Sikhs must wear all of the 5 Ks. Sahajdhari Sikhs may choose to wear some.</a:t>
                      </a:r>
                      <a:endParaRPr/>
                    </a:p>
                    <a:p>
                      <a:pPr marL="171450" marR="0" lvl="0" indent="-171450" algn="l" rtl="0">
                        <a:spcBef>
                          <a:spcPts val="0"/>
                        </a:spcBef>
                        <a:spcAft>
                          <a:spcPts val="0"/>
                        </a:spcAft>
                        <a:buClr>
                          <a:schemeClr val="dk1"/>
                        </a:buClr>
                        <a:buSzPts val="800"/>
                        <a:buFont typeface="Century Gothic"/>
                        <a:buChar char="-"/>
                      </a:pPr>
                      <a:r>
                        <a:rPr lang="en-GB" sz="800" b="0" i="0">
                          <a:solidFill>
                            <a:schemeClr val="dk1"/>
                          </a:solidFill>
                          <a:latin typeface="Century Gothic"/>
                          <a:ea typeface="Century Gothic"/>
                          <a:cs typeface="Century Gothic"/>
                          <a:sym typeface="Century Gothic"/>
                        </a:rPr>
                        <a:t>Sahajdhari Sikhs have not been initiated into the Khalsa so, whilst they believe in Waheguru and the Gurus, they do not have to follow the strict rules.</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126" name="Google Shape;126;p14"/>
          <p:cNvPicPr preferRelativeResize="0"/>
          <p:nvPr/>
        </p:nvPicPr>
        <p:blipFill rotWithShape="1">
          <a:blip r:embed="rId3">
            <a:alphaModFix/>
          </a:blip>
          <a:srcRect/>
          <a:stretch/>
        </p:blipFill>
        <p:spPr>
          <a:xfrm>
            <a:off x="1048404" y="4570913"/>
            <a:ext cx="266346" cy="266346"/>
          </a:xfrm>
          <a:prstGeom prst="rect">
            <a:avLst/>
          </a:prstGeom>
          <a:noFill/>
          <a:ln>
            <a:noFill/>
          </a:ln>
        </p:spPr>
      </p:pic>
      <p:pic>
        <p:nvPicPr>
          <p:cNvPr id="127" name="Google Shape;127;p14"/>
          <p:cNvPicPr preferRelativeResize="0"/>
          <p:nvPr/>
        </p:nvPicPr>
        <p:blipFill rotWithShape="1">
          <a:blip r:embed="rId4">
            <a:alphaModFix/>
          </a:blip>
          <a:srcRect/>
          <a:stretch/>
        </p:blipFill>
        <p:spPr>
          <a:xfrm>
            <a:off x="1021905" y="4983278"/>
            <a:ext cx="292845" cy="292845"/>
          </a:xfrm>
          <a:prstGeom prst="rect">
            <a:avLst/>
          </a:prstGeom>
          <a:noFill/>
          <a:ln>
            <a:noFill/>
          </a:ln>
        </p:spPr>
      </p:pic>
      <p:pic>
        <p:nvPicPr>
          <p:cNvPr id="128" name="Google Shape;128;p14"/>
          <p:cNvPicPr preferRelativeResize="0"/>
          <p:nvPr/>
        </p:nvPicPr>
        <p:blipFill rotWithShape="1">
          <a:blip r:embed="rId5">
            <a:alphaModFix/>
          </a:blip>
          <a:srcRect l="12985" r="7493"/>
          <a:stretch/>
        </p:blipFill>
        <p:spPr>
          <a:xfrm>
            <a:off x="1062052" y="5392393"/>
            <a:ext cx="258620" cy="325217"/>
          </a:xfrm>
          <a:prstGeom prst="rect">
            <a:avLst/>
          </a:prstGeom>
          <a:noFill/>
          <a:ln>
            <a:noFill/>
          </a:ln>
        </p:spPr>
      </p:pic>
      <p:pic>
        <p:nvPicPr>
          <p:cNvPr id="129" name="Google Shape;129;p14"/>
          <p:cNvPicPr preferRelativeResize="0"/>
          <p:nvPr/>
        </p:nvPicPr>
        <p:blipFill rotWithShape="1">
          <a:blip r:embed="rId6">
            <a:alphaModFix/>
          </a:blip>
          <a:srcRect l="11553" r="11791"/>
          <a:stretch/>
        </p:blipFill>
        <p:spPr>
          <a:xfrm>
            <a:off x="1003998" y="6158536"/>
            <a:ext cx="311519" cy="406382"/>
          </a:xfrm>
          <a:prstGeom prst="rect">
            <a:avLst/>
          </a:prstGeom>
          <a:noFill/>
          <a:ln>
            <a:noFill/>
          </a:ln>
        </p:spPr>
      </p:pic>
      <p:pic>
        <p:nvPicPr>
          <p:cNvPr id="130" name="Google Shape;130;p14"/>
          <p:cNvPicPr preferRelativeResize="0"/>
          <p:nvPr/>
        </p:nvPicPr>
        <p:blipFill rotWithShape="1">
          <a:blip r:embed="rId7">
            <a:alphaModFix/>
          </a:blip>
          <a:srcRect l="23346" r="23037"/>
          <a:stretch/>
        </p:blipFill>
        <p:spPr>
          <a:xfrm>
            <a:off x="1090070" y="5807577"/>
            <a:ext cx="210909" cy="206837"/>
          </a:xfrm>
          <a:prstGeom prst="rect">
            <a:avLst/>
          </a:prstGeom>
          <a:noFill/>
          <a:ln>
            <a:noFill/>
          </a:ln>
        </p:spPr>
      </p:pic>
      <p:pic>
        <p:nvPicPr>
          <p:cNvPr id="131" name="Google Shape;131;p14"/>
          <p:cNvPicPr preferRelativeResize="0"/>
          <p:nvPr/>
        </p:nvPicPr>
        <p:blipFill rotWithShape="1">
          <a:blip r:embed="rId8">
            <a:alphaModFix/>
          </a:blip>
          <a:srcRect/>
          <a:stretch/>
        </p:blipFill>
        <p:spPr>
          <a:xfrm>
            <a:off x="6730178" y="6128614"/>
            <a:ext cx="445380" cy="463600"/>
          </a:xfrm>
          <a:prstGeom prst="rect">
            <a:avLst/>
          </a:prstGeom>
          <a:noFill/>
          <a:ln>
            <a:noFill/>
          </a:ln>
        </p:spPr>
      </p:pic>
      <p:pic>
        <p:nvPicPr>
          <p:cNvPr id="132" name="Google Shape;132;p14"/>
          <p:cNvPicPr preferRelativeResize="0"/>
          <p:nvPr/>
        </p:nvPicPr>
        <p:blipFill rotWithShape="1">
          <a:blip r:embed="rId9">
            <a:alphaModFix/>
          </a:blip>
          <a:srcRect l="35794" t="14179" r="33713" b="14734"/>
          <a:stretch/>
        </p:blipFill>
        <p:spPr>
          <a:xfrm>
            <a:off x="7915701" y="6127963"/>
            <a:ext cx="658629" cy="507858"/>
          </a:xfrm>
          <a:prstGeom prst="rect">
            <a:avLst/>
          </a:prstGeom>
          <a:noFill/>
          <a:ln>
            <a:noFill/>
          </a:ln>
        </p:spPr>
      </p:pic>
      <p:pic>
        <p:nvPicPr>
          <p:cNvPr id="133" name="Google Shape;133;p14"/>
          <p:cNvPicPr preferRelativeResize="0"/>
          <p:nvPr/>
        </p:nvPicPr>
        <p:blipFill rotWithShape="1">
          <a:blip r:embed="rId10">
            <a:alphaModFix/>
          </a:blip>
          <a:srcRect/>
          <a:stretch/>
        </p:blipFill>
        <p:spPr>
          <a:xfrm>
            <a:off x="8061476" y="1842447"/>
            <a:ext cx="426562" cy="31259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97F20-D9D8-485A-A4D7-E87AE7A9BE74}">
  <ds:schemaRefs>
    <ds:schemaRef ds:uri="http://schemas.microsoft.com/office/2006/metadata/properties"/>
    <ds:schemaRef ds:uri="http://schemas.microsoft.com/office/infopath/2007/PartnerControls"/>
    <ds:schemaRef ds:uri="24c83d09-98f2-4b05-83a4-f8231922174d"/>
    <ds:schemaRef ds:uri="29d82006-19ed-4e62-a1bf-d2064a63fff4"/>
  </ds:schemaRefs>
</ds:datastoreItem>
</file>

<file path=customXml/itemProps2.xml><?xml version="1.0" encoding="utf-8"?>
<ds:datastoreItem xmlns:ds="http://schemas.openxmlformats.org/officeDocument/2006/customXml" ds:itemID="{F6A062E9-F681-49A7-BCAD-EE874F424535}">
  <ds:schemaRefs>
    <ds:schemaRef ds:uri="http://schemas.microsoft.com/sharepoint/v3/contenttype/forms"/>
  </ds:schemaRefs>
</ds:datastoreItem>
</file>

<file path=customXml/itemProps3.xml><?xml version="1.0" encoding="utf-8"?>
<ds:datastoreItem xmlns:ds="http://schemas.openxmlformats.org/officeDocument/2006/customXml" ds:itemID="{DAD48886-3275-49CF-BB85-9ECB9C5D1F63}"/>
</file>

<file path=docProps/app.xml><?xml version="1.0" encoding="utf-8"?>
<Properties xmlns="http://schemas.openxmlformats.org/officeDocument/2006/extended-properties" xmlns:vt="http://schemas.openxmlformats.org/officeDocument/2006/docPropsVTypes">
  <TotalTime>133</TotalTime>
  <Words>2132</Words>
  <Application>Microsoft Office PowerPoint</Application>
  <PresentationFormat>Widescreen</PresentationFormat>
  <Paragraphs>163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Priya.Devi</cp:lastModifiedBy>
  <cp:revision>2</cp:revision>
  <dcterms:modified xsi:type="dcterms:W3CDTF">2025-09-01T19:03:08Z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y fmtid="{D5CDD505-2E9C-101B-9397-08002B2CF9AE}" pid="3" name="Order">
    <vt:r8>2700</vt:r8>
  </property>
  <property fmtid="{D5CDD505-2E9C-101B-9397-08002B2CF9AE}" pid="4" name="MediaServiceImageTags">
    <vt:lpwstr/>
  </property>
</Properties>
</file>