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1359" r:id="rId2"/>
    <p:sldId id="1408" r:id="rId3"/>
    <p:sldId id="1411" r:id="rId4"/>
    <p:sldId id="1412" r:id="rId5"/>
    <p:sldId id="1376" r:id="rId6"/>
    <p:sldId id="1469" r:id="rId7"/>
    <p:sldId id="1483" r:id="rId8"/>
    <p:sldId id="1484" r:id="rId9"/>
    <p:sldId id="1468" r:id="rId10"/>
    <p:sldId id="1472" r:id="rId11"/>
    <p:sldId id="1477" r:id="rId12"/>
    <p:sldId id="1475" r:id="rId13"/>
    <p:sldId id="1460" r:id="rId14"/>
    <p:sldId id="1486" r:id="rId15"/>
    <p:sldId id="1485" r:id="rId16"/>
    <p:sldId id="1478" r:id="rId17"/>
    <p:sldId id="1481" r:id="rId18"/>
    <p:sldId id="1482" r:id="rId19"/>
    <p:sldId id="1458" r:id="rId20"/>
    <p:sldId id="1459" r:id="rId21"/>
    <p:sldId id="1479" r:id="rId22"/>
    <p:sldId id="1480" r:id="rId23"/>
    <p:sldId id="147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A500"/>
    <a:srgbClr val="E6400B"/>
    <a:srgbClr val="FFA1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82"/>
    <p:restoredTop sz="96041"/>
  </p:normalViewPr>
  <p:slideViewPr>
    <p:cSldViewPr snapToGrid="0" snapToObjects="1">
      <p:cViewPr varScale="1">
        <p:scale>
          <a:sx n="77" d="100"/>
          <a:sy n="77" d="100"/>
        </p:scale>
        <p:origin x="360"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5077E-1A86-3086-452E-95F09633ACA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CDB8730-55C7-1A28-7761-DB9625DA96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6152ECF-F1AC-DB41-FCB3-039E594DB135}"/>
              </a:ext>
            </a:extLst>
          </p:cNvPr>
          <p:cNvSpPr>
            <a:spLocks noGrp="1"/>
          </p:cNvSpPr>
          <p:nvPr>
            <p:ph type="dt" sz="half" idx="10"/>
          </p:nvPr>
        </p:nvSpPr>
        <p:spPr/>
        <p:txBody>
          <a:bodyPr/>
          <a:lstStyle/>
          <a:p>
            <a:fld id="{B597530D-4668-9D43-8743-0983550B6ABD}" type="datetimeFigureOut">
              <a:rPr lang="en-US" smtClean="0"/>
              <a:t>5/16/23</a:t>
            </a:fld>
            <a:endParaRPr lang="en-US"/>
          </a:p>
        </p:txBody>
      </p:sp>
      <p:sp>
        <p:nvSpPr>
          <p:cNvPr id="5" name="Footer Placeholder 4">
            <a:extLst>
              <a:ext uri="{FF2B5EF4-FFF2-40B4-BE49-F238E27FC236}">
                <a16:creationId xmlns:a16="http://schemas.microsoft.com/office/drawing/2014/main" id="{77521B56-2405-145D-E4B5-2860ED3A38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97BBB4-8F88-4F30-2559-C9B8D927C315}"/>
              </a:ext>
            </a:extLst>
          </p:cNvPr>
          <p:cNvSpPr>
            <a:spLocks noGrp="1"/>
          </p:cNvSpPr>
          <p:nvPr>
            <p:ph type="sldNum" sz="quarter" idx="12"/>
          </p:nvPr>
        </p:nvSpPr>
        <p:spPr/>
        <p:txBody>
          <a:bodyPr/>
          <a:lstStyle/>
          <a:p>
            <a:fld id="{4D1BA9DE-FFFD-844D-AC33-8E6B27E93B94}" type="slidenum">
              <a:rPr lang="en-US" smtClean="0"/>
              <a:t>‹#›</a:t>
            </a:fld>
            <a:endParaRPr lang="en-US"/>
          </a:p>
        </p:txBody>
      </p:sp>
    </p:spTree>
    <p:extLst>
      <p:ext uri="{BB962C8B-B14F-4D97-AF65-F5344CB8AC3E}">
        <p14:creationId xmlns:p14="http://schemas.microsoft.com/office/powerpoint/2010/main" val="1009115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0EC14-95EA-685D-0DBE-E3E1FD6D195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D53389C-9CCB-7227-8217-278E1A3999F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C882FE1-E38D-89D5-89E0-29764E80B310}"/>
              </a:ext>
            </a:extLst>
          </p:cNvPr>
          <p:cNvSpPr>
            <a:spLocks noGrp="1"/>
          </p:cNvSpPr>
          <p:nvPr>
            <p:ph type="dt" sz="half" idx="10"/>
          </p:nvPr>
        </p:nvSpPr>
        <p:spPr/>
        <p:txBody>
          <a:bodyPr/>
          <a:lstStyle/>
          <a:p>
            <a:fld id="{B597530D-4668-9D43-8743-0983550B6ABD}" type="datetimeFigureOut">
              <a:rPr lang="en-US" smtClean="0"/>
              <a:t>5/16/23</a:t>
            </a:fld>
            <a:endParaRPr lang="en-US"/>
          </a:p>
        </p:txBody>
      </p:sp>
      <p:sp>
        <p:nvSpPr>
          <p:cNvPr id="5" name="Footer Placeholder 4">
            <a:extLst>
              <a:ext uri="{FF2B5EF4-FFF2-40B4-BE49-F238E27FC236}">
                <a16:creationId xmlns:a16="http://schemas.microsoft.com/office/drawing/2014/main" id="{B023D381-1F11-B317-9C57-183C29D74E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CA9EE3-8E56-6815-961B-A77568E49756}"/>
              </a:ext>
            </a:extLst>
          </p:cNvPr>
          <p:cNvSpPr>
            <a:spLocks noGrp="1"/>
          </p:cNvSpPr>
          <p:nvPr>
            <p:ph type="sldNum" sz="quarter" idx="12"/>
          </p:nvPr>
        </p:nvSpPr>
        <p:spPr/>
        <p:txBody>
          <a:bodyPr/>
          <a:lstStyle/>
          <a:p>
            <a:fld id="{4D1BA9DE-FFFD-844D-AC33-8E6B27E93B94}" type="slidenum">
              <a:rPr lang="en-US" smtClean="0"/>
              <a:t>‹#›</a:t>
            </a:fld>
            <a:endParaRPr lang="en-US"/>
          </a:p>
        </p:txBody>
      </p:sp>
    </p:spTree>
    <p:extLst>
      <p:ext uri="{BB962C8B-B14F-4D97-AF65-F5344CB8AC3E}">
        <p14:creationId xmlns:p14="http://schemas.microsoft.com/office/powerpoint/2010/main" val="3369169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9E0673-A25E-C389-5A5A-85372BBB26E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B2ABB59-008A-DF41-3096-F69A86A234F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8862472-B9E0-C40D-FF10-3D6478FA6A37}"/>
              </a:ext>
            </a:extLst>
          </p:cNvPr>
          <p:cNvSpPr>
            <a:spLocks noGrp="1"/>
          </p:cNvSpPr>
          <p:nvPr>
            <p:ph type="dt" sz="half" idx="10"/>
          </p:nvPr>
        </p:nvSpPr>
        <p:spPr/>
        <p:txBody>
          <a:bodyPr/>
          <a:lstStyle/>
          <a:p>
            <a:fld id="{B597530D-4668-9D43-8743-0983550B6ABD}" type="datetimeFigureOut">
              <a:rPr lang="en-US" smtClean="0"/>
              <a:t>5/16/23</a:t>
            </a:fld>
            <a:endParaRPr lang="en-US"/>
          </a:p>
        </p:txBody>
      </p:sp>
      <p:sp>
        <p:nvSpPr>
          <p:cNvPr id="5" name="Footer Placeholder 4">
            <a:extLst>
              <a:ext uri="{FF2B5EF4-FFF2-40B4-BE49-F238E27FC236}">
                <a16:creationId xmlns:a16="http://schemas.microsoft.com/office/drawing/2014/main" id="{0A1BCBEC-7E20-2979-5B04-88ABEA492E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E62B42-B2BC-9440-831C-DADA05ECAEB0}"/>
              </a:ext>
            </a:extLst>
          </p:cNvPr>
          <p:cNvSpPr>
            <a:spLocks noGrp="1"/>
          </p:cNvSpPr>
          <p:nvPr>
            <p:ph type="sldNum" sz="quarter" idx="12"/>
          </p:nvPr>
        </p:nvSpPr>
        <p:spPr/>
        <p:txBody>
          <a:bodyPr/>
          <a:lstStyle/>
          <a:p>
            <a:fld id="{4D1BA9DE-FFFD-844D-AC33-8E6B27E93B94}" type="slidenum">
              <a:rPr lang="en-US" smtClean="0"/>
              <a:t>‹#›</a:t>
            </a:fld>
            <a:endParaRPr lang="en-US"/>
          </a:p>
        </p:txBody>
      </p:sp>
    </p:spTree>
    <p:extLst>
      <p:ext uri="{BB962C8B-B14F-4D97-AF65-F5344CB8AC3E}">
        <p14:creationId xmlns:p14="http://schemas.microsoft.com/office/powerpoint/2010/main" val="554807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B12E6-541E-11D2-EE3E-B9782AD7D60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8418839-C9AB-0C9A-12CA-EC351342837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066946C-4085-0F1A-5ABD-1B22B424924B}"/>
              </a:ext>
            </a:extLst>
          </p:cNvPr>
          <p:cNvSpPr>
            <a:spLocks noGrp="1"/>
          </p:cNvSpPr>
          <p:nvPr>
            <p:ph type="dt" sz="half" idx="10"/>
          </p:nvPr>
        </p:nvSpPr>
        <p:spPr/>
        <p:txBody>
          <a:bodyPr/>
          <a:lstStyle/>
          <a:p>
            <a:fld id="{B597530D-4668-9D43-8743-0983550B6ABD}" type="datetimeFigureOut">
              <a:rPr lang="en-US" smtClean="0"/>
              <a:t>5/16/23</a:t>
            </a:fld>
            <a:endParaRPr lang="en-US"/>
          </a:p>
        </p:txBody>
      </p:sp>
      <p:sp>
        <p:nvSpPr>
          <p:cNvPr id="5" name="Footer Placeholder 4">
            <a:extLst>
              <a:ext uri="{FF2B5EF4-FFF2-40B4-BE49-F238E27FC236}">
                <a16:creationId xmlns:a16="http://schemas.microsoft.com/office/drawing/2014/main" id="{C25796A0-3AE1-2E93-AFFD-C825147D6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A7A462-7BAA-C087-621A-A6FF4AF8C0D1}"/>
              </a:ext>
            </a:extLst>
          </p:cNvPr>
          <p:cNvSpPr>
            <a:spLocks noGrp="1"/>
          </p:cNvSpPr>
          <p:nvPr>
            <p:ph type="sldNum" sz="quarter" idx="12"/>
          </p:nvPr>
        </p:nvSpPr>
        <p:spPr/>
        <p:txBody>
          <a:bodyPr/>
          <a:lstStyle/>
          <a:p>
            <a:fld id="{4D1BA9DE-FFFD-844D-AC33-8E6B27E93B94}" type="slidenum">
              <a:rPr lang="en-US" smtClean="0"/>
              <a:t>‹#›</a:t>
            </a:fld>
            <a:endParaRPr lang="en-US"/>
          </a:p>
        </p:txBody>
      </p:sp>
    </p:spTree>
    <p:extLst>
      <p:ext uri="{BB962C8B-B14F-4D97-AF65-F5344CB8AC3E}">
        <p14:creationId xmlns:p14="http://schemas.microsoft.com/office/powerpoint/2010/main" val="937228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459AE-C0CD-01AC-60BA-754DF7C75BB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906CF10-B010-16F2-154F-0C5DBAB8FB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3F83725-4AC3-8951-E625-95F7A7FD9B00}"/>
              </a:ext>
            </a:extLst>
          </p:cNvPr>
          <p:cNvSpPr>
            <a:spLocks noGrp="1"/>
          </p:cNvSpPr>
          <p:nvPr>
            <p:ph type="dt" sz="half" idx="10"/>
          </p:nvPr>
        </p:nvSpPr>
        <p:spPr/>
        <p:txBody>
          <a:bodyPr/>
          <a:lstStyle/>
          <a:p>
            <a:fld id="{B597530D-4668-9D43-8743-0983550B6ABD}" type="datetimeFigureOut">
              <a:rPr lang="en-US" smtClean="0"/>
              <a:t>5/16/23</a:t>
            </a:fld>
            <a:endParaRPr lang="en-US"/>
          </a:p>
        </p:txBody>
      </p:sp>
      <p:sp>
        <p:nvSpPr>
          <p:cNvPr id="5" name="Footer Placeholder 4">
            <a:extLst>
              <a:ext uri="{FF2B5EF4-FFF2-40B4-BE49-F238E27FC236}">
                <a16:creationId xmlns:a16="http://schemas.microsoft.com/office/drawing/2014/main" id="{A62C2911-E8A1-481F-49D3-F886D10281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4EB8A6-5D10-29FB-8BBF-2FCC5B49E40F}"/>
              </a:ext>
            </a:extLst>
          </p:cNvPr>
          <p:cNvSpPr>
            <a:spLocks noGrp="1"/>
          </p:cNvSpPr>
          <p:nvPr>
            <p:ph type="sldNum" sz="quarter" idx="12"/>
          </p:nvPr>
        </p:nvSpPr>
        <p:spPr/>
        <p:txBody>
          <a:bodyPr/>
          <a:lstStyle/>
          <a:p>
            <a:fld id="{4D1BA9DE-FFFD-844D-AC33-8E6B27E93B94}" type="slidenum">
              <a:rPr lang="en-US" smtClean="0"/>
              <a:t>‹#›</a:t>
            </a:fld>
            <a:endParaRPr lang="en-US"/>
          </a:p>
        </p:txBody>
      </p:sp>
    </p:spTree>
    <p:extLst>
      <p:ext uri="{BB962C8B-B14F-4D97-AF65-F5344CB8AC3E}">
        <p14:creationId xmlns:p14="http://schemas.microsoft.com/office/powerpoint/2010/main" val="3818538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3A7B0-A14C-408B-85DB-80B7FC14A08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B7A408D-8466-D2B0-1373-827A293C2BF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B154517-C2EB-4A09-7F57-291CEF50702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BF89AC7-6E04-C0E2-C61F-C1046A9D7109}"/>
              </a:ext>
            </a:extLst>
          </p:cNvPr>
          <p:cNvSpPr>
            <a:spLocks noGrp="1"/>
          </p:cNvSpPr>
          <p:nvPr>
            <p:ph type="dt" sz="half" idx="10"/>
          </p:nvPr>
        </p:nvSpPr>
        <p:spPr/>
        <p:txBody>
          <a:bodyPr/>
          <a:lstStyle/>
          <a:p>
            <a:fld id="{B597530D-4668-9D43-8743-0983550B6ABD}" type="datetimeFigureOut">
              <a:rPr lang="en-US" smtClean="0"/>
              <a:t>5/16/23</a:t>
            </a:fld>
            <a:endParaRPr lang="en-US"/>
          </a:p>
        </p:txBody>
      </p:sp>
      <p:sp>
        <p:nvSpPr>
          <p:cNvPr id="6" name="Footer Placeholder 5">
            <a:extLst>
              <a:ext uri="{FF2B5EF4-FFF2-40B4-BE49-F238E27FC236}">
                <a16:creationId xmlns:a16="http://schemas.microsoft.com/office/drawing/2014/main" id="{B9903F97-B201-9E75-C8D9-965C1C5B14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25F456-7463-2F9E-A001-4D98DA93BAA5}"/>
              </a:ext>
            </a:extLst>
          </p:cNvPr>
          <p:cNvSpPr>
            <a:spLocks noGrp="1"/>
          </p:cNvSpPr>
          <p:nvPr>
            <p:ph type="sldNum" sz="quarter" idx="12"/>
          </p:nvPr>
        </p:nvSpPr>
        <p:spPr/>
        <p:txBody>
          <a:bodyPr/>
          <a:lstStyle/>
          <a:p>
            <a:fld id="{4D1BA9DE-FFFD-844D-AC33-8E6B27E93B94}" type="slidenum">
              <a:rPr lang="en-US" smtClean="0"/>
              <a:t>‹#›</a:t>
            </a:fld>
            <a:endParaRPr lang="en-US"/>
          </a:p>
        </p:txBody>
      </p:sp>
    </p:spTree>
    <p:extLst>
      <p:ext uri="{BB962C8B-B14F-4D97-AF65-F5344CB8AC3E}">
        <p14:creationId xmlns:p14="http://schemas.microsoft.com/office/powerpoint/2010/main" val="207635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B4EA4-A81B-4815-07D1-5D1ACD554B0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509792B-46DE-B9E7-1607-1A8246FC3B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7E2B7C0-D773-02FB-C4BC-DF1C6267FA2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4BE032F-E1B6-05F5-D158-BE61743854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BE77F6B-E3AA-C2F1-5DBD-5C210CD7181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EAF2D54-2596-23B4-04DD-79FD06CD55E0}"/>
              </a:ext>
            </a:extLst>
          </p:cNvPr>
          <p:cNvSpPr>
            <a:spLocks noGrp="1"/>
          </p:cNvSpPr>
          <p:nvPr>
            <p:ph type="dt" sz="half" idx="10"/>
          </p:nvPr>
        </p:nvSpPr>
        <p:spPr/>
        <p:txBody>
          <a:bodyPr/>
          <a:lstStyle/>
          <a:p>
            <a:fld id="{B597530D-4668-9D43-8743-0983550B6ABD}" type="datetimeFigureOut">
              <a:rPr lang="en-US" smtClean="0"/>
              <a:t>5/16/23</a:t>
            </a:fld>
            <a:endParaRPr lang="en-US"/>
          </a:p>
        </p:txBody>
      </p:sp>
      <p:sp>
        <p:nvSpPr>
          <p:cNvPr id="8" name="Footer Placeholder 7">
            <a:extLst>
              <a:ext uri="{FF2B5EF4-FFF2-40B4-BE49-F238E27FC236}">
                <a16:creationId xmlns:a16="http://schemas.microsoft.com/office/drawing/2014/main" id="{C3B9D8B4-DEFB-A199-0742-34085A5308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C2E694-D39C-FE6A-1CE0-B938A9D1A6BB}"/>
              </a:ext>
            </a:extLst>
          </p:cNvPr>
          <p:cNvSpPr>
            <a:spLocks noGrp="1"/>
          </p:cNvSpPr>
          <p:nvPr>
            <p:ph type="sldNum" sz="quarter" idx="12"/>
          </p:nvPr>
        </p:nvSpPr>
        <p:spPr/>
        <p:txBody>
          <a:bodyPr/>
          <a:lstStyle/>
          <a:p>
            <a:fld id="{4D1BA9DE-FFFD-844D-AC33-8E6B27E93B94}" type="slidenum">
              <a:rPr lang="en-US" smtClean="0"/>
              <a:t>‹#›</a:t>
            </a:fld>
            <a:endParaRPr lang="en-US"/>
          </a:p>
        </p:txBody>
      </p:sp>
    </p:spTree>
    <p:extLst>
      <p:ext uri="{BB962C8B-B14F-4D97-AF65-F5344CB8AC3E}">
        <p14:creationId xmlns:p14="http://schemas.microsoft.com/office/powerpoint/2010/main" val="2141339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00411-9DBD-83D2-14FD-732202227A1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7FA3144-3FC6-0A75-E0C2-2C75B5F569A1}"/>
              </a:ext>
            </a:extLst>
          </p:cNvPr>
          <p:cNvSpPr>
            <a:spLocks noGrp="1"/>
          </p:cNvSpPr>
          <p:nvPr>
            <p:ph type="dt" sz="half" idx="10"/>
          </p:nvPr>
        </p:nvSpPr>
        <p:spPr/>
        <p:txBody>
          <a:bodyPr/>
          <a:lstStyle/>
          <a:p>
            <a:fld id="{B597530D-4668-9D43-8743-0983550B6ABD}" type="datetimeFigureOut">
              <a:rPr lang="en-US" smtClean="0"/>
              <a:t>5/16/23</a:t>
            </a:fld>
            <a:endParaRPr lang="en-US"/>
          </a:p>
        </p:txBody>
      </p:sp>
      <p:sp>
        <p:nvSpPr>
          <p:cNvPr id="4" name="Footer Placeholder 3">
            <a:extLst>
              <a:ext uri="{FF2B5EF4-FFF2-40B4-BE49-F238E27FC236}">
                <a16:creationId xmlns:a16="http://schemas.microsoft.com/office/drawing/2014/main" id="{163531B8-0BEB-A59B-C8E6-C2139DBA30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B038D1-53BE-1CCF-46AF-F2043302C220}"/>
              </a:ext>
            </a:extLst>
          </p:cNvPr>
          <p:cNvSpPr>
            <a:spLocks noGrp="1"/>
          </p:cNvSpPr>
          <p:nvPr>
            <p:ph type="sldNum" sz="quarter" idx="12"/>
          </p:nvPr>
        </p:nvSpPr>
        <p:spPr/>
        <p:txBody>
          <a:bodyPr/>
          <a:lstStyle/>
          <a:p>
            <a:fld id="{4D1BA9DE-FFFD-844D-AC33-8E6B27E93B94}" type="slidenum">
              <a:rPr lang="en-US" smtClean="0"/>
              <a:t>‹#›</a:t>
            </a:fld>
            <a:endParaRPr lang="en-US"/>
          </a:p>
        </p:txBody>
      </p:sp>
    </p:spTree>
    <p:extLst>
      <p:ext uri="{BB962C8B-B14F-4D97-AF65-F5344CB8AC3E}">
        <p14:creationId xmlns:p14="http://schemas.microsoft.com/office/powerpoint/2010/main" val="391513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D37E37-C600-F439-5C1C-A3E06C06C4DA}"/>
              </a:ext>
            </a:extLst>
          </p:cNvPr>
          <p:cNvSpPr>
            <a:spLocks noGrp="1"/>
          </p:cNvSpPr>
          <p:nvPr>
            <p:ph type="dt" sz="half" idx="10"/>
          </p:nvPr>
        </p:nvSpPr>
        <p:spPr/>
        <p:txBody>
          <a:bodyPr/>
          <a:lstStyle/>
          <a:p>
            <a:fld id="{B597530D-4668-9D43-8743-0983550B6ABD}" type="datetimeFigureOut">
              <a:rPr lang="en-US" smtClean="0"/>
              <a:t>5/16/23</a:t>
            </a:fld>
            <a:endParaRPr lang="en-US"/>
          </a:p>
        </p:txBody>
      </p:sp>
      <p:sp>
        <p:nvSpPr>
          <p:cNvPr id="3" name="Footer Placeholder 2">
            <a:extLst>
              <a:ext uri="{FF2B5EF4-FFF2-40B4-BE49-F238E27FC236}">
                <a16:creationId xmlns:a16="http://schemas.microsoft.com/office/drawing/2014/main" id="{59E807C1-4197-1346-B9C8-E3B1B565ED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2F65F6-7AF4-71F8-C121-AD9119E284CF}"/>
              </a:ext>
            </a:extLst>
          </p:cNvPr>
          <p:cNvSpPr>
            <a:spLocks noGrp="1"/>
          </p:cNvSpPr>
          <p:nvPr>
            <p:ph type="sldNum" sz="quarter" idx="12"/>
          </p:nvPr>
        </p:nvSpPr>
        <p:spPr/>
        <p:txBody>
          <a:bodyPr/>
          <a:lstStyle/>
          <a:p>
            <a:fld id="{4D1BA9DE-FFFD-844D-AC33-8E6B27E93B94}" type="slidenum">
              <a:rPr lang="en-US" smtClean="0"/>
              <a:t>‹#›</a:t>
            </a:fld>
            <a:endParaRPr lang="en-US"/>
          </a:p>
        </p:txBody>
      </p:sp>
    </p:spTree>
    <p:extLst>
      <p:ext uri="{BB962C8B-B14F-4D97-AF65-F5344CB8AC3E}">
        <p14:creationId xmlns:p14="http://schemas.microsoft.com/office/powerpoint/2010/main" val="2380514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F1E41-149E-F9E3-2CA3-ECDBAE0BE2A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66403C3-23C2-0265-1084-0F15EA357B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C0FA585-5C67-0B07-2B3E-13431A75C2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BDC8CD8-6146-E05A-2491-F99E858EAC58}"/>
              </a:ext>
            </a:extLst>
          </p:cNvPr>
          <p:cNvSpPr>
            <a:spLocks noGrp="1"/>
          </p:cNvSpPr>
          <p:nvPr>
            <p:ph type="dt" sz="half" idx="10"/>
          </p:nvPr>
        </p:nvSpPr>
        <p:spPr/>
        <p:txBody>
          <a:bodyPr/>
          <a:lstStyle/>
          <a:p>
            <a:fld id="{B597530D-4668-9D43-8743-0983550B6ABD}" type="datetimeFigureOut">
              <a:rPr lang="en-US" smtClean="0"/>
              <a:t>5/16/23</a:t>
            </a:fld>
            <a:endParaRPr lang="en-US"/>
          </a:p>
        </p:txBody>
      </p:sp>
      <p:sp>
        <p:nvSpPr>
          <p:cNvPr id="6" name="Footer Placeholder 5">
            <a:extLst>
              <a:ext uri="{FF2B5EF4-FFF2-40B4-BE49-F238E27FC236}">
                <a16:creationId xmlns:a16="http://schemas.microsoft.com/office/drawing/2014/main" id="{830BAE85-BA6F-07ED-EB55-F9F1638102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9B5C07-4CAB-5A80-4244-A6F7C4760C07}"/>
              </a:ext>
            </a:extLst>
          </p:cNvPr>
          <p:cNvSpPr>
            <a:spLocks noGrp="1"/>
          </p:cNvSpPr>
          <p:nvPr>
            <p:ph type="sldNum" sz="quarter" idx="12"/>
          </p:nvPr>
        </p:nvSpPr>
        <p:spPr/>
        <p:txBody>
          <a:bodyPr/>
          <a:lstStyle/>
          <a:p>
            <a:fld id="{4D1BA9DE-FFFD-844D-AC33-8E6B27E93B94}" type="slidenum">
              <a:rPr lang="en-US" smtClean="0"/>
              <a:t>‹#›</a:t>
            </a:fld>
            <a:endParaRPr lang="en-US"/>
          </a:p>
        </p:txBody>
      </p:sp>
    </p:spTree>
    <p:extLst>
      <p:ext uri="{BB962C8B-B14F-4D97-AF65-F5344CB8AC3E}">
        <p14:creationId xmlns:p14="http://schemas.microsoft.com/office/powerpoint/2010/main" val="857051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1A3A2-9F79-22AE-11B5-6D664BDE905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228FB4D-82EC-11CE-B02E-827986E0F5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15FA9C-542C-1814-E5F5-D492D92C16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54DB133-8629-6B0C-60E9-CC501AF8EC7C}"/>
              </a:ext>
            </a:extLst>
          </p:cNvPr>
          <p:cNvSpPr>
            <a:spLocks noGrp="1"/>
          </p:cNvSpPr>
          <p:nvPr>
            <p:ph type="dt" sz="half" idx="10"/>
          </p:nvPr>
        </p:nvSpPr>
        <p:spPr/>
        <p:txBody>
          <a:bodyPr/>
          <a:lstStyle/>
          <a:p>
            <a:fld id="{B597530D-4668-9D43-8743-0983550B6ABD}" type="datetimeFigureOut">
              <a:rPr lang="en-US" smtClean="0"/>
              <a:t>5/16/23</a:t>
            </a:fld>
            <a:endParaRPr lang="en-US"/>
          </a:p>
        </p:txBody>
      </p:sp>
      <p:sp>
        <p:nvSpPr>
          <p:cNvPr id="6" name="Footer Placeholder 5">
            <a:extLst>
              <a:ext uri="{FF2B5EF4-FFF2-40B4-BE49-F238E27FC236}">
                <a16:creationId xmlns:a16="http://schemas.microsoft.com/office/drawing/2014/main" id="{E5F5D688-D5F3-7280-8AC0-F83449C451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0C20F0-CD05-2CF4-1327-7B78E18A40FF}"/>
              </a:ext>
            </a:extLst>
          </p:cNvPr>
          <p:cNvSpPr>
            <a:spLocks noGrp="1"/>
          </p:cNvSpPr>
          <p:nvPr>
            <p:ph type="sldNum" sz="quarter" idx="12"/>
          </p:nvPr>
        </p:nvSpPr>
        <p:spPr/>
        <p:txBody>
          <a:bodyPr/>
          <a:lstStyle/>
          <a:p>
            <a:fld id="{4D1BA9DE-FFFD-844D-AC33-8E6B27E93B94}" type="slidenum">
              <a:rPr lang="en-US" smtClean="0"/>
              <a:t>‹#›</a:t>
            </a:fld>
            <a:endParaRPr lang="en-US"/>
          </a:p>
        </p:txBody>
      </p:sp>
    </p:spTree>
    <p:extLst>
      <p:ext uri="{BB962C8B-B14F-4D97-AF65-F5344CB8AC3E}">
        <p14:creationId xmlns:p14="http://schemas.microsoft.com/office/powerpoint/2010/main" val="984219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AF3C44-C19B-1241-7B48-7C2BE01D2B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16C6468-A68D-A93A-576A-E8C5F1A3D6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BFAFDA3-B318-46D1-B9D0-52A69E7176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7530D-4668-9D43-8743-0983550B6ABD}" type="datetimeFigureOut">
              <a:rPr lang="en-US" smtClean="0"/>
              <a:t>5/16/23</a:t>
            </a:fld>
            <a:endParaRPr lang="en-US"/>
          </a:p>
        </p:txBody>
      </p:sp>
      <p:sp>
        <p:nvSpPr>
          <p:cNvPr id="5" name="Footer Placeholder 4">
            <a:extLst>
              <a:ext uri="{FF2B5EF4-FFF2-40B4-BE49-F238E27FC236}">
                <a16:creationId xmlns:a16="http://schemas.microsoft.com/office/drawing/2014/main" id="{4C243CF2-4E9E-8316-A491-3C63149385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120394-F803-6FE7-CB21-53E6F50536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1BA9DE-FFFD-844D-AC33-8E6B27E93B94}" type="slidenum">
              <a:rPr lang="en-US" smtClean="0"/>
              <a:t>‹#›</a:t>
            </a:fld>
            <a:endParaRPr lang="en-US"/>
          </a:p>
        </p:txBody>
      </p:sp>
    </p:spTree>
    <p:extLst>
      <p:ext uri="{BB962C8B-B14F-4D97-AF65-F5344CB8AC3E}">
        <p14:creationId xmlns:p14="http://schemas.microsoft.com/office/powerpoint/2010/main" val="750822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 Id="rId9"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 Id="rId9"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12.emf"/><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 Id="rId9"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16.jpg"/><Relationship Id="rId3" Type="http://schemas.microsoft.com/office/2007/relationships/media" Target="../media/media2.mp3"/><Relationship Id="rId7" Type="http://schemas.openxmlformats.org/officeDocument/2006/relationships/image" Target="../media/image2.png"/><Relationship Id="rId12"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11" Type="http://schemas.openxmlformats.org/officeDocument/2006/relationships/image" Target="../media/image4.jpg"/><Relationship Id="rId5" Type="http://schemas.openxmlformats.org/officeDocument/2006/relationships/slideLayout" Target="../slideLayouts/slideLayout7.xml"/><Relationship Id="rId10" Type="http://schemas.openxmlformats.org/officeDocument/2006/relationships/image" Target="../media/image15.png"/><Relationship Id="rId4" Type="http://schemas.openxmlformats.org/officeDocument/2006/relationships/audio" Target="../media/media2.mp3"/><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e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17.jpg"/><Relationship Id="rId3" Type="http://schemas.microsoft.com/office/2007/relationships/media" Target="../media/media2.mp3"/><Relationship Id="rId7" Type="http://schemas.openxmlformats.org/officeDocument/2006/relationships/image" Target="../media/image2.png"/><Relationship Id="rId12"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11" Type="http://schemas.openxmlformats.org/officeDocument/2006/relationships/image" Target="../media/image4.jpg"/><Relationship Id="rId5" Type="http://schemas.openxmlformats.org/officeDocument/2006/relationships/slideLayout" Target="../slideLayouts/slideLayout7.xml"/><Relationship Id="rId10" Type="http://schemas.openxmlformats.org/officeDocument/2006/relationships/image" Target="../media/image15.png"/><Relationship Id="rId4" Type="http://schemas.openxmlformats.org/officeDocument/2006/relationships/audio" Target="../media/media2.mp3"/><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e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 Id="rId9"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 Id="rId9"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 Id="rId9"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 screenshot, font, logo&#10;&#10;Description automatically generated">
            <a:extLst>
              <a:ext uri="{FF2B5EF4-FFF2-40B4-BE49-F238E27FC236}">
                <a16:creationId xmlns:a16="http://schemas.microsoft.com/office/drawing/2014/main" id="{B27AE28A-1A02-2D86-4BF5-097610561B15}"/>
              </a:ext>
            </a:extLst>
          </p:cNvPr>
          <p:cNvPicPr>
            <a:picLocks noChangeAspect="1"/>
          </p:cNvPicPr>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728384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62D3902-4253-4323-95FC-CB607C9F74DA}"/>
              </a:ext>
            </a:extLst>
          </p:cNvPr>
          <p:cNvSpPr/>
          <p:nvPr/>
        </p:nvSpPr>
        <p:spPr>
          <a:xfrm>
            <a:off x="2067340" y="1573841"/>
            <a:ext cx="9687329" cy="859083"/>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Calibri" panose="020F0502020204030204"/>
                <a:ea typeface="+mn-ea"/>
                <a:cs typeface="+mn-cs"/>
              </a:rPr>
              <a:t>features of student current accounts</a:t>
            </a:r>
          </a:p>
        </p:txBody>
      </p:sp>
      <p:cxnSp>
        <p:nvCxnSpPr>
          <p:cNvPr id="2" name="Straight Connector 1">
            <a:extLst>
              <a:ext uri="{FF2B5EF4-FFF2-40B4-BE49-F238E27FC236}">
                <a16:creationId xmlns:a16="http://schemas.microsoft.com/office/drawing/2014/main" id="{1D3C7261-8336-68C4-4DB1-C62FB0845E10}"/>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31870F7-24FD-1B34-9A2F-6A69765D0D2A}"/>
              </a:ext>
            </a:extLst>
          </p:cNvPr>
          <p:cNvSpPr/>
          <p:nvPr/>
        </p:nvSpPr>
        <p:spPr>
          <a:xfrm>
            <a:off x="2067340" y="318002"/>
            <a:ext cx="9687331" cy="1018805"/>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FFFF"/>
                </a:solidFill>
                <a:effectLst>
                  <a:outerShdw blurRad="38100" dist="38100" dir="2700000" algn="tl">
                    <a:srgbClr val="000000">
                      <a:alpha val="43137"/>
                    </a:srgbClr>
                  </a:outerShdw>
                </a:effectLst>
              </a:rPr>
              <a:t>GIVE ME 2…</a:t>
            </a:r>
          </a:p>
        </p:txBody>
      </p:sp>
      <p:grpSp>
        <p:nvGrpSpPr>
          <p:cNvPr id="11" name="Group 10">
            <a:extLst>
              <a:ext uri="{FF2B5EF4-FFF2-40B4-BE49-F238E27FC236}">
                <a16:creationId xmlns:a16="http://schemas.microsoft.com/office/drawing/2014/main" id="{A9B1B97F-DBF4-5309-5E82-44AD951E171B}"/>
              </a:ext>
            </a:extLst>
          </p:cNvPr>
          <p:cNvGrpSpPr/>
          <p:nvPr/>
        </p:nvGrpSpPr>
        <p:grpSpPr>
          <a:xfrm>
            <a:off x="0" y="6239434"/>
            <a:ext cx="12191997" cy="618565"/>
            <a:chOff x="0" y="0"/>
            <a:chExt cx="12192000" cy="6858000"/>
          </a:xfrm>
        </p:grpSpPr>
        <p:sp>
          <p:nvSpPr>
            <p:cNvPr id="13" name="Rectangle 12">
              <a:extLst>
                <a:ext uri="{FF2B5EF4-FFF2-40B4-BE49-F238E27FC236}">
                  <a16:creationId xmlns:a16="http://schemas.microsoft.com/office/drawing/2014/main" id="{F34DA980-C1DA-F54C-1231-A7C22402C173}"/>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1BA14F5-4971-83A1-C535-F8A5C3514BDC}"/>
                </a:ext>
              </a:extLst>
            </p:cNvPr>
            <p:cNvGrpSpPr/>
            <p:nvPr/>
          </p:nvGrpSpPr>
          <p:grpSpPr>
            <a:xfrm>
              <a:off x="4529957" y="0"/>
              <a:ext cx="7662043" cy="6858000"/>
              <a:chOff x="4529957" y="0"/>
              <a:chExt cx="7662043" cy="6858000"/>
            </a:xfrm>
          </p:grpSpPr>
          <p:sp>
            <p:nvSpPr>
              <p:cNvPr id="22" name="Parallelogram 21">
                <a:extLst>
                  <a:ext uri="{FF2B5EF4-FFF2-40B4-BE49-F238E27FC236}">
                    <a16:creationId xmlns:a16="http://schemas.microsoft.com/office/drawing/2014/main" id="{60E24B15-4F28-F7AD-D6B2-69E9033BA200}"/>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FFB75EE-1737-8493-676D-9400A8D72FD7}"/>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48B98FC2-D040-6FD4-EF05-22C71DA62C56}"/>
              </a:ext>
            </a:extLst>
          </p:cNvPr>
          <p:cNvGrpSpPr/>
          <p:nvPr/>
        </p:nvGrpSpPr>
        <p:grpSpPr>
          <a:xfrm>
            <a:off x="137019" y="6358476"/>
            <a:ext cx="4219142" cy="395869"/>
            <a:chOff x="974693" y="6379619"/>
            <a:chExt cx="4219142" cy="395869"/>
          </a:xfrm>
        </p:grpSpPr>
        <p:sp>
          <p:nvSpPr>
            <p:cNvPr id="25" name="TextBox 24">
              <a:extLst>
                <a:ext uri="{FF2B5EF4-FFF2-40B4-BE49-F238E27FC236}">
                  <a16:creationId xmlns:a16="http://schemas.microsoft.com/office/drawing/2014/main" id="{C52797A1-678A-91E2-E19A-63676B3A2B37}"/>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26" name="TextBox 25">
              <a:extLst>
                <a:ext uri="{FF2B5EF4-FFF2-40B4-BE49-F238E27FC236}">
                  <a16:creationId xmlns:a16="http://schemas.microsoft.com/office/drawing/2014/main" id="{FEA141DA-06D7-820B-A153-59635E3098E6}"/>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27" name="Picture 26" descr="Logo&#10;&#10;Description automatically generated">
            <a:extLst>
              <a:ext uri="{FF2B5EF4-FFF2-40B4-BE49-F238E27FC236}">
                <a16:creationId xmlns:a16="http://schemas.microsoft.com/office/drawing/2014/main" id="{DC24021B-3A8E-5786-059D-8BD85828FA38}"/>
              </a:ext>
            </a:extLst>
          </p:cNvPr>
          <p:cNvPicPr>
            <a:picLocks noChangeAspect="1"/>
          </p:cNvPicPr>
          <p:nvPr/>
        </p:nvPicPr>
        <p:blipFill>
          <a:blip r:embed="rId2"/>
          <a:stretch>
            <a:fillRect/>
          </a:stretch>
        </p:blipFill>
        <p:spPr>
          <a:xfrm>
            <a:off x="10643191" y="6348426"/>
            <a:ext cx="1212477" cy="369658"/>
          </a:xfrm>
          <a:prstGeom prst="rect">
            <a:avLst/>
          </a:prstGeom>
        </p:spPr>
      </p:pic>
      <p:pic>
        <p:nvPicPr>
          <p:cNvPr id="28" name="Picture 27" descr="Logo&#10;&#10;Description automatically generated">
            <a:extLst>
              <a:ext uri="{FF2B5EF4-FFF2-40B4-BE49-F238E27FC236}">
                <a16:creationId xmlns:a16="http://schemas.microsoft.com/office/drawing/2014/main" id="{849BC0B8-F893-F79E-55E8-2DE486684B1A}"/>
              </a:ext>
            </a:extLst>
          </p:cNvPr>
          <p:cNvPicPr>
            <a:picLocks noChangeAspect="1"/>
          </p:cNvPicPr>
          <p:nvPr/>
        </p:nvPicPr>
        <p:blipFill>
          <a:blip r:embed="rId3"/>
          <a:stretch>
            <a:fillRect/>
          </a:stretch>
        </p:blipFill>
        <p:spPr>
          <a:xfrm>
            <a:off x="4863349" y="6334759"/>
            <a:ext cx="1048717" cy="443302"/>
          </a:xfrm>
          <a:prstGeom prst="rect">
            <a:avLst/>
          </a:prstGeom>
        </p:spPr>
      </p:pic>
      <p:sp>
        <p:nvSpPr>
          <p:cNvPr id="6" name="TextBox 5">
            <a:extLst>
              <a:ext uri="{FF2B5EF4-FFF2-40B4-BE49-F238E27FC236}">
                <a16:creationId xmlns:a16="http://schemas.microsoft.com/office/drawing/2014/main" id="{133C701E-D2D6-AC8A-751C-BA98F2BC23A3}"/>
              </a:ext>
            </a:extLst>
          </p:cNvPr>
          <p:cNvSpPr txBox="1"/>
          <p:nvPr/>
        </p:nvSpPr>
        <p:spPr>
          <a:xfrm>
            <a:off x="2152215" y="2572824"/>
            <a:ext cx="9602448" cy="3293209"/>
          </a:xfrm>
          <a:prstGeom prst="rect">
            <a:avLst/>
          </a:prstGeom>
          <a:noFill/>
        </p:spPr>
        <p:txBody>
          <a:bodyPr wrap="square">
            <a:spAutoFit/>
          </a:bodyPr>
          <a:lstStyle/>
          <a:p>
            <a:pPr marL="285750" indent="-285750" algn="l">
              <a:spcBef>
                <a:spcPts val="200"/>
              </a:spcBef>
              <a:spcAft>
                <a:spcPts val="200"/>
              </a:spcAft>
              <a:buFont typeface="Arial" panose="020B0604020202020204" pitchFamily="34" charset="0"/>
              <a:buChar char="•"/>
            </a:pPr>
            <a:r>
              <a:rPr lang="en-GB" sz="2200" b="1" i="0" dirty="0">
                <a:solidFill>
                  <a:srgbClr val="FF0000"/>
                </a:solidFill>
                <a:effectLst/>
                <a:latin typeface="Google Sans"/>
              </a:rPr>
              <a:t>Free or low-cost banking. </a:t>
            </a:r>
            <a:r>
              <a:rPr lang="en-GB" sz="2200" b="0" i="0" dirty="0">
                <a:solidFill>
                  <a:srgbClr val="1F1F1F"/>
                </a:solidFill>
                <a:effectLst/>
                <a:latin typeface="Google Sans"/>
              </a:rPr>
              <a:t>Student current accounts typically have no monthly fees or low monthly fees. This can save students money, as they often have limited income.</a:t>
            </a:r>
          </a:p>
          <a:p>
            <a:pPr marL="285750" indent="-285750" algn="l">
              <a:spcBef>
                <a:spcPts val="200"/>
              </a:spcBef>
              <a:spcAft>
                <a:spcPts val="200"/>
              </a:spcAft>
              <a:buFont typeface="Arial" panose="020B0604020202020204" pitchFamily="34" charset="0"/>
              <a:buChar char="•"/>
            </a:pPr>
            <a:r>
              <a:rPr lang="en-GB" sz="2200" b="1" i="0" dirty="0">
                <a:solidFill>
                  <a:srgbClr val="FF0000"/>
                </a:solidFill>
                <a:effectLst/>
                <a:latin typeface="Google Sans"/>
              </a:rPr>
              <a:t>Free or low-cost overdrafts. </a:t>
            </a:r>
            <a:r>
              <a:rPr lang="en-GB" sz="2200" b="0" i="0" dirty="0">
                <a:solidFill>
                  <a:srgbClr val="1F1F1F"/>
                </a:solidFill>
                <a:effectLst/>
                <a:latin typeface="Google Sans"/>
              </a:rPr>
              <a:t>Student current accounts often offer free or low-cost overdrafts. This can help students to manage their finances if they are short of money.</a:t>
            </a:r>
          </a:p>
          <a:p>
            <a:pPr marL="285750" indent="-285750" algn="l">
              <a:spcBef>
                <a:spcPts val="200"/>
              </a:spcBef>
              <a:spcAft>
                <a:spcPts val="200"/>
              </a:spcAft>
              <a:buFont typeface="Arial" panose="020B0604020202020204" pitchFamily="34" charset="0"/>
              <a:buChar char="•"/>
            </a:pPr>
            <a:r>
              <a:rPr lang="en-GB" sz="2200" b="1" i="0" dirty="0">
                <a:solidFill>
                  <a:srgbClr val="FF0000"/>
                </a:solidFill>
                <a:effectLst/>
                <a:latin typeface="Google Sans"/>
              </a:rPr>
              <a:t>Student-friendly features</a:t>
            </a:r>
            <a:r>
              <a:rPr lang="en-GB" sz="2200" b="1" dirty="0">
                <a:solidFill>
                  <a:srgbClr val="FF0000"/>
                </a:solidFill>
                <a:latin typeface="Google Sans"/>
              </a:rPr>
              <a:t>, </a:t>
            </a:r>
            <a:r>
              <a:rPr lang="en-GB" sz="2200" dirty="0">
                <a:solidFill>
                  <a:srgbClr val="1F1F1F"/>
                </a:solidFill>
                <a:latin typeface="Google Sans"/>
              </a:rPr>
              <a:t>such as </a:t>
            </a:r>
            <a:r>
              <a:rPr lang="en-GB" sz="2200" b="0" i="0" dirty="0">
                <a:solidFill>
                  <a:srgbClr val="1F1F1F"/>
                </a:solidFill>
                <a:effectLst/>
                <a:latin typeface="Google Sans"/>
              </a:rPr>
              <a:t>contactless payments, mobile banking, and online banking</a:t>
            </a:r>
            <a:endParaRPr lang="en-GB" sz="2200" dirty="0">
              <a:solidFill>
                <a:srgbClr val="1F1F1F"/>
              </a:solidFill>
              <a:latin typeface="Google Sans"/>
            </a:endParaRPr>
          </a:p>
          <a:p>
            <a:pPr marL="285750" indent="-285750" algn="l">
              <a:spcBef>
                <a:spcPts val="200"/>
              </a:spcBef>
              <a:spcAft>
                <a:spcPts val="200"/>
              </a:spcAft>
              <a:buFont typeface="Arial" panose="020B0604020202020204" pitchFamily="34" charset="0"/>
              <a:buChar char="•"/>
            </a:pPr>
            <a:r>
              <a:rPr lang="en-GB" sz="2200" b="1" i="0" dirty="0">
                <a:solidFill>
                  <a:srgbClr val="FF0000"/>
                </a:solidFill>
                <a:effectLst/>
                <a:latin typeface="Google Sans"/>
              </a:rPr>
              <a:t>Discounts and offers</a:t>
            </a:r>
            <a:r>
              <a:rPr lang="en-GB" sz="2200" b="1" dirty="0">
                <a:solidFill>
                  <a:srgbClr val="FF0000"/>
                </a:solidFill>
                <a:latin typeface="Google Sans"/>
              </a:rPr>
              <a:t> </a:t>
            </a:r>
            <a:r>
              <a:rPr lang="en-GB" sz="2200" dirty="0">
                <a:solidFill>
                  <a:srgbClr val="1F1F1F"/>
                </a:solidFill>
                <a:latin typeface="Google Sans"/>
              </a:rPr>
              <a:t>on spending such as </a:t>
            </a:r>
            <a:r>
              <a:rPr lang="en-GB" sz="2200" b="0" i="0" dirty="0">
                <a:solidFill>
                  <a:srgbClr val="1F1F1F"/>
                </a:solidFill>
                <a:effectLst/>
                <a:latin typeface="Google Sans"/>
              </a:rPr>
              <a:t>travel, insurance, and shopping</a:t>
            </a:r>
          </a:p>
        </p:txBody>
      </p:sp>
    </p:spTree>
    <p:extLst>
      <p:ext uri="{BB962C8B-B14F-4D97-AF65-F5344CB8AC3E}">
        <p14:creationId xmlns:p14="http://schemas.microsoft.com/office/powerpoint/2010/main" val="10977205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0BDB1B3-B89E-4435-8F1F-22BE18FEA06D}"/>
              </a:ext>
            </a:extLst>
          </p:cNvPr>
          <p:cNvSpPr/>
          <p:nvPr/>
        </p:nvSpPr>
        <p:spPr>
          <a:xfrm>
            <a:off x="2067340" y="318002"/>
            <a:ext cx="9687331" cy="1373638"/>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rgbClr val="FFFFFF"/>
                </a:solidFill>
                <a:effectLst>
                  <a:outerShdw blurRad="38100" dist="38100" dir="2700000" algn="tl">
                    <a:srgbClr val="000000">
                      <a:alpha val="43137"/>
                    </a:srgbClr>
                  </a:outerShdw>
                </a:effectLst>
              </a:rPr>
              <a:t>GIVE ME 2…</a:t>
            </a:r>
          </a:p>
        </p:txBody>
      </p:sp>
      <p:sp>
        <p:nvSpPr>
          <p:cNvPr id="2" name="Oval 1">
            <a:extLst>
              <a:ext uri="{FF2B5EF4-FFF2-40B4-BE49-F238E27FC236}">
                <a16:creationId xmlns:a16="http://schemas.microsoft.com/office/drawing/2014/main" id="{FCC56FD7-26B7-4147-8F69-A5A0B7F7E00D}"/>
              </a:ext>
            </a:extLst>
          </p:cNvPr>
          <p:cNvSpPr/>
          <p:nvPr/>
        </p:nvSpPr>
        <p:spPr>
          <a:xfrm>
            <a:off x="10246267" y="369707"/>
            <a:ext cx="1242153" cy="12421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 picture containing white, photo, black, plate&#10;&#10;Description automatically generated">
            <a:extLst>
              <a:ext uri="{FF2B5EF4-FFF2-40B4-BE49-F238E27FC236}">
                <a16:creationId xmlns:a16="http://schemas.microsoft.com/office/drawing/2014/main" id="{C3CD86C4-67A5-41A6-9FE2-895D2AC47B02}"/>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87000" y="387877"/>
            <a:ext cx="1176020" cy="1205813"/>
          </a:xfrm>
          <a:prstGeom prst="rect">
            <a:avLst/>
          </a:prstGeom>
        </p:spPr>
      </p:pic>
      <p:pic>
        <p:nvPicPr>
          <p:cNvPr id="8" name="Picture 7">
            <a:extLst>
              <a:ext uri="{FF2B5EF4-FFF2-40B4-BE49-F238E27FC236}">
                <a16:creationId xmlns:a16="http://schemas.microsoft.com/office/drawing/2014/main" id="{5AFF4480-87B5-4EF4-AC22-1D484E7C97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0956" y="360783"/>
            <a:ext cx="68108" cy="1260000"/>
          </a:xfrm>
          <a:prstGeom prst="rect">
            <a:avLst/>
          </a:prstGeom>
        </p:spPr>
      </p:pic>
      <p:sp>
        <p:nvSpPr>
          <p:cNvPr id="22" name="Oval 21">
            <a:extLst>
              <a:ext uri="{FF2B5EF4-FFF2-40B4-BE49-F238E27FC236}">
                <a16:creationId xmlns:a16="http://schemas.microsoft.com/office/drawing/2014/main" id="{58694381-4F67-4FC1-999A-C82F2E0D5296}"/>
              </a:ext>
            </a:extLst>
          </p:cNvPr>
          <p:cNvSpPr/>
          <p:nvPr/>
        </p:nvSpPr>
        <p:spPr>
          <a:xfrm>
            <a:off x="10785010" y="900783"/>
            <a:ext cx="180000" cy="18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uiton Sketch - Kevin MacLeod">
            <a:hlinkClick r:id="" action="ppaction://media"/>
            <a:extLst>
              <a:ext uri="{FF2B5EF4-FFF2-40B4-BE49-F238E27FC236}">
                <a16:creationId xmlns:a16="http://schemas.microsoft.com/office/drawing/2014/main" id="{F5E0518F-04E9-4971-BDF9-1B536FA79C3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378442" y="0"/>
            <a:ext cx="406400" cy="406400"/>
          </a:xfrm>
          <a:prstGeom prst="rect">
            <a:avLst/>
          </a:prstGeom>
        </p:spPr>
      </p:pic>
      <p:sp>
        <p:nvSpPr>
          <p:cNvPr id="12" name="Rectangle 11">
            <a:extLst>
              <a:ext uri="{FF2B5EF4-FFF2-40B4-BE49-F238E27FC236}">
                <a16:creationId xmlns:a16="http://schemas.microsoft.com/office/drawing/2014/main" id="{C62D3902-4253-4323-95FC-CB607C9F74DA}"/>
              </a:ext>
            </a:extLst>
          </p:cNvPr>
          <p:cNvSpPr/>
          <p:nvPr/>
        </p:nvSpPr>
        <p:spPr>
          <a:xfrm>
            <a:off x="2067340" y="2106596"/>
            <a:ext cx="6154638" cy="2160604"/>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b="1" dirty="0">
                <a:solidFill>
                  <a:prstClr val="black"/>
                </a:solidFill>
                <a:latin typeface="Calibri" panose="020F0502020204030204"/>
              </a:rPr>
              <a:t>…reasons why young adults might save or invest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b="1" dirty="0">
                <a:solidFill>
                  <a:prstClr val="black"/>
                </a:solidFill>
                <a:latin typeface="Calibri" panose="020F0502020204030204"/>
              </a:rPr>
              <a:t>less than people in middle age</a:t>
            </a:r>
          </a:p>
        </p:txBody>
      </p:sp>
      <p:cxnSp>
        <p:nvCxnSpPr>
          <p:cNvPr id="4" name="Straight Connector 3">
            <a:extLst>
              <a:ext uri="{FF2B5EF4-FFF2-40B4-BE49-F238E27FC236}">
                <a16:creationId xmlns:a16="http://schemas.microsoft.com/office/drawing/2014/main" id="{91388009-A39E-B9F6-E2FD-8E210684E6B5}"/>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AB683083-303C-280F-8F9F-DA34265BFD2E}"/>
              </a:ext>
            </a:extLst>
          </p:cNvPr>
          <p:cNvGrpSpPr/>
          <p:nvPr/>
        </p:nvGrpSpPr>
        <p:grpSpPr>
          <a:xfrm>
            <a:off x="0" y="6239434"/>
            <a:ext cx="12191997" cy="618565"/>
            <a:chOff x="0" y="0"/>
            <a:chExt cx="12192000" cy="6858000"/>
          </a:xfrm>
        </p:grpSpPr>
        <p:sp>
          <p:nvSpPr>
            <p:cNvPr id="20" name="Rectangle 19">
              <a:extLst>
                <a:ext uri="{FF2B5EF4-FFF2-40B4-BE49-F238E27FC236}">
                  <a16:creationId xmlns:a16="http://schemas.microsoft.com/office/drawing/2014/main" id="{7D9966F3-3C77-6441-6CF4-B1DAE6C07380}"/>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E3D23E91-3AD8-8B7E-6D39-66F7CC591755}"/>
                </a:ext>
              </a:extLst>
            </p:cNvPr>
            <p:cNvGrpSpPr/>
            <p:nvPr/>
          </p:nvGrpSpPr>
          <p:grpSpPr>
            <a:xfrm>
              <a:off x="4529957" y="0"/>
              <a:ext cx="7662043" cy="6858000"/>
              <a:chOff x="4529957" y="0"/>
              <a:chExt cx="7662043" cy="6858000"/>
            </a:xfrm>
          </p:grpSpPr>
          <p:sp>
            <p:nvSpPr>
              <p:cNvPr id="23" name="Parallelogram 22">
                <a:extLst>
                  <a:ext uri="{FF2B5EF4-FFF2-40B4-BE49-F238E27FC236}">
                    <a16:creationId xmlns:a16="http://schemas.microsoft.com/office/drawing/2014/main" id="{5129DC86-03C8-2A6D-B8BB-AC43C549A138}"/>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41030C3-D4D1-CC2F-D9A4-F5847421534E}"/>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24">
            <a:extLst>
              <a:ext uri="{FF2B5EF4-FFF2-40B4-BE49-F238E27FC236}">
                <a16:creationId xmlns:a16="http://schemas.microsoft.com/office/drawing/2014/main" id="{579A29AE-B4C7-1C70-8073-490B4E486CEE}"/>
              </a:ext>
            </a:extLst>
          </p:cNvPr>
          <p:cNvGrpSpPr/>
          <p:nvPr/>
        </p:nvGrpSpPr>
        <p:grpSpPr>
          <a:xfrm>
            <a:off x="137019" y="6358476"/>
            <a:ext cx="4219142" cy="395869"/>
            <a:chOff x="974693" y="6379619"/>
            <a:chExt cx="4219142" cy="395869"/>
          </a:xfrm>
        </p:grpSpPr>
        <p:sp>
          <p:nvSpPr>
            <p:cNvPr id="26" name="TextBox 25">
              <a:extLst>
                <a:ext uri="{FF2B5EF4-FFF2-40B4-BE49-F238E27FC236}">
                  <a16:creationId xmlns:a16="http://schemas.microsoft.com/office/drawing/2014/main" id="{A24A027F-BE5A-8F8A-29B6-18433045DB60}"/>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27" name="TextBox 26">
              <a:extLst>
                <a:ext uri="{FF2B5EF4-FFF2-40B4-BE49-F238E27FC236}">
                  <a16:creationId xmlns:a16="http://schemas.microsoft.com/office/drawing/2014/main" id="{70E2CBBE-3A58-841D-3CAB-372E4E4E7233}"/>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28" name="Picture 27" descr="Logo&#10;&#10;Description automatically generated">
            <a:extLst>
              <a:ext uri="{FF2B5EF4-FFF2-40B4-BE49-F238E27FC236}">
                <a16:creationId xmlns:a16="http://schemas.microsoft.com/office/drawing/2014/main" id="{84275F50-52B4-0642-9C59-36AF10530A78}"/>
              </a:ext>
            </a:extLst>
          </p:cNvPr>
          <p:cNvPicPr>
            <a:picLocks noChangeAspect="1"/>
          </p:cNvPicPr>
          <p:nvPr/>
        </p:nvPicPr>
        <p:blipFill>
          <a:blip r:embed="rId7"/>
          <a:stretch>
            <a:fillRect/>
          </a:stretch>
        </p:blipFill>
        <p:spPr>
          <a:xfrm>
            <a:off x="10643191" y="6348426"/>
            <a:ext cx="1212477" cy="369658"/>
          </a:xfrm>
          <a:prstGeom prst="rect">
            <a:avLst/>
          </a:prstGeom>
        </p:spPr>
      </p:pic>
      <p:pic>
        <p:nvPicPr>
          <p:cNvPr id="29" name="Picture 28" descr="Logo&#10;&#10;Description automatically generated">
            <a:extLst>
              <a:ext uri="{FF2B5EF4-FFF2-40B4-BE49-F238E27FC236}">
                <a16:creationId xmlns:a16="http://schemas.microsoft.com/office/drawing/2014/main" id="{9C9B3438-9508-AC4E-25DD-CE64A8801297}"/>
              </a:ext>
            </a:extLst>
          </p:cNvPr>
          <p:cNvPicPr>
            <a:picLocks noChangeAspect="1"/>
          </p:cNvPicPr>
          <p:nvPr/>
        </p:nvPicPr>
        <p:blipFill>
          <a:blip r:embed="rId8"/>
          <a:stretch>
            <a:fillRect/>
          </a:stretch>
        </p:blipFill>
        <p:spPr>
          <a:xfrm>
            <a:off x="4863349" y="6334759"/>
            <a:ext cx="1048717" cy="443302"/>
          </a:xfrm>
          <a:prstGeom prst="rect">
            <a:avLst/>
          </a:prstGeom>
        </p:spPr>
      </p:pic>
      <p:pic>
        <p:nvPicPr>
          <p:cNvPr id="6" name="Picture 5" descr="A person putting coins into a jar&#10;&#10;Description automatically generated with medium confidence">
            <a:extLst>
              <a:ext uri="{FF2B5EF4-FFF2-40B4-BE49-F238E27FC236}">
                <a16:creationId xmlns:a16="http://schemas.microsoft.com/office/drawing/2014/main" id="{A968A994-1A33-E9A8-E49F-970D191DC1A9}"/>
              </a:ext>
            </a:extLst>
          </p:cNvPr>
          <p:cNvPicPr>
            <a:picLocks noChangeAspect="1"/>
          </p:cNvPicPr>
          <p:nvPr/>
        </p:nvPicPr>
        <p:blipFill>
          <a:blip r:embed="rId9"/>
          <a:stretch>
            <a:fillRect/>
          </a:stretch>
        </p:blipFill>
        <p:spPr>
          <a:xfrm>
            <a:off x="8359140" y="2103717"/>
            <a:ext cx="3240906" cy="2160604"/>
          </a:xfrm>
          <a:prstGeom prst="rect">
            <a:avLst/>
          </a:prstGeom>
        </p:spPr>
      </p:pic>
    </p:spTree>
    <p:extLst>
      <p:ext uri="{BB962C8B-B14F-4D97-AF65-F5344CB8AC3E}">
        <p14:creationId xmlns:p14="http://schemas.microsoft.com/office/powerpoint/2010/main" val="414743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34000" fill="hold"/>
                                        <p:tgtEl>
                                          <p:spTgt spid="8"/>
                                        </p:tgtEl>
                                        <p:attrNameLst>
                                          <p:attrName>r</p:attrName>
                                        </p:attrNameLst>
                                      </p:cBhvr>
                                    </p:animRot>
                                  </p:childTnLst>
                                </p:cTn>
                              </p:par>
                              <p:par>
                                <p:cTn id="7" presetID="1" presetClass="mediacall" presetSubtype="0" fill="hold" nodeType="withEffect">
                                  <p:stCondLst>
                                    <p:cond delay="0"/>
                                  </p:stCondLst>
                                  <p:childTnLst>
                                    <p:cmd type="call" cmd="playFrom(0.0)">
                                      <p:cBhvr>
                                        <p:cTn id="8" dur="3408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cond evt="onNext"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62D3902-4253-4323-95FC-CB607C9F74DA}"/>
              </a:ext>
            </a:extLst>
          </p:cNvPr>
          <p:cNvSpPr/>
          <p:nvPr/>
        </p:nvSpPr>
        <p:spPr>
          <a:xfrm>
            <a:off x="2067334" y="1495293"/>
            <a:ext cx="9687329" cy="919045"/>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reasons why young adults might save or invest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less than people in middle age</a:t>
            </a:r>
          </a:p>
        </p:txBody>
      </p:sp>
      <p:cxnSp>
        <p:nvCxnSpPr>
          <p:cNvPr id="2" name="Straight Connector 1">
            <a:extLst>
              <a:ext uri="{FF2B5EF4-FFF2-40B4-BE49-F238E27FC236}">
                <a16:creationId xmlns:a16="http://schemas.microsoft.com/office/drawing/2014/main" id="{1D3C7261-8336-68C4-4DB1-C62FB0845E10}"/>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31870F7-24FD-1B34-9A2F-6A69765D0D2A}"/>
              </a:ext>
            </a:extLst>
          </p:cNvPr>
          <p:cNvSpPr/>
          <p:nvPr/>
        </p:nvSpPr>
        <p:spPr>
          <a:xfrm>
            <a:off x="2067340" y="318002"/>
            <a:ext cx="9687331" cy="1018805"/>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FFFF"/>
                </a:solidFill>
                <a:effectLst>
                  <a:outerShdw blurRad="38100" dist="38100" dir="2700000" algn="tl">
                    <a:srgbClr val="000000">
                      <a:alpha val="43137"/>
                    </a:srgbClr>
                  </a:outerShdw>
                </a:effectLst>
              </a:rPr>
              <a:t>GIVE ME 2…</a:t>
            </a:r>
          </a:p>
        </p:txBody>
      </p:sp>
      <p:grpSp>
        <p:nvGrpSpPr>
          <p:cNvPr id="11" name="Group 10">
            <a:extLst>
              <a:ext uri="{FF2B5EF4-FFF2-40B4-BE49-F238E27FC236}">
                <a16:creationId xmlns:a16="http://schemas.microsoft.com/office/drawing/2014/main" id="{A9B1B97F-DBF4-5309-5E82-44AD951E171B}"/>
              </a:ext>
            </a:extLst>
          </p:cNvPr>
          <p:cNvGrpSpPr/>
          <p:nvPr/>
        </p:nvGrpSpPr>
        <p:grpSpPr>
          <a:xfrm>
            <a:off x="0" y="6239434"/>
            <a:ext cx="12191997" cy="618565"/>
            <a:chOff x="0" y="0"/>
            <a:chExt cx="12192000" cy="6858000"/>
          </a:xfrm>
        </p:grpSpPr>
        <p:sp>
          <p:nvSpPr>
            <p:cNvPr id="13" name="Rectangle 12">
              <a:extLst>
                <a:ext uri="{FF2B5EF4-FFF2-40B4-BE49-F238E27FC236}">
                  <a16:creationId xmlns:a16="http://schemas.microsoft.com/office/drawing/2014/main" id="{F34DA980-C1DA-F54C-1231-A7C22402C173}"/>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1BA14F5-4971-83A1-C535-F8A5C3514BDC}"/>
                </a:ext>
              </a:extLst>
            </p:cNvPr>
            <p:cNvGrpSpPr/>
            <p:nvPr/>
          </p:nvGrpSpPr>
          <p:grpSpPr>
            <a:xfrm>
              <a:off x="4529957" y="0"/>
              <a:ext cx="7662043" cy="6858000"/>
              <a:chOff x="4529957" y="0"/>
              <a:chExt cx="7662043" cy="6858000"/>
            </a:xfrm>
          </p:grpSpPr>
          <p:sp>
            <p:nvSpPr>
              <p:cNvPr id="22" name="Parallelogram 21">
                <a:extLst>
                  <a:ext uri="{FF2B5EF4-FFF2-40B4-BE49-F238E27FC236}">
                    <a16:creationId xmlns:a16="http://schemas.microsoft.com/office/drawing/2014/main" id="{60E24B15-4F28-F7AD-D6B2-69E9033BA200}"/>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FFB75EE-1737-8493-676D-9400A8D72FD7}"/>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48B98FC2-D040-6FD4-EF05-22C71DA62C56}"/>
              </a:ext>
            </a:extLst>
          </p:cNvPr>
          <p:cNvGrpSpPr/>
          <p:nvPr/>
        </p:nvGrpSpPr>
        <p:grpSpPr>
          <a:xfrm>
            <a:off x="137019" y="6358476"/>
            <a:ext cx="4219142" cy="395869"/>
            <a:chOff x="974693" y="6379619"/>
            <a:chExt cx="4219142" cy="395869"/>
          </a:xfrm>
        </p:grpSpPr>
        <p:sp>
          <p:nvSpPr>
            <p:cNvPr id="25" name="TextBox 24">
              <a:extLst>
                <a:ext uri="{FF2B5EF4-FFF2-40B4-BE49-F238E27FC236}">
                  <a16:creationId xmlns:a16="http://schemas.microsoft.com/office/drawing/2014/main" id="{C52797A1-678A-91E2-E19A-63676B3A2B37}"/>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26" name="TextBox 25">
              <a:extLst>
                <a:ext uri="{FF2B5EF4-FFF2-40B4-BE49-F238E27FC236}">
                  <a16:creationId xmlns:a16="http://schemas.microsoft.com/office/drawing/2014/main" id="{FEA141DA-06D7-820B-A153-59635E3098E6}"/>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27" name="Picture 26" descr="Logo&#10;&#10;Description automatically generated">
            <a:extLst>
              <a:ext uri="{FF2B5EF4-FFF2-40B4-BE49-F238E27FC236}">
                <a16:creationId xmlns:a16="http://schemas.microsoft.com/office/drawing/2014/main" id="{DC24021B-3A8E-5786-059D-8BD85828FA38}"/>
              </a:ext>
            </a:extLst>
          </p:cNvPr>
          <p:cNvPicPr>
            <a:picLocks noChangeAspect="1"/>
          </p:cNvPicPr>
          <p:nvPr/>
        </p:nvPicPr>
        <p:blipFill>
          <a:blip r:embed="rId2"/>
          <a:stretch>
            <a:fillRect/>
          </a:stretch>
        </p:blipFill>
        <p:spPr>
          <a:xfrm>
            <a:off x="10643191" y="6348426"/>
            <a:ext cx="1212477" cy="369658"/>
          </a:xfrm>
          <a:prstGeom prst="rect">
            <a:avLst/>
          </a:prstGeom>
        </p:spPr>
      </p:pic>
      <p:pic>
        <p:nvPicPr>
          <p:cNvPr id="28" name="Picture 27" descr="Logo&#10;&#10;Description automatically generated">
            <a:extLst>
              <a:ext uri="{FF2B5EF4-FFF2-40B4-BE49-F238E27FC236}">
                <a16:creationId xmlns:a16="http://schemas.microsoft.com/office/drawing/2014/main" id="{849BC0B8-F893-F79E-55E8-2DE486684B1A}"/>
              </a:ext>
            </a:extLst>
          </p:cNvPr>
          <p:cNvPicPr>
            <a:picLocks noChangeAspect="1"/>
          </p:cNvPicPr>
          <p:nvPr/>
        </p:nvPicPr>
        <p:blipFill>
          <a:blip r:embed="rId3"/>
          <a:stretch>
            <a:fillRect/>
          </a:stretch>
        </p:blipFill>
        <p:spPr>
          <a:xfrm>
            <a:off x="4863349" y="6334759"/>
            <a:ext cx="1048717" cy="443302"/>
          </a:xfrm>
          <a:prstGeom prst="rect">
            <a:avLst/>
          </a:prstGeom>
        </p:spPr>
      </p:pic>
      <p:sp>
        <p:nvSpPr>
          <p:cNvPr id="6" name="TextBox 5">
            <a:extLst>
              <a:ext uri="{FF2B5EF4-FFF2-40B4-BE49-F238E27FC236}">
                <a16:creationId xmlns:a16="http://schemas.microsoft.com/office/drawing/2014/main" id="{133C701E-D2D6-AC8A-751C-BA98F2BC23A3}"/>
              </a:ext>
            </a:extLst>
          </p:cNvPr>
          <p:cNvSpPr txBox="1"/>
          <p:nvPr/>
        </p:nvSpPr>
        <p:spPr>
          <a:xfrm>
            <a:off x="2152215" y="2572824"/>
            <a:ext cx="9602448" cy="3477875"/>
          </a:xfrm>
          <a:prstGeom prst="rect">
            <a:avLst/>
          </a:prstGeom>
          <a:noFill/>
        </p:spPr>
        <p:txBody>
          <a:bodyPr wrap="square">
            <a:spAutoFit/>
          </a:bodyPr>
          <a:lstStyle/>
          <a:p>
            <a:pPr marL="285750" indent="-285750" algn="l">
              <a:spcBef>
                <a:spcPts val="200"/>
              </a:spcBef>
              <a:spcAft>
                <a:spcPts val="200"/>
              </a:spcAft>
              <a:buFont typeface="Arial" panose="020B0604020202020204" pitchFamily="34" charset="0"/>
              <a:buChar char="•"/>
            </a:pPr>
            <a:r>
              <a:rPr lang="en-GB" sz="2100" b="1" dirty="0">
                <a:solidFill>
                  <a:srgbClr val="FF0000"/>
                </a:solidFill>
                <a:latin typeface="Google Sans"/>
              </a:rPr>
              <a:t>Income</a:t>
            </a:r>
            <a:r>
              <a:rPr lang="en-GB" sz="2100" b="1" i="0" dirty="0">
                <a:solidFill>
                  <a:srgbClr val="FF0000"/>
                </a:solidFill>
                <a:effectLst/>
                <a:latin typeface="Google Sans"/>
              </a:rPr>
              <a:t>. </a:t>
            </a:r>
            <a:r>
              <a:rPr lang="en-GB" sz="2100" b="0" i="0" dirty="0">
                <a:solidFill>
                  <a:srgbClr val="1F1F1F"/>
                </a:solidFill>
                <a:effectLst/>
                <a:latin typeface="Google Sans"/>
              </a:rPr>
              <a:t>Young adults typically have lower incomes than middle-aged people. This means that they have less money to save or invest..</a:t>
            </a:r>
          </a:p>
          <a:p>
            <a:pPr marL="285750" indent="-285750" algn="l">
              <a:spcBef>
                <a:spcPts val="200"/>
              </a:spcBef>
              <a:spcAft>
                <a:spcPts val="200"/>
              </a:spcAft>
              <a:buFont typeface="Arial" panose="020B0604020202020204" pitchFamily="34" charset="0"/>
              <a:buChar char="•"/>
            </a:pPr>
            <a:r>
              <a:rPr lang="en-GB" sz="2100" b="1" i="0" dirty="0">
                <a:solidFill>
                  <a:srgbClr val="FF0000"/>
                </a:solidFill>
                <a:effectLst/>
                <a:latin typeface="Google Sans"/>
              </a:rPr>
              <a:t>Living expenses. </a:t>
            </a:r>
            <a:r>
              <a:rPr lang="en-GB" sz="2100" b="0" i="0" dirty="0">
                <a:solidFill>
                  <a:srgbClr val="1F1F1F"/>
                </a:solidFill>
                <a:effectLst/>
                <a:latin typeface="Google Sans"/>
              </a:rPr>
              <a:t>This is because young adults are typically paying for things like rent, student loans, and car payments.</a:t>
            </a:r>
          </a:p>
          <a:p>
            <a:pPr marL="285750" indent="-285750" algn="l">
              <a:spcBef>
                <a:spcPts val="200"/>
              </a:spcBef>
              <a:spcAft>
                <a:spcPts val="200"/>
              </a:spcAft>
              <a:buFont typeface="Arial" panose="020B0604020202020204" pitchFamily="34" charset="0"/>
              <a:buChar char="•"/>
            </a:pPr>
            <a:r>
              <a:rPr lang="en-GB" sz="2100" b="1" i="0" dirty="0">
                <a:solidFill>
                  <a:srgbClr val="FF0000"/>
                </a:solidFill>
                <a:effectLst/>
                <a:latin typeface="Google Sans"/>
              </a:rPr>
              <a:t>Lifestyle: </a:t>
            </a:r>
            <a:r>
              <a:rPr lang="en-GB" sz="2100" dirty="0">
                <a:solidFill>
                  <a:srgbClr val="1F1F1F"/>
                </a:solidFill>
                <a:latin typeface="Google Sans"/>
              </a:rPr>
              <a:t>Young adults often have a more active lifestyle than middle-aged people. This means that they may spend more money on things like travel, entertainment, and dining out.</a:t>
            </a:r>
          </a:p>
          <a:p>
            <a:pPr marL="285750" indent="-285750" algn="l">
              <a:spcBef>
                <a:spcPts val="200"/>
              </a:spcBef>
              <a:spcAft>
                <a:spcPts val="200"/>
              </a:spcAft>
              <a:buFont typeface="Arial" panose="020B0604020202020204" pitchFamily="34" charset="0"/>
              <a:buChar char="•"/>
            </a:pPr>
            <a:r>
              <a:rPr lang="en-GB" sz="2100" b="1" i="0" dirty="0">
                <a:solidFill>
                  <a:srgbClr val="FF0000"/>
                </a:solidFill>
                <a:effectLst/>
                <a:latin typeface="Google Sans"/>
              </a:rPr>
              <a:t>Less financial experience: </a:t>
            </a:r>
            <a:r>
              <a:rPr lang="en-GB" sz="2100" b="1" i="0" dirty="0">
                <a:solidFill>
                  <a:srgbClr val="1F1F1F"/>
                </a:solidFill>
                <a:effectLst/>
                <a:latin typeface="Google Sans"/>
              </a:rPr>
              <a:t>y</a:t>
            </a:r>
            <a:r>
              <a:rPr lang="en-GB" sz="2100" dirty="0">
                <a:solidFill>
                  <a:srgbClr val="1F1F1F"/>
                </a:solidFill>
                <a:latin typeface="Google Sans"/>
              </a:rPr>
              <a:t>oung adults may not have as much financial experience as middle-aged people. This can make it difficult for them to make informed decisions about saving and investing</a:t>
            </a:r>
            <a:endParaRPr lang="en-GB" sz="2100" b="0" i="0" dirty="0">
              <a:solidFill>
                <a:srgbClr val="1F1F1F"/>
              </a:solidFill>
              <a:effectLst/>
              <a:latin typeface="Google Sans"/>
            </a:endParaRPr>
          </a:p>
        </p:txBody>
      </p:sp>
    </p:spTree>
    <p:extLst>
      <p:ext uri="{BB962C8B-B14F-4D97-AF65-F5344CB8AC3E}">
        <p14:creationId xmlns:p14="http://schemas.microsoft.com/office/powerpoint/2010/main" val="19277008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0BDB1B3-B89E-4435-8F1F-22BE18FEA06D}"/>
              </a:ext>
            </a:extLst>
          </p:cNvPr>
          <p:cNvSpPr/>
          <p:nvPr/>
        </p:nvSpPr>
        <p:spPr>
          <a:xfrm>
            <a:off x="2067340" y="318002"/>
            <a:ext cx="9687331" cy="1373638"/>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rgbClr val="FFFFFF"/>
                </a:solidFill>
                <a:effectLst>
                  <a:outerShdw blurRad="38100" dist="38100" dir="2700000" algn="tl">
                    <a:srgbClr val="000000">
                      <a:alpha val="43137"/>
                    </a:srgbClr>
                  </a:outerShdw>
                </a:effectLst>
              </a:rPr>
              <a:t>GIVE ME 2…</a:t>
            </a:r>
          </a:p>
        </p:txBody>
      </p:sp>
      <p:sp>
        <p:nvSpPr>
          <p:cNvPr id="2" name="Oval 1">
            <a:extLst>
              <a:ext uri="{FF2B5EF4-FFF2-40B4-BE49-F238E27FC236}">
                <a16:creationId xmlns:a16="http://schemas.microsoft.com/office/drawing/2014/main" id="{FCC56FD7-26B7-4147-8F69-A5A0B7F7E00D}"/>
              </a:ext>
            </a:extLst>
          </p:cNvPr>
          <p:cNvSpPr/>
          <p:nvPr/>
        </p:nvSpPr>
        <p:spPr>
          <a:xfrm>
            <a:off x="10246267" y="369707"/>
            <a:ext cx="1242153" cy="12421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 picture containing white, photo, black, plate&#10;&#10;Description automatically generated">
            <a:extLst>
              <a:ext uri="{FF2B5EF4-FFF2-40B4-BE49-F238E27FC236}">
                <a16:creationId xmlns:a16="http://schemas.microsoft.com/office/drawing/2014/main" id="{C3CD86C4-67A5-41A6-9FE2-895D2AC47B02}"/>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87000" y="387877"/>
            <a:ext cx="1176020" cy="1205813"/>
          </a:xfrm>
          <a:prstGeom prst="rect">
            <a:avLst/>
          </a:prstGeom>
        </p:spPr>
      </p:pic>
      <p:pic>
        <p:nvPicPr>
          <p:cNvPr id="8" name="Picture 7">
            <a:extLst>
              <a:ext uri="{FF2B5EF4-FFF2-40B4-BE49-F238E27FC236}">
                <a16:creationId xmlns:a16="http://schemas.microsoft.com/office/drawing/2014/main" id="{5AFF4480-87B5-4EF4-AC22-1D484E7C97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0956" y="360783"/>
            <a:ext cx="68108" cy="1260000"/>
          </a:xfrm>
          <a:prstGeom prst="rect">
            <a:avLst/>
          </a:prstGeom>
        </p:spPr>
      </p:pic>
      <p:sp>
        <p:nvSpPr>
          <p:cNvPr id="22" name="Oval 21">
            <a:extLst>
              <a:ext uri="{FF2B5EF4-FFF2-40B4-BE49-F238E27FC236}">
                <a16:creationId xmlns:a16="http://schemas.microsoft.com/office/drawing/2014/main" id="{58694381-4F67-4FC1-999A-C82F2E0D5296}"/>
              </a:ext>
            </a:extLst>
          </p:cNvPr>
          <p:cNvSpPr/>
          <p:nvPr/>
        </p:nvSpPr>
        <p:spPr>
          <a:xfrm>
            <a:off x="10785010" y="900783"/>
            <a:ext cx="180000" cy="18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uiton Sketch - Kevin MacLeod">
            <a:hlinkClick r:id="" action="ppaction://media"/>
            <a:extLst>
              <a:ext uri="{FF2B5EF4-FFF2-40B4-BE49-F238E27FC236}">
                <a16:creationId xmlns:a16="http://schemas.microsoft.com/office/drawing/2014/main" id="{F5E0518F-04E9-4971-BDF9-1B536FA79C3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378442" y="0"/>
            <a:ext cx="406400" cy="406400"/>
          </a:xfrm>
          <a:prstGeom prst="rect">
            <a:avLst/>
          </a:prstGeom>
        </p:spPr>
      </p:pic>
      <p:sp>
        <p:nvSpPr>
          <p:cNvPr id="12" name="Rectangle 11">
            <a:extLst>
              <a:ext uri="{FF2B5EF4-FFF2-40B4-BE49-F238E27FC236}">
                <a16:creationId xmlns:a16="http://schemas.microsoft.com/office/drawing/2014/main" id="{C62D3902-4253-4323-95FC-CB607C9F74DA}"/>
              </a:ext>
            </a:extLst>
          </p:cNvPr>
          <p:cNvSpPr/>
          <p:nvPr/>
        </p:nvSpPr>
        <p:spPr>
          <a:xfrm>
            <a:off x="2059348" y="2013957"/>
            <a:ext cx="5434962" cy="2024643"/>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000" b="1" dirty="0">
                <a:solidFill>
                  <a:prstClr val="black"/>
                </a:solidFill>
                <a:latin typeface="Calibri" panose="020F0502020204030204"/>
              </a:rPr>
              <a:t>…life events which can have significant negative consequences for someone’s personal finances</a:t>
            </a:r>
            <a:endPar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 name="Straight Connector 3">
            <a:extLst>
              <a:ext uri="{FF2B5EF4-FFF2-40B4-BE49-F238E27FC236}">
                <a16:creationId xmlns:a16="http://schemas.microsoft.com/office/drawing/2014/main" id="{91388009-A39E-B9F6-E2FD-8E210684E6B5}"/>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AB683083-303C-280F-8F9F-DA34265BFD2E}"/>
              </a:ext>
            </a:extLst>
          </p:cNvPr>
          <p:cNvGrpSpPr/>
          <p:nvPr/>
        </p:nvGrpSpPr>
        <p:grpSpPr>
          <a:xfrm>
            <a:off x="0" y="6239434"/>
            <a:ext cx="12191997" cy="618565"/>
            <a:chOff x="0" y="0"/>
            <a:chExt cx="12192000" cy="6858000"/>
          </a:xfrm>
        </p:grpSpPr>
        <p:sp>
          <p:nvSpPr>
            <p:cNvPr id="20" name="Rectangle 19">
              <a:extLst>
                <a:ext uri="{FF2B5EF4-FFF2-40B4-BE49-F238E27FC236}">
                  <a16:creationId xmlns:a16="http://schemas.microsoft.com/office/drawing/2014/main" id="{7D9966F3-3C77-6441-6CF4-B1DAE6C07380}"/>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E3D23E91-3AD8-8B7E-6D39-66F7CC591755}"/>
                </a:ext>
              </a:extLst>
            </p:cNvPr>
            <p:cNvGrpSpPr/>
            <p:nvPr/>
          </p:nvGrpSpPr>
          <p:grpSpPr>
            <a:xfrm>
              <a:off x="4529957" y="0"/>
              <a:ext cx="7662043" cy="6858000"/>
              <a:chOff x="4529957" y="0"/>
              <a:chExt cx="7662043" cy="6858000"/>
            </a:xfrm>
          </p:grpSpPr>
          <p:sp>
            <p:nvSpPr>
              <p:cNvPr id="23" name="Parallelogram 22">
                <a:extLst>
                  <a:ext uri="{FF2B5EF4-FFF2-40B4-BE49-F238E27FC236}">
                    <a16:creationId xmlns:a16="http://schemas.microsoft.com/office/drawing/2014/main" id="{5129DC86-03C8-2A6D-B8BB-AC43C549A138}"/>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41030C3-D4D1-CC2F-D9A4-F5847421534E}"/>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24">
            <a:extLst>
              <a:ext uri="{FF2B5EF4-FFF2-40B4-BE49-F238E27FC236}">
                <a16:creationId xmlns:a16="http://schemas.microsoft.com/office/drawing/2014/main" id="{579A29AE-B4C7-1C70-8073-490B4E486CEE}"/>
              </a:ext>
            </a:extLst>
          </p:cNvPr>
          <p:cNvGrpSpPr/>
          <p:nvPr/>
        </p:nvGrpSpPr>
        <p:grpSpPr>
          <a:xfrm>
            <a:off x="137019" y="6358476"/>
            <a:ext cx="4219142" cy="395869"/>
            <a:chOff x="974693" y="6379619"/>
            <a:chExt cx="4219142" cy="395869"/>
          </a:xfrm>
        </p:grpSpPr>
        <p:sp>
          <p:nvSpPr>
            <p:cNvPr id="26" name="TextBox 25">
              <a:extLst>
                <a:ext uri="{FF2B5EF4-FFF2-40B4-BE49-F238E27FC236}">
                  <a16:creationId xmlns:a16="http://schemas.microsoft.com/office/drawing/2014/main" id="{A24A027F-BE5A-8F8A-29B6-18433045DB60}"/>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27" name="TextBox 26">
              <a:extLst>
                <a:ext uri="{FF2B5EF4-FFF2-40B4-BE49-F238E27FC236}">
                  <a16:creationId xmlns:a16="http://schemas.microsoft.com/office/drawing/2014/main" id="{70E2CBBE-3A58-841D-3CAB-372E4E4E7233}"/>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28" name="Picture 27" descr="Logo&#10;&#10;Description automatically generated">
            <a:extLst>
              <a:ext uri="{FF2B5EF4-FFF2-40B4-BE49-F238E27FC236}">
                <a16:creationId xmlns:a16="http://schemas.microsoft.com/office/drawing/2014/main" id="{84275F50-52B4-0642-9C59-36AF10530A78}"/>
              </a:ext>
            </a:extLst>
          </p:cNvPr>
          <p:cNvPicPr>
            <a:picLocks noChangeAspect="1"/>
          </p:cNvPicPr>
          <p:nvPr/>
        </p:nvPicPr>
        <p:blipFill>
          <a:blip r:embed="rId7"/>
          <a:stretch>
            <a:fillRect/>
          </a:stretch>
        </p:blipFill>
        <p:spPr>
          <a:xfrm>
            <a:off x="10643191" y="6348426"/>
            <a:ext cx="1212477" cy="369658"/>
          </a:xfrm>
          <a:prstGeom prst="rect">
            <a:avLst/>
          </a:prstGeom>
        </p:spPr>
      </p:pic>
      <p:pic>
        <p:nvPicPr>
          <p:cNvPr id="29" name="Picture 28" descr="Logo&#10;&#10;Description automatically generated">
            <a:extLst>
              <a:ext uri="{FF2B5EF4-FFF2-40B4-BE49-F238E27FC236}">
                <a16:creationId xmlns:a16="http://schemas.microsoft.com/office/drawing/2014/main" id="{9C9B3438-9508-AC4E-25DD-CE64A8801297}"/>
              </a:ext>
            </a:extLst>
          </p:cNvPr>
          <p:cNvPicPr>
            <a:picLocks noChangeAspect="1"/>
          </p:cNvPicPr>
          <p:nvPr/>
        </p:nvPicPr>
        <p:blipFill>
          <a:blip r:embed="rId8"/>
          <a:stretch>
            <a:fillRect/>
          </a:stretch>
        </p:blipFill>
        <p:spPr>
          <a:xfrm>
            <a:off x="4863349" y="6334759"/>
            <a:ext cx="1048717" cy="443302"/>
          </a:xfrm>
          <a:prstGeom prst="rect">
            <a:avLst/>
          </a:prstGeom>
        </p:spPr>
      </p:pic>
      <p:pic>
        <p:nvPicPr>
          <p:cNvPr id="6" name="Picture 5" descr="A table with pictures on the wall&#10;&#10;Description automatically generated with low confidence">
            <a:extLst>
              <a:ext uri="{FF2B5EF4-FFF2-40B4-BE49-F238E27FC236}">
                <a16:creationId xmlns:a16="http://schemas.microsoft.com/office/drawing/2014/main" id="{5D0AC929-41AE-62C8-21BD-D8328FAA7D70}"/>
              </a:ext>
            </a:extLst>
          </p:cNvPr>
          <p:cNvPicPr>
            <a:picLocks noChangeAspect="1"/>
          </p:cNvPicPr>
          <p:nvPr/>
        </p:nvPicPr>
        <p:blipFill>
          <a:blip r:embed="rId9"/>
          <a:stretch>
            <a:fillRect/>
          </a:stretch>
        </p:blipFill>
        <p:spPr>
          <a:xfrm>
            <a:off x="7696696" y="2013957"/>
            <a:ext cx="4057975" cy="2028988"/>
          </a:xfrm>
          <a:prstGeom prst="rect">
            <a:avLst/>
          </a:prstGeom>
        </p:spPr>
      </p:pic>
    </p:spTree>
    <p:extLst>
      <p:ext uri="{BB962C8B-B14F-4D97-AF65-F5344CB8AC3E}">
        <p14:creationId xmlns:p14="http://schemas.microsoft.com/office/powerpoint/2010/main" val="225025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34000" fill="hold"/>
                                        <p:tgtEl>
                                          <p:spTgt spid="8"/>
                                        </p:tgtEl>
                                        <p:attrNameLst>
                                          <p:attrName>r</p:attrName>
                                        </p:attrNameLst>
                                      </p:cBhvr>
                                    </p:animRot>
                                  </p:childTnLst>
                                </p:cTn>
                              </p:par>
                              <p:par>
                                <p:cTn id="7" presetID="1" presetClass="mediacall" presetSubtype="0" fill="hold" nodeType="withEffect">
                                  <p:stCondLst>
                                    <p:cond delay="0"/>
                                  </p:stCondLst>
                                  <p:childTnLst>
                                    <p:cmd type="call" cmd="playFrom(0.0)">
                                      <p:cBhvr>
                                        <p:cTn id="8" dur="3408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cond evt="onNext"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62D3902-4253-4323-95FC-CB607C9F74DA}"/>
              </a:ext>
            </a:extLst>
          </p:cNvPr>
          <p:cNvSpPr/>
          <p:nvPr/>
        </p:nvSpPr>
        <p:spPr>
          <a:xfrm>
            <a:off x="2067334" y="1495293"/>
            <a:ext cx="9687329" cy="919045"/>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life events which can have significant negative consequences for someone’s personal finances</a:t>
            </a:r>
          </a:p>
        </p:txBody>
      </p:sp>
      <p:cxnSp>
        <p:nvCxnSpPr>
          <p:cNvPr id="2" name="Straight Connector 1">
            <a:extLst>
              <a:ext uri="{FF2B5EF4-FFF2-40B4-BE49-F238E27FC236}">
                <a16:creationId xmlns:a16="http://schemas.microsoft.com/office/drawing/2014/main" id="{1D3C7261-8336-68C4-4DB1-C62FB0845E10}"/>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31870F7-24FD-1B34-9A2F-6A69765D0D2A}"/>
              </a:ext>
            </a:extLst>
          </p:cNvPr>
          <p:cNvSpPr/>
          <p:nvPr/>
        </p:nvSpPr>
        <p:spPr>
          <a:xfrm>
            <a:off x="2067340" y="318002"/>
            <a:ext cx="9687331" cy="1018805"/>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FFFF"/>
                </a:solidFill>
                <a:effectLst>
                  <a:outerShdw blurRad="38100" dist="38100" dir="2700000" algn="tl">
                    <a:srgbClr val="000000">
                      <a:alpha val="43137"/>
                    </a:srgbClr>
                  </a:outerShdw>
                </a:effectLst>
              </a:rPr>
              <a:t>GIVE ME 2…</a:t>
            </a:r>
          </a:p>
        </p:txBody>
      </p:sp>
      <p:grpSp>
        <p:nvGrpSpPr>
          <p:cNvPr id="11" name="Group 10">
            <a:extLst>
              <a:ext uri="{FF2B5EF4-FFF2-40B4-BE49-F238E27FC236}">
                <a16:creationId xmlns:a16="http://schemas.microsoft.com/office/drawing/2014/main" id="{A9B1B97F-DBF4-5309-5E82-44AD951E171B}"/>
              </a:ext>
            </a:extLst>
          </p:cNvPr>
          <p:cNvGrpSpPr/>
          <p:nvPr/>
        </p:nvGrpSpPr>
        <p:grpSpPr>
          <a:xfrm>
            <a:off x="0" y="6239434"/>
            <a:ext cx="12191997" cy="618565"/>
            <a:chOff x="0" y="0"/>
            <a:chExt cx="12192000" cy="6858000"/>
          </a:xfrm>
        </p:grpSpPr>
        <p:sp>
          <p:nvSpPr>
            <p:cNvPr id="13" name="Rectangle 12">
              <a:extLst>
                <a:ext uri="{FF2B5EF4-FFF2-40B4-BE49-F238E27FC236}">
                  <a16:creationId xmlns:a16="http://schemas.microsoft.com/office/drawing/2014/main" id="{F34DA980-C1DA-F54C-1231-A7C22402C173}"/>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1BA14F5-4971-83A1-C535-F8A5C3514BDC}"/>
                </a:ext>
              </a:extLst>
            </p:cNvPr>
            <p:cNvGrpSpPr/>
            <p:nvPr/>
          </p:nvGrpSpPr>
          <p:grpSpPr>
            <a:xfrm>
              <a:off x="4529957" y="0"/>
              <a:ext cx="7662043" cy="6858000"/>
              <a:chOff x="4529957" y="0"/>
              <a:chExt cx="7662043" cy="6858000"/>
            </a:xfrm>
          </p:grpSpPr>
          <p:sp>
            <p:nvSpPr>
              <p:cNvPr id="22" name="Parallelogram 21">
                <a:extLst>
                  <a:ext uri="{FF2B5EF4-FFF2-40B4-BE49-F238E27FC236}">
                    <a16:creationId xmlns:a16="http://schemas.microsoft.com/office/drawing/2014/main" id="{60E24B15-4F28-F7AD-D6B2-69E9033BA200}"/>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FFB75EE-1737-8493-676D-9400A8D72FD7}"/>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48B98FC2-D040-6FD4-EF05-22C71DA62C56}"/>
              </a:ext>
            </a:extLst>
          </p:cNvPr>
          <p:cNvGrpSpPr/>
          <p:nvPr/>
        </p:nvGrpSpPr>
        <p:grpSpPr>
          <a:xfrm>
            <a:off x="137019" y="6358476"/>
            <a:ext cx="4219142" cy="395869"/>
            <a:chOff x="974693" y="6379619"/>
            <a:chExt cx="4219142" cy="395869"/>
          </a:xfrm>
        </p:grpSpPr>
        <p:sp>
          <p:nvSpPr>
            <p:cNvPr id="25" name="TextBox 24">
              <a:extLst>
                <a:ext uri="{FF2B5EF4-FFF2-40B4-BE49-F238E27FC236}">
                  <a16:creationId xmlns:a16="http://schemas.microsoft.com/office/drawing/2014/main" id="{C52797A1-678A-91E2-E19A-63676B3A2B37}"/>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26" name="TextBox 25">
              <a:extLst>
                <a:ext uri="{FF2B5EF4-FFF2-40B4-BE49-F238E27FC236}">
                  <a16:creationId xmlns:a16="http://schemas.microsoft.com/office/drawing/2014/main" id="{FEA141DA-06D7-820B-A153-59635E3098E6}"/>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27" name="Picture 26" descr="Logo&#10;&#10;Description automatically generated">
            <a:extLst>
              <a:ext uri="{FF2B5EF4-FFF2-40B4-BE49-F238E27FC236}">
                <a16:creationId xmlns:a16="http://schemas.microsoft.com/office/drawing/2014/main" id="{DC24021B-3A8E-5786-059D-8BD85828FA38}"/>
              </a:ext>
            </a:extLst>
          </p:cNvPr>
          <p:cNvPicPr>
            <a:picLocks noChangeAspect="1"/>
          </p:cNvPicPr>
          <p:nvPr/>
        </p:nvPicPr>
        <p:blipFill>
          <a:blip r:embed="rId2"/>
          <a:stretch>
            <a:fillRect/>
          </a:stretch>
        </p:blipFill>
        <p:spPr>
          <a:xfrm>
            <a:off x="10643191" y="6348426"/>
            <a:ext cx="1212477" cy="369658"/>
          </a:xfrm>
          <a:prstGeom prst="rect">
            <a:avLst/>
          </a:prstGeom>
        </p:spPr>
      </p:pic>
      <p:pic>
        <p:nvPicPr>
          <p:cNvPr id="28" name="Picture 27" descr="Logo&#10;&#10;Description automatically generated">
            <a:extLst>
              <a:ext uri="{FF2B5EF4-FFF2-40B4-BE49-F238E27FC236}">
                <a16:creationId xmlns:a16="http://schemas.microsoft.com/office/drawing/2014/main" id="{849BC0B8-F893-F79E-55E8-2DE486684B1A}"/>
              </a:ext>
            </a:extLst>
          </p:cNvPr>
          <p:cNvPicPr>
            <a:picLocks noChangeAspect="1"/>
          </p:cNvPicPr>
          <p:nvPr/>
        </p:nvPicPr>
        <p:blipFill>
          <a:blip r:embed="rId3"/>
          <a:stretch>
            <a:fillRect/>
          </a:stretch>
        </p:blipFill>
        <p:spPr>
          <a:xfrm>
            <a:off x="4863349" y="6334759"/>
            <a:ext cx="1048717" cy="443302"/>
          </a:xfrm>
          <a:prstGeom prst="rect">
            <a:avLst/>
          </a:prstGeom>
        </p:spPr>
      </p:pic>
      <p:sp>
        <p:nvSpPr>
          <p:cNvPr id="6" name="TextBox 5">
            <a:extLst>
              <a:ext uri="{FF2B5EF4-FFF2-40B4-BE49-F238E27FC236}">
                <a16:creationId xmlns:a16="http://schemas.microsoft.com/office/drawing/2014/main" id="{133C701E-D2D6-AC8A-751C-BA98F2BC23A3}"/>
              </a:ext>
            </a:extLst>
          </p:cNvPr>
          <p:cNvSpPr txBox="1"/>
          <p:nvPr/>
        </p:nvSpPr>
        <p:spPr>
          <a:xfrm>
            <a:off x="2152215" y="2572824"/>
            <a:ext cx="9602448" cy="3570208"/>
          </a:xfrm>
          <a:prstGeom prst="rect">
            <a:avLst/>
          </a:prstGeom>
          <a:noFill/>
        </p:spPr>
        <p:txBody>
          <a:bodyPr wrap="square">
            <a:spAutoFit/>
          </a:bodyPr>
          <a:lstStyle/>
          <a:p>
            <a:pPr algn="l">
              <a:spcBef>
                <a:spcPts val="200"/>
              </a:spcBef>
              <a:spcAft>
                <a:spcPts val="200"/>
              </a:spcAft>
            </a:pPr>
            <a:r>
              <a:rPr lang="en-GB" sz="2400" b="1" i="0" dirty="0">
                <a:solidFill>
                  <a:srgbClr val="FF0000"/>
                </a:solidFill>
                <a:effectLst/>
                <a:latin typeface="Google Sans"/>
              </a:rPr>
              <a:t>Job loss: </a:t>
            </a:r>
            <a:r>
              <a:rPr lang="en-GB" sz="2400" b="0" i="0" dirty="0">
                <a:solidFill>
                  <a:srgbClr val="1F1F1F"/>
                </a:solidFill>
                <a:effectLst/>
                <a:latin typeface="Google Sans"/>
              </a:rPr>
              <a:t>Losing a job can have a major impact on a person's financial status. Loss of income whilst normal living expenses such as rent &amp; food remain</a:t>
            </a:r>
          </a:p>
          <a:p>
            <a:pPr algn="l">
              <a:spcBef>
                <a:spcPts val="200"/>
              </a:spcBef>
              <a:spcAft>
                <a:spcPts val="200"/>
              </a:spcAft>
            </a:pPr>
            <a:r>
              <a:rPr lang="en-GB" sz="2400" b="1" i="0" dirty="0">
                <a:solidFill>
                  <a:srgbClr val="FF0000"/>
                </a:solidFill>
                <a:effectLst/>
                <a:latin typeface="Google Sans"/>
              </a:rPr>
              <a:t>Health problems: </a:t>
            </a:r>
            <a:r>
              <a:rPr lang="en-GB" sz="2400" b="0" i="0" dirty="0">
                <a:solidFill>
                  <a:srgbClr val="1F1F1F"/>
                </a:solidFill>
                <a:effectLst/>
                <a:latin typeface="Google Sans"/>
              </a:rPr>
              <a:t>may have to pay for medical expenses, such as treatment and prescription drugs. They may also miss work, which can lead to a loss of income.</a:t>
            </a:r>
          </a:p>
          <a:p>
            <a:pPr algn="l">
              <a:spcBef>
                <a:spcPts val="200"/>
              </a:spcBef>
              <a:spcAft>
                <a:spcPts val="200"/>
              </a:spcAft>
            </a:pPr>
            <a:r>
              <a:rPr lang="en-GB" sz="2400" b="1" i="0" dirty="0">
                <a:solidFill>
                  <a:srgbClr val="FF0000"/>
                </a:solidFill>
                <a:effectLst/>
                <a:latin typeface="Google Sans"/>
              </a:rPr>
              <a:t>Divorce or separation: </a:t>
            </a:r>
            <a:r>
              <a:rPr lang="en-GB" sz="2400" b="0" i="0" dirty="0">
                <a:solidFill>
                  <a:srgbClr val="1F1F1F"/>
                </a:solidFill>
                <a:effectLst/>
                <a:latin typeface="Google Sans"/>
              </a:rPr>
              <a:t>may have to pay child support or split assets such as homes or other investments.</a:t>
            </a:r>
          </a:p>
          <a:p>
            <a:pPr algn="l">
              <a:spcBef>
                <a:spcPts val="200"/>
              </a:spcBef>
              <a:spcAft>
                <a:spcPts val="200"/>
              </a:spcAft>
            </a:pPr>
            <a:r>
              <a:rPr lang="en-GB" sz="2400" b="1" i="0" dirty="0">
                <a:solidFill>
                  <a:srgbClr val="FF0000"/>
                </a:solidFill>
                <a:effectLst/>
                <a:latin typeface="Google Sans"/>
              </a:rPr>
              <a:t>Retirement: </a:t>
            </a:r>
            <a:r>
              <a:rPr lang="en-GB" sz="2400" b="0" i="0" dirty="0">
                <a:solidFill>
                  <a:srgbClr val="1F1F1F"/>
                </a:solidFill>
                <a:effectLst/>
                <a:latin typeface="Google Sans"/>
              </a:rPr>
              <a:t>no longer have a regular employment income; need to rely on savings, investments &amp; pension.</a:t>
            </a:r>
          </a:p>
        </p:txBody>
      </p:sp>
    </p:spTree>
    <p:extLst>
      <p:ext uri="{BB962C8B-B14F-4D97-AF65-F5344CB8AC3E}">
        <p14:creationId xmlns:p14="http://schemas.microsoft.com/office/powerpoint/2010/main" val="26443641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FB8A9D7-EFBC-0FEE-56A1-8229CE349D22}"/>
              </a:ext>
            </a:extLst>
          </p:cNvPr>
          <p:cNvPicPr>
            <a:picLocks noChangeAspect="1"/>
          </p:cNvPicPr>
          <p:nvPr/>
        </p:nvPicPr>
        <p:blipFill>
          <a:blip r:embed="rId4"/>
          <a:stretch>
            <a:fillRect/>
          </a:stretch>
        </p:blipFill>
        <p:spPr>
          <a:xfrm>
            <a:off x="8382614" y="2093895"/>
            <a:ext cx="3333322" cy="2333325"/>
          </a:xfrm>
          <a:prstGeom prst="rect">
            <a:avLst/>
          </a:prstGeom>
        </p:spPr>
      </p:pic>
      <p:sp>
        <p:nvSpPr>
          <p:cNvPr id="11" name="Rectangle 10">
            <a:extLst>
              <a:ext uri="{FF2B5EF4-FFF2-40B4-BE49-F238E27FC236}">
                <a16:creationId xmlns:a16="http://schemas.microsoft.com/office/drawing/2014/main" id="{C0BDB1B3-B89E-4435-8F1F-22BE18FEA06D}"/>
              </a:ext>
            </a:extLst>
          </p:cNvPr>
          <p:cNvSpPr/>
          <p:nvPr/>
        </p:nvSpPr>
        <p:spPr>
          <a:xfrm>
            <a:off x="2067340" y="318002"/>
            <a:ext cx="9687331" cy="1373638"/>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rgbClr val="FFFFFF"/>
                </a:solidFill>
                <a:effectLst>
                  <a:outerShdw blurRad="38100" dist="38100" dir="2700000" algn="tl">
                    <a:srgbClr val="000000">
                      <a:alpha val="43137"/>
                    </a:srgbClr>
                  </a:outerShdw>
                </a:effectLst>
              </a:rPr>
              <a:t>GIVE ME 2…</a:t>
            </a:r>
          </a:p>
        </p:txBody>
      </p:sp>
      <p:sp>
        <p:nvSpPr>
          <p:cNvPr id="2" name="Oval 1">
            <a:extLst>
              <a:ext uri="{FF2B5EF4-FFF2-40B4-BE49-F238E27FC236}">
                <a16:creationId xmlns:a16="http://schemas.microsoft.com/office/drawing/2014/main" id="{FCC56FD7-26B7-4147-8F69-A5A0B7F7E00D}"/>
              </a:ext>
            </a:extLst>
          </p:cNvPr>
          <p:cNvSpPr/>
          <p:nvPr/>
        </p:nvSpPr>
        <p:spPr>
          <a:xfrm>
            <a:off x="10246267" y="369707"/>
            <a:ext cx="1242153" cy="12421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 picture containing white, photo, black, plate&#10;&#10;Description automatically generated">
            <a:extLst>
              <a:ext uri="{FF2B5EF4-FFF2-40B4-BE49-F238E27FC236}">
                <a16:creationId xmlns:a16="http://schemas.microsoft.com/office/drawing/2014/main" id="{C3CD86C4-67A5-41A6-9FE2-895D2AC47B02}"/>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87000" y="387877"/>
            <a:ext cx="1176020" cy="1205813"/>
          </a:xfrm>
          <a:prstGeom prst="rect">
            <a:avLst/>
          </a:prstGeom>
        </p:spPr>
      </p:pic>
      <p:pic>
        <p:nvPicPr>
          <p:cNvPr id="8" name="Picture 7">
            <a:extLst>
              <a:ext uri="{FF2B5EF4-FFF2-40B4-BE49-F238E27FC236}">
                <a16:creationId xmlns:a16="http://schemas.microsoft.com/office/drawing/2014/main" id="{5AFF4480-87B5-4EF4-AC22-1D484E7C97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40956" y="360783"/>
            <a:ext cx="68108" cy="1260000"/>
          </a:xfrm>
          <a:prstGeom prst="rect">
            <a:avLst/>
          </a:prstGeom>
        </p:spPr>
      </p:pic>
      <p:sp>
        <p:nvSpPr>
          <p:cNvPr id="22" name="Oval 21">
            <a:extLst>
              <a:ext uri="{FF2B5EF4-FFF2-40B4-BE49-F238E27FC236}">
                <a16:creationId xmlns:a16="http://schemas.microsoft.com/office/drawing/2014/main" id="{58694381-4F67-4FC1-999A-C82F2E0D5296}"/>
              </a:ext>
            </a:extLst>
          </p:cNvPr>
          <p:cNvSpPr/>
          <p:nvPr/>
        </p:nvSpPr>
        <p:spPr>
          <a:xfrm>
            <a:off x="10785010" y="900783"/>
            <a:ext cx="180000" cy="18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uiton Sketch - Kevin MacLeod">
            <a:hlinkClick r:id="" action="ppaction://media"/>
            <a:extLst>
              <a:ext uri="{FF2B5EF4-FFF2-40B4-BE49-F238E27FC236}">
                <a16:creationId xmlns:a16="http://schemas.microsoft.com/office/drawing/2014/main" id="{F5E0518F-04E9-4971-BDF9-1B536FA79C3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378442" y="0"/>
            <a:ext cx="406400" cy="406400"/>
          </a:xfrm>
          <a:prstGeom prst="rect">
            <a:avLst/>
          </a:prstGeom>
        </p:spPr>
      </p:pic>
      <p:sp>
        <p:nvSpPr>
          <p:cNvPr id="12" name="Rectangle 11">
            <a:extLst>
              <a:ext uri="{FF2B5EF4-FFF2-40B4-BE49-F238E27FC236}">
                <a16:creationId xmlns:a16="http://schemas.microsoft.com/office/drawing/2014/main" id="{C62D3902-4253-4323-95FC-CB607C9F74DA}"/>
              </a:ext>
            </a:extLst>
          </p:cNvPr>
          <p:cNvSpPr/>
          <p:nvPr/>
        </p:nvSpPr>
        <p:spPr>
          <a:xfrm>
            <a:off x="2059348" y="2106595"/>
            <a:ext cx="6185492" cy="1932005"/>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800" b="1" dirty="0">
                <a:solidFill>
                  <a:prstClr val="black"/>
                </a:solidFill>
                <a:latin typeface="Calibri" panose="020F0502020204030204"/>
              </a:rPr>
              <a:t>…benefits of maintaining a good credit rating</a:t>
            </a:r>
            <a:endParaRPr kumimoji="0" lang="en-US" sz="3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 name="Straight Connector 3">
            <a:extLst>
              <a:ext uri="{FF2B5EF4-FFF2-40B4-BE49-F238E27FC236}">
                <a16:creationId xmlns:a16="http://schemas.microsoft.com/office/drawing/2014/main" id="{91388009-A39E-B9F6-E2FD-8E210684E6B5}"/>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AB683083-303C-280F-8F9F-DA34265BFD2E}"/>
              </a:ext>
            </a:extLst>
          </p:cNvPr>
          <p:cNvGrpSpPr/>
          <p:nvPr/>
        </p:nvGrpSpPr>
        <p:grpSpPr>
          <a:xfrm>
            <a:off x="0" y="6239434"/>
            <a:ext cx="12191997" cy="618565"/>
            <a:chOff x="0" y="0"/>
            <a:chExt cx="12192000" cy="6858000"/>
          </a:xfrm>
        </p:grpSpPr>
        <p:sp>
          <p:nvSpPr>
            <p:cNvPr id="20" name="Rectangle 19">
              <a:extLst>
                <a:ext uri="{FF2B5EF4-FFF2-40B4-BE49-F238E27FC236}">
                  <a16:creationId xmlns:a16="http://schemas.microsoft.com/office/drawing/2014/main" id="{7D9966F3-3C77-6441-6CF4-B1DAE6C07380}"/>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E3D23E91-3AD8-8B7E-6D39-66F7CC591755}"/>
                </a:ext>
              </a:extLst>
            </p:cNvPr>
            <p:cNvGrpSpPr/>
            <p:nvPr/>
          </p:nvGrpSpPr>
          <p:grpSpPr>
            <a:xfrm>
              <a:off x="4529957" y="0"/>
              <a:ext cx="7662043" cy="6858000"/>
              <a:chOff x="4529957" y="0"/>
              <a:chExt cx="7662043" cy="6858000"/>
            </a:xfrm>
          </p:grpSpPr>
          <p:sp>
            <p:nvSpPr>
              <p:cNvPr id="23" name="Parallelogram 22">
                <a:extLst>
                  <a:ext uri="{FF2B5EF4-FFF2-40B4-BE49-F238E27FC236}">
                    <a16:creationId xmlns:a16="http://schemas.microsoft.com/office/drawing/2014/main" id="{5129DC86-03C8-2A6D-B8BB-AC43C549A138}"/>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41030C3-D4D1-CC2F-D9A4-F5847421534E}"/>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24">
            <a:extLst>
              <a:ext uri="{FF2B5EF4-FFF2-40B4-BE49-F238E27FC236}">
                <a16:creationId xmlns:a16="http://schemas.microsoft.com/office/drawing/2014/main" id="{579A29AE-B4C7-1C70-8073-490B4E486CEE}"/>
              </a:ext>
            </a:extLst>
          </p:cNvPr>
          <p:cNvGrpSpPr/>
          <p:nvPr/>
        </p:nvGrpSpPr>
        <p:grpSpPr>
          <a:xfrm>
            <a:off x="137019" y="6358476"/>
            <a:ext cx="4219142" cy="395869"/>
            <a:chOff x="974693" y="6379619"/>
            <a:chExt cx="4219142" cy="395869"/>
          </a:xfrm>
        </p:grpSpPr>
        <p:sp>
          <p:nvSpPr>
            <p:cNvPr id="26" name="TextBox 25">
              <a:extLst>
                <a:ext uri="{FF2B5EF4-FFF2-40B4-BE49-F238E27FC236}">
                  <a16:creationId xmlns:a16="http://schemas.microsoft.com/office/drawing/2014/main" id="{A24A027F-BE5A-8F8A-29B6-18433045DB60}"/>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27" name="TextBox 26">
              <a:extLst>
                <a:ext uri="{FF2B5EF4-FFF2-40B4-BE49-F238E27FC236}">
                  <a16:creationId xmlns:a16="http://schemas.microsoft.com/office/drawing/2014/main" id="{70E2CBBE-3A58-841D-3CAB-372E4E4E7233}"/>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28" name="Picture 27" descr="Logo&#10;&#10;Description automatically generated">
            <a:extLst>
              <a:ext uri="{FF2B5EF4-FFF2-40B4-BE49-F238E27FC236}">
                <a16:creationId xmlns:a16="http://schemas.microsoft.com/office/drawing/2014/main" id="{84275F50-52B4-0642-9C59-36AF10530A78}"/>
              </a:ext>
            </a:extLst>
          </p:cNvPr>
          <p:cNvPicPr>
            <a:picLocks noChangeAspect="1"/>
          </p:cNvPicPr>
          <p:nvPr/>
        </p:nvPicPr>
        <p:blipFill>
          <a:blip r:embed="rId8"/>
          <a:stretch>
            <a:fillRect/>
          </a:stretch>
        </p:blipFill>
        <p:spPr>
          <a:xfrm>
            <a:off x="10643191" y="6348426"/>
            <a:ext cx="1212477" cy="369658"/>
          </a:xfrm>
          <a:prstGeom prst="rect">
            <a:avLst/>
          </a:prstGeom>
        </p:spPr>
      </p:pic>
      <p:pic>
        <p:nvPicPr>
          <p:cNvPr id="29" name="Picture 28" descr="Logo&#10;&#10;Description automatically generated">
            <a:extLst>
              <a:ext uri="{FF2B5EF4-FFF2-40B4-BE49-F238E27FC236}">
                <a16:creationId xmlns:a16="http://schemas.microsoft.com/office/drawing/2014/main" id="{9C9B3438-9508-AC4E-25DD-CE64A8801297}"/>
              </a:ext>
            </a:extLst>
          </p:cNvPr>
          <p:cNvPicPr>
            <a:picLocks noChangeAspect="1"/>
          </p:cNvPicPr>
          <p:nvPr/>
        </p:nvPicPr>
        <p:blipFill>
          <a:blip r:embed="rId9"/>
          <a:stretch>
            <a:fillRect/>
          </a:stretch>
        </p:blipFill>
        <p:spPr>
          <a:xfrm>
            <a:off x="4863349" y="6334759"/>
            <a:ext cx="1048717" cy="443302"/>
          </a:xfrm>
          <a:prstGeom prst="rect">
            <a:avLst/>
          </a:prstGeom>
        </p:spPr>
      </p:pic>
    </p:spTree>
    <p:extLst>
      <p:ext uri="{BB962C8B-B14F-4D97-AF65-F5344CB8AC3E}">
        <p14:creationId xmlns:p14="http://schemas.microsoft.com/office/powerpoint/2010/main" val="76352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34000" fill="hold"/>
                                        <p:tgtEl>
                                          <p:spTgt spid="8"/>
                                        </p:tgtEl>
                                        <p:attrNameLst>
                                          <p:attrName>r</p:attrName>
                                        </p:attrNameLst>
                                      </p:cBhvr>
                                    </p:animRot>
                                  </p:childTnLst>
                                </p:cTn>
                              </p:par>
                              <p:par>
                                <p:cTn id="7" presetID="1" presetClass="mediacall" presetSubtype="0" fill="hold" nodeType="withEffect">
                                  <p:stCondLst>
                                    <p:cond delay="0"/>
                                  </p:stCondLst>
                                  <p:childTnLst>
                                    <p:cmd type="call" cmd="playFrom(0.0)">
                                      <p:cBhvr>
                                        <p:cTn id="8" dur="3408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cond evt="onNext"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62D3902-4253-4323-95FC-CB607C9F74DA}"/>
              </a:ext>
            </a:extLst>
          </p:cNvPr>
          <p:cNvSpPr/>
          <p:nvPr/>
        </p:nvSpPr>
        <p:spPr>
          <a:xfrm>
            <a:off x="2067334" y="1495293"/>
            <a:ext cx="9687329" cy="919045"/>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benefits of maintaining a good credit rating</a:t>
            </a:r>
          </a:p>
        </p:txBody>
      </p:sp>
      <p:cxnSp>
        <p:nvCxnSpPr>
          <p:cNvPr id="2" name="Straight Connector 1">
            <a:extLst>
              <a:ext uri="{FF2B5EF4-FFF2-40B4-BE49-F238E27FC236}">
                <a16:creationId xmlns:a16="http://schemas.microsoft.com/office/drawing/2014/main" id="{1D3C7261-8336-68C4-4DB1-C62FB0845E10}"/>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31870F7-24FD-1B34-9A2F-6A69765D0D2A}"/>
              </a:ext>
            </a:extLst>
          </p:cNvPr>
          <p:cNvSpPr/>
          <p:nvPr/>
        </p:nvSpPr>
        <p:spPr>
          <a:xfrm>
            <a:off x="2067340" y="318002"/>
            <a:ext cx="9687331" cy="1018805"/>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FFFF"/>
                </a:solidFill>
                <a:effectLst>
                  <a:outerShdw blurRad="38100" dist="38100" dir="2700000" algn="tl">
                    <a:srgbClr val="000000">
                      <a:alpha val="43137"/>
                    </a:srgbClr>
                  </a:outerShdw>
                </a:effectLst>
              </a:rPr>
              <a:t>GIVE ME 2…</a:t>
            </a:r>
          </a:p>
        </p:txBody>
      </p:sp>
      <p:grpSp>
        <p:nvGrpSpPr>
          <p:cNvPr id="11" name="Group 10">
            <a:extLst>
              <a:ext uri="{FF2B5EF4-FFF2-40B4-BE49-F238E27FC236}">
                <a16:creationId xmlns:a16="http://schemas.microsoft.com/office/drawing/2014/main" id="{A9B1B97F-DBF4-5309-5E82-44AD951E171B}"/>
              </a:ext>
            </a:extLst>
          </p:cNvPr>
          <p:cNvGrpSpPr/>
          <p:nvPr/>
        </p:nvGrpSpPr>
        <p:grpSpPr>
          <a:xfrm>
            <a:off x="0" y="6239434"/>
            <a:ext cx="12191997" cy="618565"/>
            <a:chOff x="0" y="0"/>
            <a:chExt cx="12192000" cy="6858000"/>
          </a:xfrm>
        </p:grpSpPr>
        <p:sp>
          <p:nvSpPr>
            <p:cNvPr id="13" name="Rectangle 12">
              <a:extLst>
                <a:ext uri="{FF2B5EF4-FFF2-40B4-BE49-F238E27FC236}">
                  <a16:creationId xmlns:a16="http://schemas.microsoft.com/office/drawing/2014/main" id="{F34DA980-C1DA-F54C-1231-A7C22402C173}"/>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1BA14F5-4971-83A1-C535-F8A5C3514BDC}"/>
                </a:ext>
              </a:extLst>
            </p:cNvPr>
            <p:cNvGrpSpPr/>
            <p:nvPr/>
          </p:nvGrpSpPr>
          <p:grpSpPr>
            <a:xfrm>
              <a:off x="4529957" y="0"/>
              <a:ext cx="7662043" cy="6858000"/>
              <a:chOff x="4529957" y="0"/>
              <a:chExt cx="7662043" cy="6858000"/>
            </a:xfrm>
          </p:grpSpPr>
          <p:sp>
            <p:nvSpPr>
              <p:cNvPr id="22" name="Parallelogram 21">
                <a:extLst>
                  <a:ext uri="{FF2B5EF4-FFF2-40B4-BE49-F238E27FC236}">
                    <a16:creationId xmlns:a16="http://schemas.microsoft.com/office/drawing/2014/main" id="{60E24B15-4F28-F7AD-D6B2-69E9033BA200}"/>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FFB75EE-1737-8493-676D-9400A8D72FD7}"/>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48B98FC2-D040-6FD4-EF05-22C71DA62C56}"/>
              </a:ext>
            </a:extLst>
          </p:cNvPr>
          <p:cNvGrpSpPr/>
          <p:nvPr/>
        </p:nvGrpSpPr>
        <p:grpSpPr>
          <a:xfrm>
            <a:off x="137019" y="6358476"/>
            <a:ext cx="4219142" cy="395869"/>
            <a:chOff x="974693" y="6379619"/>
            <a:chExt cx="4219142" cy="395869"/>
          </a:xfrm>
        </p:grpSpPr>
        <p:sp>
          <p:nvSpPr>
            <p:cNvPr id="25" name="TextBox 24">
              <a:extLst>
                <a:ext uri="{FF2B5EF4-FFF2-40B4-BE49-F238E27FC236}">
                  <a16:creationId xmlns:a16="http://schemas.microsoft.com/office/drawing/2014/main" id="{C52797A1-678A-91E2-E19A-63676B3A2B37}"/>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26" name="TextBox 25">
              <a:extLst>
                <a:ext uri="{FF2B5EF4-FFF2-40B4-BE49-F238E27FC236}">
                  <a16:creationId xmlns:a16="http://schemas.microsoft.com/office/drawing/2014/main" id="{FEA141DA-06D7-820B-A153-59635E3098E6}"/>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27" name="Picture 26" descr="Logo&#10;&#10;Description automatically generated">
            <a:extLst>
              <a:ext uri="{FF2B5EF4-FFF2-40B4-BE49-F238E27FC236}">
                <a16:creationId xmlns:a16="http://schemas.microsoft.com/office/drawing/2014/main" id="{DC24021B-3A8E-5786-059D-8BD85828FA38}"/>
              </a:ext>
            </a:extLst>
          </p:cNvPr>
          <p:cNvPicPr>
            <a:picLocks noChangeAspect="1"/>
          </p:cNvPicPr>
          <p:nvPr/>
        </p:nvPicPr>
        <p:blipFill>
          <a:blip r:embed="rId2"/>
          <a:stretch>
            <a:fillRect/>
          </a:stretch>
        </p:blipFill>
        <p:spPr>
          <a:xfrm>
            <a:off x="10643191" y="6348426"/>
            <a:ext cx="1212477" cy="369658"/>
          </a:xfrm>
          <a:prstGeom prst="rect">
            <a:avLst/>
          </a:prstGeom>
        </p:spPr>
      </p:pic>
      <p:pic>
        <p:nvPicPr>
          <p:cNvPr id="28" name="Picture 27" descr="Logo&#10;&#10;Description automatically generated">
            <a:extLst>
              <a:ext uri="{FF2B5EF4-FFF2-40B4-BE49-F238E27FC236}">
                <a16:creationId xmlns:a16="http://schemas.microsoft.com/office/drawing/2014/main" id="{849BC0B8-F893-F79E-55E8-2DE486684B1A}"/>
              </a:ext>
            </a:extLst>
          </p:cNvPr>
          <p:cNvPicPr>
            <a:picLocks noChangeAspect="1"/>
          </p:cNvPicPr>
          <p:nvPr/>
        </p:nvPicPr>
        <p:blipFill>
          <a:blip r:embed="rId3"/>
          <a:stretch>
            <a:fillRect/>
          </a:stretch>
        </p:blipFill>
        <p:spPr>
          <a:xfrm>
            <a:off x="4863349" y="6334759"/>
            <a:ext cx="1048717" cy="443302"/>
          </a:xfrm>
          <a:prstGeom prst="rect">
            <a:avLst/>
          </a:prstGeom>
        </p:spPr>
      </p:pic>
      <p:sp>
        <p:nvSpPr>
          <p:cNvPr id="6" name="TextBox 5">
            <a:extLst>
              <a:ext uri="{FF2B5EF4-FFF2-40B4-BE49-F238E27FC236}">
                <a16:creationId xmlns:a16="http://schemas.microsoft.com/office/drawing/2014/main" id="{133C701E-D2D6-AC8A-751C-BA98F2BC23A3}"/>
              </a:ext>
            </a:extLst>
          </p:cNvPr>
          <p:cNvSpPr txBox="1"/>
          <p:nvPr/>
        </p:nvSpPr>
        <p:spPr>
          <a:xfrm>
            <a:off x="2152215" y="2572824"/>
            <a:ext cx="9602448" cy="3200876"/>
          </a:xfrm>
          <a:prstGeom prst="rect">
            <a:avLst/>
          </a:prstGeom>
          <a:noFill/>
        </p:spPr>
        <p:txBody>
          <a:bodyPr wrap="square">
            <a:spAutoFit/>
          </a:bodyPr>
          <a:lstStyle/>
          <a:p>
            <a:pPr marL="285750" indent="-285750" algn="l">
              <a:spcBef>
                <a:spcPts val="200"/>
              </a:spcBef>
              <a:spcAft>
                <a:spcPts val="200"/>
              </a:spcAft>
              <a:buFont typeface="Arial" panose="020B0604020202020204" pitchFamily="34" charset="0"/>
              <a:buChar char="•"/>
            </a:pPr>
            <a:r>
              <a:rPr lang="en-GB" sz="2400" b="1" i="0" dirty="0">
                <a:solidFill>
                  <a:srgbClr val="FF0000"/>
                </a:solidFill>
                <a:effectLst/>
                <a:latin typeface="Google Sans"/>
              </a:rPr>
              <a:t>Lower interest rates on loans and credit cards: </a:t>
            </a:r>
            <a:r>
              <a:rPr lang="en-GB" sz="2400" b="0" i="0" dirty="0">
                <a:solidFill>
                  <a:srgbClr val="1F1F1F"/>
                </a:solidFill>
                <a:effectLst/>
                <a:latin typeface="Google Sans"/>
              </a:rPr>
              <a:t>to borrowers with good credit ratings</a:t>
            </a:r>
          </a:p>
          <a:p>
            <a:pPr marL="285750" indent="-285750" algn="l">
              <a:spcBef>
                <a:spcPts val="200"/>
              </a:spcBef>
              <a:spcAft>
                <a:spcPts val="200"/>
              </a:spcAft>
              <a:buFont typeface="Arial" panose="020B0604020202020204" pitchFamily="34" charset="0"/>
              <a:buChar char="•"/>
            </a:pPr>
            <a:r>
              <a:rPr lang="en-GB" sz="2400" b="1" i="0" dirty="0">
                <a:solidFill>
                  <a:srgbClr val="FF0000"/>
                </a:solidFill>
                <a:effectLst/>
                <a:latin typeface="Google Sans"/>
              </a:rPr>
              <a:t>Easier to get approved for loans and credit cards. </a:t>
            </a:r>
            <a:r>
              <a:rPr lang="en-GB" sz="2400" b="0" i="0" dirty="0">
                <a:solidFill>
                  <a:srgbClr val="1F1F1F"/>
                </a:solidFill>
                <a:effectLst/>
                <a:latin typeface="Google Sans"/>
              </a:rPr>
              <a:t>Lenders are more likely to approve borrowers with good credit ratings</a:t>
            </a:r>
          </a:p>
          <a:p>
            <a:pPr marL="285750" indent="-285750" algn="l">
              <a:spcBef>
                <a:spcPts val="200"/>
              </a:spcBef>
              <a:spcAft>
                <a:spcPts val="200"/>
              </a:spcAft>
              <a:buFont typeface="Arial" panose="020B0604020202020204" pitchFamily="34" charset="0"/>
              <a:buChar char="•"/>
            </a:pPr>
            <a:r>
              <a:rPr lang="en-GB" sz="2400" b="1" i="0" dirty="0">
                <a:solidFill>
                  <a:srgbClr val="FF0000"/>
                </a:solidFill>
                <a:effectLst/>
                <a:latin typeface="Google Sans"/>
              </a:rPr>
              <a:t>Lower insurance rates: </a:t>
            </a:r>
            <a:r>
              <a:rPr lang="en-GB" sz="2400" b="0" i="0" dirty="0">
                <a:solidFill>
                  <a:srgbClr val="1F1F1F"/>
                </a:solidFill>
                <a:effectLst/>
                <a:latin typeface="Google Sans"/>
              </a:rPr>
              <a:t>insurance companies may offer lower rates to borrowers with good credit ratings. </a:t>
            </a:r>
          </a:p>
          <a:p>
            <a:pPr marL="285750" indent="-285750" algn="l">
              <a:spcBef>
                <a:spcPts val="200"/>
              </a:spcBef>
              <a:spcAft>
                <a:spcPts val="200"/>
              </a:spcAft>
              <a:buFont typeface="Arial" panose="020B0604020202020204" pitchFamily="34" charset="0"/>
              <a:buChar char="•"/>
            </a:pPr>
            <a:r>
              <a:rPr lang="en-GB" sz="2400" b="1" i="0" dirty="0">
                <a:solidFill>
                  <a:srgbClr val="FF0000"/>
                </a:solidFill>
                <a:effectLst/>
                <a:latin typeface="Google Sans"/>
              </a:rPr>
              <a:t>Mental wellbeing: </a:t>
            </a:r>
            <a:r>
              <a:rPr lang="en-GB" sz="2400" b="0" i="0" dirty="0">
                <a:solidFill>
                  <a:srgbClr val="1F1F1F"/>
                </a:solidFill>
                <a:effectLst/>
                <a:latin typeface="Google Sans"/>
              </a:rPr>
              <a:t>peace of mind knowing personal finances are in decent shape</a:t>
            </a:r>
          </a:p>
        </p:txBody>
      </p:sp>
    </p:spTree>
    <p:extLst>
      <p:ext uri="{BB962C8B-B14F-4D97-AF65-F5344CB8AC3E}">
        <p14:creationId xmlns:p14="http://schemas.microsoft.com/office/powerpoint/2010/main" val="3721926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0BDB1B3-B89E-4435-8F1F-22BE18FEA06D}"/>
              </a:ext>
            </a:extLst>
          </p:cNvPr>
          <p:cNvSpPr/>
          <p:nvPr/>
        </p:nvSpPr>
        <p:spPr>
          <a:xfrm>
            <a:off x="2067340" y="318002"/>
            <a:ext cx="9687331" cy="1373638"/>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rgbClr val="FFFFFF"/>
                </a:solidFill>
                <a:effectLst>
                  <a:outerShdw blurRad="38100" dist="38100" dir="2700000" algn="tl">
                    <a:srgbClr val="000000">
                      <a:alpha val="43137"/>
                    </a:srgbClr>
                  </a:outerShdw>
                </a:effectLst>
              </a:rPr>
              <a:t>GIVE ME 2…</a:t>
            </a:r>
          </a:p>
        </p:txBody>
      </p:sp>
      <p:sp>
        <p:nvSpPr>
          <p:cNvPr id="2" name="Oval 1">
            <a:extLst>
              <a:ext uri="{FF2B5EF4-FFF2-40B4-BE49-F238E27FC236}">
                <a16:creationId xmlns:a16="http://schemas.microsoft.com/office/drawing/2014/main" id="{FCC56FD7-26B7-4147-8F69-A5A0B7F7E00D}"/>
              </a:ext>
            </a:extLst>
          </p:cNvPr>
          <p:cNvSpPr/>
          <p:nvPr/>
        </p:nvSpPr>
        <p:spPr>
          <a:xfrm>
            <a:off x="10246267" y="369707"/>
            <a:ext cx="1242153" cy="12421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 picture containing white, photo, black, plate&#10;&#10;Description automatically generated">
            <a:extLst>
              <a:ext uri="{FF2B5EF4-FFF2-40B4-BE49-F238E27FC236}">
                <a16:creationId xmlns:a16="http://schemas.microsoft.com/office/drawing/2014/main" id="{C3CD86C4-67A5-41A6-9FE2-895D2AC47B02}"/>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87000" y="387877"/>
            <a:ext cx="1176020" cy="1205813"/>
          </a:xfrm>
          <a:prstGeom prst="rect">
            <a:avLst/>
          </a:prstGeom>
        </p:spPr>
      </p:pic>
      <p:pic>
        <p:nvPicPr>
          <p:cNvPr id="8" name="Picture 7">
            <a:extLst>
              <a:ext uri="{FF2B5EF4-FFF2-40B4-BE49-F238E27FC236}">
                <a16:creationId xmlns:a16="http://schemas.microsoft.com/office/drawing/2014/main" id="{5AFF4480-87B5-4EF4-AC22-1D484E7C97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0956" y="360783"/>
            <a:ext cx="68108" cy="1260000"/>
          </a:xfrm>
          <a:prstGeom prst="rect">
            <a:avLst/>
          </a:prstGeom>
        </p:spPr>
      </p:pic>
      <p:sp>
        <p:nvSpPr>
          <p:cNvPr id="22" name="Oval 21">
            <a:extLst>
              <a:ext uri="{FF2B5EF4-FFF2-40B4-BE49-F238E27FC236}">
                <a16:creationId xmlns:a16="http://schemas.microsoft.com/office/drawing/2014/main" id="{58694381-4F67-4FC1-999A-C82F2E0D5296}"/>
              </a:ext>
            </a:extLst>
          </p:cNvPr>
          <p:cNvSpPr/>
          <p:nvPr/>
        </p:nvSpPr>
        <p:spPr>
          <a:xfrm>
            <a:off x="10785010" y="900783"/>
            <a:ext cx="180000" cy="18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uiton Sketch - Kevin MacLeod">
            <a:hlinkClick r:id="" action="ppaction://media"/>
            <a:extLst>
              <a:ext uri="{FF2B5EF4-FFF2-40B4-BE49-F238E27FC236}">
                <a16:creationId xmlns:a16="http://schemas.microsoft.com/office/drawing/2014/main" id="{F5E0518F-04E9-4971-BDF9-1B536FA79C3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378442" y="0"/>
            <a:ext cx="406400" cy="406400"/>
          </a:xfrm>
          <a:prstGeom prst="rect">
            <a:avLst/>
          </a:prstGeom>
        </p:spPr>
      </p:pic>
      <p:sp>
        <p:nvSpPr>
          <p:cNvPr id="12" name="Rectangle 11">
            <a:extLst>
              <a:ext uri="{FF2B5EF4-FFF2-40B4-BE49-F238E27FC236}">
                <a16:creationId xmlns:a16="http://schemas.microsoft.com/office/drawing/2014/main" id="{C62D3902-4253-4323-95FC-CB607C9F74DA}"/>
              </a:ext>
            </a:extLst>
          </p:cNvPr>
          <p:cNvSpPr/>
          <p:nvPr/>
        </p:nvSpPr>
        <p:spPr>
          <a:xfrm>
            <a:off x="2074030" y="2015909"/>
            <a:ext cx="5910639" cy="2371034"/>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b="1" dirty="0">
                <a:solidFill>
                  <a:prstClr val="black"/>
                </a:solidFill>
                <a:latin typeface="Calibri" panose="020F0502020204030204"/>
              </a:rPr>
              <a:t>Consequences of being declared personally bankrupt</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 name="Straight Connector 3">
            <a:extLst>
              <a:ext uri="{FF2B5EF4-FFF2-40B4-BE49-F238E27FC236}">
                <a16:creationId xmlns:a16="http://schemas.microsoft.com/office/drawing/2014/main" id="{91388009-A39E-B9F6-E2FD-8E210684E6B5}"/>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AB683083-303C-280F-8F9F-DA34265BFD2E}"/>
              </a:ext>
            </a:extLst>
          </p:cNvPr>
          <p:cNvGrpSpPr/>
          <p:nvPr/>
        </p:nvGrpSpPr>
        <p:grpSpPr>
          <a:xfrm>
            <a:off x="0" y="6239434"/>
            <a:ext cx="12191997" cy="618565"/>
            <a:chOff x="0" y="0"/>
            <a:chExt cx="12192000" cy="6858000"/>
          </a:xfrm>
        </p:grpSpPr>
        <p:sp>
          <p:nvSpPr>
            <p:cNvPr id="20" name="Rectangle 19">
              <a:extLst>
                <a:ext uri="{FF2B5EF4-FFF2-40B4-BE49-F238E27FC236}">
                  <a16:creationId xmlns:a16="http://schemas.microsoft.com/office/drawing/2014/main" id="{7D9966F3-3C77-6441-6CF4-B1DAE6C07380}"/>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E3D23E91-3AD8-8B7E-6D39-66F7CC591755}"/>
                </a:ext>
              </a:extLst>
            </p:cNvPr>
            <p:cNvGrpSpPr/>
            <p:nvPr/>
          </p:nvGrpSpPr>
          <p:grpSpPr>
            <a:xfrm>
              <a:off x="4529957" y="0"/>
              <a:ext cx="7662043" cy="6858000"/>
              <a:chOff x="4529957" y="0"/>
              <a:chExt cx="7662043" cy="6858000"/>
            </a:xfrm>
          </p:grpSpPr>
          <p:sp>
            <p:nvSpPr>
              <p:cNvPr id="23" name="Parallelogram 22">
                <a:extLst>
                  <a:ext uri="{FF2B5EF4-FFF2-40B4-BE49-F238E27FC236}">
                    <a16:creationId xmlns:a16="http://schemas.microsoft.com/office/drawing/2014/main" id="{5129DC86-03C8-2A6D-B8BB-AC43C549A138}"/>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41030C3-D4D1-CC2F-D9A4-F5847421534E}"/>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24">
            <a:extLst>
              <a:ext uri="{FF2B5EF4-FFF2-40B4-BE49-F238E27FC236}">
                <a16:creationId xmlns:a16="http://schemas.microsoft.com/office/drawing/2014/main" id="{579A29AE-B4C7-1C70-8073-490B4E486CEE}"/>
              </a:ext>
            </a:extLst>
          </p:cNvPr>
          <p:cNvGrpSpPr/>
          <p:nvPr/>
        </p:nvGrpSpPr>
        <p:grpSpPr>
          <a:xfrm>
            <a:off x="137019" y="6358476"/>
            <a:ext cx="4219142" cy="395869"/>
            <a:chOff x="974693" y="6379619"/>
            <a:chExt cx="4219142" cy="395869"/>
          </a:xfrm>
        </p:grpSpPr>
        <p:sp>
          <p:nvSpPr>
            <p:cNvPr id="26" name="TextBox 25">
              <a:extLst>
                <a:ext uri="{FF2B5EF4-FFF2-40B4-BE49-F238E27FC236}">
                  <a16:creationId xmlns:a16="http://schemas.microsoft.com/office/drawing/2014/main" id="{A24A027F-BE5A-8F8A-29B6-18433045DB60}"/>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27" name="TextBox 26">
              <a:extLst>
                <a:ext uri="{FF2B5EF4-FFF2-40B4-BE49-F238E27FC236}">
                  <a16:creationId xmlns:a16="http://schemas.microsoft.com/office/drawing/2014/main" id="{70E2CBBE-3A58-841D-3CAB-372E4E4E7233}"/>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28" name="Picture 27" descr="Logo&#10;&#10;Description automatically generated">
            <a:extLst>
              <a:ext uri="{FF2B5EF4-FFF2-40B4-BE49-F238E27FC236}">
                <a16:creationId xmlns:a16="http://schemas.microsoft.com/office/drawing/2014/main" id="{84275F50-52B4-0642-9C59-36AF10530A78}"/>
              </a:ext>
            </a:extLst>
          </p:cNvPr>
          <p:cNvPicPr>
            <a:picLocks noChangeAspect="1"/>
          </p:cNvPicPr>
          <p:nvPr/>
        </p:nvPicPr>
        <p:blipFill>
          <a:blip r:embed="rId7"/>
          <a:stretch>
            <a:fillRect/>
          </a:stretch>
        </p:blipFill>
        <p:spPr>
          <a:xfrm>
            <a:off x="10643191" y="6348426"/>
            <a:ext cx="1212477" cy="369658"/>
          </a:xfrm>
          <a:prstGeom prst="rect">
            <a:avLst/>
          </a:prstGeom>
        </p:spPr>
      </p:pic>
      <p:pic>
        <p:nvPicPr>
          <p:cNvPr id="29" name="Picture 28" descr="Logo&#10;&#10;Description automatically generated">
            <a:extLst>
              <a:ext uri="{FF2B5EF4-FFF2-40B4-BE49-F238E27FC236}">
                <a16:creationId xmlns:a16="http://schemas.microsoft.com/office/drawing/2014/main" id="{9C9B3438-9508-AC4E-25DD-CE64A8801297}"/>
              </a:ext>
            </a:extLst>
          </p:cNvPr>
          <p:cNvPicPr>
            <a:picLocks noChangeAspect="1"/>
          </p:cNvPicPr>
          <p:nvPr/>
        </p:nvPicPr>
        <p:blipFill>
          <a:blip r:embed="rId8"/>
          <a:stretch>
            <a:fillRect/>
          </a:stretch>
        </p:blipFill>
        <p:spPr>
          <a:xfrm>
            <a:off x="4863349" y="6334759"/>
            <a:ext cx="1048717" cy="443302"/>
          </a:xfrm>
          <a:prstGeom prst="rect">
            <a:avLst/>
          </a:prstGeom>
        </p:spPr>
      </p:pic>
      <p:pic>
        <p:nvPicPr>
          <p:cNvPr id="7" name="Picture 6" descr="A gavel lying on a paper&#10;&#10;Description automatically generated with medium confidence">
            <a:extLst>
              <a:ext uri="{FF2B5EF4-FFF2-40B4-BE49-F238E27FC236}">
                <a16:creationId xmlns:a16="http://schemas.microsoft.com/office/drawing/2014/main" id="{487AD50D-5568-FE4B-8A69-2623C068FDDB}"/>
              </a:ext>
            </a:extLst>
          </p:cNvPr>
          <p:cNvPicPr>
            <a:picLocks noChangeAspect="1"/>
          </p:cNvPicPr>
          <p:nvPr/>
        </p:nvPicPr>
        <p:blipFill>
          <a:blip r:embed="rId9"/>
          <a:stretch>
            <a:fillRect/>
          </a:stretch>
        </p:blipFill>
        <p:spPr>
          <a:xfrm>
            <a:off x="8234490" y="2015909"/>
            <a:ext cx="3520181" cy="2346787"/>
          </a:xfrm>
          <a:prstGeom prst="rect">
            <a:avLst/>
          </a:prstGeom>
        </p:spPr>
      </p:pic>
    </p:spTree>
    <p:extLst>
      <p:ext uri="{BB962C8B-B14F-4D97-AF65-F5344CB8AC3E}">
        <p14:creationId xmlns:p14="http://schemas.microsoft.com/office/powerpoint/2010/main" val="230518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34000" fill="hold"/>
                                        <p:tgtEl>
                                          <p:spTgt spid="8"/>
                                        </p:tgtEl>
                                        <p:attrNameLst>
                                          <p:attrName>r</p:attrName>
                                        </p:attrNameLst>
                                      </p:cBhvr>
                                    </p:animRot>
                                  </p:childTnLst>
                                </p:cTn>
                              </p:par>
                              <p:par>
                                <p:cTn id="7" presetID="1" presetClass="mediacall" presetSubtype="0" fill="hold" nodeType="withEffect">
                                  <p:stCondLst>
                                    <p:cond delay="0"/>
                                  </p:stCondLst>
                                  <p:childTnLst>
                                    <p:cmd type="call" cmd="playFrom(0.0)">
                                      <p:cBhvr>
                                        <p:cTn id="8" dur="3408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cond evt="onNext"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62D3902-4253-4323-95FC-CB607C9F74DA}"/>
              </a:ext>
            </a:extLst>
          </p:cNvPr>
          <p:cNvSpPr/>
          <p:nvPr/>
        </p:nvSpPr>
        <p:spPr>
          <a:xfrm>
            <a:off x="2067340" y="1573841"/>
            <a:ext cx="9687329" cy="859083"/>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Calibri" panose="020F0502020204030204"/>
                <a:ea typeface="+mn-ea"/>
                <a:cs typeface="+mn-cs"/>
              </a:rPr>
              <a:t>Consequences of being declared bankrupt</a:t>
            </a:r>
          </a:p>
        </p:txBody>
      </p:sp>
      <p:cxnSp>
        <p:nvCxnSpPr>
          <p:cNvPr id="2" name="Straight Connector 1">
            <a:extLst>
              <a:ext uri="{FF2B5EF4-FFF2-40B4-BE49-F238E27FC236}">
                <a16:creationId xmlns:a16="http://schemas.microsoft.com/office/drawing/2014/main" id="{1D3C7261-8336-68C4-4DB1-C62FB0845E10}"/>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31870F7-24FD-1B34-9A2F-6A69765D0D2A}"/>
              </a:ext>
            </a:extLst>
          </p:cNvPr>
          <p:cNvSpPr/>
          <p:nvPr/>
        </p:nvSpPr>
        <p:spPr>
          <a:xfrm>
            <a:off x="2067340" y="318002"/>
            <a:ext cx="9687331" cy="1018805"/>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FFFF"/>
                </a:solidFill>
                <a:effectLst>
                  <a:outerShdw blurRad="38100" dist="38100" dir="2700000" algn="tl">
                    <a:srgbClr val="000000">
                      <a:alpha val="43137"/>
                    </a:srgbClr>
                  </a:outerShdw>
                </a:effectLst>
              </a:rPr>
              <a:t>GIVE ME 2…</a:t>
            </a:r>
          </a:p>
        </p:txBody>
      </p:sp>
      <p:grpSp>
        <p:nvGrpSpPr>
          <p:cNvPr id="11" name="Group 10">
            <a:extLst>
              <a:ext uri="{FF2B5EF4-FFF2-40B4-BE49-F238E27FC236}">
                <a16:creationId xmlns:a16="http://schemas.microsoft.com/office/drawing/2014/main" id="{A9B1B97F-DBF4-5309-5E82-44AD951E171B}"/>
              </a:ext>
            </a:extLst>
          </p:cNvPr>
          <p:cNvGrpSpPr/>
          <p:nvPr/>
        </p:nvGrpSpPr>
        <p:grpSpPr>
          <a:xfrm>
            <a:off x="0" y="6239434"/>
            <a:ext cx="12191997" cy="618565"/>
            <a:chOff x="0" y="0"/>
            <a:chExt cx="12192000" cy="6858000"/>
          </a:xfrm>
        </p:grpSpPr>
        <p:sp>
          <p:nvSpPr>
            <p:cNvPr id="13" name="Rectangle 12">
              <a:extLst>
                <a:ext uri="{FF2B5EF4-FFF2-40B4-BE49-F238E27FC236}">
                  <a16:creationId xmlns:a16="http://schemas.microsoft.com/office/drawing/2014/main" id="{F34DA980-C1DA-F54C-1231-A7C22402C173}"/>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1BA14F5-4971-83A1-C535-F8A5C3514BDC}"/>
                </a:ext>
              </a:extLst>
            </p:cNvPr>
            <p:cNvGrpSpPr/>
            <p:nvPr/>
          </p:nvGrpSpPr>
          <p:grpSpPr>
            <a:xfrm>
              <a:off x="4529957" y="0"/>
              <a:ext cx="7662043" cy="6858000"/>
              <a:chOff x="4529957" y="0"/>
              <a:chExt cx="7662043" cy="6858000"/>
            </a:xfrm>
          </p:grpSpPr>
          <p:sp>
            <p:nvSpPr>
              <p:cNvPr id="22" name="Parallelogram 21">
                <a:extLst>
                  <a:ext uri="{FF2B5EF4-FFF2-40B4-BE49-F238E27FC236}">
                    <a16:creationId xmlns:a16="http://schemas.microsoft.com/office/drawing/2014/main" id="{60E24B15-4F28-F7AD-D6B2-69E9033BA200}"/>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FFB75EE-1737-8493-676D-9400A8D72FD7}"/>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48B98FC2-D040-6FD4-EF05-22C71DA62C56}"/>
              </a:ext>
            </a:extLst>
          </p:cNvPr>
          <p:cNvGrpSpPr/>
          <p:nvPr/>
        </p:nvGrpSpPr>
        <p:grpSpPr>
          <a:xfrm>
            <a:off x="137019" y="6358476"/>
            <a:ext cx="4219142" cy="395869"/>
            <a:chOff x="974693" y="6379619"/>
            <a:chExt cx="4219142" cy="395869"/>
          </a:xfrm>
        </p:grpSpPr>
        <p:sp>
          <p:nvSpPr>
            <p:cNvPr id="25" name="TextBox 24">
              <a:extLst>
                <a:ext uri="{FF2B5EF4-FFF2-40B4-BE49-F238E27FC236}">
                  <a16:creationId xmlns:a16="http://schemas.microsoft.com/office/drawing/2014/main" id="{C52797A1-678A-91E2-E19A-63676B3A2B37}"/>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26" name="TextBox 25">
              <a:extLst>
                <a:ext uri="{FF2B5EF4-FFF2-40B4-BE49-F238E27FC236}">
                  <a16:creationId xmlns:a16="http://schemas.microsoft.com/office/drawing/2014/main" id="{FEA141DA-06D7-820B-A153-59635E3098E6}"/>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27" name="Picture 26" descr="Logo&#10;&#10;Description automatically generated">
            <a:extLst>
              <a:ext uri="{FF2B5EF4-FFF2-40B4-BE49-F238E27FC236}">
                <a16:creationId xmlns:a16="http://schemas.microsoft.com/office/drawing/2014/main" id="{DC24021B-3A8E-5786-059D-8BD85828FA38}"/>
              </a:ext>
            </a:extLst>
          </p:cNvPr>
          <p:cNvPicPr>
            <a:picLocks noChangeAspect="1"/>
          </p:cNvPicPr>
          <p:nvPr/>
        </p:nvPicPr>
        <p:blipFill>
          <a:blip r:embed="rId2"/>
          <a:stretch>
            <a:fillRect/>
          </a:stretch>
        </p:blipFill>
        <p:spPr>
          <a:xfrm>
            <a:off x="10643191" y="6348426"/>
            <a:ext cx="1212477" cy="369658"/>
          </a:xfrm>
          <a:prstGeom prst="rect">
            <a:avLst/>
          </a:prstGeom>
        </p:spPr>
      </p:pic>
      <p:pic>
        <p:nvPicPr>
          <p:cNvPr id="28" name="Picture 27" descr="Logo&#10;&#10;Description automatically generated">
            <a:extLst>
              <a:ext uri="{FF2B5EF4-FFF2-40B4-BE49-F238E27FC236}">
                <a16:creationId xmlns:a16="http://schemas.microsoft.com/office/drawing/2014/main" id="{849BC0B8-F893-F79E-55E8-2DE486684B1A}"/>
              </a:ext>
            </a:extLst>
          </p:cNvPr>
          <p:cNvPicPr>
            <a:picLocks noChangeAspect="1"/>
          </p:cNvPicPr>
          <p:nvPr/>
        </p:nvPicPr>
        <p:blipFill>
          <a:blip r:embed="rId3"/>
          <a:stretch>
            <a:fillRect/>
          </a:stretch>
        </p:blipFill>
        <p:spPr>
          <a:xfrm>
            <a:off x="4863349" y="6334759"/>
            <a:ext cx="1048717" cy="443302"/>
          </a:xfrm>
          <a:prstGeom prst="rect">
            <a:avLst/>
          </a:prstGeom>
        </p:spPr>
      </p:pic>
      <p:sp>
        <p:nvSpPr>
          <p:cNvPr id="5" name="TextBox 4">
            <a:extLst>
              <a:ext uri="{FF2B5EF4-FFF2-40B4-BE49-F238E27FC236}">
                <a16:creationId xmlns:a16="http://schemas.microsoft.com/office/drawing/2014/main" id="{8136FC18-FFD6-A4D5-3810-7144C2D083A2}"/>
              </a:ext>
            </a:extLst>
          </p:cNvPr>
          <p:cNvSpPr txBox="1"/>
          <p:nvPr/>
        </p:nvSpPr>
        <p:spPr>
          <a:xfrm>
            <a:off x="2152215" y="2572824"/>
            <a:ext cx="9602448" cy="3005951"/>
          </a:xfrm>
          <a:prstGeom prst="rect">
            <a:avLst/>
          </a:prstGeom>
          <a:noFill/>
        </p:spPr>
        <p:txBody>
          <a:bodyPr wrap="square">
            <a:spAutoFit/>
          </a:bodyPr>
          <a:lstStyle/>
          <a:p>
            <a:pPr lvl="0" defTabSz="457200">
              <a:spcBef>
                <a:spcPts val="400"/>
              </a:spcBef>
              <a:spcAft>
                <a:spcPts val="400"/>
              </a:spcAft>
              <a:defRPr/>
            </a:pPr>
            <a:r>
              <a:rPr lang="en-US" sz="2200" b="1" dirty="0">
                <a:solidFill>
                  <a:srgbClr val="FF0000"/>
                </a:solidFill>
              </a:rPr>
              <a:t>Restrictions on credit &amp; negative credit rating: </a:t>
            </a:r>
            <a:r>
              <a:rPr lang="en-US" sz="2200" dirty="0">
                <a:solidFill>
                  <a:prstClr val="black"/>
                </a:solidFill>
              </a:rPr>
              <a:t>a person who is declared bankrupt will have a hard time getting credit in the future. This is because creditors will be hesitant to lend money to someone who has already defaulted on their debts.</a:t>
            </a:r>
          </a:p>
          <a:p>
            <a:pPr lvl="0" defTabSz="457200">
              <a:spcBef>
                <a:spcPts val="400"/>
              </a:spcBef>
              <a:spcAft>
                <a:spcPts val="400"/>
              </a:spcAft>
              <a:defRPr/>
            </a:pPr>
            <a:r>
              <a:rPr lang="en-US" sz="2200" b="1" dirty="0">
                <a:solidFill>
                  <a:srgbClr val="FF0000"/>
                </a:solidFill>
              </a:rPr>
              <a:t>Loss of assets: </a:t>
            </a:r>
            <a:r>
              <a:rPr lang="en-US" sz="2200" dirty="0">
                <a:solidFill>
                  <a:prstClr val="black"/>
                </a:solidFill>
              </a:rPr>
              <a:t>a person who is declared bankrupt may have to sell some of their assets in order to pay off their debts. This could include their home, car, or other valuable possessions.</a:t>
            </a:r>
          </a:p>
          <a:p>
            <a:pPr lvl="0" defTabSz="457200">
              <a:spcBef>
                <a:spcPts val="400"/>
              </a:spcBef>
              <a:spcAft>
                <a:spcPts val="400"/>
              </a:spcAft>
              <a:defRPr/>
            </a:pPr>
            <a:r>
              <a:rPr lang="en-US" sz="2200" b="1" dirty="0">
                <a:solidFill>
                  <a:srgbClr val="FF0000"/>
                </a:solidFill>
              </a:rPr>
              <a:t>Psychological impact: </a:t>
            </a:r>
            <a:r>
              <a:rPr lang="en-US" sz="2200" dirty="0">
                <a:solidFill>
                  <a:prstClr val="black"/>
                </a:solidFill>
              </a:rPr>
              <a:t>bankruptcy can have a significant psychological impact on a person. They may feel ashamed, guilty, or stressed.</a:t>
            </a:r>
          </a:p>
        </p:txBody>
      </p:sp>
    </p:spTree>
    <p:extLst>
      <p:ext uri="{BB962C8B-B14F-4D97-AF65-F5344CB8AC3E}">
        <p14:creationId xmlns:p14="http://schemas.microsoft.com/office/powerpoint/2010/main" val="31540483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0BDB1B3-B89E-4435-8F1F-22BE18FEA06D}"/>
              </a:ext>
            </a:extLst>
          </p:cNvPr>
          <p:cNvSpPr/>
          <p:nvPr/>
        </p:nvSpPr>
        <p:spPr>
          <a:xfrm>
            <a:off x="2193269" y="318002"/>
            <a:ext cx="9364392" cy="1373638"/>
          </a:xfrm>
          <a:prstGeom prst="rect">
            <a:avLst/>
          </a:prstGeom>
          <a:solidFill>
            <a:srgbClr val="00B0F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THE PERSONAL FINANCE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CONSULTANTS</a:t>
            </a:r>
          </a:p>
        </p:txBody>
      </p:sp>
      <p:pic>
        <p:nvPicPr>
          <p:cNvPr id="3" name="Guiton Sketch - Kevin MacLeod">
            <a:hlinkClick r:id="" action="ppaction://media"/>
            <a:extLst>
              <a:ext uri="{FF2B5EF4-FFF2-40B4-BE49-F238E27FC236}">
                <a16:creationId xmlns:a16="http://schemas.microsoft.com/office/drawing/2014/main" id="{F5E0518F-04E9-4971-BDF9-1B536FA79C3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378442" y="0"/>
            <a:ext cx="406400" cy="406400"/>
          </a:xfrm>
          <a:prstGeom prst="rect">
            <a:avLst/>
          </a:prstGeom>
        </p:spPr>
      </p:pic>
      <p:pic>
        <p:nvPicPr>
          <p:cNvPr id="20" name="Picture 19" descr="Logo&#10;&#10;Description automatically generated">
            <a:extLst>
              <a:ext uri="{FF2B5EF4-FFF2-40B4-BE49-F238E27FC236}">
                <a16:creationId xmlns:a16="http://schemas.microsoft.com/office/drawing/2014/main" id="{A1EC63E8-9D7E-44AD-8743-E26AF9AF047D}"/>
              </a:ext>
            </a:extLst>
          </p:cNvPr>
          <p:cNvPicPr>
            <a:picLocks noChangeAspect="1"/>
          </p:cNvPicPr>
          <p:nvPr/>
        </p:nvPicPr>
        <p:blipFill>
          <a:blip r:embed="rId7"/>
          <a:stretch>
            <a:fillRect/>
          </a:stretch>
        </p:blipFill>
        <p:spPr>
          <a:xfrm>
            <a:off x="10643191" y="6348426"/>
            <a:ext cx="1212477" cy="369658"/>
          </a:xfrm>
          <a:prstGeom prst="rect">
            <a:avLst/>
          </a:prstGeom>
        </p:spPr>
      </p:pic>
      <p:pic>
        <p:nvPicPr>
          <p:cNvPr id="31" name="Picture 30" descr="Logo&#10;&#10;Description automatically generated">
            <a:extLst>
              <a:ext uri="{FF2B5EF4-FFF2-40B4-BE49-F238E27FC236}">
                <a16:creationId xmlns:a16="http://schemas.microsoft.com/office/drawing/2014/main" id="{F93A2568-05BB-43A6-9E03-6A3BD383799C}"/>
              </a:ext>
            </a:extLst>
          </p:cNvPr>
          <p:cNvPicPr>
            <a:picLocks noChangeAspect="1"/>
          </p:cNvPicPr>
          <p:nvPr/>
        </p:nvPicPr>
        <p:blipFill>
          <a:blip r:embed="rId7"/>
          <a:stretch>
            <a:fillRect/>
          </a:stretch>
        </p:blipFill>
        <p:spPr>
          <a:xfrm>
            <a:off x="10643191" y="6348426"/>
            <a:ext cx="1212477" cy="369658"/>
          </a:xfrm>
          <a:prstGeom prst="rect">
            <a:avLst/>
          </a:prstGeom>
        </p:spPr>
      </p:pic>
      <p:pic>
        <p:nvPicPr>
          <p:cNvPr id="18" name="Picture 17">
            <a:extLst>
              <a:ext uri="{FF2B5EF4-FFF2-40B4-BE49-F238E27FC236}">
                <a16:creationId xmlns:a16="http://schemas.microsoft.com/office/drawing/2014/main" id="{103CF3C9-6559-1DB5-5BF3-CED4F5CD0324}"/>
              </a:ext>
            </a:extLst>
          </p:cNvPr>
          <p:cNvPicPr>
            <a:picLocks noChangeAspect="1"/>
          </p:cNvPicPr>
          <p:nvPr/>
        </p:nvPicPr>
        <p:blipFill>
          <a:blip r:embed="rId8"/>
          <a:stretch>
            <a:fillRect/>
          </a:stretch>
        </p:blipFill>
        <p:spPr>
          <a:xfrm>
            <a:off x="2451650" y="533270"/>
            <a:ext cx="1548511" cy="963974"/>
          </a:xfrm>
          <a:prstGeom prst="rect">
            <a:avLst/>
          </a:prstGeom>
        </p:spPr>
      </p:pic>
      <p:cxnSp>
        <p:nvCxnSpPr>
          <p:cNvPr id="2" name="Straight Connector 1">
            <a:extLst>
              <a:ext uri="{FF2B5EF4-FFF2-40B4-BE49-F238E27FC236}">
                <a16:creationId xmlns:a16="http://schemas.microsoft.com/office/drawing/2014/main" id="{7311FDE0-9DE8-8A11-5D11-B9B55C5206BA}"/>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F209392-9829-67C1-1CBE-DE5C0FFD9417}"/>
              </a:ext>
            </a:extLst>
          </p:cNvPr>
          <p:cNvGrpSpPr/>
          <p:nvPr/>
        </p:nvGrpSpPr>
        <p:grpSpPr>
          <a:xfrm>
            <a:off x="0" y="6239434"/>
            <a:ext cx="12191997" cy="618565"/>
            <a:chOff x="0" y="0"/>
            <a:chExt cx="12192000" cy="6858000"/>
          </a:xfrm>
        </p:grpSpPr>
        <p:sp>
          <p:nvSpPr>
            <p:cNvPr id="5" name="Rectangle 4">
              <a:extLst>
                <a:ext uri="{FF2B5EF4-FFF2-40B4-BE49-F238E27FC236}">
                  <a16:creationId xmlns:a16="http://schemas.microsoft.com/office/drawing/2014/main" id="{44FF49F1-D7ED-208E-D97B-0611112F04FE}"/>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0161C827-D140-07F3-B618-EF46AB8ABDD3}"/>
                </a:ext>
              </a:extLst>
            </p:cNvPr>
            <p:cNvGrpSpPr/>
            <p:nvPr/>
          </p:nvGrpSpPr>
          <p:grpSpPr>
            <a:xfrm>
              <a:off x="4529957" y="0"/>
              <a:ext cx="7662043" cy="6858000"/>
              <a:chOff x="4529957" y="0"/>
              <a:chExt cx="7662043" cy="6858000"/>
            </a:xfrm>
          </p:grpSpPr>
          <p:sp>
            <p:nvSpPr>
              <p:cNvPr id="7" name="Parallelogram 6">
                <a:extLst>
                  <a:ext uri="{FF2B5EF4-FFF2-40B4-BE49-F238E27FC236}">
                    <a16:creationId xmlns:a16="http://schemas.microsoft.com/office/drawing/2014/main" id="{A9653008-AF25-9ADC-09CB-F45B6E187446}"/>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C0439AD-2984-2BF9-E0E6-037CA195030B}"/>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 name="Group 8">
            <a:extLst>
              <a:ext uri="{FF2B5EF4-FFF2-40B4-BE49-F238E27FC236}">
                <a16:creationId xmlns:a16="http://schemas.microsoft.com/office/drawing/2014/main" id="{02506B74-3C71-D8C5-0C67-6F89B0653B2C}"/>
              </a:ext>
            </a:extLst>
          </p:cNvPr>
          <p:cNvGrpSpPr/>
          <p:nvPr/>
        </p:nvGrpSpPr>
        <p:grpSpPr>
          <a:xfrm>
            <a:off x="137019" y="6358476"/>
            <a:ext cx="4219142" cy="395869"/>
            <a:chOff x="974693" y="6379619"/>
            <a:chExt cx="4219142" cy="395869"/>
          </a:xfrm>
        </p:grpSpPr>
        <p:sp>
          <p:nvSpPr>
            <p:cNvPr id="10" name="TextBox 9">
              <a:extLst>
                <a:ext uri="{FF2B5EF4-FFF2-40B4-BE49-F238E27FC236}">
                  <a16:creationId xmlns:a16="http://schemas.microsoft.com/office/drawing/2014/main" id="{F03F318F-D78F-B874-18D9-4F90D8FFF369}"/>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13" name="TextBox 12">
              <a:extLst>
                <a:ext uri="{FF2B5EF4-FFF2-40B4-BE49-F238E27FC236}">
                  <a16:creationId xmlns:a16="http://schemas.microsoft.com/office/drawing/2014/main" id="{E164F920-ADEF-2ED0-6D5B-283CE98BE13C}"/>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14" name="Picture 13" descr="Logo&#10;&#10;Description automatically generated">
            <a:extLst>
              <a:ext uri="{FF2B5EF4-FFF2-40B4-BE49-F238E27FC236}">
                <a16:creationId xmlns:a16="http://schemas.microsoft.com/office/drawing/2014/main" id="{0D7D1B64-DBBC-7DF2-01BE-A9AF707F2882}"/>
              </a:ext>
            </a:extLst>
          </p:cNvPr>
          <p:cNvPicPr>
            <a:picLocks noChangeAspect="1"/>
          </p:cNvPicPr>
          <p:nvPr/>
        </p:nvPicPr>
        <p:blipFill>
          <a:blip r:embed="rId7"/>
          <a:stretch>
            <a:fillRect/>
          </a:stretch>
        </p:blipFill>
        <p:spPr>
          <a:xfrm>
            <a:off x="10643191" y="6348426"/>
            <a:ext cx="1212477" cy="369658"/>
          </a:xfrm>
          <a:prstGeom prst="rect">
            <a:avLst/>
          </a:prstGeom>
        </p:spPr>
      </p:pic>
      <p:pic>
        <p:nvPicPr>
          <p:cNvPr id="15" name="Picture 14" descr="Logo&#10;&#10;Description automatically generated">
            <a:extLst>
              <a:ext uri="{FF2B5EF4-FFF2-40B4-BE49-F238E27FC236}">
                <a16:creationId xmlns:a16="http://schemas.microsoft.com/office/drawing/2014/main" id="{A3E96948-9BD1-6B3A-F5A7-ABA47F2114D5}"/>
              </a:ext>
            </a:extLst>
          </p:cNvPr>
          <p:cNvPicPr>
            <a:picLocks noChangeAspect="1"/>
          </p:cNvPicPr>
          <p:nvPr/>
        </p:nvPicPr>
        <p:blipFill>
          <a:blip r:embed="rId9"/>
          <a:stretch>
            <a:fillRect/>
          </a:stretch>
        </p:blipFill>
        <p:spPr>
          <a:xfrm>
            <a:off x="4863349" y="6334759"/>
            <a:ext cx="1048717" cy="443302"/>
          </a:xfrm>
          <a:prstGeom prst="rect">
            <a:avLst/>
          </a:prstGeom>
        </p:spPr>
      </p:pic>
      <p:sp>
        <p:nvSpPr>
          <p:cNvPr id="12" name="Rectangle 11">
            <a:extLst>
              <a:ext uri="{FF2B5EF4-FFF2-40B4-BE49-F238E27FC236}">
                <a16:creationId xmlns:a16="http://schemas.microsoft.com/office/drawing/2014/main" id="{C62D3902-4253-4323-95FC-CB607C9F74DA}"/>
              </a:ext>
            </a:extLst>
          </p:cNvPr>
          <p:cNvSpPr/>
          <p:nvPr/>
        </p:nvSpPr>
        <p:spPr>
          <a:xfrm>
            <a:off x="5486417" y="2017697"/>
            <a:ext cx="6002004" cy="2800856"/>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prstClr val="black"/>
                </a:solidFill>
                <a:effectLst/>
                <a:uLnTx/>
                <a:uFillTx/>
                <a:latin typeface="Calibri" panose="020F0502020204030204"/>
                <a:ea typeface="+mn-ea"/>
                <a:cs typeface="+mn-cs"/>
              </a:rPr>
              <a:t>Susan,</a:t>
            </a:r>
            <a:r>
              <a:rPr kumimoji="0" lang="en-US" sz="220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2200" i="0" u="none" strike="noStrike" kern="1200" cap="none" spc="0" normalizeH="0" baseline="0" noProof="0" dirty="0">
                <a:ln>
                  <a:noFill/>
                </a:ln>
                <a:solidFill>
                  <a:prstClr val="black"/>
                </a:solidFill>
                <a:effectLst/>
                <a:uLnTx/>
                <a:uFillTx/>
                <a:latin typeface="Calibri" panose="020F0502020204030204"/>
                <a:ea typeface="+mn-ea"/>
                <a:cs typeface="+mn-cs"/>
              </a:rPr>
              <a:t>a divorced 62-year-old,</a:t>
            </a:r>
            <a:r>
              <a:rPr kumimoji="0" lang="en-US" sz="220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2200" i="0" u="none" strike="noStrike" kern="1200" cap="none" spc="0" normalizeH="0" baseline="0" noProof="0" dirty="0">
                <a:ln>
                  <a:noFill/>
                </a:ln>
                <a:solidFill>
                  <a:prstClr val="black"/>
                </a:solidFill>
                <a:effectLst/>
                <a:uLnTx/>
                <a:uFillTx/>
                <a:latin typeface="Calibri" panose="020F0502020204030204"/>
                <a:ea typeface="+mn-ea"/>
                <a:cs typeface="+mn-cs"/>
              </a:rPr>
              <a:t>has recently retired from her job as a teacher. She has received a lump-sum from her pension of £40,000. Susan has an outstanding mortgage of £25,000. Her two children live away from home and both work in full-time jobs. Susan is considering using some of her pension lump-sum to repay the remaining mortgage.</a:t>
            </a:r>
          </a:p>
        </p:txBody>
      </p:sp>
      <p:sp>
        <p:nvSpPr>
          <p:cNvPr id="54" name="Rectangle 53">
            <a:extLst>
              <a:ext uri="{FF2B5EF4-FFF2-40B4-BE49-F238E27FC236}">
                <a16:creationId xmlns:a16="http://schemas.microsoft.com/office/drawing/2014/main" id="{0A13D7E0-066A-68DB-BEC9-DFE239974BF8}"/>
              </a:ext>
            </a:extLst>
          </p:cNvPr>
          <p:cNvSpPr/>
          <p:nvPr/>
        </p:nvSpPr>
        <p:spPr>
          <a:xfrm>
            <a:off x="2193269" y="5067300"/>
            <a:ext cx="9364392" cy="952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List the potential advantages and disadvantages for Susan of using her savings to pay off her remaining mortgage</a:t>
            </a:r>
          </a:p>
        </p:txBody>
      </p:sp>
      <p:pic>
        <p:nvPicPr>
          <p:cNvPr id="16" name="ES_WhenSomedayCame.mp3">
            <a:hlinkClick r:id="" action="ppaction://media"/>
            <a:extLst>
              <a:ext uri="{FF2B5EF4-FFF2-40B4-BE49-F238E27FC236}">
                <a16:creationId xmlns:a16="http://schemas.microsoft.com/office/drawing/2014/main" id="{D5BE7BC8-8911-7CFB-78BD-54C13752B459}"/>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0278110" y="469424"/>
            <a:ext cx="812800" cy="812800"/>
          </a:xfrm>
          <a:prstGeom prst="rect">
            <a:avLst/>
          </a:prstGeom>
        </p:spPr>
      </p:pic>
      <p:sp>
        <p:nvSpPr>
          <p:cNvPr id="17" name="Oval 16">
            <a:extLst>
              <a:ext uri="{FF2B5EF4-FFF2-40B4-BE49-F238E27FC236}">
                <a16:creationId xmlns:a16="http://schemas.microsoft.com/office/drawing/2014/main" id="{1D877368-0910-A616-9E53-889AB3D8F98B}"/>
              </a:ext>
            </a:extLst>
          </p:cNvPr>
          <p:cNvSpPr/>
          <p:nvPr/>
        </p:nvSpPr>
        <p:spPr>
          <a:xfrm>
            <a:off x="10055767" y="382407"/>
            <a:ext cx="1242153" cy="12421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descr="A picture containing white, photo, black, plate&#10;&#10;Description automatically generated">
            <a:extLst>
              <a:ext uri="{FF2B5EF4-FFF2-40B4-BE49-F238E27FC236}">
                <a16:creationId xmlns:a16="http://schemas.microsoft.com/office/drawing/2014/main" id="{79B92863-C1A9-4E13-A7E6-1362C17C7518}"/>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96500" y="400577"/>
            <a:ext cx="1176020" cy="1205813"/>
          </a:xfrm>
          <a:prstGeom prst="rect">
            <a:avLst/>
          </a:prstGeom>
        </p:spPr>
      </p:pic>
      <p:pic>
        <p:nvPicPr>
          <p:cNvPr id="21" name="Picture 20">
            <a:extLst>
              <a:ext uri="{FF2B5EF4-FFF2-40B4-BE49-F238E27FC236}">
                <a16:creationId xmlns:a16="http://schemas.microsoft.com/office/drawing/2014/main" id="{CEBECBDB-4F7C-0A3B-D82D-6247952CEB7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650456" y="373483"/>
            <a:ext cx="68108" cy="1260000"/>
          </a:xfrm>
          <a:prstGeom prst="rect">
            <a:avLst/>
          </a:prstGeom>
        </p:spPr>
      </p:pic>
      <p:sp>
        <p:nvSpPr>
          <p:cNvPr id="22" name="Oval 21">
            <a:extLst>
              <a:ext uri="{FF2B5EF4-FFF2-40B4-BE49-F238E27FC236}">
                <a16:creationId xmlns:a16="http://schemas.microsoft.com/office/drawing/2014/main" id="{52DA93B1-65BA-EAD9-671C-5B66380B5287}"/>
              </a:ext>
            </a:extLst>
          </p:cNvPr>
          <p:cNvSpPr/>
          <p:nvPr/>
        </p:nvSpPr>
        <p:spPr>
          <a:xfrm>
            <a:off x="10594510" y="913483"/>
            <a:ext cx="180000" cy="18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descr="A person sitting at a table with a computer&#10;&#10;Description automatically generated with medium confidence">
            <a:extLst>
              <a:ext uri="{FF2B5EF4-FFF2-40B4-BE49-F238E27FC236}">
                <a16:creationId xmlns:a16="http://schemas.microsoft.com/office/drawing/2014/main" id="{C8774821-0ACE-7AB2-9035-41E9A57E455A}"/>
              </a:ext>
            </a:extLst>
          </p:cNvPr>
          <p:cNvPicPr>
            <a:picLocks noChangeAspect="1"/>
          </p:cNvPicPr>
          <p:nvPr/>
        </p:nvPicPr>
        <p:blipFill>
          <a:blip r:embed="rId13"/>
          <a:stretch>
            <a:fillRect/>
          </a:stretch>
        </p:blipFill>
        <p:spPr>
          <a:xfrm>
            <a:off x="2255520" y="2017697"/>
            <a:ext cx="3048000" cy="2032000"/>
          </a:xfrm>
          <a:prstGeom prst="rect">
            <a:avLst/>
          </a:prstGeom>
        </p:spPr>
      </p:pic>
    </p:spTree>
    <p:extLst>
      <p:ext uri="{BB962C8B-B14F-4D97-AF65-F5344CB8AC3E}">
        <p14:creationId xmlns:p14="http://schemas.microsoft.com/office/powerpoint/2010/main" val="166812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60000" fill="hold"/>
                                        <p:tgtEl>
                                          <p:spTgt spid="21"/>
                                        </p:tgtEl>
                                        <p:attrNameLst>
                                          <p:attrName>r</p:attrName>
                                        </p:attrNameLst>
                                      </p:cBhvr>
                                    </p:animRot>
                                  </p:childTnLst>
                                </p:cTn>
                              </p:par>
                              <p:par>
                                <p:cTn id="11" presetID="1" presetClass="mediacall" presetSubtype="0" fill="hold" nodeType="withEffect">
                                  <p:stCondLst>
                                    <p:cond delay="0"/>
                                  </p:stCondLst>
                                  <p:childTnLst>
                                    <p:cmd type="call" cmd="playFrom(0.0)">
                                      <p:cBhvr>
                                        <p:cTn id="12" dur="60576"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cond evt="onNext" delay="0">
                      <p:tgtEl>
                        <p:sldTgt/>
                      </p:tgtEl>
                    </p:cond>
                  </p:endCondLst>
                </p:cTn>
                <p:tgtEl>
                  <p:spTgt spid="3"/>
                </p:tgtEl>
              </p:cMediaNode>
            </p:audio>
            <p:audio>
              <p:cMediaNode vol="80000">
                <p:cTn id="14" fill="hold" display="0">
                  <p:stCondLst>
                    <p:cond delay="indefinite"/>
                  </p:stCondLst>
                  <p:endCondLst>
                    <p:cond evt="onStopAudio" delay="0">
                      <p:tgtEl>
                        <p:sldTgt/>
                      </p:tgtEl>
                    </p:cond>
                  </p:endCondLst>
                </p:cTn>
                <p:tgtEl>
                  <p:spTgt spid="16"/>
                </p:tgtEl>
              </p:cMediaNode>
            </p:audio>
          </p:childTnLst>
        </p:cTn>
      </p:par>
    </p:tnLst>
    <p:bldLst>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6A09239-134D-C043-A528-6A414CB88B93}"/>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73F3C9F-608B-82E2-E985-5D7865D979E3}"/>
              </a:ext>
            </a:extLst>
          </p:cNvPr>
          <p:cNvSpPr/>
          <p:nvPr/>
        </p:nvSpPr>
        <p:spPr>
          <a:xfrm>
            <a:off x="2193269" y="3539358"/>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A</a:t>
            </a:r>
          </a:p>
        </p:txBody>
      </p:sp>
      <p:sp>
        <p:nvSpPr>
          <p:cNvPr id="14" name="Rectangle 13">
            <a:extLst>
              <a:ext uri="{FF2B5EF4-FFF2-40B4-BE49-F238E27FC236}">
                <a16:creationId xmlns:a16="http://schemas.microsoft.com/office/drawing/2014/main" id="{9B8AD0F6-5625-6F12-0A74-1030C8C24499}"/>
              </a:ext>
            </a:extLst>
          </p:cNvPr>
          <p:cNvSpPr/>
          <p:nvPr/>
        </p:nvSpPr>
        <p:spPr>
          <a:xfrm>
            <a:off x="7125266" y="3539358"/>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B</a:t>
            </a:r>
          </a:p>
        </p:txBody>
      </p:sp>
      <p:sp>
        <p:nvSpPr>
          <p:cNvPr id="15" name="Rectangle 14">
            <a:extLst>
              <a:ext uri="{FF2B5EF4-FFF2-40B4-BE49-F238E27FC236}">
                <a16:creationId xmlns:a16="http://schemas.microsoft.com/office/drawing/2014/main" id="{9BC12473-6B5B-35D6-2C15-0DAEC22C333D}"/>
              </a:ext>
            </a:extLst>
          </p:cNvPr>
          <p:cNvSpPr/>
          <p:nvPr/>
        </p:nvSpPr>
        <p:spPr>
          <a:xfrm>
            <a:off x="2193269" y="4868373"/>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C</a:t>
            </a:r>
          </a:p>
        </p:txBody>
      </p:sp>
      <p:sp>
        <p:nvSpPr>
          <p:cNvPr id="16" name="Rectangle 15">
            <a:extLst>
              <a:ext uri="{FF2B5EF4-FFF2-40B4-BE49-F238E27FC236}">
                <a16:creationId xmlns:a16="http://schemas.microsoft.com/office/drawing/2014/main" id="{B1E176AA-82F6-D2D9-7DEF-3055DDC9BDB6}"/>
              </a:ext>
            </a:extLst>
          </p:cNvPr>
          <p:cNvSpPr/>
          <p:nvPr/>
        </p:nvSpPr>
        <p:spPr>
          <a:xfrm>
            <a:off x="7125266" y="4868373"/>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D</a:t>
            </a:r>
          </a:p>
        </p:txBody>
      </p:sp>
      <p:sp>
        <p:nvSpPr>
          <p:cNvPr id="17" name="TextBox 16">
            <a:extLst>
              <a:ext uri="{FF2B5EF4-FFF2-40B4-BE49-F238E27FC236}">
                <a16:creationId xmlns:a16="http://schemas.microsoft.com/office/drawing/2014/main" id="{3ABD37FA-38A5-9408-DBA4-A3D9BE3E8519}"/>
              </a:ext>
            </a:extLst>
          </p:cNvPr>
          <p:cNvSpPr txBox="1"/>
          <p:nvPr/>
        </p:nvSpPr>
        <p:spPr>
          <a:xfrm>
            <a:off x="3404002" y="3777525"/>
            <a:ext cx="3153786" cy="584775"/>
          </a:xfrm>
          <a:prstGeom prst="rect">
            <a:avLst/>
          </a:prstGeom>
          <a:noFill/>
        </p:spPr>
        <p:txBody>
          <a:bodyPr wrap="square" rtlCol="0">
            <a:spAutoFit/>
          </a:bodyPr>
          <a:lstStyle/>
          <a:p>
            <a:r>
              <a:rPr lang="en-GB" sz="3200" dirty="0">
                <a:ea typeface="Open Sans" panose="020B0606030504020204" pitchFamily="34" charset="0"/>
                <a:cs typeface="Arial" panose="020B0604020202020204" pitchFamily="34" charset="0"/>
              </a:rPr>
              <a:t>Cheque</a:t>
            </a:r>
          </a:p>
        </p:txBody>
      </p:sp>
      <p:sp>
        <p:nvSpPr>
          <p:cNvPr id="21" name="TextBox 20">
            <a:extLst>
              <a:ext uri="{FF2B5EF4-FFF2-40B4-BE49-F238E27FC236}">
                <a16:creationId xmlns:a16="http://schemas.microsoft.com/office/drawing/2014/main" id="{E0A7D0E2-C800-B034-B586-9482D6889F80}"/>
              </a:ext>
            </a:extLst>
          </p:cNvPr>
          <p:cNvSpPr txBox="1"/>
          <p:nvPr/>
        </p:nvSpPr>
        <p:spPr>
          <a:xfrm>
            <a:off x="2167869" y="254875"/>
            <a:ext cx="9378618" cy="1508105"/>
          </a:xfrm>
          <a:prstGeom prst="rect">
            <a:avLst/>
          </a:prstGeom>
          <a:noFill/>
        </p:spPr>
        <p:txBody>
          <a:bodyPr wrap="square" rtlCol="0">
            <a:spAutoFit/>
          </a:bodyPr>
          <a:lstStyle/>
          <a:p>
            <a:r>
              <a:rPr lang="en-US" sz="4600" dirty="0"/>
              <a:t>Which </a:t>
            </a:r>
            <a:r>
              <a:rPr lang="en-US" sz="4600" b="1" dirty="0"/>
              <a:t>one</a:t>
            </a:r>
            <a:r>
              <a:rPr lang="en-US" sz="4600" dirty="0"/>
              <a:t> of these is </a:t>
            </a:r>
            <a:r>
              <a:rPr lang="en-US" sz="4600" b="1" dirty="0"/>
              <a:t>NOT</a:t>
            </a:r>
            <a:r>
              <a:rPr lang="en-US" sz="4600" dirty="0"/>
              <a:t> a method of payment?</a:t>
            </a:r>
          </a:p>
        </p:txBody>
      </p:sp>
      <p:sp>
        <p:nvSpPr>
          <p:cNvPr id="22" name="Rounded Rectangle 21">
            <a:extLst>
              <a:ext uri="{FF2B5EF4-FFF2-40B4-BE49-F238E27FC236}">
                <a16:creationId xmlns:a16="http://schemas.microsoft.com/office/drawing/2014/main" id="{3BFF66FC-F972-5B3D-B28C-67C08B7DC5E2}"/>
              </a:ext>
            </a:extLst>
          </p:cNvPr>
          <p:cNvSpPr/>
          <p:nvPr/>
        </p:nvSpPr>
        <p:spPr>
          <a:xfrm>
            <a:off x="6846657" y="3403762"/>
            <a:ext cx="4799244" cy="1279634"/>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3C7E3D7-988C-EA58-5024-3E9F60B78389}"/>
              </a:ext>
            </a:extLst>
          </p:cNvPr>
          <p:cNvSpPr txBox="1"/>
          <p:nvPr/>
        </p:nvSpPr>
        <p:spPr>
          <a:xfrm>
            <a:off x="3404002" y="5082217"/>
            <a:ext cx="3153786" cy="584775"/>
          </a:xfrm>
          <a:prstGeom prst="rect">
            <a:avLst/>
          </a:prstGeom>
          <a:noFill/>
        </p:spPr>
        <p:txBody>
          <a:bodyPr wrap="square" rtlCol="0">
            <a:spAutoFit/>
          </a:bodyPr>
          <a:lstStyle/>
          <a:p>
            <a:r>
              <a:rPr lang="en-GB" sz="3200" dirty="0">
                <a:ea typeface="Open Sans" panose="020B0606030504020204" pitchFamily="34" charset="0"/>
                <a:cs typeface="Arial" panose="020B0604020202020204" pitchFamily="34" charset="0"/>
              </a:rPr>
              <a:t>Standing order</a:t>
            </a:r>
          </a:p>
        </p:txBody>
      </p:sp>
      <p:sp>
        <p:nvSpPr>
          <p:cNvPr id="24" name="TextBox 23">
            <a:extLst>
              <a:ext uri="{FF2B5EF4-FFF2-40B4-BE49-F238E27FC236}">
                <a16:creationId xmlns:a16="http://schemas.microsoft.com/office/drawing/2014/main" id="{8F3B806F-F102-9B20-0D06-54A1D6CB3B4D}"/>
              </a:ext>
            </a:extLst>
          </p:cNvPr>
          <p:cNvSpPr txBox="1"/>
          <p:nvPr/>
        </p:nvSpPr>
        <p:spPr>
          <a:xfrm>
            <a:off x="8469122" y="3728894"/>
            <a:ext cx="2948178" cy="584775"/>
          </a:xfrm>
          <a:prstGeom prst="rect">
            <a:avLst/>
          </a:prstGeom>
          <a:noFill/>
        </p:spPr>
        <p:txBody>
          <a:bodyPr wrap="square" rtlCol="0">
            <a:spAutoFit/>
          </a:bodyPr>
          <a:lstStyle/>
          <a:p>
            <a:r>
              <a:rPr lang="en-GB" sz="3200" dirty="0">
                <a:ea typeface="Open Sans" panose="020B0606030504020204" pitchFamily="34" charset="0"/>
                <a:cs typeface="Arial" panose="020B0604020202020204" pitchFamily="34" charset="0"/>
              </a:rPr>
              <a:t>Payday loan</a:t>
            </a:r>
          </a:p>
        </p:txBody>
      </p:sp>
      <p:sp>
        <p:nvSpPr>
          <p:cNvPr id="25" name="TextBox 24">
            <a:extLst>
              <a:ext uri="{FF2B5EF4-FFF2-40B4-BE49-F238E27FC236}">
                <a16:creationId xmlns:a16="http://schemas.microsoft.com/office/drawing/2014/main" id="{D1DDF540-3EF1-E260-8948-5132B198BC19}"/>
              </a:ext>
            </a:extLst>
          </p:cNvPr>
          <p:cNvSpPr txBox="1"/>
          <p:nvPr/>
        </p:nvSpPr>
        <p:spPr>
          <a:xfrm>
            <a:off x="8469121" y="5038794"/>
            <a:ext cx="2948179" cy="584775"/>
          </a:xfrm>
          <a:prstGeom prst="rect">
            <a:avLst/>
          </a:prstGeom>
          <a:noFill/>
        </p:spPr>
        <p:txBody>
          <a:bodyPr wrap="square" rtlCol="0">
            <a:spAutoFit/>
          </a:bodyPr>
          <a:lstStyle/>
          <a:p>
            <a:r>
              <a:rPr lang="en-GB" sz="3200" dirty="0">
                <a:ea typeface="Open Sans" panose="020B0606030504020204" pitchFamily="34" charset="0"/>
                <a:cs typeface="Arial" panose="020B0604020202020204" pitchFamily="34" charset="0"/>
              </a:rPr>
              <a:t>Cash</a:t>
            </a:r>
          </a:p>
        </p:txBody>
      </p:sp>
      <p:grpSp>
        <p:nvGrpSpPr>
          <p:cNvPr id="18" name="Group 17">
            <a:extLst>
              <a:ext uri="{FF2B5EF4-FFF2-40B4-BE49-F238E27FC236}">
                <a16:creationId xmlns:a16="http://schemas.microsoft.com/office/drawing/2014/main" id="{189EAD4D-A387-500B-1A02-9F3CA2AEBCC4}"/>
              </a:ext>
            </a:extLst>
          </p:cNvPr>
          <p:cNvGrpSpPr/>
          <p:nvPr/>
        </p:nvGrpSpPr>
        <p:grpSpPr>
          <a:xfrm>
            <a:off x="0" y="6239434"/>
            <a:ext cx="12191997" cy="618565"/>
            <a:chOff x="0" y="0"/>
            <a:chExt cx="12192000" cy="6858000"/>
          </a:xfrm>
        </p:grpSpPr>
        <p:sp>
          <p:nvSpPr>
            <p:cNvPr id="19" name="Rectangle 18">
              <a:extLst>
                <a:ext uri="{FF2B5EF4-FFF2-40B4-BE49-F238E27FC236}">
                  <a16:creationId xmlns:a16="http://schemas.microsoft.com/office/drawing/2014/main" id="{5B8B8679-6B7C-B068-1947-969F6327FE87}"/>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51D08E8-D964-F83A-582A-EB1CAC6A22EB}"/>
                </a:ext>
              </a:extLst>
            </p:cNvPr>
            <p:cNvGrpSpPr/>
            <p:nvPr/>
          </p:nvGrpSpPr>
          <p:grpSpPr>
            <a:xfrm>
              <a:off x="4529957" y="0"/>
              <a:ext cx="7662043" cy="6858000"/>
              <a:chOff x="4529957" y="0"/>
              <a:chExt cx="7662043" cy="6858000"/>
            </a:xfrm>
          </p:grpSpPr>
          <p:sp>
            <p:nvSpPr>
              <p:cNvPr id="26" name="Parallelogram 25">
                <a:extLst>
                  <a:ext uri="{FF2B5EF4-FFF2-40B4-BE49-F238E27FC236}">
                    <a16:creationId xmlns:a16="http://schemas.microsoft.com/office/drawing/2014/main" id="{B87B901F-0F76-90BB-ED86-DDC10BDC94FE}"/>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123CAE2-E014-3CA6-68F9-9FDB4E1A2FE5}"/>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7">
            <a:extLst>
              <a:ext uri="{FF2B5EF4-FFF2-40B4-BE49-F238E27FC236}">
                <a16:creationId xmlns:a16="http://schemas.microsoft.com/office/drawing/2014/main" id="{FACCB05E-663B-6A53-08ED-E61FF4512A0A}"/>
              </a:ext>
            </a:extLst>
          </p:cNvPr>
          <p:cNvGrpSpPr/>
          <p:nvPr/>
        </p:nvGrpSpPr>
        <p:grpSpPr>
          <a:xfrm>
            <a:off x="137019" y="6358476"/>
            <a:ext cx="4219142" cy="395869"/>
            <a:chOff x="974693" y="6379619"/>
            <a:chExt cx="4219142" cy="395869"/>
          </a:xfrm>
        </p:grpSpPr>
        <p:sp>
          <p:nvSpPr>
            <p:cNvPr id="29" name="TextBox 28">
              <a:extLst>
                <a:ext uri="{FF2B5EF4-FFF2-40B4-BE49-F238E27FC236}">
                  <a16:creationId xmlns:a16="http://schemas.microsoft.com/office/drawing/2014/main" id="{732B3462-4C66-F29E-6FCE-F4443335F4CF}"/>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30" name="TextBox 29">
              <a:extLst>
                <a:ext uri="{FF2B5EF4-FFF2-40B4-BE49-F238E27FC236}">
                  <a16:creationId xmlns:a16="http://schemas.microsoft.com/office/drawing/2014/main" id="{9F4BE0D9-5870-012C-ACF4-FE94BBCA9A14}"/>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31" name="Picture 30" descr="Logo&#10;&#10;Description automatically generated">
            <a:extLst>
              <a:ext uri="{FF2B5EF4-FFF2-40B4-BE49-F238E27FC236}">
                <a16:creationId xmlns:a16="http://schemas.microsoft.com/office/drawing/2014/main" id="{04510A1B-EA55-BFD7-15BE-A8599C01C3F8}"/>
              </a:ext>
            </a:extLst>
          </p:cNvPr>
          <p:cNvPicPr>
            <a:picLocks noChangeAspect="1"/>
          </p:cNvPicPr>
          <p:nvPr/>
        </p:nvPicPr>
        <p:blipFill>
          <a:blip r:embed="rId2"/>
          <a:stretch>
            <a:fillRect/>
          </a:stretch>
        </p:blipFill>
        <p:spPr>
          <a:xfrm>
            <a:off x="10643191" y="6348426"/>
            <a:ext cx="1212477" cy="369658"/>
          </a:xfrm>
          <a:prstGeom prst="rect">
            <a:avLst/>
          </a:prstGeom>
        </p:spPr>
      </p:pic>
      <p:pic>
        <p:nvPicPr>
          <p:cNvPr id="32" name="Picture 31" descr="Logo&#10;&#10;Description automatically generated">
            <a:extLst>
              <a:ext uri="{FF2B5EF4-FFF2-40B4-BE49-F238E27FC236}">
                <a16:creationId xmlns:a16="http://schemas.microsoft.com/office/drawing/2014/main" id="{3189B34F-DD9D-9DB5-57E6-3C9450350CB1}"/>
              </a:ext>
            </a:extLst>
          </p:cNvPr>
          <p:cNvPicPr>
            <a:picLocks noChangeAspect="1"/>
          </p:cNvPicPr>
          <p:nvPr/>
        </p:nvPicPr>
        <p:blipFill>
          <a:blip r:embed="rId3"/>
          <a:stretch>
            <a:fillRect/>
          </a:stretch>
        </p:blipFill>
        <p:spPr>
          <a:xfrm>
            <a:off x="4863349" y="6334759"/>
            <a:ext cx="1048717" cy="443302"/>
          </a:xfrm>
          <a:prstGeom prst="rect">
            <a:avLst/>
          </a:prstGeom>
        </p:spPr>
      </p:pic>
    </p:spTree>
    <p:extLst>
      <p:ext uri="{BB962C8B-B14F-4D97-AF65-F5344CB8AC3E}">
        <p14:creationId xmlns:p14="http://schemas.microsoft.com/office/powerpoint/2010/main" val="154790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F134A5D-49B4-7C84-02CB-6688DEE2A5E1}"/>
              </a:ext>
            </a:extLst>
          </p:cNvPr>
          <p:cNvSpPr/>
          <p:nvPr/>
        </p:nvSpPr>
        <p:spPr>
          <a:xfrm>
            <a:off x="2193269" y="1878733"/>
            <a:ext cx="9356339" cy="618566"/>
          </a:xfrm>
          <a:prstGeom prst="rect">
            <a:avLst/>
          </a:prstGeom>
          <a:solidFill>
            <a:schemeClr val="accent4">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Calibri" panose="020F0502020204030204"/>
                <a:ea typeface="+mn-ea"/>
                <a:cs typeface="+mn-cs"/>
              </a:rPr>
              <a:t>SUSAN AND HER PENSIONS LUMP SU</a:t>
            </a:r>
            <a:r>
              <a:rPr lang="en-US" sz="2700" b="1" dirty="0">
                <a:solidFill>
                  <a:prstClr val="black"/>
                </a:solidFill>
                <a:latin typeface="Calibri" panose="020F0502020204030204"/>
              </a:rPr>
              <a:t>M</a:t>
            </a:r>
            <a:endParaRPr kumimoji="0" lang="en-US" sz="27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BABE410E-68D1-8CEC-C674-1DCEB4A96246}"/>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454605D-BD96-4E2E-DC19-CCB3A0E32526}"/>
              </a:ext>
            </a:extLst>
          </p:cNvPr>
          <p:cNvSpPr/>
          <p:nvPr/>
        </p:nvSpPr>
        <p:spPr>
          <a:xfrm>
            <a:off x="2193269" y="318002"/>
            <a:ext cx="9364392" cy="1373638"/>
          </a:xfrm>
          <a:prstGeom prst="rect">
            <a:avLst/>
          </a:prstGeom>
          <a:solidFill>
            <a:srgbClr val="00B0F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THE PERSONAL FINANCE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CONSULTANTS</a:t>
            </a:r>
          </a:p>
        </p:txBody>
      </p:sp>
      <p:pic>
        <p:nvPicPr>
          <p:cNvPr id="7" name="Picture 6">
            <a:extLst>
              <a:ext uri="{FF2B5EF4-FFF2-40B4-BE49-F238E27FC236}">
                <a16:creationId xmlns:a16="http://schemas.microsoft.com/office/drawing/2014/main" id="{18695750-7597-6EB5-E504-FACA8CF4E14B}"/>
              </a:ext>
            </a:extLst>
          </p:cNvPr>
          <p:cNvPicPr>
            <a:picLocks noChangeAspect="1"/>
          </p:cNvPicPr>
          <p:nvPr/>
        </p:nvPicPr>
        <p:blipFill>
          <a:blip r:embed="rId2"/>
          <a:stretch>
            <a:fillRect/>
          </a:stretch>
        </p:blipFill>
        <p:spPr>
          <a:xfrm>
            <a:off x="2402950" y="533269"/>
            <a:ext cx="1597212" cy="994291"/>
          </a:xfrm>
          <a:prstGeom prst="rect">
            <a:avLst/>
          </a:prstGeom>
        </p:spPr>
      </p:pic>
      <p:pic>
        <p:nvPicPr>
          <p:cNvPr id="8" name="Picture 7" descr="Logo&#10;&#10;Description automatically generated">
            <a:extLst>
              <a:ext uri="{FF2B5EF4-FFF2-40B4-BE49-F238E27FC236}">
                <a16:creationId xmlns:a16="http://schemas.microsoft.com/office/drawing/2014/main" id="{DAFC8FD3-6302-346D-E375-DC081E8B1513}"/>
              </a:ext>
            </a:extLst>
          </p:cNvPr>
          <p:cNvPicPr>
            <a:picLocks noChangeAspect="1"/>
          </p:cNvPicPr>
          <p:nvPr/>
        </p:nvPicPr>
        <p:blipFill>
          <a:blip r:embed="rId3"/>
          <a:stretch>
            <a:fillRect/>
          </a:stretch>
        </p:blipFill>
        <p:spPr>
          <a:xfrm>
            <a:off x="10643191" y="6348426"/>
            <a:ext cx="1212477" cy="369658"/>
          </a:xfrm>
          <a:prstGeom prst="rect">
            <a:avLst/>
          </a:prstGeom>
        </p:spPr>
      </p:pic>
      <p:pic>
        <p:nvPicPr>
          <p:cNvPr id="9" name="Picture 8" descr="Logo&#10;&#10;Description automatically generated">
            <a:extLst>
              <a:ext uri="{FF2B5EF4-FFF2-40B4-BE49-F238E27FC236}">
                <a16:creationId xmlns:a16="http://schemas.microsoft.com/office/drawing/2014/main" id="{5DEA16EC-6A83-8548-D4D9-C9C116F25848}"/>
              </a:ext>
            </a:extLst>
          </p:cNvPr>
          <p:cNvPicPr>
            <a:picLocks noChangeAspect="1"/>
          </p:cNvPicPr>
          <p:nvPr/>
        </p:nvPicPr>
        <p:blipFill>
          <a:blip r:embed="rId3"/>
          <a:stretch>
            <a:fillRect/>
          </a:stretch>
        </p:blipFill>
        <p:spPr>
          <a:xfrm>
            <a:off x="10643191" y="6348426"/>
            <a:ext cx="1212477" cy="369658"/>
          </a:xfrm>
          <a:prstGeom prst="rect">
            <a:avLst/>
          </a:prstGeom>
        </p:spPr>
      </p:pic>
      <p:grpSp>
        <p:nvGrpSpPr>
          <p:cNvPr id="11" name="Group 10">
            <a:extLst>
              <a:ext uri="{FF2B5EF4-FFF2-40B4-BE49-F238E27FC236}">
                <a16:creationId xmlns:a16="http://schemas.microsoft.com/office/drawing/2014/main" id="{D1A0AD20-372E-8F4F-7AE6-09178083A542}"/>
              </a:ext>
            </a:extLst>
          </p:cNvPr>
          <p:cNvGrpSpPr/>
          <p:nvPr/>
        </p:nvGrpSpPr>
        <p:grpSpPr>
          <a:xfrm>
            <a:off x="0" y="6239434"/>
            <a:ext cx="12191997" cy="618565"/>
            <a:chOff x="0" y="0"/>
            <a:chExt cx="12192000" cy="6858000"/>
          </a:xfrm>
        </p:grpSpPr>
        <p:sp>
          <p:nvSpPr>
            <p:cNvPr id="12" name="Rectangle 11">
              <a:extLst>
                <a:ext uri="{FF2B5EF4-FFF2-40B4-BE49-F238E27FC236}">
                  <a16:creationId xmlns:a16="http://schemas.microsoft.com/office/drawing/2014/main" id="{775E4ECD-CCBF-FEE5-B4E6-521116E622A2}"/>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B16D6BC0-0A7A-F805-0C9C-7EE52A3B78C8}"/>
                </a:ext>
              </a:extLst>
            </p:cNvPr>
            <p:cNvGrpSpPr/>
            <p:nvPr/>
          </p:nvGrpSpPr>
          <p:grpSpPr>
            <a:xfrm>
              <a:off x="4529957" y="0"/>
              <a:ext cx="7662043" cy="6858000"/>
              <a:chOff x="4529957" y="0"/>
              <a:chExt cx="7662043" cy="6858000"/>
            </a:xfrm>
          </p:grpSpPr>
          <p:sp>
            <p:nvSpPr>
              <p:cNvPr id="18" name="Parallelogram 17">
                <a:extLst>
                  <a:ext uri="{FF2B5EF4-FFF2-40B4-BE49-F238E27FC236}">
                    <a16:creationId xmlns:a16="http://schemas.microsoft.com/office/drawing/2014/main" id="{2854E6BD-A65C-317D-1CA8-3BF85833A93E}"/>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664770D-FDA2-B6B3-4A12-D4CFD2574960}"/>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583689C8-FA33-AB5B-E505-94483B6EF52A}"/>
              </a:ext>
            </a:extLst>
          </p:cNvPr>
          <p:cNvGrpSpPr/>
          <p:nvPr/>
        </p:nvGrpSpPr>
        <p:grpSpPr>
          <a:xfrm>
            <a:off x="137019" y="6358476"/>
            <a:ext cx="4219142" cy="395869"/>
            <a:chOff x="974693" y="6379619"/>
            <a:chExt cx="4219142" cy="395869"/>
          </a:xfrm>
        </p:grpSpPr>
        <p:sp>
          <p:nvSpPr>
            <p:cNvPr id="21" name="TextBox 20">
              <a:extLst>
                <a:ext uri="{FF2B5EF4-FFF2-40B4-BE49-F238E27FC236}">
                  <a16:creationId xmlns:a16="http://schemas.microsoft.com/office/drawing/2014/main" id="{B2A629EB-B2C4-FF5F-98D3-3AD79DC9B22D}"/>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35" name="TextBox 34">
              <a:extLst>
                <a:ext uri="{FF2B5EF4-FFF2-40B4-BE49-F238E27FC236}">
                  <a16:creationId xmlns:a16="http://schemas.microsoft.com/office/drawing/2014/main" id="{077DEC53-4671-B11B-7B56-4AF3F9C27E7E}"/>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36" name="Picture 35" descr="Logo&#10;&#10;Description automatically generated">
            <a:extLst>
              <a:ext uri="{FF2B5EF4-FFF2-40B4-BE49-F238E27FC236}">
                <a16:creationId xmlns:a16="http://schemas.microsoft.com/office/drawing/2014/main" id="{8E8EFAA1-E1F1-DFC2-E1D9-E30AA8A7CF04}"/>
              </a:ext>
            </a:extLst>
          </p:cNvPr>
          <p:cNvPicPr>
            <a:picLocks noChangeAspect="1"/>
          </p:cNvPicPr>
          <p:nvPr/>
        </p:nvPicPr>
        <p:blipFill>
          <a:blip r:embed="rId3"/>
          <a:stretch>
            <a:fillRect/>
          </a:stretch>
        </p:blipFill>
        <p:spPr>
          <a:xfrm>
            <a:off x="10643191" y="6348426"/>
            <a:ext cx="1212477" cy="369658"/>
          </a:xfrm>
          <a:prstGeom prst="rect">
            <a:avLst/>
          </a:prstGeom>
        </p:spPr>
      </p:pic>
      <p:pic>
        <p:nvPicPr>
          <p:cNvPr id="37" name="Picture 36" descr="Logo&#10;&#10;Description automatically generated">
            <a:extLst>
              <a:ext uri="{FF2B5EF4-FFF2-40B4-BE49-F238E27FC236}">
                <a16:creationId xmlns:a16="http://schemas.microsoft.com/office/drawing/2014/main" id="{857A61DB-E309-7862-972F-9E30ADC325C8}"/>
              </a:ext>
            </a:extLst>
          </p:cNvPr>
          <p:cNvPicPr>
            <a:picLocks noChangeAspect="1"/>
          </p:cNvPicPr>
          <p:nvPr/>
        </p:nvPicPr>
        <p:blipFill>
          <a:blip r:embed="rId4"/>
          <a:stretch>
            <a:fillRect/>
          </a:stretch>
        </p:blipFill>
        <p:spPr>
          <a:xfrm>
            <a:off x="4863349" y="6334759"/>
            <a:ext cx="1048717" cy="443302"/>
          </a:xfrm>
          <a:prstGeom prst="rect">
            <a:avLst/>
          </a:prstGeom>
        </p:spPr>
      </p:pic>
      <p:grpSp>
        <p:nvGrpSpPr>
          <p:cNvPr id="24" name="Group 23">
            <a:extLst>
              <a:ext uri="{FF2B5EF4-FFF2-40B4-BE49-F238E27FC236}">
                <a16:creationId xmlns:a16="http://schemas.microsoft.com/office/drawing/2014/main" id="{C8816EBC-0908-533A-DCB1-37A6F228C83D}"/>
              </a:ext>
            </a:extLst>
          </p:cNvPr>
          <p:cNvGrpSpPr/>
          <p:nvPr/>
        </p:nvGrpSpPr>
        <p:grpSpPr>
          <a:xfrm>
            <a:off x="2193269" y="2684392"/>
            <a:ext cx="4373291" cy="3262801"/>
            <a:chOff x="2193269" y="2684392"/>
            <a:chExt cx="4817128" cy="3262801"/>
          </a:xfrm>
        </p:grpSpPr>
        <p:sp>
          <p:nvSpPr>
            <p:cNvPr id="3" name="TextBox 2">
              <a:extLst>
                <a:ext uri="{FF2B5EF4-FFF2-40B4-BE49-F238E27FC236}">
                  <a16:creationId xmlns:a16="http://schemas.microsoft.com/office/drawing/2014/main" id="{E7C3EF96-9D40-6364-8843-A25C48EC24A8}"/>
                </a:ext>
              </a:extLst>
            </p:cNvPr>
            <p:cNvSpPr txBox="1"/>
            <p:nvPr/>
          </p:nvSpPr>
          <p:spPr>
            <a:xfrm>
              <a:off x="2193269" y="3238759"/>
              <a:ext cx="4817126" cy="2708434"/>
            </a:xfrm>
            <a:prstGeom prst="rect">
              <a:avLst/>
            </a:prstGeom>
            <a:noFill/>
          </p:spPr>
          <p:txBody>
            <a:bodyPr wrap="square">
              <a:spAutoFit/>
            </a:bodyPr>
            <a:lstStyle/>
            <a:p>
              <a:pPr marL="285750" indent="-285750" algn="l">
                <a:spcBef>
                  <a:spcPts val="200"/>
                </a:spcBef>
                <a:spcAft>
                  <a:spcPts val="200"/>
                </a:spcAft>
                <a:buFont typeface="Arial" panose="020B0604020202020204" pitchFamily="34" charset="0"/>
                <a:buChar char="•"/>
              </a:pPr>
              <a:r>
                <a:rPr lang="en-GB" sz="2000" b="0" i="0" dirty="0">
                  <a:solidFill>
                    <a:srgbClr val="1F1F1F"/>
                  </a:solidFill>
                  <a:effectLst/>
                  <a:latin typeface="Google Sans"/>
                </a:rPr>
                <a:t>Susan would save money on mortgage interest payments</a:t>
              </a:r>
            </a:p>
            <a:p>
              <a:pPr marL="285750" indent="-285750" algn="l">
                <a:spcBef>
                  <a:spcPts val="200"/>
                </a:spcBef>
                <a:spcAft>
                  <a:spcPts val="200"/>
                </a:spcAft>
                <a:buFont typeface="Arial" panose="020B0604020202020204" pitchFamily="34" charset="0"/>
                <a:buChar char="•"/>
              </a:pPr>
              <a:r>
                <a:rPr lang="en-GB" sz="2000" b="0" i="0" dirty="0">
                  <a:solidFill>
                    <a:srgbClr val="1F1F1F"/>
                  </a:solidFill>
                  <a:effectLst/>
                  <a:latin typeface="Google Sans"/>
                </a:rPr>
                <a:t>Susan would have more financial security in retirement</a:t>
              </a:r>
            </a:p>
            <a:p>
              <a:pPr marL="285750" indent="-285750" algn="l">
                <a:spcBef>
                  <a:spcPts val="200"/>
                </a:spcBef>
                <a:spcAft>
                  <a:spcPts val="200"/>
                </a:spcAft>
                <a:buFont typeface="Arial" panose="020B0604020202020204" pitchFamily="34" charset="0"/>
                <a:buChar char="•"/>
              </a:pPr>
              <a:r>
                <a:rPr lang="en-GB" sz="2000" b="0" i="0" dirty="0">
                  <a:solidFill>
                    <a:srgbClr val="1F1F1F"/>
                  </a:solidFill>
                  <a:effectLst/>
                  <a:latin typeface="Google Sans"/>
                </a:rPr>
                <a:t>Susan would have more disposable income each month</a:t>
              </a:r>
            </a:p>
            <a:p>
              <a:pPr marL="285750" indent="-285750" algn="l">
                <a:spcBef>
                  <a:spcPts val="200"/>
                </a:spcBef>
                <a:spcAft>
                  <a:spcPts val="200"/>
                </a:spcAft>
                <a:buFont typeface="Arial" panose="020B0604020202020204" pitchFamily="34" charset="0"/>
                <a:buChar char="•"/>
              </a:pPr>
              <a:r>
                <a:rPr lang="en-GB" sz="2000" b="0" i="0" dirty="0">
                  <a:solidFill>
                    <a:srgbClr val="1F1F1F"/>
                  </a:solidFill>
                  <a:effectLst/>
                  <a:latin typeface="Google Sans"/>
                </a:rPr>
                <a:t>Susan would be able to leave a larger inheritance to her children</a:t>
              </a:r>
            </a:p>
          </p:txBody>
        </p:sp>
        <p:sp>
          <p:nvSpPr>
            <p:cNvPr id="23" name="Rectangle 22">
              <a:extLst>
                <a:ext uri="{FF2B5EF4-FFF2-40B4-BE49-F238E27FC236}">
                  <a16:creationId xmlns:a16="http://schemas.microsoft.com/office/drawing/2014/main" id="{478C334C-8F8C-E310-E08F-A429601DA628}"/>
                </a:ext>
              </a:extLst>
            </p:cNvPr>
            <p:cNvSpPr/>
            <p:nvPr/>
          </p:nvSpPr>
          <p:spPr>
            <a:xfrm>
              <a:off x="2193269" y="2684392"/>
              <a:ext cx="4817128" cy="435325"/>
            </a:xfrm>
            <a:prstGeom prst="rect">
              <a:avLst/>
            </a:prstGeom>
            <a:solidFill>
              <a:srgbClr val="01A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ADVANTAGES</a:t>
              </a:r>
            </a:p>
          </p:txBody>
        </p:sp>
      </p:grpSp>
      <p:grpSp>
        <p:nvGrpSpPr>
          <p:cNvPr id="25" name="Group 24">
            <a:extLst>
              <a:ext uri="{FF2B5EF4-FFF2-40B4-BE49-F238E27FC236}">
                <a16:creationId xmlns:a16="http://schemas.microsoft.com/office/drawing/2014/main" id="{FD7A1749-7A14-92D5-0BC1-44C1CAE88237}"/>
              </a:ext>
            </a:extLst>
          </p:cNvPr>
          <p:cNvGrpSpPr/>
          <p:nvPr/>
        </p:nvGrpSpPr>
        <p:grpSpPr>
          <a:xfrm>
            <a:off x="7184369" y="2684392"/>
            <a:ext cx="4373291" cy="3262801"/>
            <a:chOff x="2193269" y="2684392"/>
            <a:chExt cx="4817128" cy="3262801"/>
          </a:xfrm>
        </p:grpSpPr>
        <p:sp>
          <p:nvSpPr>
            <p:cNvPr id="26" name="TextBox 25">
              <a:extLst>
                <a:ext uri="{FF2B5EF4-FFF2-40B4-BE49-F238E27FC236}">
                  <a16:creationId xmlns:a16="http://schemas.microsoft.com/office/drawing/2014/main" id="{AE7DF276-69CC-6341-BC65-88CD1F4A2454}"/>
                </a:ext>
              </a:extLst>
            </p:cNvPr>
            <p:cNvSpPr txBox="1"/>
            <p:nvPr/>
          </p:nvSpPr>
          <p:spPr>
            <a:xfrm>
              <a:off x="2193269" y="3238759"/>
              <a:ext cx="4817126" cy="2708434"/>
            </a:xfrm>
            <a:prstGeom prst="rect">
              <a:avLst/>
            </a:prstGeom>
            <a:noFill/>
          </p:spPr>
          <p:txBody>
            <a:bodyPr wrap="square">
              <a:spAutoFit/>
            </a:bodyPr>
            <a:lstStyle/>
            <a:p>
              <a:pPr marL="285750" indent="-285750" algn="l">
                <a:spcBef>
                  <a:spcPts val="200"/>
                </a:spcBef>
                <a:spcAft>
                  <a:spcPts val="200"/>
                </a:spcAft>
                <a:buFont typeface="Arial" panose="020B0604020202020204" pitchFamily="34" charset="0"/>
                <a:buChar char="•"/>
              </a:pPr>
              <a:r>
                <a:rPr lang="en-GB" sz="2000" b="0" i="0" dirty="0">
                  <a:solidFill>
                    <a:srgbClr val="1F1F1F"/>
                  </a:solidFill>
                  <a:effectLst/>
                  <a:latin typeface="Google Sans"/>
                </a:rPr>
                <a:t>Susan would have less money to invest</a:t>
              </a:r>
            </a:p>
            <a:p>
              <a:pPr marL="285750" indent="-285750" algn="l">
                <a:spcBef>
                  <a:spcPts val="200"/>
                </a:spcBef>
                <a:spcAft>
                  <a:spcPts val="200"/>
                </a:spcAft>
                <a:buFont typeface="Arial" panose="020B0604020202020204" pitchFamily="34" charset="0"/>
                <a:buChar char="•"/>
              </a:pPr>
              <a:r>
                <a:rPr lang="en-GB" sz="2000" b="0" i="0" dirty="0">
                  <a:solidFill>
                    <a:srgbClr val="1F1F1F"/>
                  </a:solidFill>
                  <a:effectLst/>
                  <a:latin typeface="Google Sans"/>
                </a:rPr>
                <a:t>Susan would have less money to spend on her retirement lifestyle</a:t>
              </a:r>
            </a:p>
            <a:p>
              <a:pPr marL="285750" indent="-285750" algn="l">
                <a:spcBef>
                  <a:spcPts val="200"/>
                </a:spcBef>
                <a:spcAft>
                  <a:spcPts val="200"/>
                </a:spcAft>
                <a:buFont typeface="Arial" panose="020B0604020202020204" pitchFamily="34" charset="0"/>
                <a:buChar char="•"/>
              </a:pPr>
              <a:r>
                <a:rPr lang="en-GB" sz="2000" b="0" i="0" dirty="0">
                  <a:solidFill>
                    <a:srgbClr val="1F1F1F"/>
                  </a:solidFill>
                  <a:effectLst/>
                  <a:latin typeface="Google Sans"/>
                </a:rPr>
                <a:t>Susan would have less money to cover unexpected expenses</a:t>
              </a:r>
            </a:p>
            <a:p>
              <a:pPr marL="285750" indent="-285750" algn="l">
                <a:spcBef>
                  <a:spcPts val="200"/>
                </a:spcBef>
                <a:spcAft>
                  <a:spcPts val="200"/>
                </a:spcAft>
                <a:buFont typeface="Arial" panose="020B0604020202020204" pitchFamily="34" charset="0"/>
                <a:buChar char="•"/>
              </a:pPr>
              <a:r>
                <a:rPr lang="en-GB" sz="2000" b="0" i="0" dirty="0">
                  <a:solidFill>
                    <a:srgbClr val="1F1F1F"/>
                  </a:solidFill>
                  <a:effectLst/>
                  <a:latin typeface="Google Sans"/>
                </a:rPr>
                <a:t>Susan would be less able to help her children financially if they needed it</a:t>
              </a:r>
            </a:p>
          </p:txBody>
        </p:sp>
        <p:sp>
          <p:nvSpPr>
            <p:cNvPr id="27" name="Rectangle 26">
              <a:extLst>
                <a:ext uri="{FF2B5EF4-FFF2-40B4-BE49-F238E27FC236}">
                  <a16:creationId xmlns:a16="http://schemas.microsoft.com/office/drawing/2014/main" id="{A20267AB-2CA6-3341-47B4-3A9F3CDDD1ED}"/>
                </a:ext>
              </a:extLst>
            </p:cNvPr>
            <p:cNvSpPr/>
            <p:nvPr/>
          </p:nvSpPr>
          <p:spPr>
            <a:xfrm>
              <a:off x="2193269" y="2684392"/>
              <a:ext cx="4817128" cy="4353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DISADVANTAGES</a:t>
              </a:r>
            </a:p>
          </p:txBody>
        </p:sp>
      </p:grpSp>
    </p:spTree>
    <p:extLst>
      <p:ext uri="{BB962C8B-B14F-4D97-AF65-F5344CB8AC3E}">
        <p14:creationId xmlns:p14="http://schemas.microsoft.com/office/powerpoint/2010/main" val="8348886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0BDB1B3-B89E-4435-8F1F-22BE18FEA06D}"/>
              </a:ext>
            </a:extLst>
          </p:cNvPr>
          <p:cNvSpPr/>
          <p:nvPr/>
        </p:nvSpPr>
        <p:spPr>
          <a:xfrm>
            <a:off x="2193269" y="318002"/>
            <a:ext cx="9364392" cy="1373638"/>
          </a:xfrm>
          <a:prstGeom prst="rect">
            <a:avLst/>
          </a:prstGeom>
          <a:solidFill>
            <a:srgbClr val="00B0F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THE PERSONAL FINANCE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CONSULTANTS</a:t>
            </a:r>
          </a:p>
        </p:txBody>
      </p:sp>
      <p:pic>
        <p:nvPicPr>
          <p:cNvPr id="3" name="Guiton Sketch - Kevin MacLeod">
            <a:hlinkClick r:id="" action="ppaction://media"/>
            <a:extLst>
              <a:ext uri="{FF2B5EF4-FFF2-40B4-BE49-F238E27FC236}">
                <a16:creationId xmlns:a16="http://schemas.microsoft.com/office/drawing/2014/main" id="{F5E0518F-04E9-4971-BDF9-1B536FA79C3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378442" y="0"/>
            <a:ext cx="406400" cy="406400"/>
          </a:xfrm>
          <a:prstGeom prst="rect">
            <a:avLst/>
          </a:prstGeom>
        </p:spPr>
      </p:pic>
      <p:pic>
        <p:nvPicPr>
          <p:cNvPr id="20" name="Picture 19" descr="Logo&#10;&#10;Description automatically generated">
            <a:extLst>
              <a:ext uri="{FF2B5EF4-FFF2-40B4-BE49-F238E27FC236}">
                <a16:creationId xmlns:a16="http://schemas.microsoft.com/office/drawing/2014/main" id="{A1EC63E8-9D7E-44AD-8743-E26AF9AF047D}"/>
              </a:ext>
            </a:extLst>
          </p:cNvPr>
          <p:cNvPicPr>
            <a:picLocks noChangeAspect="1"/>
          </p:cNvPicPr>
          <p:nvPr/>
        </p:nvPicPr>
        <p:blipFill>
          <a:blip r:embed="rId7"/>
          <a:stretch>
            <a:fillRect/>
          </a:stretch>
        </p:blipFill>
        <p:spPr>
          <a:xfrm>
            <a:off x="10643191" y="6348426"/>
            <a:ext cx="1212477" cy="369658"/>
          </a:xfrm>
          <a:prstGeom prst="rect">
            <a:avLst/>
          </a:prstGeom>
        </p:spPr>
      </p:pic>
      <p:pic>
        <p:nvPicPr>
          <p:cNvPr id="31" name="Picture 30" descr="Logo&#10;&#10;Description automatically generated">
            <a:extLst>
              <a:ext uri="{FF2B5EF4-FFF2-40B4-BE49-F238E27FC236}">
                <a16:creationId xmlns:a16="http://schemas.microsoft.com/office/drawing/2014/main" id="{F93A2568-05BB-43A6-9E03-6A3BD383799C}"/>
              </a:ext>
            </a:extLst>
          </p:cNvPr>
          <p:cNvPicPr>
            <a:picLocks noChangeAspect="1"/>
          </p:cNvPicPr>
          <p:nvPr/>
        </p:nvPicPr>
        <p:blipFill>
          <a:blip r:embed="rId7"/>
          <a:stretch>
            <a:fillRect/>
          </a:stretch>
        </p:blipFill>
        <p:spPr>
          <a:xfrm>
            <a:off x="10643191" y="6348426"/>
            <a:ext cx="1212477" cy="369658"/>
          </a:xfrm>
          <a:prstGeom prst="rect">
            <a:avLst/>
          </a:prstGeom>
        </p:spPr>
      </p:pic>
      <p:pic>
        <p:nvPicPr>
          <p:cNvPr id="18" name="Picture 17">
            <a:extLst>
              <a:ext uri="{FF2B5EF4-FFF2-40B4-BE49-F238E27FC236}">
                <a16:creationId xmlns:a16="http://schemas.microsoft.com/office/drawing/2014/main" id="{103CF3C9-6559-1DB5-5BF3-CED4F5CD0324}"/>
              </a:ext>
            </a:extLst>
          </p:cNvPr>
          <p:cNvPicPr>
            <a:picLocks noChangeAspect="1"/>
          </p:cNvPicPr>
          <p:nvPr/>
        </p:nvPicPr>
        <p:blipFill>
          <a:blip r:embed="rId8"/>
          <a:stretch>
            <a:fillRect/>
          </a:stretch>
        </p:blipFill>
        <p:spPr>
          <a:xfrm>
            <a:off x="2451650" y="533270"/>
            <a:ext cx="1548511" cy="963974"/>
          </a:xfrm>
          <a:prstGeom prst="rect">
            <a:avLst/>
          </a:prstGeom>
        </p:spPr>
      </p:pic>
      <p:cxnSp>
        <p:nvCxnSpPr>
          <p:cNvPr id="2" name="Straight Connector 1">
            <a:extLst>
              <a:ext uri="{FF2B5EF4-FFF2-40B4-BE49-F238E27FC236}">
                <a16:creationId xmlns:a16="http://schemas.microsoft.com/office/drawing/2014/main" id="{7311FDE0-9DE8-8A11-5D11-B9B55C5206BA}"/>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F209392-9829-67C1-1CBE-DE5C0FFD9417}"/>
              </a:ext>
            </a:extLst>
          </p:cNvPr>
          <p:cNvGrpSpPr/>
          <p:nvPr/>
        </p:nvGrpSpPr>
        <p:grpSpPr>
          <a:xfrm>
            <a:off x="0" y="6239434"/>
            <a:ext cx="12191997" cy="618565"/>
            <a:chOff x="0" y="0"/>
            <a:chExt cx="12192000" cy="6858000"/>
          </a:xfrm>
        </p:grpSpPr>
        <p:sp>
          <p:nvSpPr>
            <p:cNvPr id="5" name="Rectangle 4">
              <a:extLst>
                <a:ext uri="{FF2B5EF4-FFF2-40B4-BE49-F238E27FC236}">
                  <a16:creationId xmlns:a16="http://schemas.microsoft.com/office/drawing/2014/main" id="{44FF49F1-D7ED-208E-D97B-0611112F04FE}"/>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0161C827-D140-07F3-B618-EF46AB8ABDD3}"/>
                </a:ext>
              </a:extLst>
            </p:cNvPr>
            <p:cNvGrpSpPr/>
            <p:nvPr/>
          </p:nvGrpSpPr>
          <p:grpSpPr>
            <a:xfrm>
              <a:off x="4529957" y="0"/>
              <a:ext cx="7662043" cy="6858000"/>
              <a:chOff x="4529957" y="0"/>
              <a:chExt cx="7662043" cy="6858000"/>
            </a:xfrm>
          </p:grpSpPr>
          <p:sp>
            <p:nvSpPr>
              <p:cNvPr id="7" name="Parallelogram 6">
                <a:extLst>
                  <a:ext uri="{FF2B5EF4-FFF2-40B4-BE49-F238E27FC236}">
                    <a16:creationId xmlns:a16="http://schemas.microsoft.com/office/drawing/2014/main" id="{A9653008-AF25-9ADC-09CB-F45B6E187446}"/>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C0439AD-2984-2BF9-E0E6-037CA195030B}"/>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 name="Group 8">
            <a:extLst>
              <a:ext uri="{FF2B5EF4-FFF2-40B4-BE49-F238E27FC236}">
                <a16:creationId xmlns:a16="http://schemas.microsoft.com/office/drawing/2014/main" id="{02506B74-3C71-D8C5-0C67-6F89B0653B2C}"/>
              </a:ext>
            </a:extLst>
          </p:cNvPr>
          <p:cNvGrpSpPr/>
          <p:nvPr/>
        </p:nvGrpSpPr>
        <p:grpSpPr>
          <a:xfrm>
            <a:off x="137019" y="6358476"/>
            <a:ext cx="4219142" cy="395869"/>
            <a:chOff x="974693" y="6379619"/>
            <a:chExt cx="4219142" cy="395869"/>
          </a:xfrm>
        </p:grpSpPr>
        <p:sp>
          <p:nvSpPr>
            <p:cNvPr id="10" name="TextBox 9">
              <a:extLst>
                <a:ext uri="{FF2B5EF4-FFF2-40B4-BE49-F238E27FC236}">
                  <a16:creationId xmlns:a16="http://schemas.microsoft.com/office/drawing/2014/main" id="{F03F318F-D78F-B874-18D9-4F90D8FFF369}"/>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13" name="TextBox 12">
              <a:extLst>
                <a:ext uri="{FF2B5EF4-FFF2-40B4-BE49-F238E27FC236}">
                  <a16:creationId xmlns:a16="http://schemas.microsoft.com/office/drawing/2014/main" id="{E164F920-ADEF-2ED0-6D5B-283CE98BE13C}"/>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14" name="Picture 13" descr="Logo&#10;&#10;Description automatically generated">
            <a:extLst>
              <a:ext uri="{FF2B5EF4-FFF2-40B4-BE49-F238E27FC236}">
                <a16:creationId xmlns:a16="http://schemas.microsoft.com/office/drawing/2014/main" id="{0D7D1B64-DBBC-7DF2-01BE-A9AF707F2882}"/>
              </a:ext>
            </a:extLst>
          </p:cNvPr>
          <p:cNvPicPr>
            <a:picLocks noChangeAspect="1"/>
          </p:cNvPicPr>
          <p:nvPr/>
        </p:nvPicPr>
        <p:blipFill>
          <a:blip r:embed="rId7"/>
          <a:stretch>
            <a:fillRect/>
          </a:stretch>
        </p:blipFill>
        <p:spPr>
          <a:xfrm>
            <a:off x="10643191" y="6348426"/>
            <a:ext cx="1212477" cy="369658"/>
          </a:xfrm>
          <a:prstGeom prst="rect">
            <a:avLst/>
          </a:prstGeom>
        </p:spPr>
      </p:pic>
      <p:pic>
        <p:nvPicPr>
          <p:cNvPr id="15" name="Picture 14" descr="Logo&#10;&#10;Description automatically generated">
            <a:extLst>
              <a:ext uri="{FF2B5EF4-FFF2-40B4-BE49-F238E27FC236}">
                <a16:creationId xmlns:a16="http://schemas.microsoft.com/office/drawing/2014/main" id="{A3E96948-9BD1-6B3A-F5A7-ABA47F2114D5}"/>
              </a:ext>
            </a:extLst>
          </p:cNvPr>
          <p:cNvPicPr>
            <a:picLocks noChangeAspect="1"/>
          </p:cNvPicPr>
          <p:nvPr/>
        </p:nvPicPr>
        <p:blipFill>
          <a:blip r:embed="rId9"/>
          <a:stretch>
            <a:fillRect/>
          </a:stretch>
        </p:blipFill>
        <p:spPr>
          <a:xfrm>
            <a:off x="4863349" y="6334759"/>
            <a:ext cx="1048717" cy="443302"/>
          </a:xfrm>
          <a:prstGeom prst="rect">
            <a:avLst/>
          </a:prstGeom>
        </p:spPr>
      </p:pic>
      <p:sp>
        <p:nvSpPr>
          <p:cNvPr id="12" name="Rectangle 11">
            <a:extLst>
              <a:ext uri="{FF2B5EF4-FFF2-40B4-BE49-F238E27FC236}">
                <a16:creationId xmlns:a16="http://schemas.microsoft.com/office/drawing/2014/main" id="{C62D3902-4253-4323-95FC-CB607C9F74DA}"/>
              </a:ext>
            </a:extLst>
          </p:cNvPr>
          <p:cNvSpPr/>
          <p:nvPr/>
        </p:nvSpPr>
        <p:spPr>
          <a:xfrm>
            <a:off x="5486417" y="2017697"/>
            <a:ext cx="6002004" cy="2800856"/>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Calibri" panose="020F0502020204030204"/>
                <a:ea typeface="+mn-ea"/>
                <a:cs typeface="+mn-cs"/>
              </a:rPr>
              <a:t>Jim is a 55-year-old man who is married and has two teenage children. He is currently self-employed as a YouTube content creator and does not have health insurance. He is considering taking out health insurance for himself and his family, but he is not sure where to start. He has heard about different types of health insurance, but he is not sure which one is right for him. He is also worried about the cost of health insurance.</a:t>
            </a:r>
          </a:p>
        </p:txBody>
      </p:sp>
      <p:sp>
        <p:nvSpPr>
          <p:cNvPr id="54" name="Rectangle 53">
            <a:extLst>
              <a:ext uri="{FF2B5EF4-FFF2-40B4-BE49-F238E27FC236}">
                <a16:creationId xmlns:a16="http://schemas.microsoft.com/office/drawing/2014/main" id="{0A13D7E0-066A-68DB-BEC9-DFE239974BF8}"/>
              </a:ext>
            </a:extLst>
          </p:cNvPr>
          <p:cNvSpPr/>
          <p:nvPr/>
        </p:nvSpPr>
        <p:spPr>
          <a:xfrm>
            <a:off x="2193269" y="5067300"/>
            <a:ext cx="9364392" cy="952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List the factors that Jim will want to consider in choosing a suitable health insurance policy</a:t>
            </a:r>
          </a:p>
        </p:txBody>
      </p:sp>
      <p:pic>
        <p:nvPicPr>
          <p:cNvPr id="16" name="ES_WhenSomedayCame.mp3">
            <a:hlinkClick r:id="" action="ppaction://media"/>
            <a:extLst>
              <a:ext uri="{FF2B5EF4-FFF2-40B4-BE49-F238E27FC236}">
                <a16:creationId xmlns:a16="http://schemas.microsoft.com/office/drawing/2014/main" id="{D5BE7BC8-8911-7CFB-78BD-54C13752B459}"/>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0278110" y="469424"/>
            <a:ext cx="812800" cy="812800"/>
          </a:xfrm>
          <a:prstGeom prst="rect">
            <a:avLst/>
          </a:prstGeom>
        </p:spPr>
      </p:pic>
      <p:sp>
        <p:nvSpPr>
          <p:cNvPr id="17" name="Oval 16">
            <a:extLst>
              <a:ext uri="{FF2B5EF4-FFF2-40B4-BE49-F238E27FC236}">
                <a16:creationId xmlns:a16="http://schemas.microsoft.com/office/drawing/2014/main" id="{1D877368-0910-A616-9E53-889AB3D8F98B}"/>
              </a:ext>
            </a:extLst>
          </p:cNvPr>
          <p:cNvSpPr/>
          <p:nvPr/>
        </p:nvSpPr>
        <p:spPr>
          <a:xfrm>
            <a:off x="10055767" y="382407"/>
            <a:ext cx="1242153" cy="12421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descr="A picture containing white, photo, black, plate&#10;&#10;Description automatically generated">
            <a:extLst>
              <a:ext uri="{FF2B5EF4-FFF2-40B4-BE49-F238E27FC236}">
                <a16:creationId xmlns:a16="http://schemas.microsoft.com/office/drawing/2014/main" id="{79B92863-C1A9-4E13-A7E6-1362C17C7518}"/>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96500" y="400577"/>
            <a:ext cx="1176020" cy="1205813"/>
          </a:xfrm>
          <a:prstGeom prst="rect">
            <a:avLst/>
          </a:prstGeom>
        </p:spPr>
      </p:pic>
      <p:pic>
        <p:nvPicPr>
          <p:cNvPr id="21" name="Picture 20">
            <a:extLst>
              <a:ext uri="{FF2B5EF4-FFF2-40B4-BE49-F238E27FC236}">
                <a16:creationId xmlns:a16="http://schemas.microsoft.com/office/drawing/2014/main" id="{CEBECBDB-4F7C-0A3B-D82D-6247952CEB7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650456" y="373483"/>
            <a:ext cx="68108" cy="1260000"/>
          </a:xfrm>
          <a:prstGeom prst="rect">
            <a:avLst/>
          </a:prstGeom>
        </p:spPr>
      </p:pic>
      <p:sp>
        <p:nvSpPr>
          <p:cNvPr id="22" name="Oval 21">
            <a:extLst>
              <a:ext uri="{FF2B5EF4-FFF2-40B4-BE49-F238E27FC236}">
                <a16:creationId xmlns:a16="http://schemas.microsoft.com/office/drawing/2014/main" id="{52DA93B1-65BA-EAD9-671C-5B66380B5287}"/>
              </a:ext>
            </a:extLst>
          </p:cNvPr>
          <p:cNvSpPr/>
          <p:nvPr/>
        </p:nvSpPr>
        <p:spPr>
          <a:xfrm>
            <a:off x="10594510" y="913483"/>
            <a:ext cx="180000" cy="18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descr="A person wearing glasses and a black shirt&#10;&#10;Description automatically generated with medium confidence">
            <a:extLst>
              <a:ext uri="{FF2B5EF4-FFF2-40B4-BE49-F238E27FC236}">
                <a16:creationId xmlns:a16="http://schemas.microsoft.com/office/drawing/2014/main" id="{585A3A14-4677-2EEE-51D3-4BD23712BCA8}"/>
              </a:ext>
            </a:extLst>
          </p:cNvPr>
          <p:cNvPicPr>
            <a:picLocks noChangeAspect="1"/>
          </p:cNvPicPr>
          <p:nvPr/>
        </p:nvPicPr>
        <p:blipFill>
          <a:blip r:embed="rId13"/>
          <a:stretch>
            <a:fillRect/>
          </a:stretch>
        </p:blipFill>
        <p:spPr>
          <a:xfrm>
            <a:off x="2175869" y="2017697"/>
            <a:ext cx="3048000" cy="2032000"/>
          </a:xfrm>
          <a:prstGeom prst="rect">
            <a:avLst/>
          </a:prstGeom>
        </p:spPr>
      </p:pic>
    </p:spTree>
    <p:extLst>
      <p:ext uri="{BB962C8B-B14F-4D97-AF65-F5344CB8AC3E}">
        <p14:creationId xmlns:p14="http://schemas.microsoft.com/office/powerpoint/2010/main" val="17779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60000" fill="hold"/>
                                        <p:tgtEl>
                                          <p:spTgt spid="21"/>
                                        </p:tgtEl>
                                        <p:attrNameLst>
                                          <p:attrName>r</p:attrName>
                                        </p:attrNameLst>
                                      </p:cBhvr>
                                    </p:animRot>
                                  </p:childTnLst>
                                </p:cTn>
                              </p:par>
                              <p:par>
                                <p:cTn id="11" presetID="1" presetClass="mediacall" presetSubtype="0" fill="hold" nodeType="withEffect">
                                  <p:stCondLst>
                                    <p:cond delay="0"/>
                                  </p:stCondLst>
                                  <p:childTnLst>
                                    <p:cmd type="call" cmd="playFrom(0.0)">
                                      <p:cBhvr>
                                        <p:cTn id="12" dur="60576"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cond evt="onNext" delay="0">
                      <p:tgtEl>
                        <p:sldTgt/>
                      </p:tgtEl>
                    </p:cond>
                  </p:endCondLst>
                </p:cTn>
                <p:tgtEl>
                  <p:spTgt spid="3"/>
                </p:tgtEl>
              </p:cMediaNode>
            </p:audio>
            <p:audio>
              <p:cMediaNode vol="80000">
                <p:cTn id="14" fill="hold" display="0">
                  <p:stCondLst>
                    <p:cond delay="indefinite"/>
                  </p:stCondLst>
                  <p:endCondLst>
                    <p:cond evt="onStopAudio" delay="0">
                      <p:tgtEl>
                        <p:sldTgt/>
                      </p:tgtEl>
                    </p:cond>
                  </p:endCondLst>
                </p:cTn>
                <p:tgtEl>
                  <p:spTgt spid="16"/>
                </p:tgtEl>
              </p:cMediaNode>
            </p:audio>
          </p:childTnLst>
        </p:cTn>
      </p:par>
    </p:tnLst>
    <p:bldLst>
      <p:bldP spid="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F134A5D-49B4-7C84-02CB-6688DEE2A5E1}"/>
              </a:ext>
            </a:extLst>
          </p:cNvPr>
          <p:cNvSpPr/>
          <p:nvPr/>
        </p:nvSpPr>
        <p:spPr>
          <a:xfrm>
            <a:off x="2193269" y="1878733"/>
            <a:ext cx="9356339" cy="618566"/>
          </a:xfrm>
          <a:prstGeom prst="rect">
            <a:avLst/>
          </a:prstGeom>
          <a:solidFill>
            <a:schemeClr val="accent4">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Calibri" panose="020F0502020204030204"/>
                <a:ea typeface="+mn-ea"/>
                <a:cs typeface="+mn-cs"/>
              </a:rPr>
              <a:t>JIM’S HEALTH INSURANCE</a:t>
            </a:r>
          </a:p>
        </p:txBody>
      </p:sp>
      <p:cxnSp>
        <p:nvCxnSpPr>
          <p:cNvPr id="5" name="Straight Connector 4">
            <a:extLst>
              <a:ext uri="{FF2B5EF4-FFF2-40B4-BE49-F238E27FC236}">
                <a16:creationId xmlns:a16="http://schemas.microsoft.com/office/drawing/2014/main" id="{BABE410E-68D1-8CEC-C674-1DCEB4A96246}"/>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454605D-BD96-4E2E-DC19-CCB3A0E32526}"/>
              </a:ext>
            </a:extLst>
          </p:cNvPr>
          <p:cNvSpPr/>
          <p:nvPr/>
        </p:nvSpPr>
        <p:spPr>
          <a:xfrm>
            <a:off x="2193269" y="318002"/>
            <a:ext cx="9364392" cy="1373638"/>
          </a:xfrm>
          <a:prstGeom prst="rect">
            <a:avLst/>
          </a:prstGeom>
          <a:solidFill>
            <a:srgbClr val="00B0F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THE PERSONAL FINANCE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CONSULTANTS</a:t>
            </a:r>
          </a:p>
        </p:txBody>
      </p:sp>
      <p:pic>
        <p:nvPicPr>
          <p:cNvPr id="7" name="Picture 6">
            <a:extLst>
              <a:ext uri="{FF2B5EF4-FFF2-40B4-BE49-F238E27FC236}">
                <a16:creationId xmlns:a16="http://schemas.microsoft.com/office/drawing/2014/main" id="{18695750-7597-6EB5-E504-FACA8CF4E14B}"/>
              </a:ext>
            </a:extLst>
          </p:cNvPr>
          <p:cNvPicPr>
            <a:picLocks noChangeAspect="1"/>
          </p:cNvPicPr>
          <p:nvPr/>
        </p:nvPicPr>
        <p:blipFill>
          <a:blip r:embed="rId2"/>
          <a:stretch>
            <a:fillRect/>
          </a:stretch>
        </p:blipFill>
        <p:spPr>
          <a:xfrm>
            <a:off x="2402950" y="533269"/>
            <a:ext cx="1597212" cy="994291"/>
          </a:xfrm>
          <a:prstGeom prst="rect">
            <a:avLst/>
          </a:prstGeom>
        </p:spPr>
      </p:pic>
      <p:pic>
        <p:nvPicPr>
          <p:cNvPr id="8" name="Picture 7" descr="Logo&#10;&#10;Description automatically generated">
            <a:extLst>
              <a:ext uri="{FF2B5EF4-FFF2-40B4-BE49-F238E27FC236}">
                <a16:creationId xmlns:a16="http://schemas.microsoft.com/office/drawing/2014/main" id="{DAFC8FD3-6302-346D-E375-DC081E8B1513}"/>
              </a:ext>
            </a:extLst>
          </p:cNvPr>
          <p:cNvPicPr>
            <a:picLocks noChangeAspect="1"/>
          </p:cNvPicPr>
          <p:nvPr/>
        </p:nvPicPr>
        <p:blipFill>
          <a:blip r:embed="rId3"/>
          <a:stretch>
            <a:fillRect/>
          </a:stretch>
        </p:blipFill>
        <p:spPr>
          <a:xfrm>
            <a:off x="10643191" y="6348426"/>
            <a:ext cx="1212477" cy="369658"/>
          </a:xfrm>
          <a:prstGeom prst="rect">
            <a:avLst/>
          </a:prstGeom>
        </p:spPr>
      </p:pic>
      <p:pic>
        <p:nvPicPr>
          <p:cNvPr id="9" name="Picture 8" descr="Logo&#10;&#10;Description automatically generated">
            <a:extLst>
              <a:ext uri="{FF2B5EF4-FFF2-40B4-BE49-F238E27FC236}">
                <a16:creationId xmlns:a16="http://schemas.microsoft.com/office/drawing/2014/main" id="{5DEA16EC-6A83-8548-D4D9-C9C116F25848}"/>
              </a:ext>
            </a:extLst>
          </p:cNvPr>
          <p:cNvPicPr>
            <a:picLocks noChangeAspect="1"/>
          </p:cNvPicPr>
          <p:nvPr/>
        </p:nvPicPr>
        <p:blipFill>
          <a:blip r:embed="rId3"/>
          <a:stretch>
            <a:fillRect/>
          </a:stretch>
        </p:blipFill>
        <p:spPr>
          <a:xfrm>
            <a:off x="10643191" y="6348426"/>
            <a:ext cx="1212477" cy="369658"/>
          </a:xfrm>
          <a:prstGeom prst="rect">
            <a:avLst/>
          </a:prstGeom>
        </p:spPr>
      </p:pic>
      <p:grpSp>
        <p:nvGrpSpPr>
          <p:cNvPr id="11" name="Group 10">
            <a:extLst>
              <a:ext uri="{FF2B5EF4-FFF2-40B4-BE49-F238E27FC236}">
                <a16:creationId xmlns:a16="http://schemas.microsoft.com/office/drawing/2014/main" id="{D1A0AD20-372E-8F4F-7AE6-09178083A542}"/>
              </a:ext>
            </a:extLst>
          </p:cNvPr>
          <p:cNvGrpSpPr/>
          <p:nvPr/>
        </p:nvGrpSpPr>
        <p:grpSpPr>
          <a:xfrm>
            <a:off x="0" y="6239434"/>
            <a:ext cx="12191997" cy="618565"/>
            <a:chOff x="0" y="0"/>
            <a:chExt cx="12192000" cy="6858000"/>
          </a:xfrm>
        </p:grpSpPr>
        <p:sp>
          <p:nvSpPr>
            <p:cNvPr id="12" name="Rectangle 11">
              <a:extLst>
                <a:ext uri="{FF2B5EF4-FFF2-40B4-BE49-F238E27FC236}">
                  <a16:creationId xmlns:a16="http://schemas.microsoft.com/office/drawing/2014/main" id="{775E4ECD-CCBF-FEE5-B4E6-521116E622A2}"/>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B16D6BC0-0A7A-F805-0C9C-7EE52A3B78C8}"/>
                </a:ext>
              </a:extLst>
            </p:cNvPr>
            <p:cNvGrpSpPr/>
            <p:nvPr/>
          </p:nvGrpSpPr>
          <p:grpSpPr>
            <a:xfrm>
              <a:off x="4529957" y="0"/>
              <a:ext cx="7662043" cy="6858000"/>
              <a:chOff x="4529957" y="0"/>
              <a:chExt cx="7662043" cy="6858000"/>
            </a:xfrm>
          </p:grpSpPr>
          <p:sp>
            <p:nvSpPr>
              <p:cNvPr id="18" name="Parallelogram 17">
                <a:extLst>
                  <a:ext uri="{FF2B5EF4-FFF2-40B4-BE49-F238E27FC236}">
                    <a16:creationId xmlns:a16="http://schemas.microsoft.com/office/drawing/2014/main" id="{2854E6BD-A65C-317D-1CA8-3BF85833A93E}"/>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664770D-FDA2-B6B3-4A12-D4CFD2574960}"/>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583689C8-FA33-AB5B-E505-94483B6EF52A}"/>
              </a:ext>
            </a:extLst>
          </p:cNvPr>
          <p:cNvGrpSpPr/>
          <p:nvPr/>
        </p:nvGrpSpPr>
        <p:grpSpPr>
          <a:xfrm>
            <a:off x="137019" y="6358476"/>
            <a:ext cx="4219142" cy="395869"/>
            <a:chOff x="974693" y="6379619"/>
            <a:chExt cx="4219142" cy="395869"/>
          </a:xfrm>
        </p:grpSpPr>
        <p:sp>
          <p:nvSpPr>
            <p:cNvPr id="21" name="TextBox 20">
              <a:extLst>
                <a:ext uri="{FF2B5EF4-FFF2-40B4-BE49-F238E27FC236}">
                  <a16:creationId xmlns:a16="http://schemas.microsoft.com/office/drawing/2014/main" id="{B2A629EB-B2C4-FF5F-98D3-3AD79DC9B22D}"/>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35" name="TextBox 34">
              <a:extLst>
                <a:ext uri="{FF2B5EF4-FFF2-40B4-BE49-F238E27FC236}">
                  <a16:creationId xmlns:a16="http://schemas.microsoft.com/office/drawing/2014/main" id="{077DEC53-4671-B11B-7B56-4AF3F9C27E7E}"/>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36" name="Picture 35" descr="Logo&#10;&#10;Description automatically generated">
            <a:extLst>
              <a:ext uri="{FF2B5EF4-FFF2-40B4-BE49-F238E27FC236}">
                <a16:creationId xmlns:a16="http://schemas.microsoft.com/office/drawing/2014/main" id="{8E8EFAA1-E1F1-DFC2-E1D9-E30AA8A7CF04}"/>
              </a:ext>
            </a:extLst>
          </p:cNvPr>
          <p:cNvPicPr>
            <a:picLocks noChangeAspect="1"/>
          </p:cNvPicPr>
          <p:nvPr/>
        </p:nvPicPr>
        <p:blipFill>
          <a:blip r:embed="rId3"/>
          <a:stretch>
            <a:fillRect/>
          </a:stretch>
        </p:blipFill>
        <p:spPr>
          <a:xfrm>
            <a:off x="10643191" y="6348426"/>
            <a:ext cx="1212477" cy="369658"/>
          </a:xfrm>
          <a:prstGeom prst="rect">
            <a:avLst/>
          </a:prstGeom>
        </p:spPr>
      </p:pic>
      <p:pic>
        <p:nvPicPr>
          <p:cNvPr id="37" name="Picture 36" descr="Logo&#10;&#10;Description automatically generated">
            <a:extLst>
              <a:ext uri="{FF2B5EF4-FFF2-40B4-BE49-F238E27FC236}">
                <a16:creationId xmlns:a16="http://schemas.microsoft.com/office/drawing/2014/main" id="{857A61DB-E309-7862-972F-9E30ADC325C8}"/>
              </a:ext>
            </a:extLst>
          </p:cNvPr>
          <p:cNvPicPr>
            <a:picLocks noChangeAspect="1"/>
          </p:cNvPicPr>
          <p:nvPr/>
        </p:nvPicPr>
        <p:blipFill>
          <a:blip r:embed="rId4"/>
          <a:stretch>
            <a:fillRect/>
          </a:stretch>
        </p:blipFill>
        <p:spPr>
          <a:xfrm>
            <a:off x="4863349" y="6334759"/>
            <a:ext cx="1048717" cy="443302"/>
          </a:xfrm>
          <a:prstGeom prst="rect">
            <a:avLst/>
          </a:prstGeom>
        </p:spPr>
      </p:pic>
      <p:sp>
        <p:nvSpPr>
          <p:cNvPr id="13" name="TextBox 12">
            <a:extLst>
              <a:ext uri="{FF2B5EF4-FFF2-40B4-BE49-F238E27FC236}">
                <a16:creationId xmlns:a16="http://schemas.microsoft.com/office/drawing/2014/main" id="{46304B94-80FD-310B-26EB-A70D12BD2394}"/>
              </a:ext>
            </a:extLst>
          </p:cNvPr>
          <p:cNvSpPr txBox="1"/>
          <p:nvPr/>
        </p:nvSpPr>
        <p:spPr>
          <a:xfrm>
            <a:off x="2193269" y="2812094"/>
            <a:ext cx="9432673" cy="3170099"/>
          </a:xfrm>
          <a:prstGeom prst="rect">
            <a:avLst/>
          </a:prstGeom>
          <a:noFill/>
        </p:spPr>
        <p:txBody>
          <a:bodyPr wrap="square">
            <a:spAutoFit/>
          </a:bodyPr>
          <a:lstStyle/>
          <a:p>
            <a:pPr algn="l">
              <a:spcBef>
                <a:spcPts val="300"/>
              </a:spcBef>
              <a:spcAft>
                <a:spcPts val="300"/>
              </a:spcAft>
            </a:pPr>
            <a:r>
              <a:rPr lang="en-GB" b="1" i="0" dirty="0">
                <a:solidFill>
                  <a:srgbClr val="FF0000"/>
                </a:solidFill>
                <a:effectLst/>
                <a:latin typeface="Google Sans"/>
              </a:rPr>
              <a:t>Age: </a:t>
            </a:r>
            <a:r>
              <a:rPr lang="en-GB" b="0" i="0" dirty="0">
                <a:solidFill>
                  <a:srgbClr val="1F1F1F"/>
                </a:solidFill>
                <a:effectLst/>
                <a:latin typeface="Google Sans"/>
              </a:rPr>
              <a:t>Jim is 55 years old, which is considered to be an older adult</a:t>
            </a:r>
            <a:r>
              <a:rPr lang="en-GB" dirty="0">
                <a:solidFill>
                  <a:srgbClr val="1F1F1F"/>
                </a:solidFill>
                <a:latin typeface="Google Sans"/>
              </a:rPr>
              <a:t>, so </a:t>
            </a:r>
            <a:r>
              <a:rPr lang="en-GB" b="0" i="0" dirty="0">
                <a:solidFill>
                  <a:srgbClr val="1F1F1F"/>
                </a:solidFill>
                <a:effectLst/>
                <a:latin typeface="Google Sans"/>
              </a:rPr>
              <a:t>he may be at a higher risk for certain health conditions, such as heart disease</a:t>
            </a:r>
            <a:r>
              <a:rPr lang="en-GB" dirty="0">
                <a:solidFill>
                  <a:srgbClr val="1F1F1F"/>
                </a:solidFill>
                <a:latin typeface="Google Sans"/>
              </a:rPr>
              <a:t> </a:t>
            </a:r>
            <a:r>
              <a:rPr lang="en-GB" b="0" i="0" dirty="0">
                <a:solidFill>
                  <a:srgbClr val="1F1F1F"/>
                </a:solidFill>
                <a:effectLst/>
                <a:latin typeface="Google Sans"/>
              </a:rPr>
              <a:t>and cancer. He will want to choose a policy that covers these conditions</a:t>
            </a:r>
          </a:p>
          <a:p>
            <a:pPr algn="l">
              <a:spcBef>
                <a:spcPts val="300"/>
              </a:spcBef>
              <a:spcAft>
                <a:spcPts val="300"/>
              </a:spcAft>
            </a:pPr>
            <a:r>
              <a:rPr lang="en-GB" b="1" i="0" dirty="0">
                <a:solidFill>
                  <a:srgbClr val="FF0000"/>
                </a:solidFill>
                <a:effectLst/>
                <a:latin typeface="Google Sans"/>
              </a:rPr>
              <a:t>Family history: </a:t>
            </a:r>
            <a:r>
              <a:rPr lang="en-GB" b="0" i="0" dirty="0">
                <a:solidFill>
                  <a:srgbClr val="1F1F1F"/>
                </a:solidFill>
                <a:effectLst/>
                <a:latin typeface="Google Sans"/>
              </a:rPr>
              <a:t>Jim should also consider his family history. If he has a family history of certain health conditions, he may want to choose a policy that covers those conditions</a:t>
            </a:r>
          </a:p>
          <a:p>
            <a:pPr algn="l">
              <a:spcBef>
                <a:spcPts val="300"/>
              </a:spcBef>
              <a:spcAft>
                <a:spcPts val="300"/>
              </a:spcAft>
            </a:pPr>
            <a:r>
              <a:rPr lang="en-GB" b="1" i="0" dirty="0">
                <a:solidFill>
                  <a:srgbClr val="FF0000"/>
                </a:solidFill>
                <a:effectLst/>
                <a:latin typeface="Google Sans"/>
              </a:rPr>
              <a:t>Health status: </a:t>
            </a:r>
            <a:r>
              <a:rPr lang="en-GB" b="0" i="0" dirty="0">
                <a:solidFill>
                  <a:srgbClr val="1F1F1F"/>
                </a:solidFill>
                <a:effectLst/>
                <a:latin typeface="Google Sans"/>
              </a:rPr>
              <a:t>Jim should also consider his own health status. If he is in good health, he may be able to get a lower-cost policy. However, if he has any pre-existing conditions, he will need to make sure that the policy he chooses covers those conditions</a:t>
            </a:r>
          </a:p>
          <a:p>
            <a:pPr algn="l">
              <a:spcBef>
                <a:spcPts val="300"/>
              </a:spcBef>
              <a:spcAft>
                <a:spcPts val="300"/>
              </a:spcAft>
            </a:pPr>
            <a:r>
              <a:rPr lang="en-GB" b="1" i="0" dirty="0">
                <a:solidFill>
                  <a:srgbClr val="FF0000"/>
                </a:solidFill>
                <a:effectLst/>
                <a:latin typeface="Google Sans"/>
              </a:rPr>
              <a:t>Cost: </a:t>
            </a:r>
            <a:r>
              <a:rPr lang="en-GB" b="0" i="0" dirty="0">
                <a:solidFill>
                  <a:srgbClr val="1F1F1F"/>
                </a:solidFill>
                <a:effectLst/>
                <a:latin typeface="Google Sans"/>
              </a:rPr>
              <a:t>Jim will also need to consider whether the cost of health insurance </a:t>
            </a:r>
            <a:r>
              <a:rPr lang="en-GB" dirty="0">
                <a:solidFill>
                  <a:srgbClr val="1F1F1F"/>
                </a:solidFill>
                <a:latin typeface="Google Sans"/>
              </a:rPr>
              <a:t>premiums are affordable, </a:t>
            </a:r>
          </a:p>
          <a:p>
            <a:pPr algn="l">
              <a:spcBef>
                <a:spcPts val="300"/>
              </a:spcBef>
              <a:spcAft>
                <a:spcPts val="300"/>
              </a:spcAft>
            </a:pPr>
            <a:r>
              <a:rPr lang="en-GB" b="1" i="0" dirty="0">
                <a:solidFill>
                  <a:srgbClr val="FF0000"/>
                </a:solidFill>
                <a:effectLst/>
                <a:latin typeface="Google Sans"/>
              </a:rPr>
              <a:t>Coverage &amp; exclusions: </a:t>
            </a:r>
            <a:r>
              <a:rPr lang="en-GB" b="0" i="0" dirty="0">
                <a:solidFill>
                  <a:srgbClr val="1F1F1F"/>
                </a:solidFill>
                <a:effectLst/>
                <a:latin typeface="Google Sans"/>
              </a:rPr>
              <a:t>Jim will also need to consider the coverage that each policy offers</a:t>
            </a:r>
          </a:p>
        </p:txBody>
      </p:sp>
    </p:spTree>
    <p:extLst>
      <p:ext uri="{BB962C8B-B14F-4D97-AF65-F5344CB8AC3E}">
        <p14:creationId xmlns:p14="http://schemas.microsoft.com/office/powerpoint/2010/main" val="162322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font, logo&#10;&#10;Description automatically generated">
            <a:extLst>
              <a:ext uri="{FF2B5EF4-FFF2-40B4-BE49-F238E27FC236}">
                <a16:creationId xmlns:a16="http://schemas.microsoft.com/office/drawing/2014/main" id="{B27AE28A-1A02-2D86-4BF5-097610561B15}"/>
              </a:ext>
            </a:extLst>
          </p:cNvPr>
          <p:cNvPicPr>
            <a:picLocks noChangeAspect="1"/>
          </p:cNvPicPr>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956745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6A09239-134D-C043-A528-6A414CB88B93}"/>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73F3C9F-608B-82E2-E985-5D7865D979E3}"/>
              </a:ext>
            </a:extLst>
          </p:cNvPr>
          <p:cNvSpPr/>
          <p:nvPr/>
        </p:nvSpPr>
        <p:spPr>
          <a:xfrm>
            <a:off x="2193269" y="3539358"/>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A</a:t>
            </a:r>
          </a:p>
        </p:txBody>
      </p:sp>
      <p:sp>
        <p:nvSpPr>
          <p:cNvPr id="14" name="Rectangle 13">
            <a:extLst>
              <a:ext uri="{FF2B5EF4-FFF2-40B4-BE49-F238E27FC236}">
                <a16:creationId xmlns:a16="http://schemas.microsoft.com/office/drawing/2014/main" id="{9B8AD0F6-5625-6F12-0A74-1030C8C24499}"/>
              </a:ext>
            </a:extLst>
          </p:cNvPr>
          <p:cNvSpPr/>
          <p:nvPr/>
        </p:nvSpPr>
        <p:spPr>
          <a:xfrm>
            <a:off x="7125266" y="3539358"/>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B</a:t>
            </a:r>
          </a:p>
        </p:txBody>
      </p:sp>
      <p:sp>
        <p:nvSpPr>
          <p:cNvPr id="15" name="Rectangle 14">
            <a:extLst>
              <a:ext uri="{FF2B5EF4-FFF2-40B4-BE49-F238E27FC236}">
                <a16:creationId xmlns:a16="http://schemas.microsoft.com/office/drawing/2014/main" id="{9BC12473-6B5B-35D6-2C15-0DAEC22C333D}"/>
              </a:ext>
            </a:extLst>
          </p:cNvPr>
          <p:cNvSpPr/>
          <p:nvPr/>
        </p:nvSpPr>
        <p:spPr>
          <a:xfrm>
            <a:off x="2193269" y="4868373"/>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C</a:t>
            </a:r>
          </a:p>
        </p:txBody>
      </p:sp>
      <p:sp>
        <p:nvSpPr>
          <p:cNvPr id="16" name="Rectangle 15">
            <a:extLst>
              <a:ext uri="{FF2B5EF4-FFF2-40B4-BE49-F238E27FC236}">
                <a16:creationId xmlns:a16="http://schemas.microsoft.com/office/drawing/2014/main" id="{B1E176AA-82F6-D2D9-7DEF-3055DDC9BDB6}"/>
              </a:ext>
            </a:extLst>
          </p:cNvPr>
          <p:cNvSpPr/>
          <p:nvPr/>
        </p:nvSpPr>
        <p:spPr>
          <a:xfrm>
            <a:off x="7125266" y="4868373"/>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D</a:t>
            </a:r>
          </a:p>
        </p:txBody>
      </p:sp>
      <p:sp>
        <p:nvSpPr>
          <p:cNvPr id="17" name="TextBox 16">
            <a:extLst>
              <a:ext uri="{FF2B5EF4-FFF2-40B4-BE49-F238E27FC236}">
                <a16:creationId xmlns:a16="http://schemas.microsoft.com/office/drawing/2014/main" id="{3ABD37FA-38A5-9408-DBA4-A3D9BE3E8519}"/>
              </a:ext>
            </a:extLst>
          </p:cNvPr>
          <p:cNvSpPr txBox="1"/>
          <p:nvPr/>
        </p:nvSpPr>
        <p:spPr>
          <a:xfrm>
            <a:off x="3421890" y="3809338"/>
            <a:ext cx="3153786" cy="584775"/>
          </a:xfrm>
          <a:prstGeom prst="rect">
            <a:avLst/>
          </a:prstGeom>
          <a:noFill/>
        </p:spPr>
        <p:txBody>
          <a:bodyPr wrap="square" rtlCol="0">
            <a:spAutoFit/>
          </a:bodyPr>
          <a:lstStyle/>
          <a:p>
            <a:r>
              <a:rPr lang="en-GB" sz="3200" dirty="0">
                <a:ea typeface="Open Sans" panose="020B0606030504020204" pitchFamily="34" charset="0"/>
                <a:cs typeface="Arial" panose="020B0604020202020204" pitchFamily="34" charset="0"/>
              </a:rPr>
              <a:t>Young adult</a:t>
            </a:r>
          </a:p>
        </p:txBody>
      </p:sp>
      <p:sp>
        <p:nvSpPr>
          <p:cNvPr id="21" name="TextBox 20">
            <a:extLst>
              <a:ext uri="{FF2B5EF4-FFF2-40B4-BE49-F238E27FC236}">
                <a16:creationId xmlns:a16="http://schemas.microsoft.com/office/drawing/2014/main" id="{E0A7D0E2-C800-B034-B586-9482D6889F80}"/>
              </a:ext>
            </a:extLst>
          </p:cNvPr>
          <p:cNvSpPr txBox="1"/>
          <p:nvPr/>
        </p:nvSpPr>
        <p:spPr>
          <a:xfrm>
            <a:off x="2167869" y="254875"/>
            <a:ext cx="9378618" cy="800219"/>
          </a:xfrm>
          <a:prstGeom prst="rect">
            <a:avLst/>
          </a:prstGeom>
          <a:noFill/>
        </p:spPr>
        <p:txBody>
          <a:bodyPr wrap="square" rtlCol="0">
            <a:spAutoFit/>
          </a:bodyPr>
          <a:lstStyle/>
          <a:p>
            <a:r>
              <a:rPr lang="en-US" sz="4600" dirty="0"/>
              <a:t>Which of the following is a life event?</a:t>
            </a:r>
          </a:p>
        </p:txBody>
      </p:sp>
      <p:sp>
        <p:nvSpPr>
          <p:cNvPr id="22" name="Rounded Rectangle 21">
            <a:extLst>
              <a:ext uri="{FF2B5EF4-FFF2-40B4-BE49-F238E27FC236}">
                <a16:creationId xmlns:a16="http://schemas.microsoft.com/office/drawing/2014/main" id="{3BFF66FC-F972-5B3D-B28C-67C08B7DC5E2}"/>
              </a:ext>
            </a:extLst>
          </p:cNvPr>
          <p:cNvSpPr/>
          <p:nvPr/>
        </p:nvSpPr>
        <p:spPr>
          <a:xfrm>
            <a:off x="6857178" y="4757411"/>
            <a:ext cx="4799244" cy="1279634"/>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3C7E3D7-988C-EA58-5024-3E9F60B78389}"/>
              </a:ext>
            </a:extLst>
          </p:cNvPr>
          <p:cNvSpPr txBox="1"/>
          <p:nvPr/>
        </p:nvSpPr>
        <p:spPr>
          <a:xfrm>
            <a:off x="3421890" y="5094252"/>
            <a:ext cx="3153786" cy="584775"/>
          </a:xfrm>
          <a:prstGeom prst="rect">
            <a:avLst/>
          </a:prstGeom>
          <a:noFill/>
        </p:spPr>
        <p:txBody>
          <a:bodyPr wrap="square" rtlCol="0">
            <a:spAutoFit/>
          </a:bodyPr>
          <a:lstStyle/>
          <a:p>
            <a:r>
              <a:rPr lang="en-GB" sz="3200" dirty="0">
                <a:ea typeface="Open Sans" panose="020B0606030504020204" pitchFamily="34" charset="0"/>
                <a:cs typeface="Arial" panose="020B0604020202020204" pitchFamily="34" charset="0"/>
              </a:rPr>
              <a:t>Old age</a:t>
            </a:r>
          </a:p>
        </p:txBody>
      </p:sp>
      <p:sp>
        <p:nvSpPr>
          <p:cNvPr id="24" name="TextBox 23">
            <a:extLst>
              <a:ext uri="{FF2B5EF4-FFF2-40B4-BE49-F238E27FC236}">
                <a16:creationId xmlns:a16="http://schemas.microsoft.com/office/drawing/2014/main" id="{8F3B806F-F102-9B20-0D06-54A1D6CB3B4D}"/>
              </a:ext>
            </a:extLst>
          </p:cNvPr>
          <p:cNvSpPr txBox="1"/>
          <p:nvPr/>
        </p:nvSpPr>
        <p:spPr>
          <a:xfrm>
            <a:off x="8469123" y="3785579"/>
            <a:ext cx="2948178" cy="584775"/>
          </a:xfrm>
          <a:prstGeom prst="rect">
            <a:avLst/>
          </a:prstGeom>
          <a:noFill/>
        </p:spPr>
        <p:txBody>
          <a:bodyPr wrap="square" rtlCol="0">
            <a:spAutoFit/>
          </a:bodyPr>
          <a:lstStyle/>
          <a:p>
            <a:r>
              <a:rPr lang="en-GB" sz="3200" dirty="0">
                <a:ea typeface="Open Sans" panose="020B0606030504020204" pitchFamily="34" charset="0"/>
                <a:cs typeface="Arial" panose="020B0604020202020204" pitchFamily="34" charset="0"/>
              </a:rPr>
              <a:t>Middle age</a:t>
            </a:r>
          </a:p>
        </p:txBody>
      </p:sp>
      <p:sp>
        <p:nvSpPr>
          <p:cNvPr id="25" name="TextBox 24">
            <a:extLst>
              <a:ext uri="{FF2B5EF4-FFF2-40B4-BE49-F238E27FC236}">
                <a16:creationId xmlns:a16="http://schemas.microsoft.com/office/drawing/2014/main" id="{D1DDF540-3EF1-E260-8948-5132B198BC19}"/>
              </a:ext>
            </a:extLst>
          </p:cNvPr>
          <p:cNvSpPr txBox="1"/>
          <p:nvPr/>
        </p:nvSpPr>
        <p:spPr>
          <a:xfrm>
            <a:off x="8469122" y="5085825"/>
            <a:ext cx="2948179" cy="584775"/>
          </a:xfrm>
          <a:prstGeom prst="rect">
            <a:avLst/>
          </a:prstGeom>
          <a:noFill/>
        </p:spPr>
        <p:txBody>
          <a:bodyPr wrap="square" rtlCol="0">
            <a:spAutoFit/>
          </a:bodyPr>
          <a:lstStyle/>
          <a:p>
            <a:r>
              <a:rPr lang="en-GB" sz="3200" dirty="0">
                <a:ea typeface="Open Sans" panose="020B0606030504020204" pitchFamily="34" charset="0"/>
                <a:cs typeface="Arial" panose="020B0604020202020204" pitchFamily="34" charset="0"/>
              </a:rPr>
              <a:t>Retirement</a:t>
            </a:r>
          </a:p>
        </p:txBody>
      </p:sp>
      <p:grpSp>
        <p:nvGrpSpPr>
          <p:cNvPr id="18" name="Group 17">
            <a:extLst>
              <a:ext uri="{FF2B5EF4-FFF2-40B4-BE49-F238E27FC236}">
                <a16:creationId xmlns:a16="http://schemas.microsoft.com/office/drawing/2014/main" id="{189EAD4D-A387-500B-1A02-9F3CA2AEBCC4}"/>
              </a:ext>
            </a:extLst>
          </p:cNvPr>
          <p:cNvGrpSpPr/>
          <p:nvPr/>
        </p:nvGrpSpPr>
        <p:grpSpPr>
          <a:xfrm>
            <a:off x="0" y="6239434"/>
            <a:ext cx="12191997" cy="618565"/>
            <a:chOff x="0" y="0"/>
            <a:chExt cx="12192000" cy="6858000"/>
          </a:xfrm>
        </p:grpSpPr>
        <p:sp>
          <p:nvSpPr>
            <p:cNvPr id="19" name="Rectangle 18">
              <a:extLst>
                <a:ext uri="{FF2B5EF4-FFF2-40B4-BE49-F238E27FC236}">
                  <a16:creationId xmlns:a16="http://schemas.microsoft.com/office/drawing/2014/main" id="{5B8B8679-6B7C-B068-1947-969F6327FE87}"/>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51D08E8-D964-F83A-582A-EB1CAC6A22EB}"/>
                </a:ext>
              </a:extLst>
            </p:cNvPr>
            <p:cNvGrpSpPr/>
            <p:nvPr/>
          </p:nvGrpSpPr>
          <p:grpSpPr>
            <a:xfrm>
              <a:off x="4529957" y="0"/>
              <a:ext cx="7662043" cy="6858000"/>
              <a:chOff x="4529957" y="0"/>
              <a:chExt cx="7662043" cy="6858000"/>
            </a:xfrm>
          </p:grpSpPr>
          <p:sp>
            <p:nvSpPr>
              <p:cNvPr id="26" name="Parallelogram 25">
                <a:extLst>
                  <a:ext uri="{FF2B5EF4-FFF2-40B4-BE49-F238E27FC236}">
                    <a16:creationId xmlns:a16="http://schemas.microsoft.com/office/drawing/2014/main" id="{B87B901F-0F76-90BB-ED86-DDC10BDC94FE}"/>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123CAE2-E014-3CA6-68F9-9FDB4E1A2FE5}"/>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7">
            <a:extLst>
              <a:ext uri="{FF2B5EF4-FFF2-40B4-BE49-F238E27FC236}">
                <a16:creationId xmlns:a16="http://schemas.microsoft.com/office/drawing/2014/main" id="{FACCB05E-663B-6A53-08ED-E61FF4512A0A}"/>
              </a:ext>
            </a:extLst>
          </p:cNvPr>
          <p:cNvGrpSpPr/>
          <p:nvPr/>
        </p:nvGrpSpPr>
        <p:grpSpPr>
          <a:xfrm>
            <a:off x="137019" y="6358476"/>
            <a:ext cx="4219142" cy="395869"/>
            <a:chOff x="974693" y="6379619"/>
            <a:chExt cx="4219142" cy="395869"/>
          </a:xfrm>
        </p:grpSpPr>
        <p:sp>
          <p:nvSpPr>
            <p:cNvPr id="29" name="TextBox 28">
              <a:extLst>
                <a:ext uri="{FF2B5EF4-FFF2-40B4-BE49-F238E27FC236}">
                  <a16:creationId xmlns:a16="http://schemas.microsoft.com/office/drawing/2014/main" id="{732B3462-4C66-F29E-6FCE-F4443335F4CF}"/>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30" name="TextBox 29">
              <a:extLst>
                <a:ext uri="{FF2B5EF4-FFF2-40B4-BE49-F238E27FC236}">
                  <a16:creationId xmlns:a16="http://schemas.microsoft.com/office/drawing/2014/main" id="{9F4BE0D9-5870-012C-ACF4-FE94BBCA9A14}"/>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31" name="Picture 30" descr="Logo&#10;&#10;Description automatically generated">
            <a:extLst>
              <a:ext uri="{FF2B5EF4-FFF2-40B4-BE49-F238E27FC236}">
                <a16:creationId xmlns:a16="http://schemas.microsoft.com/office/drawing/2014/main" id="{04510A1B-EA55-BFD7-15BE-A8599C01C3F8}"/>
              </a:ext>
            </a:extLst>
          </p:cNvPr>
          <p:cNvPicPr>
            <a:picLocks noChangeAspect="1"/>
          </p:cNvPicPr>
          <p:nvPr/>
        </p:nvPicPr>
        <p:blipFill>
          <a:blip r:embed="rId2"/>
          <a:stretch>
            <a:fillRect/>
          </a:stretch>
        </p:blipFill>
        <p:spPr>
          <a:xfrm>
            <a:off x="10643191" y="6348426"/>
            <a:ext cx="1212477" cy="369658"/>
          </a:xfrm>
          <a:prstGeom prst="rect">
            <a:avLst/>
          </a:prstGeom>
        </p:spPr>
      </p:pic>
      <p:pic>
        <p:nvPicPr>
          <p:cNvPr id="32" name="Picture 31" descr="Logo&#10;&#10;Description automatically generated">
            <a:extLst>
              <a:ext uri="{FF2B5EF4-FFF2-40B4-BE49-F238E27FC236}">
                <a16:creationId xmlns:a16="http://schemas.microsoft.com/office/drawing/2014/main" id="{3189B34F-DD9D-9DB5-57E6-3C9450350CB1}"/>
              </a:ext>
            </a:extLst>
          </p:cNvPr>
          <p:cNvPicPr>
            <a:picLocks noChangeAspect="1"/>
          </p:cNvPicPr>
          <p:nvPr/>
        </p:nvPicPr>
        <p:blipFill>
          <a:blip r:embed="rId3"/>
          <a:stretch>
            <a:fillRect/>
          </a:stretch>
        </p:blipFill>
        <p:spPr>
          <a:xfrm>
            <a:off x="4863349" y="6334759"/>
            <a:ext cx="1048717" cy="443302"/>
          </a:xfrm>
          <a:prstGeom prst="rect">
            <a:avLst/>
          </a:prstGeom>
        </p:spPr>
      </p:pic>
    </p:spTree>
    <p:extLst>
      <p:ext uri="{BB962C8B-B14F-4D97-AF65-F5344CB8AC3E}">
        <p14:creationId xmlns:p14="http://schemas.microsoft.com/office/powerpoint/2010/main" val="367832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6A09239-134D-C043-A528-6A414CB88B93}"/>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73F3C9F-608B-82E2-E985-5D7865D979E3}"/>
              </a:ext>
            </a:extLst>
          </p:cNvPr>
          <p:cNvSpPr/>
          <p:nvPr/>
        </p:nvSpPr>
        <p:spPr>
          <a:xfrm>
            <a:off x="2193269" y="3539358"/>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A</a:t>
            </a:r>
          </a:p>
        </p:txBody>
      </p:sp>
      <p:sp>
        <p:nvSpPr>
          <p:cNvPr id="14" name="Rectangle 13">
            <a:extLst>
              <a:ext uri="{FF2B5EF4-FFF2-40B4-BE49-F238E27FC236}">
                <a16:creationId xmlns:a16="http://schemas.microsoft.com/office/drawing/2014/main" id="{9B8AD0F6-5625-6F12-0A74-1030C8C24499}"/>
              </a:ext>
            </a:extLst>
          </p:cNvPr>
          <p:cNvSpPr/>
          <p:nvPr/>
        </p:nvSpPr>
        <p:spPr>
          <a:xfrm>
            <a:off x="7125266" y="3539358"/>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B</a:t>
            </a:r>
          </a:p>
        </p:txBody>
      </p:sp>
      <p:sp>
        <p:nvSpPr>
          <p:cNvPr id="15" name="Rectangle 14">
            <a:extLst>
              <a:ext uri="{FF2B5EF4-FFF2-40B4-BE49-F238E27FC236}">
                <a16:creationId xmlns:a16="http://schemas.microsoft.com/office/drawing/2014/main" id="{9BC12473-6B5B-35D6-2C15-0DAEC22C333D}"/>
              </a:ext>
            </a:extLst>
          </p:cNvPr>
          <p:cNvSpPr/>
          <p:nvPr/>
        </p:nvSpPr>
        <p:spPr>
          <a:xfrm>
            <a:off x="2193269" y="4868373"/>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C</a:t>
            </a:r>
          </a:p>
        </p:txBody>
      </p:sp>
      <p:sp>
        <p:nvSpPr>
          <p:cNvPr id="16" name="Rectangle 15">
            <a:extLst>
              <a:ext uri="{FF2B5EF4-FFF2-40B4-BE49-F238E27FC236}">
                <a16:creationId xmlns:a16="http://schemas.microsoft.com/office/drawing/2014/main" id="{B1E176AA-82F6-D2D9-7DEF-3055DDC9BDB6}"/>
              </a:ext>
            </a:extLst>
          </p:cNvPr>
          <p:cNvSpPr/>
          <p:nvPr/>
        </p:nvSpPr>
        <p:spPr>
          <a:xfrm>
            <a:off x="7125266" y="4868373"/>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D</a:t>
            </a:r>
          </a:p>
        </p:txBody>
      </p:sp>
      <p:sp>
        <p:nvSpPr>
          <p:cNvPr id="17" name="TextBox 16">
            <a:extLst>
              <a:ext uri="{FF2B5EF4-FFF2-40B4-BE49-F238E27FC236}">
                <a16:creationId xmlns:a16="http://schemas.microsoft.com/office/drawing/2014/main" id="{3ABD37FA-38A5-9408-DBA4-A3D9BE3E8519}"/>
              </a:ext>
            </a:extLst>
          </p:cNvPr>
          <p:cNvSpPr txBox="1"/>
          <p:nvPr/>
        </p:nvSpPr>
        <p:spPr>
          <a:xfrm>
            <a:off x="3421889" y="3610516"/>
            <a:ext cx="3703377" cy="861774"/>
          </a:xfrm>
          <a:prstGeom prst="rect">
            <a:avLst/>
          </a:prstGeom>
          <a:noFill/>
        </p:spPr>
        <p:txBody>
          <a:bodyPr wrap="square" rtlCol="0">
            <a:spAutoFit/>
          </a:bodyPr>
          <a:lstStyle/>
          <a:p>
            <a:r>
              <a:rPr lang="en-GB" sz="2400" dirty="0">
                <a:ea typeface="Open Sans" panose="020B0606030504020204" pitchFamily="34" charset="0"/>
                <a:cs typeface="Arial" panose="020B0604020202020204" pitchFamily="34" charset="0"/>
              </a:rPr>
              <a:t>Lower cost of borrowing and lower savings returns</a:t>
            </a:r>
          </a:p>
        </p:txBody>
      </p:sp>
      <p:sp>
        <p:nvSpPr>
          <p:cNvPr id="21" name="TextBox 20">
            <a:extLst>
              <a:ext uri="{FF2B5EF4-FFF2-40B4-BE49-F238E27FC236}">
                <a16:creationId xmlns:a16="http://schemas.microsoft.com/office/drawing/2014/main" id="{E0A7D0E2-C800-B034-B586-9482D6889F80}"/>
              </a:ext>
            </a:extLst>
          </p:cNvPr>
          <p:cNvSpPr txBox="1"/>
          <p:nvPr/>
        </p:nvSpPr>
        <p:spPr>
          <a:xfrm>
            <a:off x="2167869" y="254875"/>
            <a:ext cx="9378618" cy="1508105"/>
          </a:xfrm>
          <a:prstGeom prst="rect">
            <a:avLst/>
          </a:prstGeom>
          <a:noFill/>
        </p:spPr>
        <p:txBody>
          <a:bodyPr wrap="square" rtlCol="0">
            <a:spAutoFit/>
          </a:bodyPr>
          <a:lstStyle/>
          <a:p>
            <a:r>
              <a:rPr lang="en-US" sz="4600" dirty="0"/>
              <a:t>The Bank of England decides to lower interest rates. This is likely to result in</a:t>
            </a:r>
          </a:p>
        </p:txBody>
      </p:sp>
      <p:sp>
        <p:nvSpPr>
          <p:cNvPr id="22" name="Rounded Rectangle 21">
            <a:extLst>
              <a:ext uri="{FF2B5EF4-FFF2-40B4-BE49-F238E27FC236}">
                <a16:creationId xmlns:a16="http://schemas.microsoft.com/office/drawing/2014/main" id="{3BFF66FC-F972-5B3D-B28C-67C08B7DC5E2}"/>
              </a:ext>
            </a:extLst>
          </p:cNvPr>
          <p:cNvSpPr/>
          <p:nvPr/>
        </p:nvSpPr>
        <p:spPr>
          <a:xfrm>
            <a:off x="2019779" y="3411040"/>
            <a:ext cx="5004700" cy="1279634"/>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189EAD4D-A387-500B-1A02-9F3CA2AEBCC4}"/>
              </a:ext>
            </a:extLst>
          </p:cNvPr>
          <p:cNvGrpSpPr/>
          <p:nvPr/>
        </p:nvGrpSpPr>
        <p:grpSpPr>
          <a:xfrm>
            <a:off x="0" y="6239434"/>
            <a:ext cx="12191997" cy="618565"/>
            <a:chOff x="0" y="0"/>
            <a:chExt cx="12192000" cy="6858000"/>
          </a:xfrm>
        </p:grpSpPr>
        <p:sp>
          <p:nvSpPr>
            <p:cNvPr id="19" name="Rectangle 18">
              <a:extLst>
                <a:ext uri="{FF2B5EF4-FFF2-40B4-BE49-F238E27FC236}">
                  <a16:creationId xmlns:a16="http://schemas.microsoft.com/office/drawing/2014/main" id="{5B8B8679-6B7C-B068-1947-969F6327FE87}"/>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51D08E8-D964-F83A-582A-EB1CAC6A22EB}"/>
                </a:ext>
              </a:extLst>
            </p:cNvPr>
            <p:cNvGrpSpPr/>
            <p:nvPr/>
          </p:nvGrpSpPr>
          <p:grpSpPr>
            <a:xfrm>
              <a:off x="4529957" y="0"/>
              <a:ext cx="7662043" cy="6858000"/>
              <a:chOff x="4529957" y="0"/>
              <a:chExt cx="7662043" cy="6858000"/>
            </a:xfrm>
          </p:grpSpPr>
          <p:sp>
            <p:nvSpPr>
              <p:cNvPr id="26" name="Parallelogram 25">
                <a:extLst>
                  <a:ext uri="{FF2B5EF4-FFF2-40B4-BE49-F238E27FC236}">
                    <a16:creationId xmlns:a16="http://schemas.microsoft.com/office/drawing/2014/main" id="{B87B901F-0F76-90BB-ED86-DDC10BDC94FE}"/>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123CAE2-E014-3CA6-68F9-9FDB4E1A2FE5}"/>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7">
            <a:extLst>
              <a:ext uri="{FF2B5EF4-FFF2-40B4-BE49-F238E27FC236}">
                <a16:creationId xmlns:a16="http://schemas.microsoft.com/office/drawing/2014/main" id="{FACCB05E-663B-6A53-08ED-E61FF4512A0A}"/>
              </a:ext>
            </a:extLst>
          </p:cNvPr>
          <p:cNvGrpSpPr/>
          <p:nvPr/>
        </p:nvGrpSpPr>
        <p:grpSpPr>
          <a:xfrm>
            <a:off x="137019" y="6358476"/>
            <a:ext cx="4219142" cy="395869"/>
            <a:chOff x="974693" y="6379619"/>
            <a:chExt cx="4219142" cy="395869"/>
          </a:xfrm>
        </p:grpSpPr>
        <p:sp>
          <p:nvSpPr>
            <p:cNvPr id="29" name="TextBox 28">
              <a:extLst>
                <a:ext uri="{FF2B5EF4-FFF2-40B4-BE49-F238E27FC236}">
                  <a16:creationId xmlns:a16="http://schemas.microsoft.com/office/drawing/2014/main" id="{732B3462-4C66-F29E-6FCE-F4443335F4CF}"/>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30" name="TextBox 29">
              <a:extLst>
                <a:ext uri="{FF2B5EF4-FFF2-40B4-BE49-F238E27FC236}">
                  <a16:creationId xmlns:a16="http://schemas.microsoft.com/office/drawing/2014/main" id="{9F4BE0D9-5870-012C-ACF4-FE94BBCA9A14}"/>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31" name="Picture 30" descr="Logo&#10;&#10;Description automatically generated">
            <a:extLst>
              <a:ext uri="{FF2B5EF4-FFF2-40B4-BE49-F238E27FC236}">
                <a16:creationId xmlns:a16="http://schemas.microsoft.com/office/drawing/2014/main" id="{04510A1B-EA55-BFD7-15BE-A8599C01C3F8}"/>
              </a:ext>
            </a:extLst>
          </p:cNvPr>
          <p:cNvPicPr>
            <a:picLocks noChangeAspect="1"/>
          </p:cNvPicPr>
          <p:nvPr/>
        </p:nvPicPr>
        <p:blipFill>
          <a:blip r:embed="rId2"/>
          <a:stretch>
            <a:fillRect/>
          </a:stretch>
        </p:blipFill>
        <p:spPr>
          <a:xfrm>
            <a:off x="10643191" y="6348426"/>
            <a:ext cx="1212477" cy="369658"/>
          </a:xfrm>
          <a:prstGeom prst="rect">
            <a:avLst/>
          </a:prstGeom>
        </p:spPr>
      </p:pic>
      <p:pic>
        <p:nvPicPr>
          <p:cNvPr id="32" name="Picture 31" descr="Logo&#10;&#10;Description automatically generated">
            <a:extLst>
              <a:ext uri="{FF2B5EF4-FFF2-40B4-BE49-F238E27FC236}">
                <a16:creationId xmlns:a16="http://schemas.microsoft.com/office/drawing/2014/main" id="{3189B34F-DD9D-9DB5-57E6-3C9450350CB1}"/>
              </a:ext>
            </a:extLst>
          </p:cNvPr>
          <p:cNvPicPr>
            <a:picLocks noChangeAspect="1"/>
          </p:cNvPicPr>
          <p:nvPr/>
        </p:nvPicPr>
        <p:blipFill>
          <a:blip r:embed="rId3"/>
          <a:stretch>
            <a:fillRect/>
          </a:stretch>
        </p:blipFill>
        <p:spPr>
          <a:xfrm>
            <a:off x="4863349" y="6334759"/>
            <a:ext cx="1048717" cy="443302"/>
          </a:xfrm>
          <a:prstGeom prst="rect">
            <a:avLst/>
          </a:prstGeom>
        </p:spPr>
      </p:pic>
      <p:sp>
        <p:nvSpPr>
          <p:cNvPr id="2" name="TextBox 1">
            <a:extLst>
              <a:ext uri="{FF2B5EF4-FFF2-40B4-BE49-F238E27FC236}">
                <a16:creationId xmlns:a16="http://schemas.microsoft.com/office/drawing/2014/main" id="{EA231D8A-1D3C-8DF8-6817-D6A0C299297A}"/>
              </a:ext>
            </a:extLst>
          </p:cNvPr>
          <p:cNvSpPr txBox="1"/>
          <p:nvPr/>
        </p:nvSpPr>
        <p:spPr>
          <a:xfrm>
            <a:off x="8353886" y="3610516"/>
            <a:ext cx="3703377" cy="861774"/>
          </a:xfrm>
          <a:prstGeom prst="rect">
            <a:avLst/>
          </a:prstGeom>
          <a:noFill/>
        </p:spPr>
        <p:txBody>
          <a:bodyPr wrap="square" rtlCol="0">
            <a:spAutoFit/>
          </a:bodyPr>
          <a:lstStyle/>
          <a:p>
            <a:r>
              <a:rPr lang="en-GB" sz="2400" dirty="0">
                <a:ea typeface="Open Sans" panose="020B0606030504020204" pitchFamily="34" charset="0"/>
                <a:cs typeface="Arial" panose="020B0604020202020204" pitchFamily="34" charset="0"/>
              </a:rPr>
              <a:t>Lower cost of borrowing and higher savings returns</a:t>
            </a:r>
          </a:p>
        </p:txBody>
      </p:sp>
      <p:sp>
        <p:nvSpPr>
          <p:cNvPr id="4" name="TextBox 3">
            <a:extLst>
              <a:ext uri="{FF2B5EF4-FFF2-40B4-BE49-F238E27FC236}">
                <a16:creationId xmlns:a16="http://schemas.microsoft.com/office/drawing/2014/main" id="{A5AACE49-50AE-0F4D-80D9-B3A6E3E514C4}"/>
              </a:ext>
            </a:extLst>
          </p:cNvPr>
          <p:cNvSpPr txBox="1"/>
          <p:nvPr/>
        </p:nvSpPr>
        <p:spPr>
          <a:xfrm>
            <a:off x="3421889" y="4899111"/>
            <a:ext cx="3433471" cy="861774"/>
          </a:xfrm>
          <a:prstGeom prst="rect">
            <a:avLst/>
          </a:prstGeom>
          <a:noFill/>
        </p:spPr>
        <p:txBody>
          <a:bodyPr wrap="square" rtlCol="0">
            <a:spAutoFit/>
          </a:bodyPr>
          <a:lstStyle/>
          <a:p>
            <a:r>
              <a:rPr lang="en-GB" sz="2400" dirty="0">
                <a:ea typeface="Open Sans" panose="020B0606030504020204" pitchFamily="34" charset="0"/>
                <a:cs typeface="Arial" panose="020B0604020202020204" pitchFamily="34" charset="0"/>
              </a:rPr>
              <a:t>Higher cost of borrowing and lower savings returns</a:t>
            </a:r>
          </a:p>
        </p:txBody>
      </p:sp>
      <p:sp>
        <p:nvSpPr>
          <p:cNvPr id="5" name="TextBox 4">
            <a:extLst>
              <a:ext uri="{FF2B5EF4-FFF2-40B4-BE49-F238E27FC236}">
                <a16:creationId xmlns:a16="http://schemas.microsoft.com/office/drawing/2014/main" id="{C415BF41-E0DC-97BF-EA81-ED0293392A61}"/>
              </a:ext>
            </a:extLst>
          </p:cNvPr>
          <p:cNvSpPr txBox="1"/>
          <p:nvPr/>
        </p:nvSpPr>
        <p:spPr>
          <a:xfrm>
            <a:off x="8353886" y="4899111"/>
            <a:ext cx="3703377" cy="861774"/>
          </a:xfrm>
          <a:prstGeom prst="rect">
            <a:avLst/>
          </a:prstGeom>
          <a:noFill/>
        </p:spPr>
        <p:txBody>
          <a:bodyPr wrap="square" rtlCol="0">
            <a:spAutoFit/>
          </a:bodyPr>
          <a:lstStyle/>
          <a:p>
            <a:r>
              <a:rPr lang="en-GB" sz="2400" dirty="0">
                <a:ea typeface="Open Sans" panose="020B0606030504020204" pitchFamily="34" charset="0"/>
                <a:cs typeface="Arial" panose="020B0604020202020204" pitchFamily="34" charset="0"/>
              </a:rPr>
              <a:t>Higher cost of borrowing and higher savings returns</a:t>
            </a:r>
          </a:p>
        </p:txBody>
      </p:sp>
    </p:spTree>
    <p:extLst>
      <p:ext uri="{BB962C8B-B14F-4D97-AF65-F5344CB8AC3E}">
        <p14:creationId xmlns:p14="http://schemas.microsoft.com/office/powerpoint/2010/main" val="322268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0BDB1B3-B89E-4435-8F1F-22BE18FEA06D}"/>
              </a:ext>
            </a:extLst>
          </p:cNvPr>
          <p:cNvSpPr/>
          <p:nvPr/>
        </p:nvSpPr>
        <p:spPr>
          <a:xfrm>
            <a:off x="2067340" y="318002"/>
            <a:ext cx="9687331" cy="1373638"/>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rgbClr val="FFFFFF"/>
                </a:solidFill>
                <a:effectLst>
                  <a:outerShdw blurRad="38100" dist="38100" dir="2700000" algn="tl">
                    <a:srgbClr val="000000">
                      <a:alpha val="43137"/>
                    </a:srgbClr>
                  </a:outerShdw>
                </a:effectLst>
              </a:rPr>
              <a:t>GIVE ME 2…</a:t>
            </a:r>
          </a:p>
        </p:txBody>
      </p:sp>
      <p:sp>
        <p:nvSpPr>
          <p:cNvPr id="2" name="Oval 1">
            <a:extLst>
              <a:ext uri="{FF2B5EF4-FFF2-40B4-BE49-F238E27FC236}">
                <a16:creationId xmlns:a16="http://schemas.microsoft.com/office/drawing/2014/main" id="{FCC56FD7-26B7-4147-8F69-A5A0B7F7E00D}"/>
              </a:ext>
            </a:extLst>
          </p:cNvPr>
          <p:cNvSpPr/>
          <p:nvPr/>
        </p:nvSpPr>
        <p:spPr>
          <a:xfrm>
            <a:off x="10246267" y="369707"/>
            <a:ext cx="1242153" cy="12421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 picture containing white, photo, black, plate&#10;&#10;Description automatically generated">
            <a:extLst>
              <a:ext uri="{FF2B5EF4-FFF2-40B4-BE49-F238E27FC236}">
                <a16:creationId xmlns:a16="http://schemas.microsoft.com/office/drawing/2014/main" id="{C3CD86C4-67A5-41A6-9FE2-895D2AC47B02}"/>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87000" y="387877"/>
            <a:ext cx="1176020" cy="1205813"/>
          </a:xfrm>
          <a:prstGeom prst="rect">
            <a:avLst/>
          </a:prstGeom>
        </p:spPr>
      </p:pic>
      <p:pic>
        <p:nvPicPr>
          <p:cNvPr id="8" name="Picture 7">
            <a:extLst>
              <a:ext uri="{FF2B5EF4-FFF2-40B4-BE49-F238E27FC236}">
                <a16:creationId xmlns:a16="http://schemas.microsoft.com/office/drawing/2014/main" id="{5AFF4480-87B5-4EF4-AC22-1D484E7C97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0956" y="360783"/>
            <a:ext cx="68108" cy="1260000"/>
          </a:xfrm>
          <a:prstGeom prst="rect">
            <a:avLst/>
          </a:prstGeom>
        </p:spPr>
      </p:pic>
      <p:sp>
        <p:nvSpPr>
          <p:cNvPr id="22" name="Oval 21">
            <a:extLst>
              <a:ext uri="{FF2B5EF4-FFF2-40B4-BE49-F238E27FC236}">
                <a16:creationId xmlns:a16="http://schemas.microsoft.com/office/drawing/2014/main" id="{58694381-4F67-4FC1-999A-C82F2E0D5296}"/>
              </a:ext>
            </a:extLst>
          </p:cNvPr>
          <p:cNvSpPr/>
          <p:nvPr/>
        </p:nvSpPr>
        <p:spPr>
          <a:xfrm>
            <a:off x="10785010" y="900783"/>
            <a:ext cx="180000" cy="18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uiton Sketch - Kevin MacLeod">
            <a:hlinkClick r:id="" action="ppaction://media"/>
            <a:extLst>
              <a:ext uri="{FF2B5EF4-FFF2-40B4-BE49-F238E27FC236}">
                <a16:creationId xmlns:a16="http://schemas.microsoft.com/office/drawing/2014/main" id="{F5E0518F-04E9-4971-BDF9-1B536FA79C3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378442" y="0"/>
            <a:ext cx="406400" cy="406400"/>
          </a:xfrm>
          <a:prstGeom prst="rect">
            <a:avLst/>
          </a:prstGeom>
        </p:spPr>
      </p:pic>
      <p:sp>
        <p:nvSpPr>
          <p:cNvPr id="12" name="Rectangle 11">
            <a:extLst>
              <a:ext uri="{FF2B5EF4-FFF2-40B4-BE49-F238E27FC236}">
                <a16:creationId xmlns:a16="http://schemas.microsoft.com/office/drawing/2014/main" id="{C62D3902-4253-4323-95FC-CB607C9F74DA}"/>
              </a:ext>
            </a:extLst>
          </p:cNvPr>
          <p:cNvSpPr/>
          <p:nvPr/>
        </p:nvSpPr>
        <p:spPr>
          <a:xfrm>
            <a:off x="2074030" y="2015909"/>
            <a:ext cx="5226835" cy="2371034"/>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b="1" dirty="0">
                <a:solidFill>
                  <a:prstClr val="black"/>
                </a:solidFill>
                <a:latin typeface="Calibri" panose="020F0502020204030204"/>
              </a:rPr>
              <a:t>Providers of financial information or guidance</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 name="Straight Connector 3">
            <a:extLst>
              <a:ext uri="{FF2B5EF4-FFF2-40B4-BE49-F238E27FC236}">
                <a16:creationId xmlns:a16="http://schemas.microsoft.com/office/drawing/2014/main" id="{91388009-A39E-B9F6-E2FD-8E210684E6B5}"/>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AB683083-303C-280F-8F9F-DA34265BFD2E}"/>
              </a:ext>
            </a:extLst>
          </p:cNvPr>
          <p:cNvGrpSpPr/>
          <p:nvPr/>
        </p:nvGrpSpPr>
        <p:grpSpPr>
          <a:xfrm>
            <a:off x="0" y="6239434"/>
            <a:ext cx="12191997" cy="618565"/>
            <a:chOff x="0" y="0"/>
            <a:chExt cx="12192000" cy="6858000"/>
          </a:xfrm>
        </p:grpSpPr>
        <p:sp>
          <p:nvSpPr>
            <p:cNvPr id="20" name="Rectangle 19">
              <a:extLst>
                <a:ext uri="{FF2B5EF4-FFF2-40B4-BE49-F238E27FC236}">
                  <a16:creationId xmlns:a16="http://schemas.microsoft.com/office/drawing/2014/main" id="{7D9966F3-3C77-6441-6CF4-B1DAE6C07380}"/>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E3D23E91-3AD8-8B7E-6D39-66F7CC591755}"/>
                </a:ext>
              </a:extLst>
            </p:cNvPr>
            <p:cNvGrpSpPr/>
            <p:nvPr/>
          </p:nvGrpSpPr>
          <p:grpSpPr>
            <a:xfrm>
              <a:off x="4529957" y="0"/>
              <a:ext cx="7662043" cy="6858000"/>
              <a:chOff x="4529957" y="0"/>
              <a:chExt cx="7662043" cy="6858000"/>
            </a:xfrm>
          </p:grpSpPr>
          <p:sp>
            <p:nvSpPr>
              <p:cNvPr id="23" name="Parallelogram 22">
                <a:extLst>
                  <a:ext uri="{FF2B5EF4-FFF2-40B4-BE49-F238E27FC236}">
                    <a16:creationId xmlns:a16="http://schemas.microsoft.com/office/drawing/2014/main" id="{5129DC86-03C8-2A6D-B8BB-AC43C549A138}"/>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41030C3-D4D1-CC2F-D9A4-F5847421534E}"/>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24">
            <a:extLst>
              <a:ext uri="{FF2B5EF4-FFF2-40B4-BE49-F238E27FC236}">
                <a16:creationId xmlns:a16="http://schemas.microsoft.com/office/drawing/2014/main" id="{579A29AE-B4C7-1C70-8073-490B4E486CEE}"/>
              </a:ext>
            </a:extLst>
          </p:cNvPr>
          <p:cNvGrpSpPr/>
          <p:nvPr/>
        </p:nvGrpSpPr>
        <p:grpSpPr>
          <a:xfrm>
            <a:off x="137019" y="6358476"/>
            <a:ext cx="4219142" cy="395869"/>
            <a:chOff x="974693" y="6379619"/>
            <a:chExt cx="4219142" cy="395869"/>
          </a:xfrm>
        </p:grpSpPr>
        <p:sp>
          <p:nvSpPr>
            <p:cNvPr id="26" name="TextBox 25">
              <a:extLst>
                <a:ext uri="{FF2B5EF4-FFF2-40B4-BE49-F238E27FC236}">
                  <a16:creationId xmlns:a16="http://schemas.microsoft.com/office/drawing/2014/main" id="{A24A027F-BE5A-8F8A-29B6-18433045DB60}"/>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27" name="TextBox 26">
              <a:extLst>
                <a:ext uri="{FF2B5EF4-FFF2-40B4-BE49-F238E27FC236}">
                  <a16:creationId xmlns:a16="http://schemas.microsoft.com/office/drawing/2014/main" id="{70E2CBBE-3A58-841D-3CAB-372E4E4E7233}"/>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28" name="Picture 27" descr="Logo&#10;&#10;Description automatically generated">
            <a:extLst>
              <a:ext uri="{FF2B5EF4-FFF2-40B4-BE49-F238E27FC236}">
                <a16:creationId xmlns:a16="http://schemas.microsoft.com/office/drawing/2014/main" id="{84275F50-52B4-0642-9C59-36AF10530A78}"/>
              </a:ext>
            </a:extLst>
          </p:cNvPr>
          <p:cNvPicPr>
            <a:picLocks noChangeAspect="1"/>
          </p:cNvPicPr>
          <p:nvPr/>
        </p:nvPicPr>
        <p:blipFill>
          <a:blip r:embed="rId7"/>
          <a:stretch>
            <a:fillRect/>
          </a:stretch>
        </p:blipFill>
        <p:spPr>
          <a:xfrm>
            <a:off x="10643191" y="6348426"/>
            <a:ext cx="1212477" cy="369658"/>
          </a:xfrm>
          <a:prstGeom prst="rect">
            <a:avLst/>
          </a:prstGeom>
        </p:spPr>
      </p:pic>
      <p:pic>
        <p:nvPicPr>
          <p:cNvPr id="29" name="Picture 28" descr="Logo&#10;&#10;Description automatically generated">
            <a:extLst>
              <a:ext uri="{FF2B5EF4-FFF2-40B4-BE49-F238E27FC236}">
                <a16:creationId xmlns:a16="http://schemas.microsoft.com/office/drawing/2014/main" id="{9C9B3438-9508-AC4E-25DD-CE64A8801297}"/>
              </a:ext>
            </a:extLst>
          </p:cNvPr>
          <p:cNvPicPr>
            <a:picLocks noChangeAspect="1"/>
          </p:cNvPicPr>
          <p:nvPr/>
        </p:nvPicPr>
        <p:blipFill>
          <a:blip r:embed="rId8"/>
          <a:stretch>
            <a:fillRect/>
          </a:stretch>
        </p:blipFill>
        <p:spPr>
          <a:xfrm>
            <a:off x="4863349" y="6334759"/>
            <a:ext cx="1048717" cy="443302"/>
          </a:xfrm>
          <a:prstGeom prst="rect">
            <a:avLst/>
          </a:prstGeom>
        </p:spPr>
      </p:pic>
      <p:pic>
        <p:nvPicPr>
          <p:cNvPr id="6" name="Picture 5" descr="A person and person looking at papers&#10;&#10;Description automatically generated">
            <a:extLst>
              <a:ext uri="{FF2B5EF4-FFF2-40B4-BE49-F238E27FC236}">
                <a16:creationId xmlns:a16="http://schemas.microsoft.com/office/drawing/2014/main" id="{F498A965-2518-F80E-FB87-7E0A025F5EAD}"/>
              </a:ext>
            </a:extLst>
          </p:cNvPr>
          <p:cNvPicPr>
            <a:picLocks noChangeAspect="1"/>
          </p:cNvPicPr>
          <p:nvPr/>
        </p:nvPicPr>
        <p:blipFill>
          <a:blip r:embed="rId9"/>
          <a:stretch>
            <a:fillRect/>
          </a:stretch>
        </p:blipFill>
        <p:spPr>
          <a:xfrm>
            <a:off x="7508043" y="2015909"/>
            <a:ext cx="4246628" cy="2371034"/>
          </a:xfrm>
          <a:prstGeom prst="rect">
            <a:avLst/>
          </a:prstGeom>
        </p:spPr>
      </p:pic>
    </p:spTree>
    <p:extLst>
      <p:ext uri="{BB962C8B-B14F-4D97-AF65-F5344CB8AC3E}">
        <p14:creationId xmlns:p14="http://schemas.microsoft.com/office/powerpoint/2010/main" val="282721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34000" fill="hold"/>
                                        <p:tgtEl>
                                          <p:spTgt spid="8"/>
                                        </p:tgtEl>
                                        <p:attrNameLst>
                                          <p:attrName>r</p:attrName>
                                        </p:attrNameLst>
                                      </p:cBhvr>
                                    </p:animRot>
                                  </p:childTnLst>
                                </p:cTn>
                              </p:par>
                              <p:par>
                                <p:cTn id="7" presetID="1" presetClass="mediacall" presetSubtype="0" fill="hold" nodeType="withEffect">
                                  <p:stCondLst>
                                    <p:cond delay="0"/>
                                  </p:stCondLst>
                                  <p:childTnLst>
                                    <p:cmd type="call" cmd="playFrom(0.0)">
                                      <p:cBhvr>
                                        <p:cTn id="8" dur="3408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cond evt="onNext"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62D3902-4253-4323-95FC-CB607C9F74DA}"/>
              </a:ext>
            </a:extLst>
          </p:cNvPr>
          <p:cNvSpPr/>
          <p:nvPr/>
        </p:nvSpPr>
        <p:spPr>
          <a:xfrm>
            <a:off x="2067340" y="1573841"/>
            <a:ext cx="9687329" cy="859083"/>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Calibri" panose="020F0502020204030204"/>
                <a:ea typeface="+mn-ea"/>
                <a:cs typeface="+mn-cs"/>
              </a:rPr>
              <a:t>Providers of financial information or guidance</a:t>
            </a:r>
          </a:p>
        </p:txBody>
      </p:sp>
      <p:cxnSp>
        <p:nvCxnSpPr>
          <p:cNvPr id="2" name="Straight Connector 1">
            <a:extLst>
              <a:ext uri="{FF2B5EF4-FFF2-40B4-BE49-F238E27FC236}">
                <a16:creationId xmlns:a16="http://schemas.microsoft.com/office/drawing/2014/main" id="{1D3C7261-8336-68C4-4DB1-C62FB0845E10}"/>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31870F7-24FD-1B34-9A2F-6A69765D0D2A}"/>
              </a:ext>
            </a:extLst>
          </p:cNvPr>
          <p:cNvSpPr/>
          <p:nvPr/>
        </p:nvSpPr>
        <p:spPr>
          <a:xfrm>
            <a:off x="2067340" y="318002"/>
            <a:ext cx="9687331" cy="1018805"/>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FFFF"/>
                </a:solidFill>
                <a:effectLst>
                  <a:outerShdw blurRad="38100" dist="38100" dir="2700000" algn="tl">
                    <a:srgbClr val="000000">
                      <a:alpha val="43137"/>
                    </a:srgbClr>
                  </a:outerShdw>
                </a:effectLst>
              </a:rPr>
              <a:t>GIVE ME 2…</a:t>
            </a:r>
          </a:p>
        </p:txBody>
      </p:sp>
      <p:grpSp>
        <p:nvGrpSpPr>
          <p:cNvPr id="11" name="Group 10">
            <a:extLst>
              <a:ext uri="{FF2B5EF4-FFF2-40B4-BE49-F238E27FC236}">
                <a16:creationId xmlns:a16="http://schemas.microsoft.com/office/drawing/2014/main" id="{A9B1B97F-DBF4-5309-5E82-44AD951E171B}"/>
              </a:ext>
            </a:extLst>
          </p:cNvPr>
          <p:cNvGrpSpPr/>
          <p:nvPr/>
        </p:nvGrpSpPr>
        <p:grpSpPr>
          <a:xfrm>
            <a:off x="0" y="6239434"/>
            <a:ext cx="12191997" cy="618565"/>
            <a:chOff x="0" y="0"/>
            <a:chExt cx="12192000" cy="6858000"/>
          </a:xfrm>
        </p:grpSpPr>
        <p:sp>
          <p:nvSpPr>
            <p:cNvPr id="13" name="Rectangle 12">
              <a:extLst>
                <a:ext uri="{FF2B5EF4-FFF2-40B4-BE49-F238E27FC236}">
                  <a16:creationId xmlns:a16="http://schemas.microsoft.com/office/drawing/2014/main" id="{F34DA980-C1DA-F54C-1231-A7C22402C173}"/>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1BA14F5-4971-83A1-C535-F8A5C3514BDC}"/>
                </a:ext>
              </a:extLst>
            </p:cNvPr>
            <p:cNvGrpSpPr/>
            <p:nvPr/>
          </p:nvGrpSpPr>
          <p:grpSpPr>
            <a:xfrm>
              <a:off x="4529957" y="0"/>
              <a:ext cx="7662043" cy="6858000"/>
              <a:chOff x="4529957" y="0"/>
              <a:chExt cx="7662043" cy="6858000"/>
            </a:xfrm>
          </p:grpSpPr>
          <p:sp>
            <p:nvSpPr>
              <p:cNvPr id="22" name="Parallelogram 21">
                <a:extLst>
                  <a:ext uri="{FF2B5EF4-FFF2-40B4-BE49-F238E27FC236}">
                    <a16:creationId xmlns:a16="http://schemas.microsoft.com/office/drawing/2014/main" id="{60E24B15-4F28-F7AD-D6B2-69E9033BA200}"/>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FFB75EE-1737-8493-676D-9400A8D72FD7}"/>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48B98FC2-D040-6FD4-EF05-22C71DA62C56}"/>
              </a:ext>
            </a:extLst>
          </p:cNvPr>
          <p:cNvGrpSpPr/>
          <p:nvPr/>
        </p:nvGrpSpPr>
        <p:grpSpPr>
          <a:xfrm>
            <a:off x="137019" y="6358476"/>
            <a:ext cx="4219142" cy="395869"/>
            <a:chOff x="974693" y="6379619"/>
            <a:chExt cx="4219142" cy="395869"/>
          </a:xfrm>
        </p:grpSpPr>
        <p:sp>
          <p:nvSpPr>
            <p:cNvPr id="25" name="TextBox 24">
              <a:extLst>
                <a:ext uri="{FF2B5EF4-FFF2-40B4-BE49-F238E27FC236}">
                  <a16:creationId xmlns:a16="http://schemas.microsoft.com/office/drawing/2014/main" id="{C52797A1-678A-91E2-E19A-63676B3A2B37}"/>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26" name="TextBox 25">
              <a:extLst>
                <a:ext uri="{FF2B5EF4-FFF2-40B4-BE49-F238E27FC236}">
                  <a16:creationId xmlns:a16="http://schemas.microsoft.com/office/drawing/2014/main" id="{FEA141DA-06D7-820B-A153-59635E3098E6}"/>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27" name="Picture 26" descr="Logo&#10;&#10;Description automatically generated">
            <a:extLst>
              <a:ext uri="{FF2B5EF4-FFF2-40B4-BE49-F238E27FC236}">
                <a16:creationId xmlns:a16="http://schemas.microsoft.com/office/drawing/2014/main" id="{DC24021B-3A8E-5786-059D-8BD85828FA38}"/>
              </a:ext>
            </a:extLst>
          </p:cNvPr>
          <p:cNvPicPr>
            <a:picLocks noChangeAspect="1"/>
          </p:cNvPicPr>
          <p:nvPr/>
        </p:nvPicPr>
        <p:blipFill>
          <a:blip r:embed="rId2"/>
          <a:stretch>
            <a:fillRect/>
          </a:stretch>
        </p:blipFill>
        <p:spPr>
          <a:xfrm>
            <a:off x="10643191" y="6348426"/>
            <a:ext cx="1212477" cy="369658"/>
          </a:xfrm>
          <a:prstGeom prst="rect">
            <a:avLst/>
          </a:prstGeom>
        </p:spPr>
      </p:pic>
      <p:pic>
        <p:nvPicPr>
          <p:cNvPr id="28" name="Picture 27" descr="Logo&#10;&#10;Description automatically generated">
            <a:extLst>
              <a:ext uri="{FF2B5EF4-FFF2-40B4-BE49-F238E27FC236}">
                <a16:creationId xmlns:a16="http://schemas.microsoft.com/office/drawing/2014/main" id="{849BC0B8-F893-F79E-55E8-2DE486684B1A}"/>
              </a:ext>
            </a:extLst>
          </p:cNvPr>
          <p:cNvPicPr>
            <a:picLocks noChangeAspect="1"/>
          </p:cNvPicPr>
          <p:nvPr/>
        </p:nvPicPr>
        <p:blipFill>
          <a:blip r:embed="rId3"/>
          <a:stretch>
            <a:fillRect/>
          </a:stretch>
        </p:blipFill>
        <p:spPr>
          <a:xfrm>
            <a:off x="4863349" y="6334759"/>
            <a:ext cx="1048717" cy="443302"/>
          </a:xfrm>
          <a:prstGeom prst="rect">
            <a:avLst/>
          </a:prstGeom>
        </p:spPr>
      </p:pic>
      <p:sp>
        <p:nvSpPr>
          <p:cNvPr id="5" name="TextBox 4">
            <a:extLst>
              <a:ext uri="{FF2B5EF4-FFF2-40B4-BE49-F238E27FC236}">
                <a16:creationId xmlns:a16="http://schemas.microsoft.com/office/drawing/2014/main" id="{8136FC18-FFD6-A4D5-3810-7144C2D083A2}"/>
              </a:ext>
            </a:extLst>
          </p:cNvPr>
          <p:cNvSpPr txBox="1"/>
          <p:nvPr/>
        </p:nvSpPr>
        <p:spPr>
          <a:xfrm>
            <a:off x="2152215" y="2572824"/>
            <a:ext cx="9602448" cy="3354765"/>
          </a:xfrm>
          <a:prstGeom prst="rect">
            <a:avLst/>
          </a:prstGeom>
          <a:noFill/>
        </p:spPr>
        <p:txBody>
          <a:bodyPr wrap="square">
            <a:spAutoFit/>
          </a:bodyPr>
          <a:lstStyle/>
          <a:p>
            <a:pPr marL="342900" lvl="0" indent="-342900" defTabSz="457200">
              <a:spcBef>
                <a:spcPts val="400"/>
              </a:spcBef>
              <a:spcAft>
                <a:spcPts val="400"/>
              </a:spcAft>
              <a:buFont typeface="Arial" panose="020B0604020202020204" pitchFamily="34" charset="0"/>
              <a:buChar char="•"/>
              <a:defRPr/>
            </a:pPr>
            <a:r>
              <a:rPr lang="en-US" sz="2400" b="1" dirty="0">
                <a:solidFill>
                  <a:srgbClr val="FF0000"/>
                </a:solidFill>
              </a:rPr>
              <a:t>Citizens Advice </a:t>
            </a:r>
            <a:r>
              <a:rPr lang="en-US" sz="2400" dirty="0">
                <a:solidFill>
                  <a:prstClr val="black"/>
                </a:solidFill>
              </a:rPr>
              <a:t>- a charity that provides free and confidential advice to people in the UK on a wide range of issues, including money, housing, employment, and relationships</a:t>
            </a:r>
          </a:p>
          <a:p>
            <a:pPr marL="342900" lvl="0" indent="-342900" defTabSz="457200">
              <a:spcBef>
                <a:spcPts val="400"/>
              </a:spcBef>
              <a:spcAft>
                <a:spcPts val="400"/>
              </a:spcAft>
              <a:buFont typeface="Arial" panose="020B0604020202020204" pitchFamily="34" charset="0"/>
              <a:buChar char="•"/>
              <a:defRPr/>
            </a:pPr>
            <a:r>
              <a:rPr lang="en-US" sz="2400" b="1" dirty="0">
                <a:solidFill>
                  <a:srgbClr val="FF0000"/>
                </a:solidFill>
              </a:rPr>
              <a:t>Money Advice Service </a:t>
            </a:r>
            <a:r>
              <a:rPr lang="en-US" sz="2400" dirty="0">
                <a:solidFill>
                  <a:prstClr val="black"/>
                </a:solidFill>
              </a:rPr>
              <a:t>- government-funded organisation that provides free and impartial advice on personal finance.</a:t>
            </a:r>
          </a:p>
          <a:p>
            <a:pPr marL="342900" lvl="0" indent="-342900" defTabSz="457200">
              <a:spcBef>
                <a:spcPts val="400"/>
              </a:spcBef>
              <a:spcAft>
                <a:spcPts val="400"/>
              </a:spcAft>
              <a:buFont typeface="Arial" panose="020B0604020202020204" pitchFamily="34" charset="0"/>
              <a:buChar char="•"/>
              <a:defRPr/>
            </a:pPr>
            <a:r>
              <a:rPr lang="en-US" sz="2400" b="1" dirty="0">
                <a:solidFill>
                  <a:srgbClr val="FF0000"/>
                </a:solidFill>
              </a:rPr>
              <a:t>The Pensions Advisory Service: </a:t>
            </a:r>
            <a:r>
              <a:rPr lang="en-US" sz="2400" dirty="0">
                <a:solidFill>
                  <a:prstClr val="black"/>
                </a:solidFill>
              </a:rPr>
              <a:t>a charity that provides free and impartial advice on pensions. </a:t>
            </a:r>
          </a:p>
          <a:p>
            <a:pPr marL="342900" lvl="0" indent="-342900" defTabSz="457200">
              <a:spcBef>
                <a:spcPts val="400"/>
              </a:spcBef>
              <a:spcAft>
                <a:spcPts val="400"/>
              </a:spcAft>
              <a:buFont typeface="Arial" panose="020B0604020202020204" pitchFamily="34" charset="0"/>
              <a:buChar char="•"/>
              <a:defRPr/>
            </a:pPr>
            <a:r>
              <a:rPr lang="en-US" sz="2400" b="1" dirty="0">
                <a:solidFill>
                  <a:srgbClr val="FF0000"/>
                </a:solidFill>
              </a:rPr>
              <a:t>Commercial personal finance websites: </a:t>
            </a:r>
            <a:r>
              <a:rPr lang="en-US" sz="2400" dirty="0">
                <a:solidFill>
                  <a:prstClr val="black"/>
                </a:solidFill>
              </a:rPr>
              <a:t>such as MoneySavingExpert</a:t>
            </a:r>
          </a:p>
        </p:txBody>
      </p:sp>
    </p:spTree>
    <p:extLst>
      <p:ext uri="{BB962C8B-B14F-4D97-AF65-F5344CB8AC3E}">
        <p14:creationId xmlns:p14="http://schemas.microsoft.com/office/powerpoint/2010/main" val="23195699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0BDB1B3-B89E-4435-8F1F-22BE18FEA06D}"/>
              </a:ext>
            </a:extLst>
          </p:cNvPr>
          <p:cNvSpPr/>
          <p:nvPr/>
        </p:nvSpPr>
        <p:spPr>
          <a:xfrm>
            <a:off x="2067340" y="318002"/>
            <a:ext cx="9687331" cy="1373638"/>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rgbClr val="FFFFFF"/>
                </a:solidFill>
                <a:effectLst>
                  <a:outerShdw blurRad="38100" dist="38100" dir="2700000" algn="tl">
                    <a:srgbClr val="000000">
                      <a:alpha val="43137"/>
                    </a:srgbClr>
                  </a:outerShdw>
                </a:effectLst>
              </a:rPr>
              <a:t>GIVE ME 2…</a:t>
            </a:r>
          </a:p>
        </p:txBody>
      </p:sp>
      <p:sp>
        <p:nvSpPr>
          <p:cNvPr id="2" name="Oval 1">
            <a:extLst>
              <a:ext uri="{FF2B5EF4-FFF2-40B4-BE49-F238E27FC236}">
                <a16:creationId xmlns:a16="http://schemas.microsoft.com/office/drawing/2014/main" id="{FCC56FD7-26B7-4147-8F69-A5A0B7F7E00D}"/>
              </a:ext>
            </a:extLst>
          </p:cNvPr>
          <p:cNvSpPr/>
          <p:nvPr/>
        </p:nvSpPr>
        <p:spPr>
          <a:xfrm>
            <a:off x="10246267" y="369707"/>
            <a:ext cx="1242153" cy="12421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 picture containing white, photo, black, plate&#10;&#10;Description automatically generated">
            <a:extLst>
              <a:ext uri="{FF2B5EF4-FFF2-40B4-BE49-F238E27FC236}">
                <a16:creationId xmlns:a16="http://schemas.microsoft.com/office/drawing/2014/main" id="{C3CD86C4-67A5-41A6-9FE2-895D2AC47B02}"/>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87000" y="387877"/>
            <a:ext cx="1176020" cy="1205813"/>
          </a:xfrm>
          <a:prstGeom prst="rect">
            <a:avLst/>
          </a:prstGeom>
        </p:spPr>
      </p:pic>
      <p:pic>
        <p:nvPicPr>
          <p:cNvPr id="8" name="Picture 7">
            <a:extLst>
              <a:ext uri="{FF2B5EF4-FFF2-40B4-BE49-F238E27FC236}">
                <a16:creationId xmlns:a16="http://schemas.microsoft.com/office/drawing/2014/main" id="{5AFF4480-87B5-4EF4-AC22-1D484E7C97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0956" y="360783"/>
            <a:ext cx="68108" cy="1260000"/>
          </a:xfrm>
          <a:prstGeom prst="rect">
            <a:avLst/>
          </a:prstGeom>
        </p:spPr>
      </p:pic>
      <p:sp>
        <p:nvSpPr>
          <p:cNvPr id="22" name="Oval 21">
            <a:extLst>
              <a:ext uri="{FF2B5EF4-FFF2-40B4-BE49-F238E27FC236}">
                <a16:creationId xmlns:a16="http://schemas.microsoft.com/office/drawing/2014/main" id="{58694381-4F67-4FC1-999A-C82F2E0D5296}"/>
              </a:ext>
            </a:extLst>
          </p:cNvPr>
          <p:cNvSpPr/>
          <p:nvPr/>
        </p:nvSpPr>
        <p:spPr>
          <a:xfrm>
            <a:off x="10785010" y="900783"/>
            <a:ext cx="180000" cy="18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uiton Sketch - Kevin MacLeod">
            <a:hlinkClick r:id="" action="ppaction://media"/>
            <a:extLst>
              <a:ext uri="{FF2B5EF4-FFF2-40B4-BE49-F238E27FC236}">
                <a16:creationId xmlns:a16="http://schemas.microsoft.com/office/drawing/2014/main" id="{F5E0518F-04E9-4971-BDF9-1B536FA79C3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378442" y="0"/>
            <a:ext cx="406400" cy="406400"/>
          </a:xfrm>
          <a:prstGeom prst="rect">
            <a:avLst/>
          </a:prstGeom>
        </p:spPr>
      </p:pic>
      <p:sp>
        <p:nvSpPr>
          <p:cNvPr id="12" name="Rectangle 11">
            <a:extLst>
              <a:ext uri="{FF2B5EF4-FFF2-40B4-BE49-F238E27FC236}">
                <a16:creationId xmlns:a16="http://schemas.microsoft.com/office/drawing/2014/main" id="{C62D3902-4253-4323-95FC-CB607C9F74DA}"/>
              </a:ext>
            </a:extLst>
          </p:cNvPr>
          <p:cNvSpPr/>
          <p:nvPr/>
        </p:nvSpPr>
        <p:spPr>
          <a:xfrm>
            <a:off x="2074030" y="2015909"/>
            <a:ext cx="5795350" cy="2371034"/>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800" b="1" dirty="0">
                <a:solidFill>
                  <a:prstClr val="black"/>
                </a:solidFill>
                <a:latin typeface="Calibri" panose="020F0502020204030204"/>
              </a:rPr>
              <a:t>Reasons why cash is becoming less popular as a method of payment</a:t>
            </a:r>
            <a:endParaRPr kumimoji="0" lang="en-US" sz="3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 name="Straight Connector 3">
            <a:extLst>
              <a:ext uri="{FF2B5EF4-FFF2-40B4-BE49-F238E27FC236}">
                <a16:creationId xmlns:a16="http://schemas.microsoft.com/office/drawing/2014/main" id="{91388009-A39E-B9F6-E2FD-8E210684E6B5}"/>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AB683083-303C-280F-8F9F-DA34265BFD2E}"/>
              </a:ext>
            </a:extLst>
          </p:cNvPr>
          <p:cNvGrpSpPr/>
          <p:nvPr/>
        </p:nvGrpSpPr>
        <p:grpSpPr>
          <a:xfrm>
            <a:off x="0" y="6239434"/>
            <a:ext cx="12191997" cy="618565"/>
            <a:chOff x="0" y="0"/>
            <a:chExt cx="12192000" cy="6858000"/>
          </a:xfrm>
        </p:grpSpPr>
        <p:sp>
          <p:nvSpPr>
            <p:cNvPr id="20" name="Rectangle 19">
              <a:extLst>
                <a:ext uri="{FF2B5EF4-FFF2-40B4-BE49-F238E27FC236}">
                  <a16:creationId xmlns:a16="http://schemas.microsoft.com/office/drawing/2014/main" id="{7D9966F3-3C77-6441-6CF4-B1DAE6C07380}"/>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E3D23E91-3AD8-8B7E-6D39-66F7CC591755}"/>
                </a:ext>
              </a:extLst>
            </p:cNvPr>
            <p:cNvGrpSpPr/>
            <p:nvPr/>
          </p:nvGrpSpPr>
          <p:grpSpPr>
            <a:xfrm>
              <a:off x="4529957" y="0"/>
              <a:ext cx="7662043" cy="6858000"/>
              <a:chOff x="4529957" y="0"/>
              <a:chExt cx="7662043" cy="6858000"/>
            </a:xfrm>
          </p:grpSpPr>
          <p:sp>
            <p:nvSpPr>
              <p:cNvPr id="23" name="Parallelogram 22">
                <a:extLst>
                  <a:ext uri="{FF2B5EF4-FFF2-40B4-BE49-F238E27FC236}">
                    <a16:creationId xmlns:a16="http://schemas.microsoft.com/office/drawing/2014/main" id="{5129DC86-03C8-2A6D-B8BB-AC43C549A138}"/>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41030C3-D4D1-CC2F-D9A4-F5847421534E}"/>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24">
            <a:extLst>
              <a:ext uri="{FF2B5EF4-FFF2-40B4-BE49-F238E27FC236}">
                <a16:creationId xmlns:a16="http://schemas.microsoft.com/office/drawing/2014/main" id="{579A29AE-B4C7-1C70-8073-490B4E486CEE}"/>
              </a:ext>
            </a:extLst>
          </p:cNvPr>
          <p:cNvGrpSpPr/>
          <p:nvPr/>
        </p:nvGrpSpPr>
        <p:grpSpPr>
          <a:xfrm>
            <a:off x="137019" y="6358476"/>
            <a:ext cx="4219142" cy="395869"/>
            <a:chOff x="974693" y="6379619"/>
            <a:chExt cx="4219142" cy="395869"/>
          </a:xfrm>
        </p:grpSpPr>
        <p:sp>
          <p:nvSpPr>
            <p:cNvPr id="26" name="TextBox 25">
              <a:extLst>
                <a:ext uri="{FF2B5EF4-FFF2-40B4-BE49-F238E27FC236}">
                  <a16:creationId xmlns:a16="http://schemas.microsoft.com/office/drawing/2014/main" id="{A24A027F-BE5A-8F8A-29B6-18433045DB60}"/>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27" name="TextBox 26">
              <a:extLst>
                <a:ext uri="{FF2B5EF4-FFF2-40B4-BE49-F238E27FC236}">
                  <a16:creationId xmlns:a16="http://schemas.microsoft.com/office/drawing/2014/main" id="{70E2CBBE-3A58-841D-3CAB-372E4E4E7233}"/>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28" name="Picture 27" descr="Logo&#10;&#10;Description automatically generated">
            <a:extLst>
              <a:ext uri="{FF2B5EF4-FFF2-40B4-BE49-F238E27FC236}">
                <a16:creationId xmlns:a16="http://schemas.microsoft.com/office/drawing/2014/main" id="{84275F50-52B4-0642-9C59-36AF10530A78}"/>
              </a:ext>
            </a:extLst>
          </p:cNvPr>
          <p:cNvPicPr>
            <a:picLocks noChangeAspect="1"/>
          </p:cNvPicPr>
          <p:nvPr/>
        </p:nvPicPr>
        <p:blipFill>
          <a:blip r:embed="rId7"/>
          <a:stretch>
            <a:fillRect/>
          </a:stretch>
        </p:blipFill>
        <p:spPr>
          <a:xfrm>
            <a:off x="10643191" y="6348426"/>
            <a:ext cx="1212477" cy="369658"/>
          </a:xfrm>
          <a:prstGeom prst="rect">
            <a:avLst/>
          </a:prstGeom>
        </p:spPr>
      </p:pic>
      <p:pic>
        <p:nvPicPr>
          <p:cNvPr id="29" name="Picture 28" descr="Logo&#10;&#10;Description automatically generated">
            <a:extLst>
              <a:ext uri="{FF2B5EF4-FFF2-40B4-BE49-F238E27FC236}">
                <a16:creationId xmlns:a16="http://schemas.microsoft.com/office/drawing/2014/main" id="{9C9B3438-9508-AC4E-25DD-CE64A8801297}"/>
              </a:ext>
            </a:extLst>
          </p:cNvPr>
          <p:cNvPicPr>
            <a:picLocks noChangeAspect="1"/>
          </p:cNvPicPr>
          <p:nvPr/>
        </p:nvPicPr>
        <p:blipFill>
          <a:blip r:embed="rId8"/>
          <a:stretch>
            <a:fillRect/>
          </a:stretch>
        </p:blipFill>
        <p:spPr>
          <a:xfrm>
            <a:off x="4863349" y="6334759"/>
            <a:ext cx="1048717" cy="443302"/>
          </a:xfrm>
          <a:prstGeom prst="rect">
            <a:avLst/>
          </a:prstGeom>
        </p:spPr>
      </p:pic>
      <p:pic>
        <p:nvPicPr>
          <p:cNvPr id="7" name="Picture 6" descr="A person using an atm&#10;&#10;Description automatically generated with medium confidence">
            <a:extLst>
              <a:ext uri="{FF2B5EF4-FFF2-40B4-BE49-F238E27FC236}">
                <a16:creationId xmlns:a16="http://schemas.microsoft.com/office/drawing/2014/main" id="{95A9571F-D616-B6A0-A3D3-C649BF5FD349}"/>
              </a:ext>
            </a:extLst>
          </p:cNvPr>
          <p:cNvPicPr>
            <a:picLocks noChangeAspect="1"/>
          </p:cNvPicPr>
          <p:nvPr/>
        </p:nvPicPr>
        <p:blipFill>
          <a:blip r:embed="rId9"/>
          <a:stretch>
            <a:fillRect/>
          </a:stretch>
        </p:blipFill>
        <p:spPr>
          <a:xfrm>
            <a:off x="8164404" y="1978905"/>
            <a:ext cx="3602643" cy="2401762"/>
          </a:xfrm>
          <a:prstGeom prst="rect">
            <a:avLst/>
          </a:prstGeom>
        </p:spPr>
      </p:pic>
    </p:spTree>
    <p:extLst>
      <p:ext uri="{BB962C8B-B14F-4D97-AF65-F5344CB8AC3E}">
        <p14:creationId xmlns:p14="http://schemas.microsoft.com/office/powerpoint/2010/main" val="178993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34000" fill="hold"/>
                                        <p:tgtEl>
                                          <p:spTgt spid="8"/>
                                        </p:tgtEl>
                                        <p:attrNameLst>
                                          <p:attrName>r</p:attrName>
                                        </p:attrNameLst>
                                      </p:cBhvr>
                                    </p:animRot>
                                  </p:childTnLst>
                                </p:cTn>
                              </p:par>
                              <p:par>
                                <p:cTn id="7" presetID="1" presetClass="mediacall" presetSubtype="0" fill="hold" nodeType="withEffect">
                                  <p:stCondLst>
                                    <p:cond delay="0"/>
                                  </p:stCondLst>
                                  <p:childTnLst>
                                    <p:cmd type="call" cmd="playFrom(0.0)">
                                      <p:cBhvr>
                                        <p:cTn id="8" dur="3408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cond evt="onNext"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62D3902-4253-4323-95FC-CB607C9F74DA}"/>
              </a:ext>
            </a:extLst>
          </p:cNvPr>
          <p:cNvSpPr/>
          <p:nvPr/>
        </p:nvSpPr>
        <p:spPr>
          <a:xfrm>
            <a:off x="2067340" y="1455849"/>
            <a:ext cx="9687329" cy="1101586"/>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black"/>
                </a:solidFill>
                <a:effectLst/>
                <a:uLnTx/>
                <a:uFillTx/>
                <a:latin typeface="Calibri" panose="020F0502020204030204"/>
                <a:ea typeface="+mn-ea"/>
                <a:cs typeface="+mn-cs"/>
              </a:rPr>
              <a:t>Reasons why cash is becoming less popular as a method of payment</a:t>
            </a:r>
          </a:p>
        </p:txBody>
      </p:sp>
      <p:cxnSp>
        <p:nvCxnSpPr>
          <p:cNvPr id="2" name="Straight Connector 1">
            <a:extLst>
              <a:ext uri="{FF2B5EF4-FFF2-40B4-BE49-F238E27FC236}">
                <a16:creationId xmlns:a16="http://schemas.microsoft.com/office/drawing/2014/main" id="{1D3C7261-8336-68C4-4DB1-C62FB0845E10}"/>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31870F7-24FD-1B34-9A2F-6A69765D0D2A}"/>
              </a:ext>
            </a:extLst>
          </p:cNvPr>
          <p:cNvSpPr/>
          <p:nvPr/>
        </p:nvSpPr>
        <p:spPr>
          <a:xfrm>
            <a:off x="2067340" y="318002"/>
            <a:ext cx="9687331" cy="1018805"/>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FFFF"/>
                </a:solidFill>
                <a:effectLst>
                  <a:outerShdw blurRad="38100" dist="38100" dir="2700000" algn="tl">
                    <a:srgbClr val="000000">
                      <a:alpha val="43137"/>
                    </a:srgbClr>
                  </a:outerShdw>
                </a:effectLst>
              </a:rPr>
              <a:t>GIVE ME 2…</a:t>
            </a:r>
          </a:p>
        </p:txBody>
      </p:sp>
      <p:grpSp>
        <p:nvGrpSpPr>
          <p:cNvPr id="11" name="Group 10">
            <a:extLst>
              <a:ext uri="{FF2B5EF4-FFF2-40B4-BE49-F238E27FC236}">
                <a16:creationId xmlns:a16="http://schemas.microsoft.com/office/drawing/2014/main" id="{A9B1B97F-DBF4-5309-5E82-44AD951E171B}"/>
              </a:ext>
            </a:extLst>
          </p:cNvPr>
          <p:cNvGrpSpPr/>
          <p:nvPr/>
        </p:nvGrpSpPr>
        <p:grpSpPr>
          <a:xfrm>
            <a:off x="0" y="6239434"/>
            <a:ext cx="12191997" cy="618565"/>
            <a:chOff x="0" y="0"/>
            <a:chExt cx="12192000" cy="6858000"/>
          </a:xfrm>
        </p:grpSpPr>
        <p:sp>
          <p:nvSpPr>
            <p:cNvPr id="13" name="Rectangle 12">
              <a:extLst>
                <a:ext uri="{FF2B5EF4-FFF2-40B4-BE49-F238E27FC236}">
                  <a16:creationId xmlns:a16="http://schemas.microsoft.com/office/drawing/2014/main" id="{F34DA980-C1DA-F54C-1231-A7C22402C173}"/>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1BA14F5-4971-83A1-C535-F8A5C3514BDC}"/>
                </a:ext>
              </a:extLst>
            </p:cNvPr>
            <p:cNvGrpSpPr/>
            <p:nvPr/>
          </p:nvGrpSpPr>
          <p:grpSpPr>
            <a:xfrm>
              <a:off x="4529957" y="0"/>
              <a:ext cx="7662043" cy="6858000"/>
              <a:chOff x="4529957" y="0"/>
              <a:chExt cx="7662043" cy="6858000"/>
            </a:xfrm>
          </p:grpSpPr>
          <p:sp>
            <p:nvSpPr>
              <p:cNvPr id="22" name="Parallelogram 21">
                <a:extLst>
                  <a:ext uri="{FF2B5EF4-FFF2-40B4-BE49-F238E27FC236}">
                    <a16:creationId xmlns:a16="http://schemas.microsoft.com/office/drawing/2014/main" id="{60E24B15-4F28-F7AD-D6B2-69E9033BA200}"/>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FFB75EE-1737-8493-676D-9400A8D72FD7}"/>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48B98FC2-D040-6FD4-EF05-22C71DA62C56}"/>
              </a:ext>
            </a:extLst>
          </p:cNvPr>
          <p:cNvGrpSpPr/>
          <p:nvPr/>
        </p:nvGrpSpPr>
        <p:grpSpPr>
          <a:xfrm>
            <a:off x="137019" y="6358476"/>
            <a:ext cx="4219142" cy="395869"/>
            <a:chOff x="974693" y="6379619"/>
            <a:chExt cx="4219142" cy="395869"/>
          </a:xfrm>
        </p:grpSpPr>
        <p:sp>
          <p:nvSpPr>
            <p:cNvPr id="25" name="TextBox 24">
              <a:extLst>
                <a:ext uri="{FF2B5EF4-FFF2-40B4-BE49-F238E27FC236}">
                  <a16:creationId xmlns:a16="http://schemas.microsoft.com/office/drawing/2014/main" id="{C52797A1-678A-91E2-E19A-63676B3A2B37}"/>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26" name="TextBox 25">
              <a:extLst>
                <a:ext uri="{FF2B5EF4-FFF2-40B4-BE49-F238E27FC236}">
                  <a16:creationId xmlns:a16="http://schemas.microsoft.com/office/drawing/2014/main" id="{FEA141DA-06D7-820B-A153-59635E3098E6}"/>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27" name="Picture 26" descr="Logo&#10;&#10;Description automatically generated">
            <a:extLst>
              <a:ext uri="{FF2B5EF4-FFF2-40B4-BE49-F238E27FC236}">
                <a16:creationId xmlns:a16="http://schemas.microsoft.com/office/drawing/2014/main" id="{DC24021B-3A8E-5786-059D-8BD85828FA38}"/>
              </a:ext>
            </a:extLst>
          </p:cNvPr>
          <p:cNvPicPr>
            <a:picLocks noChangeAspect="1"/>
          </p:cNvPicPr>
          <p:nvPr/>
        </p:nvPicPr>
        <p:blipFill>
          <a:blip r:embed="rId2"/>
          <a:stretch>
            <a:fillRect/>
          </a:stretch>
        </p:blipFill>
        <p:spPr>
          <a:xfrm>
            <a:off x="10643191" y="6348426"/>
            <a:ext cx="1212477" cy="369658"/>
          </a:xfrm>
          <a:prstGeom prst="rect">
            <a:avLst/>
          </a:prstGeom>
        </p:spPr>
      </p:pic>
      <p:pic>
        <p:nvPicPr>
          <p:cNvPr id="28" name="Picture 27" descr="Logo&#10;&#10;Description automatically generated">
            <a:extLst>
              <a:ext uri="{FF2B5EF4-FFF2-40B4-BE49-F238E27FC236}">
                <a16:creationId xmlns:a16="http://schemas.microsoft.com/office/drawing/2014/main" id="{849BC0B8-F893-F79E-55E8-2DE486684B1A}"/>
              </a:ext>
            </a:extLst>
          </p:cNvPr>
          <p:cNvPicPr>
            <a:picLocks noChangeAspect="1"/>
          </p:cNvPicPr>
          <p:nvPr/>
        </p:nvPicPr>
        <p:blipFill>
          <a:blip r:embed="rId3"/>
          <a:stretch>
            <a:fillRect/>
          </a:stretch>
        </p:blipFill>
        <p:spPr>
          <a:xfrm>
            <a:off x="4863349" y="6334759"/>
            <a:ext cx="1048717" cy="443302"/>
          </a:xfrm>
          <a:prstGeom prst="rect">
            <a:avLst/>
          </a:prstGeom>
        </p:spPr>
      </p:pic>
      <p:sp>
        <p:nvSpPr>
          <p:cNvPr id="5" name="TextBox 4">
            <a:extLst>
              <a:ext uri="{FF2B5EF4-FFF2-40B4-BE49-F238E27FC236}">
                <a16:creationId xmlns:a16="http://schemas.microsoft.com/office/drawing/2014/main" id="{8136FC18-FFD6-A4D5-3810-7144C2D083A2}"/>
              </a:ext>
            </a:extLst>
          </p:cNvPr>
          <p:cNvSpPr txBox="1"/>
          <p:nvPr/>
        </p:nvSpPr>
        <p:spPr>
          <a:xfrm>
            <a:off x="2152221" y="2725001"/>
            <a:ext cx="9602448" cy="3252172"/>
          </a:xfrm>
          <a:prstGeom prst="rect">
            <a:avLst/>
          </a:prstGeom>
          <a:noFill/>
        </p:spPr>
        <p:txBody>
          <a:bodyPr wrap="square">
            <a:spAutoFit/>
          </a:bodyPr>
          <a:lstStyle/>
          <a:p>
            <a:pPr marL="342900" lvl="0" indent="-342900" defTabSz="457200">
              <a:spcBef>
                <a:spcPts val="400"/>
              </a:spcBef>
              <a:spcAft>
                <a:spcPts val="400"/>
              </a:spcAft>
              <a:buFont typeface="Arial" panose="020B0604020202020204" pitchFamily="34" charset="0"/>
              <a:buChar char="•"/>
              <a:defRPr/>
            </a:pPr>
            <a:r>
              <a:rPr lang="en-US" sz="2400" b="1" dirty="0">
                <a:solidFill>
                  <a:srgbClr val="FF0000"/>
                </a:solidFill>
              </a:rPr>
              <a:t>Convenience of contactless card or digital payments: </a:t>
            </a:r>
            <a:r>
              <a:rPr lang="en-US" sz="2400" dirty="0">
                <a:solidFill>
                  <a:prstClr val="black"/>
                </a:solidFill>
              </a:rPr>
              <a:t>more convenient than cash. They allow people to pay for things quickly and easily, without having to fumble with change or worry about losing their cash.</a:t>
            </a:r>
          </a:p>
          <a:p>
            <a:pPr marL="342900" lvl="0" indent="-342900" defTabSz="457200">
              <a:spcBef>
                <a:spcPts val="400"/>
              </a:spcBef>
              <a:spcAft>
                <a:spcPts val="400"/>
              </a:spcAft>
              <a:buFont typeface="Arial" panose="020B0604020202020204" pitchFamily="34" charset="0"/>
              <a:buChar char="•"/>
              <a:defRPr/>
            </a:pPr>
            <a:r>
              <a:rPr lang="en-US" sz="2400" b="1" dirty="0">
                <a:solidFill>
                  <a:srgbClr val="FF0000"/>
                </a:solidFill>
              </a:rPr>
              <a:t>Security of card or digital payments: </a:t>
            </a:r>
            <a:r>
              <a:rPr lang="en-US" sz="2400" dirty="0">
                <a:solidFill>
                  <a:prstClr val="black"/>
                </a:solidFill>
              </a:rPr>
              <a:t>more secure than cash. They are less likely to be lost or stolen, and they are more difficult to counterfeit.</a:t>
            </a:r>
          </a:p>
          <a:p>
            <a:pPr marL="342900" lvl="0" indent="-342900" defTabSz="457200">
              <a:spcBef>
                <a:spcPts val="400"/>
              </a:spcBef>
              <a:spcAft>
                <a:spcPts val="400"/>
              </a:spcAft>
              <a:buFont typeface="Arial" panose="020B0604020202020204" pitchFamily="34" charset="0"/>
              <a:buChar char="•"/>
              <a:defRPr/>
            </a:pPr>
            <a:r>
              <a:rPr lang="en-US" sz="2400" b="1" dirty="0">
                <a:solidFill>
                  <a:srgbClr val="FF0000"/>
                </a:solidFill>
              </a:rPr>
              <a:t>Much wider availability of card or digital payment options: </a:t>
            </a:r>
            <a:r>
              <a:rPr lang="en-US" sz="2400" dirty="0">
                <a:solidFill>
                  <a:prstClr val="black"/>
                </a:solidFill>
              </a:rPr>
              <a:t>Card and digital payment options can be used in most stores and online, while cash is not always accepted.</a:t>
            </a:r>
          </a:p>
        </p:txBody>
      </p:sp>
    </p:spTree>
    <p:extLst>
      <p:ext uri="{BB962C8B-B14F-4D97-AF65-F5344CB8AC3E}">
        <p14:creationId xmlns:p14="http://schemas.microsoft.com/office/powerpoint/2010/main" val="27136105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0BDB1B3-B89E-4435-8F1F-22BE18FEA06D}"/>
              </a:ext>
            </a:extLst>
          </p:cNvPr>
          <p:cNvSpPr/>
          <p:nvPr/>
        </p:nvSpPr>
        <p:spPr>
          <a:xfrm>
            <a:off x="2067340" y="318002"/>
            <a:ext cx="9687331" cy="1373638"/>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rgbClr val="FFFFFF"/>
                </a:solidFill>
                <a:effectLst>
                  <a:outerShdw blurRad="38100" dist="38100" dir="2700000" algn="tl">
                    <a:srgbClr val="000000">
                      <a:alpha val="43137"/>
                    </a:srgbClr>
                  </a:outerShdw>
                </a:effectLst>
              </a:rPr>
              <a:t>GIVE ME 2…</a:t>
            </a:r>
          </a:p>
        </p:txBody>
      </p:sp>
      <p:sp>
        <p:nvSpPr>
          <p:cNvPr id="2" name="Oval 1">
            <a:extLst>
              <a:ext uri="{FF2B5EF4-FFF2-40B4-BE49-F238E27FC236}">
                <a16:creationId xmlns:a16="http://schemas.microsoft.com/office/drawing/2014/main" id="{FCC56FD7-26B7-4147-8F69-A5A0B7F7E00D}"/>
              </a:ext>
            </a:extLst>
          </p:cNvPr>
          <p:cNvSpPr/>
          <p:nvPr/>
        </p:nvSpPr>
        <p:spPr>
          <a:xfrm>
            <a:off x="10246267" y="369707"/>
            <a:ext cx="1242153" cy="12421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 picture containing white, photo, black, plate&#10;&#10;Description automatically generated">
            <a:extLst>
              <a:ext uri="{FF2B5EF4-FFF2-40B4-BE49-F238E27FC236}">
                <a16:creationId xmlns:a16="http://schemas.microsoft.com/office/drawing/2014/main" id="{C3CD86C4-67A5-41A6-9FE2-895D2AC47B02}"/>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87000" y="387877"/>
            <a:ext cx="1176020" cy="1205813"/>
          </a:xfrm>
          <a:prstGeom prst="rect">
            <a:avLst/>
          </a:prstGeom>
        </p:spPr>
      </p:pic>
      <p:pic>
        <p:nvPicPr>
          <p:cNvPr id="8" name="Picture 7">
            <a:extLst>
              <a:ext uri="{FF2B5EF4-FFF2-40B4-BE49-F238E27FC236}">
                <a16:creationId xmlns:a16="http://schemas.microsoft.com/office/drawing/2014/main" id="{5AFF4480-87B5-4EF4-AC22-1D484E7C97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0956" y="360783"/>
            <a:ext cx="68108" cy="1260000"/>
          </a:xfrm>
          <a:prstGeom prst="rect">
            <a:avLst/>
          </a:prstGeom>
        </p:spPr>
      </p:pic>
      <p:sp>
        <p:nvSpPr>
          <p:cNvPr id="22" name="Oval 21">
            <a:extLst>
              <a:ext uri="{FF2B5EF4-FFF2-40B4-BE49-F238E27FC236}">
                <a16:creationId xmlns:a16="http://schemas.microsoft.com/office/drawing/2014/main" id="{58694381-4F67-4FC1-999A-C82F2E0D5296}"/>
              </a:ext>
            </a:extLst>
          </p:cNvPr>
          <p:cNvSpPr/>
          <p:nvPr/>
        </p:nvSpPr>
        <p:spPr>
          <a:xfrm>
            <a:off x="10785010" y="900783"/>
            <a:ext cx="180000" cy="18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uiton Sketch - Kevin MacLeod">
            <a:hlinkClick r:id="" action="ppaction://media"/>
            <a:extLst>
              <a:ext uri="{FF2B5EF4-FFF2-40B4-BE49-F238E27FC236}">
                <a16:creationId xmlns:a16="http://schemas.microsoft.com/office/drawing/2014/main" id="{F5E0518F-04E9-4971-BDF9-1B536FA79C3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378442" y="0"/>
            <a:ext cx="406400" cy="406400"/>
          </a:xfrm>
          <a:prstGeom prst="rect">
            <a:avLst/>
          </a:prstGeom>
        </p:spPr>
      </p:pic>
      <p:sp>
        <p:nvSpPr>
          <p:cNvPr id="12" name="Rectangle 11">
            <a:extLst>
              <a:ext uri="{FF2B5EF4-FFF2-40B4-BE49-F238E27FC236}">
                <a16:creationId xmlns:a16="http://schemas.microsoft.com/office/drawing/2014/main" id="{C62D3902-4253-4323-95FC-CB607C9F74DA}"/>
              </a:ext>
            </a:extLst>
          </p:cNvPr>
          <p:cNvSpPr/>
          <p:nvPr/>
        </p:nvSpPr>
        <p:spPr>
          <a:xfrm>
            <a:off x="2067340" y="2037679"/>
            <a:ext cx="6184025" cy="2011805"/>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600" b="1" dirty="0">
                <a:solidFill>
                  <a:prstClr val="black"/>
                </a:solidFill>
                <a:latin typeface="Calibri" panose="020F0502020204030204"/>
              </a:rPr>
              <a:t>…features of student current accounts</a:t>
            </a:r>
            <a:endParaRPr kumimoji="0" lang="en-US" sz="4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 name="Straight Connector 3">
            <a:extLst>
              <a:ext uri="{FF2B5EF4-FFF2-40B4-BE49-F238E27FC236}">
                <a16:creationId xmlns:a16="http://schemas.microsoft.com/office/drawing/2014/main" id="{91388009-A39E-B9F6-E2FD-8E210684E6B5}"/>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AB683083-303C-280F-8F9F-DA34265BFD2E}"/>
              </a:ext>
            </a:extLst>
          </p:cNvPr>
          <p:cNvGrpSpPr/>
          <p:nvPr/>
        </p:nvGrpSpPr>
        <p:grpSpPr>
          <a:xfrm>
            <a:off x="0" y="6239434"/>
            <a:ext cx="12191997" cy="618565"/>
            <a:chOff x="0" y="0"/>
            <a:chExt cx="12192000" cy="6858000"/>
          </a:xfrm>
        </p:grpSpPr>
        <p:sp>
          <p:nvSpPr>
            <p:cNvPr id="20" name="Rectangle 19">
              <a:extLst>
                <a:ext uri="{FF2B5EF4-FFF2-40B4-BE49-F238E27FC236}">
                  <a16:creationId xmlns:a16="http://schemas.microsoft.com/office/drawing/2014/main" id="{7D9966F3-3C77-6441-6CF4-B1DAE6C07380}"/>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E3D23E91-3AD8-8B7E-6D39-66F7CC591755}"/>
                </a:ext>
              </a:extLst>
            </p:cNvPr>
            <p:cNvGrpSpPr/>
            <p:nvPr/>
          </p:nvGrpSpPr>
          <p:grpSpPr>
            <a:xfrm>
              <a:off x="4529957" y="0"/>
              <a:ext cx="7662043" cy="6858000"/>
              <a:chOff x="4529957" y="0"/>
              <a:chExt cx="7662043" cy="6858000"/>
            </a:xfrm>
          </p:grpSpPr>
          <p:sp>
            <p:nvSpPr>
              <p:cNvPr id="23" name="Parallelogram 22">
                <a:extLst>
                  <a:ext uri="{FF2B5EF4-FFF2-40B4-BE49-F238E27FC236}">
                    <a16:creationId xmlns:a16="http://schemas.microsoft.com/office/drawing/2014/main" id="{5129DC86-03C8-2A6D-B8BB-AC43C549A138}"/>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41030C3-D4D1-CC2F-D9A4-F5847421534E}"/>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24">
            <a:extLst>
              <a:ext uri="{FF2B5EF4-FFF2-40B4-BE49-F238E27FC236}">
                <a16:creationId xmlns:a16="http://schemas.microsoft.com/office/drawing/2014/main" id="{579A29AE-B4C7-1C70-8073-490B4E486CEE}"/>
              </a:ext>
            </a:extLst>
          </p:cNvPr>
          <p:cNvGrpSpPr/>
          <p:nvPr/>
        </p:nvGrpSpPr>
        <p:grpSpPr>
          <a:xfrm>
            <a:off x="137019" y="6358476"/>
            <a:ext cx="4219142" cy="395869"/>
            <a:chOff x="974693" y="6379619"/>
            <a:chExt cx="4219142" cy="395869"/>
          </a:xfrm>
        </p:grpSpPr>
        <p:sp>
          <p:nvSpPr>
            <p:cNvPr id="26" name="TextBox 25">
              <a:extLst>
                <a:ext uri="{FF2B5EF4-FFF2-40B4-BE49-F238E27FC236}">
                  <a16:creationId xmlns:a16="http://schemas.microsoft.com/office/drawing/2014/main" id="{A24A027F-BE5A-8F8A-29B6-18433045DB60}"/>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27" name="TextBox 26">
              <a:extLst>
                <a:ext uri="{FF2B5EF4-FFF2-40B4-BE49-F238E27FC236}">
                  <a16:creationId xmlns:a16="http://schemas.microsoft.com/office/drawing/2014/main" id="{70E2CBBE-3A58-841D-3CAB-372E4E4E7233}"/>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28" name="Picture 27" descr="Logo&#10;&#10;Description automatically generated">
            <a:extLst>
              <a:ext uri="{FF2B5EF4-FFF2-40B4-BE49-F238E27FC236}">
                <a16:creationId xmlns:a16="http://schemas.microsoft.com/office/drawing/2014/main" id="{84275F50-52B4-0642-9C59-36AF10530A78}"/>
              </a:ext>
            </a:extLst>
          </p:cNvPr>
          <p:cNvPicPr>
            <a:picLocks noChangeAspect="1"/>
          </p:cNvPicPr>
          <p:nvPr/>
        </p:nvPicPr>
        <p:blipFill>
          <a:blip r:embed="rId7"/>
          <a:stretch>
            <a:fillRect/>
          </a:stretch>
        </p:blipFill>
        <p:spPr>
          <a:xfrm>
            <a:off x="10643191" y="6348426"/>
            <a:ext cx="1212477" cy="369658"/>
          </a:xfrm>
          <a:prstGeom prst="rect">
            <a:avLst/>
          </a:prstGeom>
        </p:spPr>
      </p:pic>
      <p:pic>
        <p:nvPicPr>
          <p:cNvPr id="29" name="Picture 28" descr="Logo&#10;&#10;Description automatically generated">
            <a:extLst>
              <a:ext uri="{FF2B5EF4-FFF2-40B4-BE49-F238E27FC236}">
                <a16:creationId xmlns:a16="http://schemas.microsoft.com/office/drawing/2014/main" id="{9C9B3438-9508-AC4E-25DD-CE64A8801297}"/>
              </a:ext>
            </a:extLst>
          </p:cNvPr>
          <p:cNvPicPr>
            <a:picLocks noChangeAspect="1"/>
          </p:cNvPicPr>
          <p:nvPr/>
        </p:nvPicPr>
        <p:blipFill>
          <a:blip r:embed="rId8"/>
          <a:stretch>
            <a:fillRect/>
          </a:stretch>
        </p:blipFill>
        <p:spPr>
          <a:xfrm>
            <a:off x="4863349" y="6334759"/>
            <a:ext cx="1048717" cy="443302"/>
          </a:xfrm>
          <a:prstGeom prst="rect">
            <a:avLst/>
          </a:prstGeom>
        </p:spPr>
      </p:pic>
      <p:pic>
        <p:nvPicPr>
          <p:cNvPr id="6" name="Picture 5" descr="A piggy bank wearing a graduation cap&#10;&#10;Description automatically generated">
            <a:extLst>
              <a:ext uri="{FF2B5EF4-FFF2-40B4-BE49-F238E27FC236}">
                <a16:creationId xmlns:a16="http://schemas.microsoft.com/office/drawing/2014/main" id="{C9EADFBC-EDD4-7924-09E4-499FFA43C5CD}"/>
              </a:ext>
            </a:extLst>
          </p:cNvPr>
          <p:cNvPicPr>
            <a:picLocks noChangeAspect="1"/>
          </p:cNvPicPr>
          <p:nvPr/>
        </p:nvPicPr>
        <p:blipFill>
          <a:blip r:embed="rId9"/>
          <a:stretch>
            <a:fillRect/>
          </a:stretch>
        </p:blipFill>
        <p:spPr>
          <a:xfrm>
            <a:off x="8597370" y="2013098"/>
            <a:ext cx="3054579" cy="2036386"/>
          </a:xfrm>
          <a:prstGeom prst="rect">
            <a:avLst/>
          </a:prstGeom>
        </p:spPr>
      </p:pic>
    </p:spTree>
    <p:extLst>
      <p:ext uri="{BB962C8B-B14F-4D97-AF65-F5344CB8AC3E}">
        <p14:creationId xmlns:p14="http://schemas.microsoft.com/office/powerpoint/2010/main" val="8750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34000" fill="hold"/>
                                        <p:tgtEl>
                                          <p:spTgt spid="8"/>
                                        </p:tgtEl>
                                        <p:attrNameLst>
                                          <p:attrName>r</p:attrName>
                                        </p:attrNameLst>
                                      </p:cBhvr>
                                    </p:animRot>
                                  </p:childTnLst>
                                </p:cTn>
                              </p:par>
                              <p:par>
                                <p:cTn id="7" presetID="1" presetClass="mediacall" presetSubtype="0" fill="hold" nodeType="withEffect">
                                  <p:stCondLst>
                                    <p:cond delay="0"/>
                                  </p:stCondLst>
                                  <p:childTnLst>
                                    <p:cmd type="call" cmd="playFrom(0.0)">
                                      <p:cBhvr>
                                        <p:cTn id="8" dur="3408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cond evt="onNext"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1E158A1A8BD744A9E5525C8B2767ED" ma:contentTypeVersion="15" ma:contentTypeDescription="Create a new document." ma:contentTypeScope="" ma:versionID="9204a0fa692482370b15366ac71e661f">
  <xsd:schema xmlns:xsd="http://www.w3.org/2001/XMLSchema" xmlns:xs="http://www.w3.org/2001/XMLSchema" xmlns:p="http://schemas.microsoft.com/office/2006/metadata/properties" xmlns:ns2="29c7b17c-3d42-4142-9d9d-8383e9f3041e" xmlns:ns3="c9bd829e-d24e-4e08-a8be-902b0855aaef" targetNamespace="http://schemas.microsoft.com/office/2006/metadata/properties" ma:root="true" ma:fieldsID="5ba1bcadb23c5718f5e6b70eb691c30a" ns2:_="" ns3:_="">
    <xsd:import namespace="29c7b17c-3d42-4142-9d9d-8383e9f3041e"/>
    <xsd:import namespace="c9bd829e-d24e-4e08-a8be-902b0855aae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c7b17c-3d42-4142-9d9d-8383e9f304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bd829e-d24e-4e08-a8be-902b0855aae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de8aa0f-d2e9-410e-8087-7ac2d14650a7}" ma:internalName="TaxCatchAll" ma:showField="CatchAllData" ma:web="c9bd829e-d24e-4e08-a8be-902b0855aa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9c7b17c-3d42-4142-9d9d-8383e9f3041e">
      <Terms xmlns="http://schemas.microsoft.com/office/infopath/2007/PartnerControls"/>
    </lcf76f155ced4ddcb4097134ff3c332f>
    <TaxCatchAll xmlns="c9bd829e-d24e-4e08-a8be-902b0855aaef" xsi:nil="true"/>
  </documentManagement>
</p:properties>
</file>

<file path=customXml/itemProps1.xml><?xml version="1.0" encoding="utf-8"?>
<ds:datastoreItem xmlns:ds="http://schemas.openxmlformats.org/officeDocument/2006/customXml" ds:itemID="{F8DCFCDF-487A-48E3-8E96-5DEA0D4D9936}"/>
</file>

<file path=customXml/itemProps2.xml><?xml version="1.0" encoding="utf-8"?>
<ds:datastoreItem xmlns:ds="http://schemas.openxmlformats.org/officeDocument/2006/customXml" ds:itemID="{39029EA8-91EC-43D6-A7D9-DA3761EC7605}"/>
</file>

<file path=customXml/itemProps3.xml><?xml version="1.0" encoding="utf-8"?>
<ds:datastoreItem xmlns:ds="http://schemas.openxmlformats.org/officeDocument/2006/customXml" ds:itemID="{A5F7416E-B72B-4747-AA24-8A2A752DA912}"/>
</file>

<file path=docProps/app.xml><?xml version="1.0" encoding="utf-8"?>
<Properties xmlns="http://schemas.openxmlformats.org/officeDocument/2006/extended-properties" xmlns:vt="http://schemas.openxmlformats.org/officeDocument/2006/docPropsVTypes">
  <TotalTime>5913</TotalTime>
  <Words>1484</Words>
  <Application>Microsoft Macintosh PowerPoint</Application>
  <PresentationFormat>Widescreen</PresentationFormat>
  <Paragraphs>154</Paragraphs>
  <Slides>23</Slides>
  <Notes>0</Notes>
  <HiddenSlides>0</HiddenSlides>
  <MMClips>11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Google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Riley</dc:creator>
  <cp:lastModifiedBy>Jim Riley</cp:lastModifiedBy>
  <cp:revision>103</cp:revision>
  <dcterms:created xsi:type="dcterms:W3CDTF">2022-05-17T07:12:26Z</dcterms:created>
  <dcterms:modified xsi:type="dcterms:W3CDTF">2023-05-16T18:44:22Z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0x010100F21E158A1A8BD744A9E5525C8B2767ED</vt:lpwstr>
  </property>
</Properties>
</file>