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wav"/>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1359" r:id="rId2"/>
    <p:sldId id="1408" r:id="rId3"/>
    <p:sldId id="1411" r:id="rId4"/>
    <p:sldId id="1412" r:id="rId5"/>
    <p:sldId id="1413" r:id="rId6"/>
    <p:sldId id="1415" r:id="rId7"/>
    <p:sldId id="1414" r:id="rId8"/>
    <p:sldId id="1467" r:id="rId9"/>
    <p:sldId id="1376" r:id="rId10"/>
    <p:sldId id="1469" r:id="rId11"/>
    <p:sldId id="1468" r:id="rId12"/>
    <p:sldId id="1367" r:id="rId13"/>
    <p:sldId id="1416" r:id="rId14"/>
    <p:sldId id="1417" r:id="rId15"/>
    <p:sldId id="1418" r:id="rId16"/>
    <p:sldId id="1419" r:id="rId17"/>
    <p:sldId id="1460" r:id="rId18"/>
    <p:sldId id="1461" r:id="rId19"/>
    <p:sldId id="1465" r:id="rId20"/>
    <p:sldId id="1466" r:id="rId21"/>
    <p:sldId id="1452" r:id="rId22"/>
    <p:sldId id="1453" r:id="rId23"/>
    <p:sldId id="1455" r:id="rId24"/>
    <p:sldId id="1454" r:id="rId25"/>
    <p:sldId id="1462" r:id="rId26"/>
    <p:sldId id="1463" r:id="rId27"/>
    <p:sldId id="1464" r:id="rId28"/>
    <p:sldId id="611" r:id="rId29"/>
    <p:sldId id="612" r:id="rId30"/>
    <p:sldId id="1458" r:id="rId31"/>
    <p:sldId id="1459" r:id="rId32"/>
    <p:sldId id="1456" r:id="rId33"/>
    <p:sldId id="1457" r:id="rId34"/>
    <p:sldId id="267" r:id="rId35"/>
    <p:sldId id="1410" r:id="rId36"/>
    <p:sldId id="1470" r:id="rId37"/>
    <p:sldId id="1350" r:id="rId38"/>
    <p:sldId id="1351" r:id="rId39"/>
    <p:sldId id="1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00B"/>
    <a:srgbClr val="01A500"/>
    <a:srgbClr val="FFA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1"/>
    <p:restoredTop sz="96041"/>
  </p:normalViewPr>
  <p:slideViewPr>
    <p:cSldViewPr snapToGrid="0" snapToObjects="1">
      <p:cViewPr>
        <p:scale>
          <a:sx n="101" d="100"/>
          <a:sy n="101" d="100"/>
        </p:scale>
        <p:origin x="116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077E-1A86-3086-452E-95F09633AC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DB8730-55C7-1A28-7761-DB9625DA9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152ECF-F1AC-DB41-FCB3-039E594DB135}"/>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77521B56-2405-145D-E4B5-2860ED3A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7BBB4-8F88-4F30-2559-C9B8D927C31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10091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EC14-95EA-685D-0DBE-E3E1FD6D19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3389C-9CCB-7227-8217-278E1A3999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882FE1-E38D-89D5-89E0-29764E80B31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B023D381-1F11-B317-9C57-183C29D74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A9EE3-8E56-6815-961B-A77568E49756}"/>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3691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E0673-A25E-C389-5A5A-85372BBB26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2ABB59-008A-DF41-3096-F69A86A234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862472-B9E0-C40D-FF10-3D6478FA6A37}"/>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0A1BCBEC-7E20-2979-5B04-88ABEA49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62B42-B2BC-9440-831C-DADA05ECAEB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55480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12E6-541E-11D2-EE3E-B9782AD7D6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418839-C9AB-0C9A-12CA-EC35134283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66946C-4085-0F1A-5ABD-1B22B424924B}"/>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C25796A0-3AE1-2E93-AFFD-C825147D6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7A462-7BAA-C087-621A-A6FF4AF8C0D1}"/>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3722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59AE-C0CD-01AC-60BA-754DF7C75B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06CF10-B010-16F2-154F-0C5DBAB8FB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F83725-4AC3-8951-E625-95F7A7FD9B0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A62C2911-E8A1-481F-49D3-F886D1028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EB8A6-5D10-29FB-8BBF-2FCC5B49E40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81853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A7B0-A14C-408B-85DB-80B7FC14A0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A408D-8466-D2B0-1373-827A293C2B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154517-C2EB-4A09-7F57-291CEF5070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F89AC7-6E04-C0E2-C61F-C1046A9D7109}"/>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B9903F97-B201-9E75-C8D9-965C1C5B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5F456-7463-2F9E-A001-4D98DA93BAA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076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4EA4-A81B-4815-07D1-5D1ACD554B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09792B-46DE-B9E7-1607-1A8246FC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E2B7C0-D773-02FB-C4BC-DF1C6267FA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BE032F-E1B6-05F5-D158-BE6174385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E77F6B-E3AA-C2F1-5DBD-5C210CD718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AF2D54-2596-23B4-04DD-79FD06CD55E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8" name="Footer Placeholder 7">
            <a:extLst>
              <a:ext uri="{FF2B5EF4-FFF2-40B4-BE49-F238E27FC236}">
                <a16:creationId xmlns:a16="http://schemas.microsoft.com/office/drawing/2014/main" id="{C3B9D8B4-DEFB-A199-0742-34085A530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2E694-D39C-FE6A-1CE0-B938A9D1A6BB}"/>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14133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0411-9DBD-83D2-14FD-732202227A1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FA3144-3FC6-0A75-E0C2-2C75B5F569A1}"/>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4" name="Footer Placeholder 3">
            <a:extLst>
              <a:ext uri="{FF2B5EF4-FFF2-40B4-BE49-F238E27FC236}">
                <a16:creationId xmlns:a16="http://schemas.microsoft.com/office/drawing/2014/main" id="{163531B8-0BEB-A59B-C8E6-C2139DBA3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B038D1-53BE-1CCF-46AF-F2043302C22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915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37E37-C600-F439-5C1C-A3E06C06C4DA}"/>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3" name="Footer Placeholder 2">
            <a:extLst>
              <a:ext uri="{FF2B5EF4-FFF2-40B4-BE49-F238E27FC236}">
                <a16:creationId xmlns:a16="http://schemas.microsoft.com/office/drawing/2014/main" id="{59E807C1-4197-1346-B9C8-E3B1B565E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F65F6-7AF4-71F8-C121-AD9119E284C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38051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1E41-149E-F9E3-2CA3-ECDBAE0BE2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6403C3-23C2-0265-1084-0F15EA357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0FA585-5C67-0B07-2B3E-13431A75C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DC8CD8-6146-E05A-2491-F99E858EAC58}"/>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830BAE85-BA6F-07ED-EB55-F9F16381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5C07-4CAB-5A80-4244-A6F7C4760C07}"/>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85705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A3A2-9F79-22AE-11B5-6D664BDE9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28FB4D-82EC-11CE-B02E-827986E0F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15FA9C-542C-1814-E5F5-D492D92C1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4DB133-8629-6B0C-60E9-CC501AF8EC7C}"/>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E5F5D688-D5F3-7280-8AC0-F83449C45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C20F0-CD05-2CF4-1327-7B78E18A40F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84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F3C44-C19B-1241-7B48-7C2BE01D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C6468-A68D-A93A-576A-E8C5F1A3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FAFDA3-B318-46D1-B9D0-52A69E7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4C243CF2-4E9E-8316-A491-3C6314938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20394-F803-6FE7-CB21-53E6F5053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BA9DE-FFFD-844D-AC33-8E6B27E93B94}" type="slidenum">
              <a:rPr lang="en-US" smtClean="0"/>
              <a:t>‹#›</a:t>
            </a:fld>
            <a:endParaRPr lang="en-US"/>
          </a:p>
        </p:txBody>
      </p:sp>
    </p:spTree>
    <p:extLst>
      <p:ext uri="{BB962C8B-B14F-4D97-AF65-F5344CB8AC3E}">
        <p14:creationId xmlns:p14="http://schemas.microsoft.com/office/powerpoint/2010/main" val="75082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9.jpe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2.emf"/><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3.emf"/><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microsoft.com/office/2007/relationships/media" Target="../media/media1.mp3"/><Relationship Id="rId7" Type="http://schemas.openxmlformats.org/officeDocument/2006/relationships/image" Target="../media/image6.png"/><Relationship Id="rId12" Type="http://schemas.openxmlformats.org/officeDocument/2006/relationships/image" Target="../media/image4.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11" Type="http://schemas.openxmlformats.org/officeDocument/2006/relationships/image" Target="../media/image16.jp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1.mp3"/><Relationship Id="rId9"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7.jpg"/><Relationship Id="rId4" Type="http://schemas.openxmlformats.org/officeDocument/2006/relationships/audio" Target="../media/media2.mp3"/><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18.jpg"/><Relationship Id="rId12"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media" Target="../media/media2.mp3"/><Relationship Id="rId7" Type="http://schemas.openxmlformats.org/officeDocument/2006/relationships/image" Target="../media/image24.jpeg"/><Relationship Id="rId12"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11" Type="http://schemas.openxmlformats.org/officeDocument/2006/relationships/image" Target="../media/image4.jp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D1A12E36-8683-1757-DC54-F922D08DE8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838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Advantages of pre-paid cards</a:t>
            </a:r>
          </a:p>
        </p:txBody>
      </p:sp>
      <p:sp>
        <p:nvSpPr>
          <p:cNvPr id="4" name="Arrow 3">
            <a:extLst>
              <a:ext uri="{FF2B5EF4-FFF2-40B4-BE49-F238E27FC236}">
                <a16:creationId xmlns:a16="http://schemas.microsoft.com/office/drawing/2014/main" id="{CC9852CC-2B1A-49F8-9A47-1083C4206833}"/>
              </a:ext>
            </a:extLst>
          </p:cNvPr>
          <p:cNvSpPr/>
          <p:nvPr/>
        </p:nvSpPr>
        <p:spPr>
          <a:xfrm>
            <a:off x="2067340" y="29456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6133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7210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800" b="1" dirty="0">
                <a:solidFill>
                  <a:prstClr val="black"/>
                </a:solidFill>
              </a:rPr>
              <a:t>Good for budgeting</a:t>
            </a:r>
            <a:r>
              <a:rPr lang="en-US" sz="2800" dirty="0">
                <a:solidFill>
                  <a:prstClr val="black"/>
                </a:solidFill>
              </a:rPr>
              <a:t>: a good choice for those on a budget, e.g., for parents who want to keep an eye on their children's spending. You can only spend or withdraw the amount added to the card.</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4352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800" b="1" dirty="0">
                <a:solidFill>
                  <a:prstClr val="black"/>
                </a:solidFill>
              </a:rPr>
              <a:t>Easy to obtain: </a:t>
            </a:r>
            <a:r>
              <a:rPr lang="en-US" sz="2800" dirty="0">
                <a:solidFill>
                  <a:prstClr val="black"/>
                </a:solidFill>
              </a:rPr>
              <a:t>don't require a credit check and, as a result, they are easier to get hold of than credit or debit cards.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31956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 Compare Gio Compario Advert | WORST ADVERTS? | Wynne Evans - YouTube">
            <a:extLst>
              <a:ext uri="{FF2B5EF4-FFF2-40B4-BE49-F238E27FC236}">
                <a16:creationId xmlns:a16="http://schemas.microsoft.com/office/drawing/2014/main" id="{73ADE347-7CF0-883C-D1B0-710E4B563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177" y="2195496"/>
            <a:ext cx="4561488" cy="25658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124766"/>
            <a:ext cx="5226835" cy="27901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…features of price comparison websites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87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Features of price comparison websites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4355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Product/service search</a:t>
            </a:r>
            <a:r>
              <a:rPr lang="en-US" sz="2600" dirty="0">
                <a:solidFill>
                  <a:prstClr val="black"/>
                </a:solidFill>
              </a:rPr>
              <a:t>: Users can search for a specific product or service, such as insurance policies, mortgages, or broadband deals, and view a list of available options</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2574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Comparison and filtering: </a:t>
            </a:r>
            <a:r>
              <a:rPr lang="en-US" sz="2600" dirty="0">
                <a:solidFill>
                  <a:prstClr val="black"/>
                </a:solidFill>
              </a:rPr>
              <a:t>users can usually compare products by filtering and sorting the results based on criteria such as price, coverage, or provider, to help them find the most suitable options.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069567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5"/>
            <a:ext cx="4930360" cy="352198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600" b="1" dirty="0">
                <a:solidFill>
                  <a:prstClr val="black"/>
                </a:solidFill>
                <a:latin typeface="Calibri" panose="020F0502020204030204"/>
              </a:rPr>
              <a:t>…disadvantages of using a pawnbroker to obtain personal finance</a:t>
            </a:r>
            <a:endPar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2050" name="Picture 2" descr="H&amp;T Partick: Pawn Shop, Personal Loans and More">
            <a:extLst>
              <a:ext uri="{FF2B5EF4-FFF2-40B4-BE49-F238E27FC236}">
                <a16:creationId xmlns:a16="http://schemas.microsoft.com/office/drawing/2014/main" id="{1FC4A867-C2F5-70D1-2373-64A72FCB5B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798" y="2106595"/>
            <a:ext cx="4695974" cy="352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Disadvantages of using a pawnbroker</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4355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Very high interest rate. </a:t>
            </a:r>
            <a:r>
              <a:rPr lang="en-US" sz="2600" dirty="0">
                <a:solidFill>
                  <a:prstClr val="black"/>
                </a:solidFill>
              </a:rPr>
              <a:t>This can make it difficult for borrowers to repay the loan and may result in additional financial hardship</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2574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Risk of losing pledged item. </a:t>
            </a:r>
            <a:r>
              <a:rPr lang="en-US" sz="2600" dirty="0">
                <a:solidFill>
                  <a:prstClr val="black"/>
                </a:solidFill>
              </a:rPr>
              <a:t>Pawnbrokers lend money by accepting valuable items as collateral. If the borrower is unable to repay the loan, the pawnbroker may sell the item to recoup their losses. </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68960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5"/>
            <a:ext cx="4930360" cy="297340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Calibri" panose="020F0502020204030204"/>
              </a:rPr>
              <a:t>…advantages of investing in gilts</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large building with columns&#10;&#10;Description automatically generated with low confidence">
            <a:extLst>
              <a:ext uri="{FF2B5EF4-FFF2-40B4-BE49-F238E27FC236}">
                <a16:creationId xmlns:a16="http://schemas.microsoft.com/office/drawing/2014/main" id="{C2A3DF36-F72F-91E0-C357-29AACADA1A8C}"/>
              </a:ext>
            </a:extLst>
          </p:cNvPr>
          <p:cNvPicPr>
            <a:picLocks noChangeAspect="1"/>
          </p:cNvPicPr>
          <p:nvPr/>
        </p:nvPicPr>
        <p:blipFill>
          <a:blip r:embed="rId9"/>
          <a:stretch>
            <a:fillRect/>
          </a:stretch>
        </p:blipFill>
        <p:spPr>
          <a:xfrm>
            <a:off x="7192094" y="2129116"/>
            <a:ext cx="4539820" cy="2950883"/>
          </a:xfrm>
          <a:prstGeom prst="rect">
            <a:avLst/>
          </a:prstGeom>
        </p:spPr>
      </p:pic>
    </p:spTree>
    <p:extLst>
      <p:ext uri="{BB962C8B-B14F-4D97-AF65-F5344CB8AC3E}">
        <p14:creationId xmlns:p14="http://schemas.microsoft.com/office/powerpoint/2010/main" val="2645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Advantages of investing in gilts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Very low risk. </a:t>
            </a:r>
            <a:r>
              <a:rPr lang="en-US" sz="2400" dirty="0">
                <a:solidFill>
                  <a:prstClr val="black"/>
                </a:solidFill>
              </a:rPr>
              <a:t>UK government bonds (gilts) are considered one of the safest investments available as the government will almost certainly not default on the interest and principal payments</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Predictable income. </a:t>
            </a:r>
            <a:r>
              <a:rPr lang="en-US" sz="2400" dirty="0">
                <a:solidFill>
                  <a:prstClr val="black"/>
                </a:solidFill>
              </a:rPr>
              <a:t>UK gilts typically pay a fixed rate of interest, which is known as the coupon. This allows investors to predict the income they will receive from their investment,</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730928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8A9D7-EFBC-0FEE-56A1-8229CE349D22}"/>
              </a:ext>
            </a:extLst>
          </p:cNvPr>
          <p:cNvPicPr>
            <a:picLocks noChangeAspect="1"/>
          </p:cNvPicPr>
          <p:nvPr/>
        </p:nvPicPr>
        <p:blipFill>
          <a:blip r:embed="rId4"/>
          <a:stretch>
            <a:fillRect/>
          </a:stretch>
        </p:blipFill>
        <p:spPr>
          <a:xfrm>
            <a:off x="6887642" y="2093894"/>
            <a:ext cx="4828294" cy="3379805"/>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4"/>
            <a:ext cx="4828294" cy="33798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200" b="1" dirty="0">
                <a:solidFill>
                  <a:prstClr val="black"/>
                </a:solidFill>
                <a:latin typeface="Calibri" panose="020F0502020204030204"/>
              </a:rPr>
              <a:t>…ways in which someone can maintain a good credit rating</a:t>
            </a:r>
            <a:endParaRPr kumimoji="0" lang="en-US" sz="5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502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Ways to maintain a good credit rating</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Pay bills on time. </a:t>
            </a:r>
            <a:r>
              <a:rPr lang="en-US" sz="2400" dirty="0">
                <a:solidFill>
                  <a:prstClr val="black"/>
                </a:solidFill>
              </a:rPr>
              <a:t>Late payments can have a negative impact on a credit score. It is important to settled credit card balances, loans when due, and pay utility bills such as energy and water.</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Keep credit balances low.</a:t>
            </a:r>
            <a:r>
              <a:rPr lang="en-US" sz="2400" dirty="0">
                <a:solidFill>
                  <a:prstClr val="black"/>
                </a:solidFill>
              </a:rPr>
              <a:t> High credit balances can indicate that someone overextending financially, which can negatively impact a credit score.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3842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C0BE5-83E4-6938-4FD5-72960DCB81EC}"/>
              </a:ext>
            </a:extLst>
          </p:cNvPr>
          <p:cNvPicPr>
            <a:picLocks noChangeAspect="1"/>
          </p:cNvPicPr>
          <p:nvPr/>
        </p:nvPicPr>
        <p:blipFill>
          <a:blip r:embed="rId4"/>
          <a:stretch>
            <a:fillRect/>
          </a:stretch>
        </p:blipFill>
        <p:spPr>
          <a:xfrm>
            <a:off x="5798377" y="1952881"/>
            <a:ext cx="5956294" cy="3687229"/>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148248" y="2106594"/>
            <a:ext cx="4036650" cy="33798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Calibri" panose="020F0502020204030204"/>
              </a:rPr>
              <a:t>…ways in which a family could counter the effects of rapidly rising prices </a:t>
            </a: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4043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04002" y="3777525"/>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Legal tender</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1508105"/>
          </a:xfrm>
          <a:prstGeom prst="rect">
            <a:avLst/>
          </a:prstGeom>
          <a:noFill/>
        </p:spPr>
        <p:txBody>
          <a:bodyPr wrap="square" rtlCol="0">
            <a:spAutoFit/>
          </a:bodyPr>
          <a:lstStyle/>
          <a:p>
            <a:r>
              <a:rPr lang="en-US" sz="4600" dirty="0"/>
              <a:t>Which </a:t>
            </a:r>
            <a:r>
              <a:rPr lang="en-US" sz="4600" b="1" dirty="0"/>
              <a:t>one</a:t>
            </a:r>
            <a:r>
              <a:rPr lang="en-US" sz="4600" dirty="0"/>
              <a:t> of these is </a:t>
            </a:r>
            <a:r>
              <a:rPr lang="en-US" sz="4600" b="1" dirty="0"/>
              <a:t>NOT</a:t>
            </a:r>
            <a:r>
              <a:rPr lang="en-US" sz="4600" dirty="0"/>
              <a:t> a function of money?</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846657" y="3403762"/>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04002" y="5082217"/>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Store of value</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539358"/>
            <a:ext cx="2948178"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Purpose of accounting</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4892277"/>
            <a:ext cx="2948179"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Means of exchange</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1547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Ways for a family to counter rising prices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Budgeting. </a:t>
            </a:r>
            <a:r>
              <a:rPr lang="en-US" sz="2400" dirty="0">
                <a:solidFill>
                  <a:prstClr val="black"/>
                </a:solidFill>
              </a:rPr>
              <a:t>Create an expenditure budget and stick to it. This will help a family better manage its expenses and identify areas where they can cut back.</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Buy in bulk.</a:t>
            </a:r>
            <a:r>
              <a:rPr lang="en-US" sz="2400" dirty="0">
                <a:solidFill>
                  <a:prstClr val="black"/>
                </a:solidFill>
              </a:rPr>
              <a:t> Buying non-perishable items such as toilet rolls and canned food in bulk can save money in the long run, as bulk items usually have a lower unit price.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0918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lang="en-GB" sz="5000" b="1" dirty="0">
                <a:solidFill>
                  <a:prstClr val="black"/>
                </a:solidFill>
                <a:latin typeface="Calibri" panose="020F0502020204030204"/>
              </a:rPr>
              <a:t>earliest age </a:t>
            </a: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you can start drawing a workplace or private pension is from the age of 55</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4442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The limit on investing in an Individual Savings Account each year is £2,000</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4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Most student current accounts include an interest-free overdraft facility</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7648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UK Premium Bonds can’t be cashed in</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9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Investing in shares provides the investor with a guaranteed return through dividends</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0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Investment usually involves more risk than saving, but always better returns </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4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Life assurance pays out a lump sum upon the death of the policyholder, whereas insurance provides a financial safety net in the event of specific types of loss or damage</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5309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ES_WhenSomedayCame.mp3">
            <a:hlinkClick r:id="" action="ppaction://media"/>
            <a:extLst>
              <a:ext uri="{FF2B5EF4-FFF2-40B4-BE49-F238E27FC236}">
                <a16:creationId xmlns:a16="http://schemas.microsoft.com/office/drawing/2014/main" id="{F4CE131D-647C-CBFB-E351-8E1BC775D2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78110" y="469424"/>
            <a:ext cx="812800" cy="812800"/>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9"/>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10"/>
          <a:stretch>
            <a:fillRect/>
          </a:stretch>
        </p:blipFill>
        <p:spPr>
          <a:xfrm>
            <a:off x="4863349" y="6334759"/>
            <a:ext cx="1048717" cy="443302"/>
          </a:xfrm>
          <a:prstGeom prst="rect">
            <a:avLst/>
          </a:prstGeom>
        </p:spPr>
      </p:pic>
      <p:grpSp>
        <p:nvGrpSpPr>
          <p:cNvPr id="55" name="Group 54">
            <a:extLst>
              <a:ext uri="{FF2B5EF4-FFF2-40B4-BE49-F238E27FC236}">
                <a16:creationId xmlns:a16="http://schemas.microsoft.com/office/drawing/2014/main" id="{E336B2DE-AFE9-F28C-4B91-4D91171B6CCE}"/>
              </a:ext>
            </a:extLst>
          </p:cNvPr>
          <p:cNvGrpSpPr/>
          <p:nvPr/>
        </p:nvGrpSpPr>
        <p:grpSpPr>
          <a:xfrm>
            <a:off x="2193270" y="1856108"/>
            <a:ext cx="9295151" cy="3000544"/>
            <a:chOff x="2193270" y="1856108"/>
            <a:chExt cx="9295151" cy="3000544"/>
          </a:xfrm>
        </p:grpSpPr>
        <p:sp>
          <p:nvSpPr>
            <p:cNvPr id="12" name="Rectangle 11">
              <a:extLst>
                <a:ext uri="{FF2B5EF4-FFF2-40B4-BE49-F238E27FC236}">
                  <a16:creationId xmlns:a16="http://schemas.microsoft.com/office/drawing/2014/main" id="{C62D3902-4253-4323-95FC-CB607C9F74DA}"/>
                </a:ext>
              </a:extLst>
            </p:cNvPr>
            <p:cNvSpPr/>
            <p:nvPr/>
          </p:nvSpPr>
          <p:spPr>
            <a:xfrm>
              <a:off x="4356161" y="2017697"/>
              <a:ext cx="7132260"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Calibri" panose="020F0502020204030204"/>
                </a:rPr>
                <a:t>Michelle has just bought a 9-week-old Labrador puppy. Michelle has never owned a pet before. Michelle lives alone and earns over £100,000 per year. Michelle is risk averse and likes to be well prepared for things that might go wrong.</a:t>
              </a:r>
              <a:endParaRPr kumimoji="0" lang="en-US" sz="3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3" name="Picture 52" descr="A dog sitting looking at the camera&#10;&#10;Description automatically generated with low confidence">
              <a:extLst>
                <a:ext uri="{FF2B5EF4-FFF2-40B4-BE49-F238E27FC236}">
                  <a16:creationId xmlns:a16="http://schemas.microsoft.com/office/drawing/2014/main" id="{64E45172-3BDA-E1A4-3920-E2AA0249C6EC}"/>
                </a:ext>
              </a:extLst>
            </p:cNvPr>
            <p:cNvPicPr>
              <a:picLocks noChangeAspect="1"/>
            </p:cNvPicPr>
            <p:nvPr/>
          </p:nvPicPr>
          <p:blipFill>
            <a:blip r:embed="rId11"/>
            <a:stretch>
              <a:fillRect/>
            </a:stretch>
          </p:blipFill>
          <p:spPr>
            <a:xfrm>
              <a:off x="2193270" y="1856108"/>
              <a:ext cx="2162892" cy="3000544"/>
            </a:xfrm>
            <a:prstGeom prst="rect">
              <a:avLst/>
            </a:prstGeom>
          </p:spPr>
        </p:pic>
      </p:gr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Michelle consider when deciding which pet insurance policy is the most appropriate for her?</a:t>
            </a:r>
          </a:p>
        </p:txBody>
      </p:sp>
      <p:sp>
        <p:nvSpPr>
          <p:cNvPr id="56" name="Oval 55">
            <a:extLst>
              <a:ext uri="{FF2B5EF4-FFF2-40B4-BE49-F238E27FC236}">
                <a16:creationId xmlns:a16="http://schemas.microsoft.com/office/drawing/2014/main" id="{771AD46D-27D6-2DE6-BD4B-7129C721DEDF}"/>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A picture containing white, photo, black, plate&#10;&#10;Description automatically generated">
            <a:extLst>
              <a:ext uri="{FF2B5EF4-FFF2-40B4-BE49-F238E27FC236}">
                <a16:creationId xmlns:a16="http://schemas.microsoft.com/office/drawing/2014/main" id="{F6598598-AB05-4207-0C41-EDA48D35554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58" name="Picture 57">
            <a:extLst>
              <a:ext uri="{FF2B5EF4-FFF2-40B4-BE49-F238E27FC236}">
                <a16:creationId xmlns:a16="http://schemas.microsoft.com/office/drawing/2014/main" id="{FB7421BF-37F8-DB9E-D24F-9182C5C791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59" name="Oval 58">
            <a:extLst>
              <a:ext uri="{FF2B5EF4-FFF2-40B4-BE49-F238E27FC236}">
                <a16:creationId xmlns:a16="http://schemas.microsoft.com/office/drawing/2014/main" id="{F943859F-4011-98A2-8AFE-7E90C38424C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58"/>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61"/>
                </p:tgtEl>
              </p:cMediaNode>
            </p:audio>
          </p:childTnLst>
        </p:cTn>
      </p:par>
    </p:tnLst>
    <p:bldLst>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40" y="2994953"/>
            <a:ext cx="6070454"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kumimoji="0" lang="en-US" sz="2000" b="1" i="0" u="none" strike="noStrike" kern="1200" cap="none" spc="0" normalizeH="0" baseline="0" noProof="0" dirty="0">
                <a:ln>
                  <a:noFill/>
                </a:ln>
                <a:solidFill>
                  <a:prstClr val="black"/>
                </a:solidFill>
                <a:effectLst/>
                <a:uLnTx/>
                <a:uFillTx/>
                <a:latin typeface="Calibri" panose="020F0502020204030204"/>
              </a:rPr>
              <a:t>Full</a:t>
            </a:r>
            <a:r>
              <a:rPr lang="en-US" sz="2000" b="1" dirty="0">
                <a:solidFill>
                  <a:prstClr val="black"/>
                </a:solidFill>
              </a:rPr>
              <a:t> coverage. </a:t>
            </a:r>
            <a:r>
              <a:rPr lang="en-US" sz="2000" dirty="0">
                <a:solidFill>
                  <a:prstClr val="black"/>
                </a:solidFill>
              </a:rPr>
              <a:t>Some policies may only cover accidents and illnesses, while others may also include wellness care and routine check-ups</a:t>
            </a:r>
            <a:endParaRPr kumimoji="0" lang="en-US" sz="2000"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740255"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Exclusions: </a:t>
            </a:r>
            <a:r>
              <a:rPr lang="en-US" sz="2000" dirty="0">
                <a:solidFill>
                  <a:prstClr val="black"/>
                </a:solidFill>
              </a:rPr>
              <a:t>Michelle should check for any exclusions in the policy, such as pre-existing conditions or certain breeds.</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3" y="5110723"/>
            <a:ext cx="5980782"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Claim process</a:t>
            </a:r>
            <a:r>
              <a:rPr lang="en-US" sz="2000" dirty="0">
                <a:solidFill>
                  <a:prstClr val="black"/>
                </a:solidFill>
              </a:rPr>
              <a:t>: Michelle should research the claims process and make sure it is simple and straightforward.</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PET INSURANCE | FACTORS FOR MICHELLE TO CONSIDER</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pic>
        <p:nvPicPr>
          <p:cNvPr id="38" name="Picture 37" descr="A dog sitting looking at the camera&#10;&#10;Description automatically generated with low confidence">
            <a:extLst>
              <a:ext uri="{FF2B5EF4-FFF2-40B4-BE49-F238E27FC236}">
                <a16:creationId xmlns:a16="http://schemas.microsoft.com/office/drawing/2014/main" id="{9CF758A2-80C1-B814-C68E-0DFA5FA971BE}"/>
              </a:ext>
            </a:extLst>
          </p:cNvPr>
          <p:cNvPicPr>
            <a:picLocks noChangeAspect="1"/>
          </p:cNvPicPr>
          <p:nvPr/>
        </p:nvPicPr>
        <p:blipFill>
          <a:blip r:embed="rId5"/>
          <a:stretch>
            <a:fillRect/>
          </a:stretch>
        </p:blipFill>
        <p:spPr>
          <a:xfrm>
            <a:off x="9719388" y="3026444"/>
            <a:ext cx="2136277" cy="2963621"/>
          </a:xfrm>
          <a:prstGeom prst="rect">
            <a:avLst/>
          </a:prstGeom>
        </p:spPr>
      </p:pic>
    </p:spTree>
    <p:extLst>
      <p:ext uri="{BB962C8B-B14F-4D97-AF65-F5344CB8AC3E}">
        <p14:creationId xmlns:p14="http://schemas.microsoft.com/office/powerpoint/2010/main" val="277851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90" y="3809338"/>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Young adult</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In which life stage is a person most likely to access the financial benefits of making pension contributions?</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56539" y="4716045"/>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21890" y="5094252"/>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Old age</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785579"/>
            <a:ext cx="2948178"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Middle age</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5085825"/>
            <a:ext cx="2948179"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Adolescence</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783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8"/>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9"/>
          <a:stretch>
            <a:fillRect/>
          </a:stretch>
        </p:blipFill>
        <p:spPr>
          <a:xfrm>
            <a:off x="4863349" y="6334759"/>
            <a:ext cx="1048717" cy="443302"/>
          </a:xfrm>
          <a:prstGeom prst="rect">
            <a:avLst/>
          </a:prstGeom>
        </p:spPr>
      </p:pic>
      <p:grpSp>
        <p:nvGrpSpPr>
          <p:cNvPr id="23" name="Group 22">
            <a:extLst>
              <a:ext uri="{FF2B5EF4-FFF2-40B4-BE49-F238E27FC236}">
                <a16:creationId xmlns:a16="http://schemas.microsoft.com/office/drawing/2014/main" id="{64070476-F9A6-5AD7-8358-5C117B1FE020}"/>
              </a:ext>
            </a:extLst>
          </p:cNvPr>
          <p:cNvGrpSpPr/>
          <p:nvPr/>
        </p:nvGrpSpPr>
        <p:grpSpPr>
          <a:xfrm>
            <a:off x="2148523" y="1856108"/>
            <a:ext cx="9339898" cy="3000544"/>
            <a:chOff x="2148523" y="1856108"/>
            <a:chExt cx="9339898" cy="3000544"/>
          </a:xfrm>
        </p:grpSpPr>
        <p:sp>
          <p:nvSpPr>
            <p:cNvPr id="12" name="Rectangle 11">
              <a:extLst>
                <a:ext uri="{FF2B5EF4-FFF2-40B4-BE49-F238E27FC236}">
                  <a16:creationId xmlns:a16="http://schemas.microsoft.com/office/drawing/2014/main" id="{C62D3902-4253-4323-95FC-CB607C9F74DA}"/>
                </a:ext>
              </a:extLst>
            </p:cNvPr>
            <p:cNvSpPr/>
            <p:nvPr/>
          </p:nvSpPr>
          <p:spPr>
            <a:xfrm>
              <a:off x="4356161" y="2017697"/>
              <a:ext cx="7132260"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Grace is 18 years old. She is going </a:t>
              </a:r>
              <a:r>
                <a:rPr lang="en-US" sz="2400" dirty="0">
                  <a:solidFill>
                    <a:prstClr val="black"/>
                  </a:solidFill>
                  <a:latin typeface="Calibri" panose="020F0502020204030204"/>
                </a:rPr>
                <a:t>into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higher education later this year and wants to open a student bank account. </a:t>
              </a:r>
              <a:r>
                <a:rPr lang="en-US" sz="2400" dirty="0">
                  <a:solidFill>
                    <a:prstClr val="black"/>
                  </a:solidFill>
                  <a:latin typeface="Calibri" panose="020F0502020204030204"/>
                </a:rPr>
                <a:t>Grace has limited savings and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expects to have to work part-time whilst studying. Grace finds it hard to budget for her personal expenditure and often finds herself asking her parents for a “loan”. When not studying hard, Grace loves travelling and shopping.</a:t>
              </a:r>
            </a:p>
          </p:txBody>
        </p:sp>
        <p:pic>
          <p:nvPicPr>
            <p:cNvPr id="53" name="Picture 52">
              <a:extLst>
                <a:ext uri="{FF2B5EF4-FFF2-40B4-BE49-F238E27FC236}">
                  <a16:creationId xmlns:a16="http://schemas.microsoft.com/office/drawing/2014/main" id="{64E45172-3BDA-E1A4-3920-E2AA0249C6EC}"/>
                </a:ext>
              </a:extLst>
            </p:cNvPr>
            <p:cNvPicPr>
              <a:picLocks noChangeAspect="1"/>
            </p:cNvPicPr>
            <p:nvPr/>
          </p:nvPicPr>
          <p:blipFill>
            <a:blip r:embed="rId10"/>
            <a:srcRect/>
            <a:stretch/>
          </p:blipFill>
          <p:spPr>
            <a:xfrm>
              <a:off x="2148523" y="1856108"/>
              <a:ext cx="2125385" cy="3000544"/>
            </a:xfrm>
            <a:prstGeom prst="rect">
              <a:avLst/>
            </a:prstGeom>
          </p:spPr>
        </p:pic>
      </p:gr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Grace consider when deciding which student bank account is best for her?</a:t>
            </a:r>
          </a:p>
        </p:txBody>
      </p:sp>
      <p:pic>
        <p:nvPicPr>
          <p:cNvPr id="16" name="ES_WhenSomedayCame.mp3">
            <a:hlinkClick r:id="" action="ppaction://media"/>
            <a:extLst>
              <a:ext uri="{FF2B5EF4-FFF2-40B4-BE49-F238E27FC236}">
                <a16:creationId xmlns:a16="http://schemas.microsoft.com/office/drawing/2014/main" id="{D5BE7BC8-8911-7CFB-78BD-54C13752B45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1D877368-0910-A616-9E53-889AB3D8F98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79B92863-C1A9-4E13-A7E6-1362C17C751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CEBECBDB-4F7C-0A3B-D82D-6247952CEB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52DA93B1-65BA-EAD9-671C-5B66380B528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1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21"/>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39" y="2994953"/>
            <a:ext cx="6426057"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latin typeface="Calibri" panose="020F0502020204030204"/>
              </a:rPr>
              <a:t>Overdraft limit and terms</a:t>
            </a:r>
            <a:r>
              <a:rPr lang="en-US" sz="2000" b="1" dirty="0">
                <a:solidFill>
                  <a:prstClr val="black"/>
                </a:solidFill>
              </a:rPr>
              <a:t>. </a:t>
            </a:r>
            <a:r>
              <a:rPr lang="en-US" sz="2000" dirty="0">
                <a:solidFill>
                  <a:prstClr val="black"/>
                </a:solidFill>
              </a:rPr>
              <a:t>Student accounts usually offer overdraft facilities, which can be useful for students who may struggle to budget their money effectively.</a:t>
            </a:r>
            <a:endParaRPr kumimoji="0" lang="en-US" sz="2000"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980779"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Fees and charges. </a:t>
            </a:r>
            <a:r>
              <a:rPr lang="en-US" sz="2000" dirty="0">
                <a:solidFill>
                  <a:prstClr val="black"/>
                </a:solidFill>
              </a:rPr>
              <a:t>Grace should check for any fees and charges associated with the account, such as monthly maintenance fees or ATM withdrawal fees.</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2" y="5110723"/>
            <a:ext cx="6230127"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sz="2000" b="1" dirty="0">
                <a:solidFill>
                  <a:prstClr val="black"/>
                </a:solidFill>
              </a:rPr>
              <a:t>Perks and rewards. </a:t>
            </a:r>
            <a:r>
              <a:rPr lang="en-US" sz="2000" dirty="0">
                <a:solidFill>
                  <a:prstClr val="black"/>
                </a:solidFill>
              </a:rPr>
              <a:t>student bank accounts come with perks and rewards such as discounts on certain products or services, or cashback on certain types of purchases.</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alibri" panose="020F0502020204030204"/>
              </a:rPr>
              <a:t>STUDENT BANK ACCOUNT | FACTORS FOR GRACE TO CONSIDER</a:t>
            </a:r>
            <a:endPar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pic>
        <p:nvPicPr>
          <p:cNvPr id="38" name="Picture 37">
            <a:extLst>
              <a:ext uri="{FF2B5EF4-FFF2-40B4-BE49-F238E27FC236}">
                <a16:creationId xmlns:a16="http://schemas.microsoft.com/office/drawing/2014/main" id="{9CF758A2-80C1-B814-C68E-0DFA5FA971BE}"/>
              </a:ext>
            </a:extLst>
          </p:cNvPr>
          <p:cNvPicPr>
            <a:picLocks noChangeAspect="1"/>
          </p:cNvPicPr>
          <p:nvPr/>
        </p:nvPicPr>
        <p:blipFill>
          <a:blip r:embed="rId5"/>
          <a:srcRect/>
          <a:stretch/>
        </p:blipFill>
        <p:spPr>
          <a:xfrm>
            <a:off x="9968732" y="3026445"/>
            <a:ext cx="1868410" cy="2637756"/>
          </a:xfrm>
          <a:prstGeom prst="rect">
            <a:avLst/>
          </a:prstGeom>
        </p:spPr>
      </p:pic>
    </p:spTree>
    <p:extLst>
      <p:ext uri="{BB962C8B-B14F-4D97-AF65-F5344CB8AC3E}">
        <p14:creationId xmlns:p14="http://schemas.microsoft.com/office/powerpoint/2010/main" val="834888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grpSp>
        <p:nvGrpSpPr>
          <p:cNvPr id="23" name="Group 22">
            <a:extLst>
              <a:ext uri="{FF2B5EF4-FFF2-40B4-BE49-F238E27FC236}">
                <a16:creationId xmlns:a16="http://schemas.microsoft.com/office/drawing/2014/main" id="{41F6BDFB-C4CC-6389-CD74-51BB3FDDEAF9}"/>
              </a:ext>
            </a:extLst>
          </p:cNvPr>
          <p:cNvGrpSpPr/>
          <p:nvPr/>
        </p:nvGrpSpPr>
        <p:grpSpPr>
          <a:xfrm>
            <a:off x="2025114" y="1864213"/>
            <a:ext cx="9463307" cy="2810825"/>
            <a:chOff x="2025114" y="1864213"/>
            <a:chExt cx="9463307" cy="2810825"/>
          </a:xfrm>
        </p:grpSpPr>
        <p:pic>
          <p:nvPicPr>
            <p:cNvPr id="53" name="Picture 52">
              <a:extLst>
                <a:ext uri="{FF2B5EF4-FFF2-40B4-BE49-F238E27FC236}">
                  <a16:creationId xmlns:a16="http://schemas.microsoft.com/office/drawing/2014/main" id="{64E45172-3BDA-E1A4-3920-E2AA0249C6EC}"/>
                </a:ext>
              </a:extLst>
            </p:cNvPr>
            <p:cNvPicPr>
              <a:picLocks noChangeAspect="1"/>
            </p:cNvPicPr>
            <p:nvPr/>
          </p:nvPicPr>
          <p:blipFill>
            <a:blip r:embed="rId7"/>
            <a:srcRect/>
            <a:stretch/>
          </p:blipFill>
          <p:spPr>
            <a:xfrm>
              <a:off x="2025114" y="1874181"/>
              <a:ext cx="2707495" cy="2800857"/>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4529957" y="1864213"/>
              <a:ext cx="6958464"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Josh is a 45-year-old sales director. He recently inherited a significant cash sum. Josh is married and has two teenage children who plan to study at university. Josh and his wife would like advice as to whether to save or invest the inheritance. </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9"/>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10"/>
          <a:stretch>
            <a:fillRect/>
          </a:stretch>
        </p:blipFill>
        <p:spPr>
          <a:xfrm>
            <a:off x="4863349" y="6334759"/>
            <a:ext cx="1048717" cy="443302"/>
          </a:xfrm>
          <a:prstGeom prst="rect">
            <a:avLst/>
          </a:prstGeom>
        </p:spPr>
      </p:pic>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Josh consider when deciding whether to save or invest the inheritance?</a:t>
            </a:r>
          </a:p>
        </p:txBody>
      </p:sp>
      <p:pic>
        <p:nvPicPr>
          <p:cNvPr id="16" name="ES_WhenSomedayCame.mp3">
            <a:hlinkClick r:id="" action="ppaction://media"/>
            <a:extLst>
              <a:ext uri="{FF2B5EF4-FFF2-40B4-BE49-F238E27FC236}">
                <a16:creationId xmlns:a16="http://schemas.microsoft.com/office/drawing/2014/main" id="{7AA8668E-618A-AE60-3F5F-0036C538A9A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B47E8645-BC19-6CA7-4570-A4B4221CA3C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4B73B361-3CB0-2DEC-6A45-AA78B9D87A3F}"/>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EE70ABBA-40C2-51B9-F51E-865FC74B3E1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436D5ADF-A4D8-E5F6-C69D-6D61C2935BC3}"/>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1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21"/>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80A9D-CC63-2893-7A74-342EDF0313EE}"/>
              </a:ext>
            </a:extLst>
          </p:cNvPr>
          <p:cNvPicPr>
            <a:picLocks noChangeAspect="1"/>
          </p:cNvPicPr>
          <p:nvPr/>
        </p:nvPicPr>
        <p:blipFill>
          <a:blip r:embed="rId2"/>
          <a:srcRect/>
          <a:stretch/>
        </p:blipFill>
        <p:spPr>
          <a:xfrm>
            <a:off x="9657743" y="2994953"/>
            <a:ext cx="2707495" cy="2800857"/>
          </a:xfrm>
          <a:prstGeom prst="rect">
            <a:avLst/>
          </a:prstGeom>
        </p:spPr>
      </p:pic>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39" y="2994953"/>
            <a:ext cx="5980783"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kumimoji="0" lang="en-US" b="1" i="0" u="none" strike="noStrike" kern="1200" cap="none" spc="0" normalizeH="0" baseline="0" noProof="0" dirty="0">
                <a:ln>
                  <a:noFill/>
                </a:ln>
                <a:solidFill>
                  <a:prstClr val="black"/>
                </a:solidFill>
                <a:effectLst/>
                <a:uLnTx/>
                <a:uFillTx/>
                <a:latin typeface="Calibri" panose="020F0502020204030204"/>
              </a:rPr>
              <a:t>Attitude</a:t>
            </a:r>
            <a:r>
              <a:rPr kumimoji="0" lang="en-US" b="1" i="0" u="none" strike="noStrike" kern="1200" cap="none" spc="0" normalizeH="0" noProof="0" dirty="0">
                <a:ln>
                  <a:noFill/>
                </a:ln>
                <a:solidFill>
                  <a:prstClr val="black"/>
                </a:solidFill>
                <a:effectLst/>
                <a:uLnTx/>
                <a:uFillTx/>
                <a:latin typeface="Calibri" panose="020F0502020204030204"/>
              </a:rPr>
              <a:t> to risk</a:t>
            </a:r>
            <a:r>
              <a:rPr lang="en-US" b="1" dirty="0">
                <a:solidFill>
                  <a:prstClr val="black"/>
                </a:solidFill>
              </a:rPr>
              <a:t>. </a:t>
            </a:r>
            <a:r>
              <a:rPr lang="en-US" dirty="0">
                <a:solidFill>
                  <a:prstClr val="black"/>
                </a:solidFill>
              </a:rPr>
              <a:t>Investing typically involves more risk than saving. If Josh &amp; his wife are not comfortable with the idea of potentially losing some of the inheritance, they may want to opt for saving instead.</a:t>
            </a:r>
            <a:endParaRPr kumimoji="0" lang="en-US"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740255"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b="1" dirty="0">
                <a:solidFill>
                  <a:prstClr val="black"/>
                </a:solidFill>
              </a:rPr>
              <a:t>Liquidity: </a:t>
            </a:r>
            <a:r>
              <a:rPr lang="en-US" dirty="0">
                <a:solidFill>
                  <a:prstClr val="black"/>
                </a:solidFill>
              </a:rPr>
              <a:t>they should consider if they might need access to some of the inheritance at short notice and choose the options that provide liquidity.</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3" y="5110723"/>
            <a:ext cx="5980782"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b="1" dirty="0">
                <a:solidFill>
                  <a:prstClr val="black"/>
                </a:solidFill>
              </a:rPr>
              <a:t>Taxation</a:t>
            </a:r>
            <a:r>
              <a:rPr lang="en-US" dirty="0">
                <a:solidFill>
                  <a:prstClr val="black"/>
                </a:solidFill>
              </a:rPr>
              <a:t>: For example, investments in some types of accounts may be taxed differently than savings.</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SAVINGS OR INVESTMENT | FACTORS FOR JOSH TO CONSIDER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3"/>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4"/>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4"/>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5"/>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46014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CB36E-3C3B-C7B3-1437-633E58D73804}"/>
              </a:ext>
            </a:extLst>
          </p:cNvPr>
          <p:cNvPicPr>
            <a:picLocks noChangeAspect="1"/>
          </p:cNvPicPr>
          <p:nvPr/>
        </p:nvPicPr>
        <p:blipFill>
          <a:blip r:embed="rId2"/>
          <a:stretch>
            <a:fillRect/>
          </a:stretch>
        </p:blipFill>
        <p:spPr>
          <a:xfrm>
            <a:off x="4529583" y="1181831"/>
            <a:ext cx="4500114" cy="4500114"/>
          </a:xfrm>
          <a:prstGeom prst="rect">
            <a:avLst/>
          </a:prstGeom>
        </p:spPr>
      </p:pic>
      <p:sp>
        <p:nvSpPr>
          <p:cNvPr id="31" name="Oval 30">
            <a:extLst>
              <a:ext uri="{FF2B5EF4-FFF2-40B4-BE49-F238E27FC236}">
                <a16:creationId xmlns:a16="http://schemas.microsoft.com/office/drawing/2014/main" id="{C4FA0E4A-58BB-4687-869B-C65EEF5C656C}"/>
              </a:ext>
            </a:extLst>
          </p:cNvPr>
          <p:cNvSpPr/>
          <p:nvPr/>
        </p:nvSpPr>
        <p:spPr>
          <a:xfrm>
            <a:off x="5322170" y="1983541"/>
            <a:ext cx="2880000" cy="288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grpSp>
        <p:nvGrpSpPr>
          <p:cNvPr id="18" name="Group 17">
            <a:extLst>
              <a:ext uri="{FF2B5EF4-FFF2-40B4-BE49-F238E27FC236}">
                <a16:creationId xmlns:a16="http://schemas.microsoft.com/office/drawing/2014/main" id="{D7601999-ACF1-463E-94AF-BEBE0A79955E}"/>
              </a:ext>
            </a:extLst>
          </p:cNvPr>
          <p:cNvGrpSpPr/>
          <p:nvPr/>
        </p:nvGrpSpPr>
        <p:grpSpPr>
          <a:xfrm>
            <a:off x="6408657" y="1269000"/>
            <a:ext cx="720000" cy="4320000"/>
            <a:chOff x="6879021" y="1269000"/>
            <a:chExt cx="720000" cy="4320000"/>
          </a:xfrm>
        </p:grpSpPr>
        <p:sp>
          <p:nvSpPr>
            <p:cNvPr id="20" name="point">
              <a:extLst>
                <a:ext uri="{FF2B5EF4-FFF2-40B4-BE49-F238E27FC236}">
                  <a16:creationId xmlns:a16="http://schemas.microsoft.com/office/drawing/2014/main" id="{1CD70A8A-47F7-4D21-B8A4-6FDD51D6434E}"/>
                </a:ext>
              </a:extLst>
            </p:cNvPr>
            <p:cNvSpPr/>
            <p:nvPr/>
          </p:nvSpPr>
          <p:spPr>
            <a:xfrm>
              <a:off x="6879021" y="1269000"/>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A31A161B-2AE0-443C-98FD-4A995C2F9246}"/>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Oval 20">
            <a:extLst>
              <a:ext uri="{FF2B5EF4-FFF2-40B4-BE49-F238E27FC236}">
                <a16:creationId xmlns:a16="http://schemas.microsoft.com/office/drawing/2014/main" id="{B12BD37B-45ED-4AB9-8723-4F7DACF95E8A}"/>
              </a:ext>
            </a:extLst>
          </p:cNvPr>
          <p:cNvSpPr/>
          <p:nvPr/>
        </p:nvSpPr>
        <p:spPr>
          <a:xfrm>
            <a:off x="5508657" y="2169000"/>
            <a:ext cx="2520000" cy="2520000"/>
          </a:xfrm>
          <a:prstGeom prst="ellipse">
            <a:avLst/>
          </a:prstGeom>
          <a:blipFill>
            <a:blip r:embed="rId3"/>
            <a:stretch>
              <a:fillRect/>
            </a:stretch>
          </a:blip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28500" y="318002"/>
            <a:ext cx="9837676"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FFFF"/>
                </a:solidFill>
              </a:rPr>
              <a:t>PERSONAL FINANCE LIFE STAGE</a:t>
            </a:r>
          </a:p>
        </p:txBody>
      </p:sp>
      <p:sp>
        <p:nvSpPr>
          <p:cNvPr id="3" name="Rectangle 2">
            <a:extLst>
              <a:ext uri="{FF2B5EF4-FFF2-40B4-BE49-F238E27FC236}">
                <a16:creationId xmlns:a16="http://schemas.microsoft.com/office/drawing/2014/main" id="{B8BD97E6-1232-48BD-B388-2BB7C4E79590}"/>
              </a:ext>
            </a:extLst>
          </p:cNvPr>
          <p:cNvSpPr/>
          <p:nvPr/>
        </p:nvSpPr>
        <p:spPr>
          <a:xfrm>
            <a:off x="2112578" y="5163771"/>
            <a:ext cx="9753595" cy="889132"/>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LIFE EVENTS AND PERSONAL FINANCE</a:t>
            </a:r>
            <a:endParaRPr lang="en-GB" sz="4400" dirty="0">
              <a:solidFill>
                <a:schemeClr val="tx1"/>
              </a:solidFill>
            </a:endParaRPr>
          </a:p>
        </p:txBody>
      </p:sp>
      <p:cxnSp>
        <p:nvCxnSpPr>
          <p:cNvPr id="2" name="Straight Connector 1">
            <a:extLst>
              <a:ext uri="{FF2B5EF4-FFF2-40B4-BE49-F238E27FC236}">
                <a16:creationId xmlns:a16="http://schemas.microsoft.com/office/drawing/2014/main" id="{EC1A27AE-94F7-969C-898C-26C10417B3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88F9D70-AFCD-0E7E-5A4B-8F266730B01C}"/>
              </a:ext>
            </a:extLst>
          </p:cNvPr>
          <p:cNvGrpSpPr/>
          <p:nvPr/>
        </p:nvGrpSpPr>
        <p:grpSpPr>
          <a:xfrm>
            <a:off x="0" y="6239434"/>
            <a:ext cx="12192000" cy="618565"/>
            <a:chOff x="0" y="0"/>
            <a:chExt cx="12192000" cy="6858000"/>
          </a:xfrm>
        </p:grpSpPr>
        <p:sp>
          <p:nvSpPr>
            <p:cNvPr id="12" name="Rectangle 11">
              <a:extLst>
                <a:ext uri="{FF2B5EF4-FFF2-40B4-BE49-F238E27FC236}">
                  <a16:creationId xmlns:a16="http://schemas.microsoft.com/office/drawing/2014/main" id="{CC924AC8-1CBC-5F81-C231-B296A6397B1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931256-E90B-7156-C2BA-BA80822C876D}"/>
                </a:ext>
              </a:extLst>
            </p:cNvPr>
            <p:cNvGrpSpPr/>
            <p:nvPr/>
          </p:nvGrpSpPr>
          <p:grpSpPr>
            <a:xfrm>
              <a:off x="4529957" y="0"/>
              <a:ext cx="7662043" cy="6858000"/>
              <a:chOff x="4529957" y="0"/>
              <a:chExt cx="7662043" cy="6858000"/>
            </a:xfrm>
          </p:grpSpPr>
          <p:sp>
            <p:nvSpPr>
              <p:cNvPr id="14" name="Parallelogram 13">
                <a:extLst>
                  <a:ext uri="{FF2B5EF4-FFF2-40B4-BE49-F238E27FC236}">
                    <a16:creationId xmlns:a16="http://schemas.microsoft.com/office/drawing/2014/main" id="{4E6F352C-B468-79FD-8C55-0FFA6B040864}"/>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262C0B-3F4A-EA8F-F62D-6766C3CD6F8F}"/>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descr="Logo&#10;&#10;Description automatically generated">
            <a:extLst>
              <a:ext uri="{FF2B5EF4-FFF2-40B4-BE49-F238E27FC236}">
                <a16:creationId xmlns:a16="http://schemas.microsoft.com/office/drawing/2014/main" id="{C6687BCC-5246-9F82-F468-FAA3DCBEA6C9}"/>
              </a:ext>
            </a:extLst>
          </p:cNvPr>
          <p:cNvPicPr>
            <a:picLocks noChangeAspect="1"/>
          </p:cNvPicPr>
          <p:nvPr/>
        </p:nvPicPr>
        <p:blipFill>
          <a:blip r:embed="rId4"/>
          <a:stretch>
            <a:fillRect/>
          </a:stretch>
        </p:blipFill>
        <p:spPr>
          <a:xfrm>
            <a:off x="10643191" y="6348426"/>
            <a:ext cx="1212477" cy="369658"/>
          </a:xfrm>
          <a:prstGeom prst="rect">
            <a:avLst/>
          </a:prstGeom>
        </p:spPr>
      </p:pic>
      <p:sp>
        <p:nvSpPr>
          <p:cNvPr id="4" name="TextBox 3">
            <a:extLst>
              <a:ext uri="{FF2B5EF4-FFF2-40B4-BE49-F238E27FC236}">
                <a16:creationId xmlns:a16="http://schemas.microsoft.com/office/drawing/2014/main" id="{CDE4FDE6-E0C7-36A9-A78F-FD81EC14B427}"/>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5" name="TextBox 4">
            <a:extLst>
              <a:ext uri="{FF2B5EF4-FFF2-40B4-BE49-F238E27FC236}">
                <a16:creationId xmlns:a16="http://schemas.microsoft.com/office/drawing/2014/main" id="{011E20F8-7273-A440-FD73-953026521E97}"/>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Tree>
    <p:extLst>
      <p:ext uri="{BB962C8B-B14F-4D97-AF65-F5344CB8AC3E}">
        <p14:creationId xmlns:p14="http://schemas.microsoft.com/office/powerpoint/2010/main" val="6166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y6">
            <a:extLst>
              <a:ext uri="{FF2B5EF4-FFF2-40B4-BE49-F238E27FC236}">
                <a16:creationId xmlns:a16="http://schemas.microsoft.com/office/drawing/2014/main" id="{3DE4986E-F0D5-4EA7-82D6-2B5D54DD7089}"/>
              </a:ext>
            </a:extLst>
          </p:cNvPr>
          <p:cNvSpPr/>
          <p:nvPr/>
        </p:nvSpPr>
        <p:spPr>
          <a:xfrm>
            <a:off x="0"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Try5">
            <a:extLst>
              <a:ext uri="{FF2B5EF4-FFF2-40B4-BE49-F238E27FC236}">
                <a16:creationId xmlns:a16="http://schemas.microsoft.com/office/drawing/2014/main" id="{E93C7B0C-6CE6-468E-A05B-6DA7CF68BC3E}"/>
              </a:ext>
            </a:extLst>
          </p:cNvPr>
          <p:cNvSpPr/>
          <p:nvPr/>
        </p:nvSpPr>
        <p:spPr>
          <a:xfrm flipV="1">
            <a:off x="-8419" y="3397280"/>
            <a:ext cx="4402640" cy="3449801"/>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ry4">
            <a:extLst>
              <a:ext uri="{FF2B5EF4-FFF2-40B4-BE49-F238E27FC236}">
                <a16:creationId xmlns:a16="http://schemas.microsoft.com/office/drawing/2014/main" id="{6BCBB2C6-EEAB-47FF-B9CB-7E9D022EEB06}"/>
              </a:ext>
            </a:extLst>
          </p:cNvPr>
          <p:cNvSpPr/>
          <p:nvPr/>
        </p:nvSpPr>
        <p:spPr>
          <a:xfrm>
            <a:off x="2445794" y="3382695"/>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y2">
            <a:extLst>
              <a:ext uri="{FF2B5EF4-FFF2-40B4-BE49-F238E27FC236}">
                <a16:creationId xmlns:a16="http://schemas.microsoft.com/office/drawing/2014/main" id="{742A1DB1-5EA9-476D-AABD-1D97AE56C537}"/>
              </a:ext>
            </a:extLst>
          </p:cNvPr>
          <p:cNvSpPr/>
          <p:nvPr/>
        </p:nvSpPr>
        <p:spPr>
          <a:xfrm flipH="1">
            <a:off x="4372248"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Try1">
            <a:extLst>
              <a:ext uri="{FF2B5EF4-FFF2-40B4-BE49-F238E27FC236}">
                <a16:creationId xmlns:a16="http://schemas.microsoft.com/office/drawing/2014/main" id="{5E464F5F-7574-430B-8A1B-56D12DCCFA43}"/>
              </a:ext>
            </a:extLst>
          </p:cNvPr>
          <p:cNvSpPr/>
          <p:nvPr/>
        </p:nvSpPr>
        <p:spPr>
          <a:xfrm flipV="1">
            <a:off x="2445794" y="0"/>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BE1F9-E0AB-4288-B4A3-B56799C8759A}"/>
              </a:ext>
            </a:extLst>
          </p:cNvPr>
          <p:cNvSpPr/>
          <p:nvPr/>
        </p:nvSpPr>
        <p:spPr>
          <a:xfrm>
            <a:off x="-1" y="-10919"/>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610EE2-F284-49FF-BDFE-DD87CDF517E0}"/>
              </a:ext>
            </a:extLst>
          </p:cNvPr>
          <p:cNvSpPr/>
          <p:nvPr/>
        </p:nvSpPr>
        <p:spPr>
          <a:xfrm>
            <a:off x="8907517" y="318002"/>
            <a:ext cx="3024467"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FFFF"/>
                </a:solidFill>
              </a:rPr>
              <a:t>LIFESTAGE SPINNER</a:t>
            </a:r>
          </a:p>
        </p:txBody>
      </p:sp>
      <p:sp>
        <p:nvSpPr>
          <p:cNvPr id="56" name="Rectangle 55">
            <a:extLst>
              <a:ext uri="{FF2B5EF4-FFF2-40B4-BE49-F238E27FC236}">
                <a16:creationId xmlns:a16="http://schemas.microsoft.com/office/drawing/2014/main" id="{E8DF256A-D08C-4B88-8544-0E812A7F9889}"/>
              </a:ext>
            </a:extLst>
          </p:cNvPr>
          <p:cNvSpPr/>
          <p:nvPr/>
        </p:nvSpPr>
        <p:spPr>
          <a:xfrm>
            <a:off x="8907516" y="1350613"/>
            <a:ext cx="3024467" cy="4569338"/>
          </a:xfrm>
          <a:prstGeom prst="rect">
            <a:avLst/>
          </a:prstGeom>
          <a:solidFill>
            <a:schemeClr val="bg1">
              <a:lumMod val="9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i="1" dirty="0">
              <a:solidFill>
                <a:schemeClr val="tx1"/>
              </a:solidFill>
            </a:endParaRPr>
          </a:p>
        </p:txBody>
      </p:sp>
      <p:sp>
        <p:nvSpPr>
          <p:cNvPr id="57" name="Rectangle 56">
            <a:extLst>
              <a:ext uri="{FF2B5EF4-FFF2-40B4-BE49-F238E27FC236}">
                <a16:creationId xmlns:a16="http://schemas.microsoft.com/office/drawing/2014/main" id="{C0C40AF8-8AA0-46F3-8CE7-0EA8D9732E61}"/>
              </a:ext>
            </a:extLst>
          </p:cNvPr>
          <p:cNvSpPr/>
          <p:nvPr/>
        </p:nvSpPr>
        <p:spPr>
          <a:xfrm>
            <a:off x="9047030" y="1526617"/>
            <a:ext cx="2752204" cy="40543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dirty="0">
                <a:solidFill>
                  <a:schemeClr val="tx1"/>
                </a:solidFill>
              </a:rPr>
              <a:t>Supporting children through education</a:t>
            </a:r>
          </a:p>
          <a:p>
            <a:pPr algn="ctr">
              <a:spcBef>
                <a:spcPts val="600"/>
              </a:spcBef>
              <a:spcAft>
                <a:spcPts val="600"/>
              </a:spcAft>
            </a:pPr>
            <a:r>
              <a:rPr lang="en-US" sz="2800" dirty="0">
                <a:solidFill>
                  <a:schemeClr val="tx1"/>
                </a:solidFill>
              </a:rPr>
              <a:t> Helping children into housing market </a:t>
            </a:r>
          </a:p>
          <a:p>
            <a:pPr algn="ctr">
              <a:spcBef>
                <a:spcPts val="600"/>
              </a:spcBef>
              <a:spcAft>
                <a:spcPts val="600"/>
              </a:spcAft>
            </a:pPr>
            <a:r>
              <a:rPr lang="en-US" sz="2800" dirty="0">
                <a:solidFill>
                  <a:schemeClr val="tx1"/>
                </a:solidFill>
              </a:rPr>
              <a:t>Divorce</a:t>
            </a:r>
          </a:p>
          <a:p>
            <a:pPr algn="ctr">
              <a:spcBef>
                <a:spcPts val="600"/>
              </a:spcBef>
              <a:spcAft>
                <a:spcPts val="600"/>
              </a:spcAft>
            </a:pPr>
            <a:r>
              <a:rPr lang="en-US" sz="2800" dirty="0">
                <a:solidFill>
                  <a:schemeClr val="tx1"/>
                </a:solidFill>
              </a:rPr>
              <a:t>Bereavement &amp; inheritance</a:t>
            </a:r>
            <a:endParaRPr lang="en-GB" sz="2800" dirty="0">
              <a:solidFill>
                <a:schemeClr val="tx1"/>
              </a:solidFill>
            </a:endParaRPr>
          </a:p>
        </p:txBody>
      </p:sp>
      <p:pic>
        <p:nvPicPr>
          <p:cNvPr id="16" name="Picture 15" descr="Chart, pie chart&#10;&#10;Description automatically generated">
            <a:extLst>
              <a:ext uri="{FF2B5EF4-FFF2-40B4-BE49-F238E27FC236}">
                <a16:creationId xmlns:a16="http://schemas.microsoft.com/office/drawing/2014/main" id="{93BC2A2E-749A-10E7-BD19-8550DBE907AE}"/>
              </a:ext>
            </a:extLst>
          </p:cNvPr>
          <p:cNvPicPr>
            <a:picLocks noChangeAspect="1"/>
          </p:cNvPicPr>
          <p:nvPr/>
        </p:nvPicPr>
        <p:blipFill>
          <a:blip r:embed="rId3"/>
          <a:stretch>
            <a:fillRect/>
          </a:stretch>
        </p:blipFill>
        <p:spPr>
          <a:xfrm>
            <a:off x="2311488" y="152506"/>
            <a:ext cx="6070509" cy="5970842"/>
          </a:xfrm>
          <a:prstGeom prst="rect">
            <a:avLst/>
          </a:prstGeom>
        </p:spPr>
      </p:pic>
      <p:cxnSp>
        <p:nvCxnSpPr>
          <p:cNvPr id="2" name="Straight Connector 1">
            <a:extLst>
              <a:ext uri="{FF2B5EF4-FFF2-40B4-BE49-F238E27FC236}">
                <a16:creationId xmlns:a16="http://schemas.microsoft.com/office/drawing/2014/main" id="{3C552DB2-5A57-1690-72C4-EC8392FF457C}"/>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B33397F-B9AC-B9A8-226E-AED3C27810DC}"/>
              </a:ext>
            </a:extLst>
          </p:cNvPr>
          <p:cNvGrpSpPr/>
          <p:nvPr/>
        </p:nvGrpSpPr>
        <p:grpSpPr>
          <a:xfrm>
            <a:off x="0" y="6239434"/>
            <a:ext cx="12192000" cy="618565"/>
            <a:chOff x="0" y="0"/>
            <a:chExt cx="12192000" cy="6858000"/>
          </a:xfrm>
        </p:grpSpPr>
        <p:sp>
          <p:nvSpPr>
            <p:cNvPr id="24" name="Rectangle 23">
              <a:extLst>
                <a:ext uri="{FF2B5EF4-FFF2-40B4-BE49-F238E27FC236}">
                  <a16:creationId xmlns:a16="http://schemas.microsoft.com/office/drawing/2014/main" id="{7F794C10-FA7A-8D00-9086-E814C7F732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E2B284E-5CCF-6CC6-817F-7ECCAA906014}"/>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A62CD3F-278E-EEB8-490D-2982B983284A}"/>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050EF9-4B2F-BF60-6E9D-874AF622479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3" name="Picture 42" descr="Logo&#10;&#10;Description automatically generated">
            <a:extLst>
              <a:ext uri="{FF2B5EF4-FFF2-40B4-BE49-F238E27FC236}">
                <a16:creationId xmlns:a16="http://schemas.microsoft.com/office/drawing/2014/main" id="{82909666-1849-5D11-BADA-3868EBEECAD0}"/>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7" name="Group 6">
            <a:extLst>
              <a:ext uri="{FF2B5EF4-FFF2-40B4-BE49-F238E27FC236}">
                <a16:creationId xmlns:a16="http://schemas.microsoft.com/office/drawing/2014/main" id="{CDB62B18-93AB-4159-8A52-0015667FD651}"/>
              </a:ext>
            </a:extLst>
          </p:cNvPr>
          <p:cNvGrpSpPr/>
          <p:nvPr/>
        </p:nvGrpSpPr>
        <p:grpSpPr>
          <a:xfrm rot="3127029">
            <a:off x="4561609" y="446721"/>
            <a:ext cx="1509289" cy="5806782"/>
            <a:chOff x="6819196" y="993983"/>
            <a:chExt cx="779825" cy="4595017"/>
          </a:xfrm>
        </p:grpSpPr>
        <p:sp>
          <p:nvSpPr>
            <p:cNvPr id="6" name="point">
              <a:extLst>
                <a:ext uri="{FF2B5EF4-FFF2-40B4-BE49-F238E27FC236}">
                  <a16:creationId xmlns:a16="http://schemas.microsoft.com/office/drawing/2014/main" id="{FB0677B1-0D67-4A95-BD77-06E03FE5C8A7}"/>
                </a:ext>
              </a:extLst>
            </p:cNvPr>
            <p:cNvSpPr/>
            <p:nvPr/>
          </p:nvSpPr>
          <p:spPr>
            <a:xfrm>
              <a:off x="6819196" y="993983"/>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86FFC2DE-F55D-49F1-B429-D0EE05D3FCC4}"/>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6307E67D-7C61-76BE-F113-FF0E048F25A3}"/>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4" name="TextBox 3">
            <a:extLst>
              <a:ext uri="{FF2B5EF4-FFF2-40B4-BE49-F238E27FC236}">
                <a16:creationId xmlns:a16="http://schemas.microsoft.com/office/drawing/2014/main" id="{CBEFB74E-D0CB-7B05-9CBA-FE06A746F7F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9" name="Oval 18">
            <a:extLst>
              <a:ext uri="{FF2B5EF4-FFF2-40B4-BE49-F238E27FC236}">
                <a16:creationId xmlns:a16="http://schemas.microsoft.com/office/drawing/2014/main" id="{20976122-CA1D-4090-B5A1-C7BB5835C86E}"/>
              </a:ext>
            </a:extLst>
          </p:cNvPr>
          <p:cNvSpPr/>
          <p:nvPr/>
        </p:nvSpPr>
        <p:spPr>
          <a:xfrm>
            <a:off x="4086503" y="2043742"/>
            <a:ext cx="2520000" cy="2520000"/>
          </a:xfrm>
          <a:prstGeom prst="ellipse">
            <a:avLst/>
          </a:prstGeom>
          <a:solidFill>
            <a:schemeClr val="accent5">
              <a:lumMod val="20000"/>
              <a:lumOff val="8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Life events impacting personal finance</a:t>
            </a:r>
          </a:p>
        </p:txBody>
      </p:sp>
      <p:sp>
        <p:nvSpPr>
          <p:cNvPr id="17" name="TextBox 16">
            <a:extLst>
              <a:ext uri="{FF2B5EF4-FFF2-40B4-BE49-F238E27FC236}">
                <a16:creationId xmlns:a16="http://schemas.microsoft.com/office/drawing/2014/main" id="{91C9BF83-6171-351A-4997-5C96AA8527E8}"/>
              </a:ext>
            </a:extLst>
          </p:cNvPr>
          <p:cNvSpPr txBox="1"/>
          <p:nvPr/>
        </p:nvSpPr>
        <p:spPr>
          <a:xfrm>
            <a:off x="3136900" y="1144439"/>
            <a:ext cx="1845279" cy="553998"/>
          </a:xfrm>
          <a:prstGeom prst="rect">
            <a:avLst/>
          </a:prstGeom>
          <a:noFill/>
        </p:spPr>
        <p:txBody>
          <a:bodyPr wrap="square" rtlCol="0">
            <a:spAutoFit/>
          </a:bodyPr>
          <a:lstStyle/>
          <a:p>
            <a:pPr algn="ctr"/>
            <a:r>
              <a:rPr lang="en-GB" sz="3000" b="1" dirty="0">
                <a:solidFill>
                  <a:schemeClr val="bg1"/>
                </a:solidFill>
              </a:rPr>
              <a:t>C</a:t>
            </a:r>
            <a:r>
              <a:rPr lang="en-GB" sz="3000" b="1" dirty="0">
                <a:solidFill>
                  <a:schemeClr val="bg1"/>
                </a:solidFill>
                <a:effectLst/>
              </a:rPr>
              <a:t>hildhood</a:t>
            </a:r>
          </a:p>
        </p:txBody>
      </p:sp>
      <p:sp>
        <p:nvSpPr>
          <p:cNvPr id="18" name="TextBox 17">
            <a:extLst>
              <a:ext uri="{FF2B5EF4-FFF2-40B4-BE49-F238E27FC236}">
                <a16:creationId xmlns:a16="http://schemas.microsoft.com/office/drawing/2014/main" id="{0F341973-7964-75A5-8C0B-863E9FCD0686}"/>
              </a:ext>
            </a:extLst>
          </p:cNvPr>
          <p:cNvSpPr txBox="1"/>
          <p:nvPr/>
        </p:nvSpPr>
        <p:spPr>
          <a:xfrm>
            <a:off x="2239460" y="3179719"/>
            <a:ext cx="1739897" cy="1015663"/>
          </a:xfrm>
          <a:prstGeom prst="rect">
            <a:avLst/>
          </a:prstGeom>
          <a:noFill/>
        </p:spPr>
        <p:txBody>
          <a:bodyPr wrap="square" rtlCol="0">
            <a:spAutoFit/>
          </a:bodyPr>
          <a:lstStyle/>
          <a:p>
            <a:pPr algn="ctr"/>
            <a:r>
              <a:rPr lang="en-GB" sz="3000" b="1" dirty="0">
                <a:solidFill>
                  <a:schemeClr val="bg1"/>
                </a:solidFill>
                <a:effectLst/>
              </a:rPr>
              <a:t>Young</a:t>
            </a:r>
          </a:p>
          <a:p>
            <a:pPr algn="ctr"/>
            <a:r>
              <a:rPr lang="en-GB" sz="3000" b="1" dirty="0">
                <a:solidFill>
                  <a:schemeClr val="bg1"/>
                </a:solidFill>
              </a:rPr>
              <a:t>Adult</a:t>
            </a:r>
            <a:endParaRPr lang="en-GB" sz="3000" b="1" dirty="0">
              <a:solidFill>
                <a:schemeClr val="bg1"/>
              </a:solidFill>
              <a:effectLst/>
            </a:endParaRPr>
          </a:p>
        </p:txBody>
      </p:sp>
      <p:sp>
        <p:nvSpPr>
          <p:cNvPr id="20" name="TextBox 19">
            <a:extLst>
              <a:ext uri="{FF2B5EF4-FFF2-40B4-BE49-F238E27FC236}">
                <a16:creationId xmlns:a16="http://schemas.microsoft.com/office/drawing/2014/main" id="{1B9F7B14-04AD-8646-7CA6-F94967E65020}"/>
              </a:ext>
            </a:extLst>
          </p:cNvPr>
          <p:cNvSpPr txBox="1"/>
          <p:nvPr/>
        </p:nvSpPr>
        <p:spPr>
          <a:xfrm>
            <a:off x="4264400" y="5088549"/>
            <a:ext cx="2311596" cy="553998"/>
          </a:xfrm>
          <a:prstGeom prst="rect">
            <a:avLst/>
          </a:prstGeom>
          <a:noFill/>
        </p:spPr>
        <p:txBody>
          <a:bodyPr wrap="square" rtlCol="0">
            <a:spAutoFit/>
          </a:bodyPr>
          <a:lstStyle/>
          <a:p>
            <a:pPr algn="ctr"/>
            <a:r>
              <a:rPr lang="en-GB" sz="3000" b="1" dirty="0">
                <a:solidFill>
                  <a:schemeClr val="bg1"/>
                </a:solidFill>
                <a:effectLst/>
              </a:rPr>
              <a:t>Adolescence</a:t>
            </a:r>
          </a:p>
        </p:txBody>
      </p:sp>
      <p:sp>
        <p:nvSpPr>
          <p:cNvPr id="21" name="TextBox 20">
            <a:extLst>
              <a:ext uri="{FF2B5EF4-FFF2-40B4-BE49-F238E27FC236}">
                <a16:creationId xmlns:a16="http://schemas.microsoft.com/office/drawing/2014/main" id="{585185A0-2276-F52F-C599-60B29851D2DD}"/>
              </a:ext>
            </a:extLst>
          </p:cNvPr>
          <p:cNvSpPr txBox="1"/>
          <p:nvPr/>
        </p:nvSpPr>
        <p:spPr>
          <a:xfrm>
            <a:off x="6533164" y="3218906"/>
            <a:ext cx="1739897" cy="1015663"/>
          </a:xfrm>
          <a:prstGeom prst="rect">
            <a:avLst/>
          </a:prstGeom>
          <a:noFill/>
        </p:spPr>
        <p:txBody>
          <a:bodyPr wrap="square" rtlCol="0">
            <a:spAutoFit/>
          </a:bodyPr>
          <a:lstStyle/>
          <a:p>
            <a:pPr algn="ctr"/>
            <a:r>
              <a:rPr lang="en-GB" sz="3000" b="1" dirty="0">
                <a:solidFill>
                  <a:schemeClr val="bg1"/>
                </a:solidFill>
                <a:effectLst/>
              </a:rPr>
              <a:t>Old</a:t>
            </a:r>
          </a:p>
          <a:p>
            <a:pPr algn="ctr"/>
            <a:r>
              <a:rPr lang="en-GB" sz="3000" b="1" dirty="0">
                <a:solidFill>
                  <a:schemeClr val="bg1"/>
                </a:solidFill>
              </a:rPr>
              <a:t>Age</a:t>
            </a:r>
            <a:endParaRPr lang="en-GB" sz="3000" b="1" dirty="0">
              <a:solidFill>
                <a:schemeClr val="bg1"/>
              </a:solidFill>
              <a:effectLst/>
            </a:endParaRPr>
          </a:p>
        </p:txBody>
      </p:sp>
      <p:sp>
        <p:nvSpPr>
          <p:cNvPr id="22" name="TextBox 21">
            <a:extLst>
              <a:ext uri="{FF2B5EF4-FFF2-40B4-BE49-F238E27FC236}">
                <a16:creationId xmlns:a16="http://schemas.microsoft.com/office/drawing/2014/main" id="{91D2BF20-AF55-C81E-DB7A-391441DDA984}"/>
              </a:ext>
            </a:extLst>
          </p:cNvPr>
          <p:cNvSpPr txBox="1"/>
          <p:nvPr/>
        </p:nvSpPr>
        <p:spPr>
          <a:xfrm>
            <a:off x="5494084" y="715813"/>
            <a:ext cx="1739897" cy="1015663"/>
          </a:xfrm>
          <a:prstGeom prst="rect">
            <a:avLst/>
          </a:prstGeom>
          <a:noFill/>
        </p:spPr>
        <p:txBody>
          <a:bodyPr wrap="square" rtlCol="0">
            <a:spAutoFit/>
          </a:bodyPr>
          <a:lstStyle/>
          <a:p>
            <a:pPr algn="ctr"/>
            <a:r>
              <a:rPr lang="en-GB" sz="3000" b="1" dirty="0">
                <a:solidFill>
                  <a:schemeClr val="bg1"/>
                </a:solidFill>
                <a:effectLst/>
              </a:rPr>
              <a:t>Middle</a:t>
            </a:r>
          </a:p>
          <a:p>
            <a:pPr algn="ctr"/>
            <a:r>
              <a:rPr lang="en-GB" sz="3000" b="1" dirty="0">
                <a:solidFill>
                  <a:schemeClr val="bg1"/>
                </a:solidFill>
              </a:rPr>
              <a:t>Age</a:t>
            </a:r>
            <a:endParaRPr lang="en-GB" sz="3000" b="1" dirty="0">
              <a:solidFill>
                <a:schemeClr val="bg1"/>
              </a:solidFill>
              <a:effectLst/>
            </a:endParaRPr>
          </a:p>
        </p:txBody>
      </p:sp>
    </p:spTree>
    <p:extLst>
      <p:ext uri="{BB962C8B-B14F-4D97-AF65-F5344CB8AC3E}">
        <p14:creationId xmlns:p14="http://schemas.microsoft.com/office/powerpoint/2010/main" val="378524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8" presetClass="emph" presetSubtype="0" decel="50000" fill="hold" nodeType="withEffect">
                                  <p:stCondLst>
                                    <p:cond delay="0"/>
                                  </p:stCondLst>
                                  <p:childTnLst>
                                    <p:animRot by="86400000">
                                      <p:cBhvr>
                                        <p:cTn id="15" dur="8000" fill="hold"/>
                                        <p:tgtEl>
                                          <p:spTgt spid="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spin.wav"/>
                                        </p:tgtEl>
                                      </p:cMediaNode>
                                    </p:audio>
                                  </p:sub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9" grpId="0" animBg="1"/>
      <p:bldP spid="36" grpId="0" animBg="1"/>
      <p:bldP spid="42" grpId="0" animBg="1"/>
      <p:bldP spid="57"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y6">
            <a:extLst>
              <a:ext uri="{FF2B5EF4-FFF2-40B4-BE49-F238E27FC236}">
                <a16:creationId xmlns:a16="http://schemas.microsoft.com/office/drawing/2014/main" id="{3DE4986E-F0D5-4EA7-82D6-2B5D54DD7089}"/>
              </a:ext>
            </a:extLst>
          </p:cNvPr>
          <p:cNvSpPr/>
          <p:nvPr/>
        </p:nvSpPr>
        <p:spPr>
          <a:xfrm>
            <a:off x="0"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Try5">
            <a:extLst>
              <a:ext uri="{FF2B5EF4-FFF2-40B4-BE49-F238E27FC236}">
                <a16:creationId xmlns:a16="http://schemas.microsoft.com/office/drawing/2014/main" id="{E93C7B0C-6CE6-468E-A05B-6DA7CF68BC3E}"/>
              </a:ext>
            </a:extLst>
          </p:cNvPr>
          <p:cNvSpPr/>
          <p:nvPr/>
        </p:nvSpPr>
        <p:spPr>
          <a:xfrm flipV="1">
            <a:off x="-8419" y="3397280"/>
            <a:ext cx="4402640" cy="3449801"/>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ry4">
            <a:extLst>
              <a:ext uri="{FF2B5EF4-FFF2-40B4-BE49-F238E27FC236}">
                <a16:creationId xmlns:a16="http://schemas.microsoft.com/office/drawing/2014/main" id="{6BCBB2C6-EEAB-47FF-B9CB-7E9D022EEB06}"/>
              </a:ext>
            </a:extLst>
          </p:cNvPr>
          <p:cNvSpPr/>
          <p:nvPr/>
        </p:nvSpPr>
        <p:spPr>
          <a:xfrm>
            <a:off x="2445794" y="3382695"/>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y2">
            <a:extLst>
              <a:ext uri="{FF2B5EF4-FFF2-40B4-BE49-F238E27FC236}">
                <a16:creationId xmlns:a16="http://schemas.microsoft.com/office/drawing/2014/main" id="{742A1DB1-5EA9-476D-AABD-1D97AE56C537}"/>
              </a:ext>
            </a:extLst>
          </p:cNvPr>
          <p:cNvSpPr/>
          <p:nvPr/>
        </p:nvSpPr>
        <p:spPr>
          <a:xfrm flipH="1">
            <a:off x="4372248"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Try1">
            <a:extLst>
              <a:ext uri="{FF2B5EF4-FFF2-40B4-BE49-F238E27FC236}">
                <a16:creationId xmlns:a16="http://schemas.microsoft.com/office/drawing/2014/main" id="{5E464F5F-7574-430B-8A1B-56D12DCCFA43}"/>
              </a:ext>
            </a:extLst>
          </p:cNvPr>
          <p:cNvSpPr/>
          <p:nvPr/>
        </p:nvSpPr>
        <p:spPr>
          <a:xfrm flipV="1">
            <a:off x="2445794" y="0"/>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BE1F9-E0AB-4288-B4A3-B56799C8759A}"/>
              </a:ext>
            </a:extLst>
          </p:cNvPr>
          <p:cNvSpPr/>
          <p:nvPr/>
        </p:nvSpPr>
        <p:spPr>
          <a:xfrm>
            <a:off x="-1" y="-10919"/>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610EE2-F284-49FF-BDFE-DD87CDF517E0}"/>
              </a:ext>
            </a:extLst>
          </p:cNvPr>
          <p:cNvSpPr/>
          <p:nvPr/>
        </p:nvSpPr>
        <p:spPr>
          <a:xfrm>
            <a:off x="8907517" y="318002"/>
            <a:ext cx="3024467"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FFFF"/>
                </a:solidFill>
              </a:rPr>
              <a:t>LIFESTAGE SPINNER</a:t>
            </a:r>
          </a:p>
        </p:txBody>
      </p:sp>
      <p:sp>
        <p:nvSpPr>
          <p:cNvPr id="56" name="Rectangle 55">
            <a:extLst>
              <a:ext uri="{FF2B5EF4-FFF2-40B4-BE49-F238E27FC236}">
                <a16:creationId xmlns:a16="http://schemas.microsoft.com/office/drawing/2014/main" id="{E8DF256A-D08C-4B88-8544-0E812A7F9889}"/>
              </a:ext>
            </a:extLst>
          </p:cNvPr>
          <p:cNvSpPr/>
          <p:nvPr/>
        </p:nvSpPr>
        <p:spPr>
          <a:xfrm>
            <a:off x="8907516" y="1350613"/>
            <a:ext cx="3024467" cy="4569338"/>
          </a:xfrm>
          <a:prstGeom prst="rect">
            <a:avLst/>
          </a:prstGeom>
          <a:solidFill>
            <a:schemeClr val="bg1">
              <a:lumMod val="9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i="1" dirty="0">
              <a:solidFill>
                <a:schemeClr val="tx1"/>
              </a:solidFill>
            </a:endParaRPr>
          </a:p>
        </p:txBody>
      </p:sp>
      <p:sp>
        <p:nvSpPr>
          <p:cNvPr id="57" name="Rectangle 56">
            <a:extLst>
              <a:ext uri="{FF2B5EF4-FFF2-40B4-BE49-F238E27FC236}">
                <a16:creationId xmlns:a16="http://schemas.microsoft.com/office/drawing/2014/main" id="{C0C40AF8-8AA0-46F3-8CE7-0EA8D9732E61}"/>
              </a:ext>
            </a:extLst>
          </p:cNvPr>
          <p:cNvSpPr/>
          <p:nvPr/>
        </p:nvSpPr>
        <p:spPr>
          <a:xfrm>
            <a:off x="9116466" y="1526617"/>
            <a:ext cx="2606567" cy="40543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900" dirty="0">
                <a:solidFill>
                  <a:schemeClr val="tx1"/>
                </a:solidFill>
              </a:rPr>
              <a:t>Receive pension (monthly or lump-sum)</a:t>
            </a:r>
          </a:p>
          <a:p>
            <a:pPr algn="ctr">
              <a:spcBef>
                <a:spcPts val="600"/>
              </a:spcBef>
              <a:spcAft>
                <a:spcPts val="600"/>
              </a:spcAft>
            </a:pPr>
            <a:r>
              <a:rPr lang="en-US" sz="2900" dirty="0">
                <a:solidFill>
                  <a:schemeClr val="tx1"/>
                </a:solidFill>
              </a:rPr>
              <a:t>Mortgage paid off; kids left home</a:t>
            </a:r>
          </a:p>
          <a:p>
            <a:pPr algn="ctr">
              <a:spcBef>
                <a:spcPts val="600"/>
              </a:spcBef>
              <a:spcAft>
                <a:spcPts val="600"/>
              </a:spcAft>
            </a:pPr>
            <a:r>
              <a:rPr lang="en-US" sz="2900" dirty="0">
                <a:solidFill>
                  <a:schemeClr val="tx1"/>
                </a:solidFill>
              </a:rPr>
              <a:t>Health care needs</a:t>
            </a:r>
            <a:endParaRPr lang="en-GB" sz="2900" dirty="0">
              <a:solidFill>
                <a:schemeClr val="tx1"/>
              </a:solidFill>
            </a:endParaRPr>
          </a:p>
        </p:txBody>
      </p:sp>
      <p:pic>
        <p:nvPicPr>
          <p:cNvPr id="16" name="Picture 15" descr="Chart, pie chart&#10;&#10;Description automatically generated">
            <a:extLst>
              <a:ext uri="{FF2B5EF4-FFF2-40B4-BE49-F238E27FC236}">
                <a16:creationId xmlns:a16="http://schemas.microsoft.com/office/drawing/2014/main" id="{93BC2A2E-749A-10E7-BD19-8550DBE907AE}"/>
              </a:ext>
            </a:extLst>
          </p:cNvPr>
          <p:cNvPicPr>
            <a:picLocks noChangeAspect="1"/>
          </p:cNvPicPr>
          <p:nvPr/>
        </p:nvPicPr>
        <p:blipFill>
          <a:blip r:embed="rId3"/>
          <a:stretch>
            <a:fillRect/>
          </a:stretch>
        </p:blipFill>
        <p:spPr>
          <a:xfrm>
            <a:off x="2311488" y="152506"/>
            <a:ext cx="6070509" cy="5970842"/>
          </a:xfrm>
          <a:prstGeom prst="rect">
            <a:avLst/>
          </a:prstGeom>
        </p:spPr>
      </p:pic>
      <p:cxnSp>
        <p:nvCxnSpPr>
          <p:cNvPr id="2" name="Straight Connector 1">
            <a:extLst>
              <a:ext uri="{FF2B5EF4-FFF2-40B4-BE49-F238E27FC236}">
                <a16:creationId xmlns:a16="http://schemas.microsoft.com/office/drawing/2014/main" id="{3C552DB2-5A57-1690-72C4-EC8392FF457C}"/>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B33397F-B9AC-B9A8-226E-AED3C27810DC}"/>
              </a:ext>
            </a:extLst>
          </p:cNvPr>
          <p:cNvGrpSpPr/>
          <p:nvPr/>
        </p:nvGrpSpPr>
        <p:grpSpPr>
          <a:xfrm>
            <a:off x="0" y="6239434"/>
            <a:ext cx="12192000" cy="618565"/>
            <a:chOff x="0" y="0"/>
            <a:chExt cx="12192000" cy="6858000"/>
          </a:xfrm>
        </p:grpSpPr>
        <p:sp>
          <p:nvSpPr>
            <p:cNvPr id="24" name="Rectangle 23">
              <a:extLst>
                <a:ext uri="{FF2B5EF4-FFF2-40B4-BE49-F238E27FC236}">
                  <a16:creationId xmlns:a16="http://schemas.microsoft.com/office/drawing/2014/main" id="{7F794C10-FA7A-8D00-9086-E814C7F732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E2B284E-5CCF-6CC6-817F-7ECCAA906014}"/>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A62CD3F-278E-EEB8-490D-2982B983284A}"/>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050EF9-4B2F-BF60-6E9D-874AF622479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3" name="Picture 42" descr="Logo&#10;&#10;Description automatically generated">
            <a:extLst>
              <a:ext uri="{FF2B5EF4-FFF2-40B4-BE49-F238E27FC236}">
                <a16:creationId xmlns:a16="http://schemas.microsoft.com/office/drawing/2014/main" id="{82909666-1849-5D11-BADA-3868EBEECAD0}"/>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7" name="Group 6">
            <a:extLst>
              <a:ext uri="{FF2B5EF4-FFF2-40B4-BE49-F238E27FC236}">
                <a16:creationId xmlns:a16="http://schemas.microsoft.com/office/drawing/2014/main" id="{CDB62B18-93AB-4159-8A52-0015667FD651}"/>
              </a:ext>
            </a:extLst>
          </p:cNvPr>
          <p:cNvGrpSpPr/>
          <p:nvPr/>
        </p:nvGrpSpPr>
        <p:grpSpPr>
          <a:xfrm rot="7973371">
            <a:off x="4561609" y="446721"/>
            <a:ext cx="1509289" cy="5806782"/>
            <a:chOff x="6819196" y="993983"/>
            <a:chExt cx="779825" cy="4595017"/>
          </a:xfrm>
        </p:grpSpPr>
        <p:sp>
          <p:nvSpPr>
            <p:cNvPr id="6" name="point">
              <a:extLst>
                <a:ext uri="{FF2B5EF4-FFF2-40B4-BE49-F238E27FC236}">
                  <a16:creationId xmlns:a16="http://schemas.microsoft.com/office/drawing/2014/main" id="{FB0677B1-0D67-4A95-BD77-06E03FE5C8A7}"/>
                </a:ext>
              </a:extLst>
            </p:cNvPr>
            <p:cNvSpPr/>
            <p:nvPr/>
          </p:nvSpPr>
          <p:spPr>
            <a:xfrm>
              <a:off x="6819196" y="993983"/>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86FFC2DE-F55D-49F1-B429-D0EE05D3FCC4}"/>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6307E67D-7C61-76BE-F113-FF0E048F25A3}"/>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4" name="TextBox 3">
            <a:extLst>
              <a:ext uri="{FF2B5EF4-FFF2-40B4-BE49-F238E27FC236}">
                <a16:creationId xmlns:a16="http://schemas.microsoft.com/office/drawing/2014/main" id="{CBEFB74E-D0CB-7B05-9CBA-FE06A746F7F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9" name="Oval 18">
            <a:extLst>
              <a:ext uri="{FF2B5EF4-FFF2-40B4-BE49-F238E27FC236}">
                <a16:creationId xmlns:a16="http://schemas.microsoft.com/office/drawing/2014/main" id="{20976122-CA1D-4090-B5A1-C7BB5835C86E}"/>
              </a:ext>
            </a:extLst>
          </p:cNvPr>
          <p:cNvSpPr/>
          <p:nvPr/>
        </p:nvSpPr>
        <p:spPr>
          <a:xfrm>
            <a:off x="4086503" y="2043742"/>
            <a:ext cx="2520000" cy="2520000"/>
          </a:xfrm>
          <a:prstGeom prst="ellipse">
            <a:avLst/>
          </a:prstGeom>
          <a:solidFill>
            <a:schemeClr val="accent5">
              <a:lumMod val="20000"/>
              <a:lumOff val="8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Life events impacting personal finance</a:t>
            </a:r>
          </a:p>
        </p:txBody>
      </p:sp>
      <p:sp>
        <p:nvSpPr>
          <p:cNvPr id="17" name="TextBox 16">
            <a:extLst>
              <a:ext uri="{FF2B5EF4-FFF2-40B4-BE49-F238E27FC236}">
                <a16:creationId xmlns:a16="http://schemas.microsoft.com/office/drawing/2014/main" id="{91C9BF83-6171-351A-4997-5C96AA8527E8}"/>
              </a:ext>
            </a:extLst>
          </p:cNvPr>
          <p:cNvSpPr txBox="1"/>
          <p:nvPr/>
        </p:nvSpPr>
        <p:spPr>
          <a:xfrm>
            <a:off x="3136900" y="1144439"/>
            <a:ext cx="1845279" cy="553998"/>
          </a:xfrm>
          <a:prstGeom prst="rect">
            <a:avLst/>
          </a:prstGeom>
          <a:noFill/>
        </p:spPr>
        <p:txBody>
          <a:bodyPr wrap="square" rtlCol="0">
            <a:spAutoFit/>
          </a:bodyPr>
          <a:lstStyle/>
          <a:p>
            <a:pPr algn="ctr"/>
            <a:r>
              <a:rPr lang="en-GB" sz="3000" b="1" dirty="0">
                <a:solidFill>
                  <a:schemeClr val="bg1"/>
                </a:solidFill>
              </a:rPr>
              <a:t>C</a:t>
            </a:r>
            <a:r>
              <a:rPr lang="en-GB" sz="3000" b="1" dirty="0">
                <a:solidFill>
                  <a:schemeClr val="bg1"/>
                </a:solidFill>
                <a:effectLst/>
              </a:rPr>
              <a:t>hildhood</a:t>
            </a:r>
          </a:p>
        </p:txBody>
      </p:sp>
      <p:sp>
        <p:nvSpPr>
          <p:cNvPr id="18" name="TextBox 17">
            <a:extLst>
              <a:ext uri="{FF2B5EF4-FFF2-40B4-BE49-F238E27FC236}">
                <a16:creationId xmlns:a16="http://schemas.microsoft.com/office/drawing/2014/main" id="{0F341973-7964-75A5-8C0B-863E9FCD0686}"/>
              </a:ext>
            </a:extLst>
          </p:cNvPr>
          <p:cNvSpPr txBox="1"/>
          <p:nvPr/>
        </p:nvSpPr>
        <p:spPr>
          <a:xfrm>
            <a:off x="2239460" y="3179719"/>
            <a:ext cx="1739897" cy="1015663"/>
          </a:xfrm>
          <a:prstGeom prst="rect">
            <a:avLst/>
          </a:prstGeom>
          <a:noFill/>
        </p:spPr>
        <p:txBody>
          <a:bodyPr wrap="square" rtlCol="0">
            <a:spAutoFit/>
          </a:bodyPr>
          <a:lstStyle/>
          <a:p>
            <a:pPr algn="ctr"/>
            <a:r>
              <a:rPr lang="en-GB" sz="3000" b="1" dirty="0">
                <a:solidFill>
                  <a:schemeClr val="bg1"/>
                </a:solidFill>
                <a:effectLst/>
              </a:rPr>
              <a:t>Young</a:t>
            </a:r>
          </a:p>
          <a:p>
            <a:pPr algn="ctr"/>
            <a:r>
              <a:rPr lang="en-GB" sz="3000" b="1" dirty="0">
                <a:solidFill>
                  <a:schemeClr val="bg1"/>
                </a:solidFill>
              </a:rPr>
              <a:t>Adult</a:t>
            </a:r>
            <a:endParaRPr lang="en-GB" sz="3000" b="1" dirty="0">
              <a:solidFill>
                <a:schemeClr val="bg1"/>
              </a:solidFill>
              <a:effectLst/>
            </a:endParaRPr>
          </a:p>
        </p:txBody>
      </p:sp>
      <p:sp>
        <p:nvSpPr>
          <p:cNvPr id="20" name="TextBox 19">
            <a:extLst>
              <a:ext uri="{FF2B5EF4-FFF2-40B4-BE49-F238E27FC236}">
                <a16:creationId xmlns:a16="http://schemas.microsoft.com/office/drawing/2014/main" id="{1B9F7B14-04AD-8646-7CA6-F94967E65020}"/>
              </a:ext>
            </a:extLst>
          </p:cNvPr>
          <p:cNvSpPr txBox="1"/>
          <p:nvPr/>
        </p:nvSpPr>
        <p:spPr>
          <a:xfrm>
            <a:off x="4264400" y="5088549"/>
            <a:ext cx="2311596" cy="553998"/>
          </a:xfrm>
          <a:prstGeom prst="rect">
            <a:avLst/>
          </a:prstGeom>
          <a:noFill/>
        </p:spPr>
        <p:txBody>
          <a:bodyPr wrap="square" rtlCol="0">
            <a:spAutoFit/>
          </a:bodyPr>
          <a:lstStyle/>
          <a:p>
            <a:pPr algn="ctr"/>
            <a:r>
              <a:rPr lang="en-GB" sz="3000" b="1" dirty="0">
                <a:solidFill>
                  <a:schemeClr val="bg1"/>
                </a:solidFill>
                <a:effectLst/>
              </a:rPr>
              <a:t>Adolescence</a:t>
            </a:r>
          </a:p>
        </p:txBody>
      </p:sp>
      <p:sp>
        <p:nvSpPr>
          <p:cNvPr id="21" name="TextBox 20">
            <a:extLst>
              <a:ext uri="{FF2B5EF4-FFF2-40B4-BE49-F238E27FC236}">
                <a16:creationId xmlns:a16="http://schemas.microsoft.com/office/drawing/2014/main" id="{585185A0-2276-F52F-C599-60B29851D2DD}"/>
              </a:ext>
            </a:extLst>
          </p:cNvPr>
          <p:cNvSpPr txBox="1"/>
          <p:nvPr/>
        </p:nvSpPr>
        <p:spPr>
          <a:xfrm>
            <a:off x="6533164" y="3218906"/>
            <a:ext cx="1739897" cy="1015663"/>
          </a:xfrm>
          <a:prstGeom prst="rect">
            <a:avLst/>
          </a:prstGeom>
          <a:noFill/>
        </p:spPr>
        <p:txBody>
          <a:bodyPr wrap="square" rtlCol="0">
            <a:spAutoFit/>
          </a:bodyPr>
          <a:lstStyle/>
          <a:p>
            <a:pPr algn="ctr"/>
            <a:r>
              <a:rPr lang="en-GB" sz="3000" b="1" dirty="0">
                <a:solidFill>
                  <a:schemeClr val="bg1"/>
                </a:solidFill>
                <a:effectLst/>
              </a:rPr>
              <a:t>Old</a:t>
            </a:r>
          </a:p>
          <a:p>
            <a:pPr algn="ctr"/>
            <a:r>
              <a:rPr lang="en-GB" sz="3000" b="1" dirty="0">
                <a:solidFill>
                  <a:schemeClr val="bg1"/>
                </a:solidFill>
              </a:rPr>
              <a:t>Age</a:t>
            </a:r>
            <a:endParaRPr lang="en-GB" sz="3000" b="1" dirty="0">
              <a:solidFill>
                <a:schemeClr val="bg1"/>
              </a:solidFill>
              <a:effectLst/>
            </a:endParaRPr>
          </a:p>
        </p:txBody>
      </p:sp>
      <p:sp>
        <p:nvSpPr>
          <p:cNvPr id="22" name="TextBox 21">
            <a:extLst>
              <a:ext uri="{FF2B5EF4-FFF2-40B4-BE49-F238E27FC236}">
                <a16:creationId xmlns:a16="http://schemas.microsoft.com/office/drawing/2014/main" id="{91D2BF20-AF55-C81E-DB7A-391441DDA984}"/>
              </a:ext>
            </a:extLst>
          </p:cNvPr>
          <p:cNvSpPr txBox="1"/>
          <p:nvPr/>
        </p:nvSpPr>
        <p:spPr>
          <a:xfrm>
            <a:off x="5494084" y="715813"/>
            <a:ext cx="1739897" cy="1015663"/>
          </a:xfrm>
          <a:prstGeom prst="rect">
            <a:avLst/>
          </a:prstGeom>
          <a:noFill/>
        </p:spPr>
        <p:txBody>
          <a:bodyPr wrap="square" rtlCol="0">
            <a:spAutoFit/>
          </a:bodyPr>
          <a:lstStyle/>
          <a:p>
            <a:pPr algn="ctr"/>
            <a:r>
              <a:rPr lang="en-GB" sz="3000" b="1" dirty="0">
                <a:solidFill>
                  <a:schemeClr val="bg1"/>
                </a:solidFill>
                <a:effectLst/>
              </a:rPr>
              <a:t>Middle</a:t>
            </a:r>
          </a:p>
          <a:p>
            <a:pPr algn="ctr"/>
            <a:r>
              <a:rPr lang="en-GB" sz="3000" b="1" dirty="0">
                <a:solidFill>
                  <a:schemeClr val="bg1"/>
                </a:solidFill>
              </a:rPr>
              <a:t>Age</a:t>
            </a:r>
            <a:endParaRPr lang="en-GB" sz="3000" b="1" dirty="0">
              <a:solidFill>
                <a:schemeClr val="bg1"/>
              </a:solidFill>
              <a:effectLst/>
            </a:endParaRPr>
          </a:p>
        </p:txBody>
      </p:sp>
    </p:spTree>
    <p:extLst>
      <p:ext uri="{BB962C8B-B14F-4D97-AF65-F5344CB8AC3E}">
        <p14:creationId xmlns:p14="http://schemas.microsoft.com/office/powerpoint/2010/main" val="171490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8" presetClass="emph" presetSubtype="0" decel="50000" fill="hold" nodeType="withEffect">
                                  <p:stCondLst>
                                    <p:cond delay="0"/>
                                  </p:stCondLst>
                                  <p:childTnLst>
                                    <p:animRot by="86400000">
                                      <p:cBhvr>
                                        <p:cTn id="15" dur="8000" fill="hold"/>
                                        <p:tgtEl>
                                          <p:spTgt spid="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spin.wav"/>
                                        </p:tgtEl>
                                      </p:cMediaNode>
                                    </p:audio>
                                  </p:sub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9" grpId="0" animBg="1"/>
      <p:bldP spid="36" grpId="0" animBg="1"/>
      <p:bldP spid="42" grpId="0" animBg="1"/>
      <p:bldP spid="5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214398" y="318002"/>
            <a:ext cx="9343264" cy="9059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4000" b="1" dirty="0">
                <a:solidFill>
                  <a:srgbClr val="FFFFFF"/>
                </a:solidFill>
                <a:effectLst>
                  <a:outerShdw blurRad="38100" dist="38100" dir="2700000" algn="tl">
                    <a:srgbClr val="000000">
                      <a:alpha val="43137"/>
                    </a:srgbClr>
                  </a:outerShdw>
                </a:effectLst>
              </a:rPr>
              <a:t>PERSONAL FINANCE CHILLI QUIZ</a:t>
            </a:r>
          </a:p>
        </p:txBody>
      </p:sp>
      <p:sp>
        <p:nvSpPr>
          <p:cNvPr id="29" name="Rectangle 28">
            <a:extLst>
              <a:ext uri="{FF2B5EF4-FFF2-40B4-BE49-F238E27FC236}">
                <a16:creationId xmlns:a16="http://schemas.microsoft.com/office/drawing/2014/main" id="{3C619472-B9E1-4DF3-B56E-0FC8CAC9BEDE}"/>
              </a:ext>
            </a:extLst>
          </p:cNvPr>
          <p:cNvSpPr/>
          <p:nvPr/>
        </p:nvSpPr>
        <p:spPr>
          <a:xfrm>
            <a:off x="2214399" y="1567386"/>
            <a:ext cx="9343264" cy="217834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400" dirty="0">
                <a:solidFill>
                  <a:schemeClr val="tx1"/>
                </a:solidFill>
              </a:rPr>
              <a:t>You have 60 seconds to answer one of three questions.  Choose your question carefully. Each question has a different level of difficulty as rated by our chilli rankings below. </a:t>
            </a:r>
          </a:p>
        </p:txBody>
      </p:sp>
      <p:grpSp>
        <p:nvGrpSpPr>
          <p:cNvPr id="13" name="Group 12">
            <a:extLst>
              <a:ext uri="{FF2B5EF4-FFF2-40B4-BE49-F238E27FC236}">
                <a16:creationId xmlns:a16="http://schemas.microsoft.com/office/drawing/2014/main" id="{25923E34-3AA9-51F6-46A1-628B0844FB0F}"/>
              </a:ext>
            </a:extLst>
          </p:cNvPr>
          <p:cNvGrpSpPr/>
          <p:nvPr/>
        </p:nvGrpSpPr>
        <p:grpSpPr>
          <a:xfrm>
            <a:off x="1766679" y="4003124"/>
            <a:ext cx="2886577" cy="1494304"/>
            <a:chOff x="310703" y="4729741"/>
            <a:chExt cx="3258925" cy="1663700"/>
          </a:xfrm>
        </p:grpSpPr>
        <p:pic>
          <p:nvPicPr>
            <p:cNvPr id="31" name="Picture 30" descr="A group of red peppers&#10;&#10;Description automatically generated with medium confidence">
              <a:extLst>
                <a:ext uri="{FF2B5EF4-FFF2-40B4-BE49-F238E27FC236}">
                  <a16:creationId xmlns:a16="http://schemas.microsoft.com/office/drawing/2014/main" id="{F47B16D2-F459-431F-ADA5-D844F465C6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0703" y="4729741"/>
              <a:ext cx="3200400" cy="1663700"/>
            </a:xfrm>
            <a:prstGeom prst="rect">
              <a:avLst/>
            </a:prstGeom>
          </p:spPr>
        </p:pic>
        <p:sp>
          <p:nvSpPr>
            <p:cNvPr id="3" name="Oval 2">
              <a:extLst>
                <a:ext uri="{FF2B5EF4-FFF2-40B4-BE49-F238E27FC236}">
                  <a16:creationId xmlns:a16="http://schemas.microsoft.com/office/drawing/2014/main" id="{3A635EB2-FDF1-458D-A08F-9A32D8E7D86A}"/>
                </a:ext>
              </a:extLst>
            </p:cNvPr>
            <p:cNvSpPr/>
            <p:nvPr/>
          </p:nvSpPr>
          <p:spPr>
            <a:xfrm>
              <a:off x="2885628" y="5130800"/>
              <a:ext cx="684000" cy="684000"/>
            </a:xfrm>
            <a:prstGeom prst="ellipse">
              <a:avLst/>
            </a:prstGeom>
            <a:solidFill>
              <a:srgbClr val="00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1</a:t>
              </a:r>
            </a:p>
          </p:txBody>
        </p:sp>
      </p:grpSp>
      <p:grpSp>
        <p:nvGrpSpPr>
          <p:cNvPr id="14" name="Group 13">
            <a:extLst>
              <a:ext uri="{FF2B5EF4-FFF2-40B4-BE49-F238E27FC236}">
                <a16:creationId xmlns:a16="http://schemas.microsoft.com/office/drawing/2014/main" id="{94DA2E8F-E75D-25FD-7544-36A87DDD23CC}"/>
              </a:ext>
            </a:extLst>
          </p:cNvPr>
          <p:cNvGrpSpPr/>
          <p:nvPr/>
        </p:nvGrpSpPr>
        <p:grpSpPr>
          <a:xfrm>
            <a:off x="4691700" y="4003124"/>
            <a:ext cx="3425869" cy="1494304"/>
            <a:chOff x="3484813" y="4729741"/>
            <a:chExt cx="3982415" cy="1663700"/>
          </a:xfrm>
        </p:grpSpPr>
        <p:pic>
          <p:nvPicPr>
            <p:cNvPr id="32" name="Picture 31" descr="A group of red peppers&#10;&#10;Description automatically generated with medium confidence">
              <a:extLst>
                <a:ext uri="{FF2B5EF4-FFF2-40B4-BE49-F238E27FC236}">
                  <a16:creationId xmlns:a16="http://schemas.microsoft.com/office/drawing/2014/main" id="{750891F7-51C3-48D6-8DEA-77812E343B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84813" y="4729741"/>
              <a:ext cx="3530600" cy="1663700"/>
            </a:xfrm>
            <a:prstGeom prst="rect">
              <a:avLst/>
            </a:prstGeom>
          </p:spPr>
        </p:pic>
        <p:sp>
          <p:nvSpPr>
            <p:cNvPr id="33" name="Oval 32">
              <a:extLst>
                <a:ext uri="{FF2B5EF4-FFF2-40B4-BE49-F238E27FC236}">
                  <a16:creationId xmlns:a16="http://schemas.microsoft.com/office/drawing/2014/main" id="{CD25848A-A3D3-4113-9FCA-5CEFC8A322B4}"/>
                </a:ext>
              </a:extLst>
            </p:cNvPr>
            <p:cNvSpPr/>
            <p:nvPr/>
          </p:nvSpPr>
          <p:spPr>
            <a:xfrm>
              <a:off x="6783228" y="5130800"/>
              <a:ext cx="684000" cy="684000"/>
            </a:xfrm>
            <a:prstGeom prst="ellipse">
              <a:avLst/>
            </a:prstGeom>
            <a:solidFill>
              <a:srgbClr val="FFA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2</a:t>
              </a:r>
            </a:p>
          </p:txBody>
        </p:sp>
      </p:grpSp>
      <p:grpSp>
        <p:nvGrpSpPr>
          <p:cNvPr id="15" name="Group 14">
            <a:extLst>
              <a:ext uri="{FF2B5EF4-FFF2-40B4-BE49-F238E27FC236}">
                <a16:creationId xmlns:a16="http://schemas.microsoft.com/office/drawing/2014/main" id="{3869A262-4CDB-393F-DC11-2C1C0A5D9B72}"/>
              </a:ext>
            </a:extLst>
          </p:cNvPr>
          <p:cNvGrpSpPr/>
          <p:nvPr/>
        </p:nvGrpSpPr>
        <p:grpSpPr>
          <a:xfrm>
            <a:off x="8500572" y="4016255"/>
            <a:ext cx="3057090" cy="1233776"/>
            <a:chOff x="7899400" y="4729741"/>
            <a:chExt cx="3451433" cy="1373638"/>
          </a:xfrm>
        </p:grpSpPr>
        <p:pic>
          <p:nvPicPr>
            <p:cNvPr id="30" name="Picture 29" descr="A group of red peppers&#10;&#10;Description automatically generated with medium confidence">
              <a:extLst>
                <a:ext uri="{FF2B5EF4-FFF2-40B4-BE49-F238E27FC236}">
                  <a16:creationId xmlns:a16="http://schemas.microsoft.com/office/drawing/2014/main" id="{F34991CA-05AF-4D2B-A135-4924B75F3E2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899400" y="4729741"/>
              <a:ext cx="3098800" cy="1373638"/>
            </a:xfrm>
            <a:prstGeom prst="rect">
              <a:avLst/>
            </a:prstGeom>
          </p:spPr>
        </p:pic>
        <p:sp>
          <p:nvSpPr>
            <p:cNvPr id="34" name="Oval 33">
              <a:extLst>
                <a:ext uri="{FF2B5EF4-FFF2-40B4-BE49-F238E27FC236}">
                  <a16:creationId xmlns:a16="http://schemas.microsoft.com/office/drawing/2014/main" id="{8242A9EE-F2CF-4DBE-BBC1-3F79DB85F0B7}"/>
                </a:ext>
              </a:extLst>
            </p:cNvPr>
            <p:cNvSpPr/>
            <p:nvPr/>
          </p:nvSpPr>
          <p:spPr>
            <a:xfrm>
              <a:off x="10666833" y="5130800"/>
              <a:ext cx="684000" cy="684000"/>
            </a:xfrm>
            <a:prstGeom prst="ellipse">
              <a:avLst/>
            </a:prstGeom>
            <a:solidFill>
              <a:srgbClr val="E64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3</a:t>
              </a:r>
            </a:p>
          </p:txBody>
        </p:sp>
      </p:grpSp>
      <p:cxnSp>
        <p:nvCxnSpPr>
          <p:cNvPr id="2" name="Straight Connector 1">
            <a:extLst>
              <a:ext uri="{FF2B5EF4-FFF2-40B4-BE49-F238E27FC236}">
                <a16:creationId xmlns:a16="http://schemas.microsoft.com/office/drawing/2014/main" id="{345FCD09-C0D4-8DF7-B9FB-6EE207150E74}"/>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5172BC9-DBD4-63AC-B403-E7415DB19266}"/>
              </a:ext>
            </a:extLst>
          </p:cNvPr>
          <p:cNvGrpSpPr/>
          <p:nvPr/>
        </p:nvGrpSpPr>
        <p:grpSpPr>
          <a:xfrm>
            <a:off x="0" y="6239434"/>
            <a:ext cx="12192000" cy="618565"/>
            <a:chOff x="0" y="0"/>
            <a:chExt cx="12192000" cy="6858000"/>
          </a:xfrm>
        </p:grpSpPr>
        <p:sp>
          <p:nvSpPr>
            <p:cNvPr id="5" name="Rectangle 4">
              <a:extLst>
                <a:ext uri="{FF2B5EF4-FFF2-40B4-BE49-F238E27FC236}">
                  <a16:creationId xmlns:a16="http://schemas.microsoft.com/office/drawing/2014/main" id="{EE946DB7-5041-0B51-A4F0-A39282EC30A5}"/>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FA5C13A-61F5-F329-265B-31CA2752AC67}"/>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016B22FD-9778-02E6-311F-613828597F0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8AB42A-385B-A43D-4CFD-C0C898CA00F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Logo&#10;&#10;Description automatically generated">
            <a:extLst>
              <a:ext uri="{FF2B5EF4-FFF2-40B4-BE49-F238E27FC236}">
                <a16:creationId xmlns:a16="http://schemas.microsoft.com/office/drawing/2014/main" id="{CF37447D-D22B-4337-1B66-B266CC4236F0}"/>
              </a:ext>
            </a:extLst>
          </p:cNvPr>
          <p:cNvPicPr>
            <a:picLocks noChangeAspect="1"/>
          </p:cNvPicPr>
          <p:nvPr/>
        </p:nvPicPr>
        <p:blipFill>
          <a:blip r:embed="rId5"/>
          <a:stretch>
            <a:fillRect/>
          </a:stretch>
        </p:blipFill>
        <p:spPr>
          <a:xfrm>
            <a:off x="10643191" y="6348426"/>
            <a:ext cx="1212477" cy="369658"/>
          </a:xfrm>
          <a:prstGeom prst="rect">
            <a:avLst/>
          </a:prstGeom>
        </p:spPr>
      </p:pic>
      <p:sp>
        <p:nvSpPr>
          <p:cNvPr id="10" name="TextBox 9">
            <a:extLst>
              <a:ext uri="{FF2B5EF4-FFF2-40B4-BE49-F238E27FC236}">
                <a16:creationId xmlns:a16="http://schemas.microsoft.com/office/drawing/2014/main" id="{CDAB271D-755C-A246-D7AA-D6AC116E0C87}"/>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2" name="TextBox 11">
            <a:extLst>
              <a:ext uri="{FF2B5EF4-FFF2-40B4-BE49-F238E27FC236}">
                <a16:creationId xmlns:a16="http://schemas.microsoft.com/office/drawing/2014/main" id="{278324B6-81DC-378A-4565-79CB5B80B25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Tree>
    <p:extLst>
      <p:ext uri="{BB962C8B-B14F-4D97-AF65-F5344CB8AC3E}">
        <p14:creationId xmlns:p14="http://schemas.microsoft.com/office/powerpoint/2010/main" val="243258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S_Mural Legends - Adriel Fair.m4a">
            <a:hlinkClick r:id="" action="ppaction://media"/>
            <a:extLst>
              <a:ext uri="{FF2B5EF4-FFF2-40B4-BE49-F238E27FC236}">
                <a16:creationId xmlns:a16="http://schemas.microsoft.com/office/drawing/2014/main" id="{BC6D7CF6-5C23-0B4A-B370-FB6642844D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43029" y="441054"/>
            <a:ext cx="812800" cy="812800"/>
          </a:xfrm>
          <a:prstGeom prst="rect">
            <a:avLst/>
          </a:prstGeom>
        </p:spPr>
      </p:pic>
      <p:pic>
        <p:nvPicPr>
          <p:cNvPr id="20" name="Picture 19" descr="A group of red peppers&#10;&#10;Description automatically generated with medium confidence">
            <a:extLst>
              <a:ext uri="{FF2B5EF4-FFF2-40B4-BE49-F238E27FC236}">
                <a16:creationId xmlns:a16="http://schemas.microsoft.com/office/drawing/2014/main" id="{8928E7A4-0800-618E-F911-233856DCEA9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45047" y="4743009"/>
            <a:ext cx="1954434" cy="878527"/>
          </a:xfrm>
          <a:prstGeom prst="rect">
            <a:avLst/>
          </a:prstGeom>
        </p:spPr>
      </p:pic>
      <p:pic>
        <p:nvPicPr>
          <p:cNvPr id="19" name="Picture 18" descr="A group of red peppers&#10;&#10;Description automatically generated with medium confidence">
            <a:extLst>
              <a:ext uri="{FF2B5EF4-FFF2-40B4-BE49-F238E27FC236}">
                <a16:creationId xmlns:a16="http://schemas.microsoft.com/office/drawing/2014/main" id="{8272E8FA-D2FF-3A14-6BFD-F82FFB8FDB3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17073" y="3352842"/>
            <a:ext cx="2282408" cy="1122947"/>
          </a:xfrm>
          <a:prstGeom prst="rect">
            <a:avLst/>
          </a:prstGeom>
        </p:spPr>
      </p:pic>
      <p:pic>
        <p:nvPicPr>
          <p:cNvPr id="15" name="Picture 14" descr="A group of red peppers&#10;&#10;Description automatically generated with medium confidence">
            <a:extLst>
              <a:ext uri="{FF2B5EF4-FFF2-40B4-BE49-F238E27FC236}">
                <a16:creationId xmlns:a16="http://schemas.microsoft.com/office/drawing/2014/main" id="{D2CB52C0-EF81-E7CA-CA6A-3212545AEB1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766679" y="1992951"/>
            <a:ext cx="2430748" cy="1281344"/>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3066757" y="318002"/>
            <a:ext cx="8828780" cy="1203187"/>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b="1" dirty="0">
                <a:solidFill>
                  <a:srgbClr val="FFFFFF"/>
                </a:solidFill>
                <a:effectLst>
                  <a:outerShdw blurRad="38100" dist="38100" dir="2700000" algn="tl">
                    <a:srgbClr val="000000">
                      <a:alpha val="43137"/>
                    </a:srgbClr>
                  </a:outerShdw>
                </a:effectLst>
              </a:rPr>
              <a:t>PERSONAL FINANCE CHILLI QUIZ</a:t>
            </a:r>
          </a:p>
        </p:txBody>
      </p:sp>
      <p:sp>
        <p:nvSpPr>
          <p:cNvPr id="5" name="Rectangle 4">
            <a:extLst>
              <a:ext uri="{FF2B5EF4-FFF2-40B4-BE49-F238E27FC236}">
                <a16:creationId xmlns:a16="http://schemas.microsoft.com/office/drawing/2014/main" id="{34246D3B-004D-45C4-B6F3-665BC0E4F0C1}"/>
              </a:ext>
            </a:extLst>
          </p:cNvPr>
          <p:cNvSpPr/>
          <p:nvPr/>
        </p:nvSpPr>
        <p:spPr>
          <a:xfrm>
            <a:off x="4036878" y="1937286"/>
            <a:ext cx="3568124" cy="1122947"/>
          </a:xfrm>
          <a:prstGeom prst="rect">
            <a:avLst/>
          </a:prstGeom>
          <a:solidFill>
            <a:srgbClr val="00A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Give me a way in which someone might get into debt</a:t>
            </a:r>
            <a:endParaRPr lang="en-GB" sz="2100" b="1" dirty="0">
              <a:effectLst>
                <a:outerShdw blurRad="38100" dist="38100" dir="2700000" algn="tl">
                  <a:srgbClr val="000000">
                    <a:alpha val="43137"/>
                  </a:srgbClr>
                </a:outerShdw>
              </a:effectLst>
            </a:endParaRPr>
          </a:p>
        </p:txBody>
      </p:sp>
      <p:sp>
        <p:nvSpPr>
          <p:cNvPr id="47" name="Rectangle 46">
            <a:extLst>
              <a:ext uri="{FF2B5EF4-FFF2-40B4-BE49-F238E27FC236}">
                <a16:creationId xmlns:a16="http://schemas.microsoft.com/office/drawing/2014/main" id="{077675AF-EECE-496F-B002-A51407A6B563}"/>
              </a:ext>
            </a:extLst>
          </p:cNvPr>
          <p:cNvSpPr/>
          <p:nvPr/>
        </p:nvSpPr>
        <p:spPr>
          <a:xfrm>
            <a:off x="4044899" y="3363381"/>
            <a:ext cx="3568124" cy="1122947"/>
          </a:xfrm>
          <a:prstGeom prst="rect">
            <a:avLst/>
          </a:prstGeom>
          <a:solidFill>
            <a:srgbClr val="FFA1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Give me some events or other circumstances that can lead to problems with debt </a:t>
            </a:r>
            <a:endParaRPr lang="en-GB" sz="2000" b="1" dirty="0">
              <a:effectLst>
                <a:outerShdw blurRad="38100" dist="38100" dir="2700000" algn="tl">
                  <a:srgbClr val="000000">
                    <a:alpha val="43137"/>
                  </a:srgbClr>
                </a:outerShdw>
              </a:effectLst>
            </a:endParaRPr>
          </a:p>
        </p:txBody>
      </p:sp>
      <p:sp>
        <p:nvSpPr>
          <p:cNvPr id="48" name="Rectangle 47">
            <a:extLst>
              <a:ext uri="{FF2B5EF4-FFF2-40B4-BE49-F238E27FC236}">
                <a16:creationId xmlns:a16="http://schemas.microsoft.com/office/drawing/2014/main" id="{AF45BE1D-A965-4635-BB77-81E8EC31020B}"/>
              </a:ext>
            </a:extLst>
          </p:cNvPr>
          <p:cNvSpPr/>
          <p:nvPr/>
        </p:nvSpPr>
        <p:spPr>
          <a:xfrm>
            <a:off x="4044899" y="4782275"/>
            <a:ext cx="3568124" cy="1122947"/>
          </a:xfrm>
          <a:prstGeom prst="rect">
            <a:avLst/>
          </a:prstGeom>
          <a:solidFill>
            <a:srgbClr val="E640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Why should an </a:t>
            </a:r>
          </a:p>
          <a:p>
            <a:pPr algn="ctr"/>
            <a:r>
              <a:rPr lang="en-US" sz="2100" b="1" dirty="0">
                <a:effectLst>
                  <a:outerShdw blurRad="38100" dist="38100" dir="2700000" algn="tl">
                    <a:srgbClr val="000000">
                      <a:alpha val="43137"/>
                    </a:srgbClr>
                  </a:outerShdw>
                </a:effectLst>
              </a:rPr>
              <a:t>individual try to avoid personal bankruptcy?</a:t>
            </a:r>
            <a:endParaRPr lang="en-GB" sz="2100" b="1" dirty="0">
              <a:effectLst>
                <a:outerShdw blurRad="38100" dist="38100" dir="2700000" algn="tl">
                  <a:srgbClr val="000000">
                    <a:alpha val="43137"/>
                  </a:srgbClr>
                </a:outerShdw>
              </a:effectLst>
            </a:endParaRPr>
          </a:p>
        </p:txBody>
      </p:sp>
      <p:sp>
        <p:nvSpPr>
          <p:cNvPr id="49" name="Rectangle 48">
            <a:extLst>
              <a:ext uri="{FF2B5EF4-FFF2-40B4-BE49-F238E27FC236}">
                <a16:creationId xmlns:a16="http://schemas.microsoft.com/office/drawing/2014/main" id="{0AA5D461-9036-42EA-97F3-B8AA821A0B34}"/>
              </a:ext>
            </a:extLst>
          </p:cNvPr>
          <p:cNvSpPr/>
          <p:nvPr/>
        </p:nvSpPr>
        <p:spPr>
          <a:xfrm>
            <a:off x="7750420" y="1937286"/>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Failing to pay a credit card balance</a:t>
            </a:r>
          </a:p>
          <a:p>
            <a:pPr algn="ctr"/>
            <a:r>
              <a:rPr lang="en-US" sz="2000" dirty="0">
                <a:solidFill>
                  <a:schemeClr val="tx1"/>
                </a:solidFill>
              </a:rPr>
              <a:t>Not meeting repayments on a loan or mortgage</a:t>
            </a:r>
            <a:endParaRPr lang="en-GB" sz="2000" dirty="0">
              <a:solidFill>
                <a:schemeClr val="tx1"/>
              </a:solidFill>
            </a:endParaRPr>
          </a:p>
        </p:txBody>
      </p:sp>
      <p:sp>
        <p:nvSpPr>
          <p:cNvPr id="50" name="Rectangle 49">
            <a:extLst>
              <a:ext uri="{FF2B5EF4-FFF2-40B4-BE49-F238E27FC236}">
                <a16:creationId xmlns:a16="http://schemas.microsoft.com/office/drawing/2014/main" id="{27C7C3AA-1DCF-4A5B-87A0-40A3087F6A57}"/>
              </a:ext>
            </a:extLst>
          </p:cNvPr>
          <p:cNvSpPr/>
          <p:nvPr/>
        </p:nvSpPr>
        <p:spPr>
          <a:xfrm>
            <a:off x="7758441" y="3363381"/>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Redundancy</a:t>
            </a:r>
          </a:p>
          <a:p>
            <a:pPr algn="ctr"/>
            <a:r>
              <a:rPr lang="en-US" sz="2000" dirty="0">
                <a:solidFill>
                  <a:schemeClr val="tx1"/>
                </a:solidFill>
              </a:rPr>
              <a:t>Addiction (e.g., gambling)</a:t>
            </a:r>
            <a:endParaRPr lang="en-GB" sz="2000" dirty="0">
              <a:solidFill>
                <a:schemeClr val="tx1"/>
              </a:solidFill>
            </a:endParaRPr>
          </a:p>
        </p:txBody>
      </p:sp>
      <p:sp>
        <p:nvSpPr>
          <p:cNvPr id="51" name="Rectangle 50">
            <a:extLst>
              <a:ext uri="{FF2B5EF4-FFF2-40B4-BE49-F238E27FC236}">
                <a16:creationId xmlns:a16="http://schemas.microsoft.com/office/drawing/2014/main" id="{4E37E956-D90D-4F90-B0F8-FEBA98515777}"/>
              </a:ext>
            </a:extLst>
          </p:cNvPr>
          <p:cNvSpPr/>
          <p:nvPr/>
        </p:nvSpPr>
        <p:spPr>
          <a:xfrm>
            <a:off x="7758441" y="4782275"/>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Stress and emotional burden</a:t>
            </a:r>
          </a:p>
          <a:p>
            <a:pPr algn="ctr"/>
            <a:r>
              <a:rPr lang="en-US" dirty="0">
                <a:solidFill>
                  <a:schemeClr val="tx1"/>
                </a:solidFill>
              </a:rPr>
              <a:t>Can restrict ability to work in some jobs</a:t>
            </a:r>
          </a:p>
          <a:p>
            <a:pPr algn="ctr"/>
            <a:r>
              <a:rPr lang="en-US" dirty="0">
                <a:solidFill>
                  <a:schemeClr val="tx1"/>
                </a:solidFill>
              </a:rPr>
              <a:t>Severe impact on ability to obtain credit in the future</a:t>
            </a:r>
            <a:endParaRPr lang="en-GB" dirty="0">
              <a:solidFill>
                <a:schemeClr val="tx1"/>
              </a:solidFill>
            </a:endParaRPr>
          </a:p>
        </p:txBody>
      </p:sp>
      <p:cxnSp>
        <p:nvCxnSpPr>
          <p:cNvPr id="3" name="Straight Connector 2">
            <a:extLst>
              <a:ext uri="{FF2B5EF4-FFF2-40B4-BE49-F238E27FC236}">
                <a16:creationId xmlns:a16="http://schemas.microsoft.com/office/drawing/2014/main" id="{2AAD3A87-86A8-5BC9-FFA2-0D0212FF1EE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321B518-1243-EFFC-CF41-0A6F0635CD36}"/>
              </a:ext>
            </a:extLst>
          </p:cNvPr>
          <p:cNvGrpSpPr/>
          <p:nvPr/>
        </p:nvGrpSpPr>
        <p:grpSpPr>
          <a:xfrm>
            <a:off x="0" y="6239434"/>
            <a:ext cx="12192000" cy="618565"/>
            <a:chOff x="0" y="0"/>
            <a:chExt cx="12192000" cy="6858000"/>
          </a:xfrm>
        </p:grpSpPr>
        <p:sp>
          <p:nvSpPr>
            <p:cNvPr id="6" name="Rectangle 5">
              <a:extLst>
                <a:ext uri="{FF2B5EF4-FFF2-40B4-BE49-F238E27FC236}">
                  <a16:creationId xmlns:a16="http://schemas.microsoft.com/office/drawing/2014/main" id="{47A54CFC-6459-7EB1-7107-F08AFC26AD0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BA342E7-E8D4-9601-B74D-649668D4B16B}"/>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6F60AE58-CBD8-98FF-848B-D0943210BFBD}"/>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026300-F1E3-E99F-34D0-8438041FF15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descr="Logo&#10;&#10;Description automatically generated">
            <a:extLst>
              <a:ext uri="{FF2B5EF4-FFF2-40B4-BE49-F238E27FC236}">
                <a16:creationId xmlns:a16="http://schemas.microsoft.com/office/drawing/2014/main" id="{2B7C5244-59BD-F509-CB2C-3CA67CC5F99E}"/>
              </a:ext>
            </a:extLst>
          </p:cNvPr>
          <p:cNvPicPr>
            <a:picLocks noChangeAspect="1"/>
          </p:cNvPicPr>
          <p:nvPr/>
        </p:nvPicPr>
        <p:blipFill>
          <a:blip r:embed="rId10"/>
          <a:stretch>
            <a:fillRect/>
          </a:stretch>
        </p:blipFill>
        <p:spPr>
          <a:xfrm>
            <a:off x="10643191" y="6348426"/>
            <a:ext cx="1212477" cy="369658"/>
          </a:xfrm>
          <a:prstGeom prst="rect">
            <a:avLst/>
          </a:prstGeom>
        </p:spPr>
      </p:pic>
      <p:sp>
        <p:nvSpPr>
          <p:cNvPr id="12" name="TextBox 11">
            <a:extLst>
              <a:ext uri="{FF2B5EF4-FFF2-40B4-BE49-F238E27FC236}">
                <a16:creationId xmlns:a16="http://schemas.microsoft.com/office/drawing/2014/main" id="{1835D531-1E59-3D06-6ED1-7B7F19235F39}"/>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2ABFD0A-F345-D933-5C0C-6465F8D8057E}"/>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6" name="Oval 15">
            <a:extLst>
              <a:ext uri="{FF2B5EF4-FFF2-40B4-BE49-F238E27FC236}">
                <a16:creationId xmlns:a16="http://schemas.microsoft.com/office/drawing/2014/main" id="{71819CA7-1BF8-24D5-6353-E3BDF396F15D}"/>
              </a:ext>
            </a:extLst>
          </p:cNvPr>
          <p:cNvSpPr/>
          <p:nvPr/>
        </p:nvSpPr>
        <p:spPr>
          <a:xfrm>
            <a:off x="3790235" y="1700281"/>
            <a:ext cx="519508" cy="494669"/>
          </a:xfrm>
          <a:prstGeom prst="ellipse">
            <a:avLst/>
          </a:prstGeom>
          <a:solidFill>
            <a:srgbClr val="00A500"/>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1</a:t>
            </a:r>
          </a:p>
        </p:txBody>
      </p:sp>
      <p:sp>
        <p:nvSpPr>
          <p:cNvPr id="17" name="Oval 16">
            <a:extLst>
              <a:ext uri="{FF2B5EF4-FFF2-40B4-BE49-F238E27FC236}">
                <a16:creationId xmlns:a16="http://schemas.microsoft.com/office/drawing/2014/main" id="{9D704D0A-9CB4-5D2D-E256-2D65BC14CDBC}"/>
              </a:ext>
            </a:extLst>
          </p:cNvPr>
          <p:cNvSpPr/>
          <p:nvPr/>
        </p:nvSpPr>
        <p:spPr>
          <a:xfrm>
            <a:off x="3794733" y="3174934"/>
            <a:ext cx="519508" cy="494669"/>
          </a:xfrm>
          <a:prstGeom prst="ellipse">
            <a:avLst/>
          </a:prstGeom>
          <a:solidFill>
            <a:srgbClr val="FFA124"/>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2</a:t>
            </a:r>
          </a:p>
        </p:txBody>
      </p:sp>
      <p:sp>
        <p:nvSpPr>
          <p:cNvPr id="18" name="Oval 17">
            <a:extLst>
              <a:ext uri="{FF2B5EF4-FFF2-40B4-BE49-F238E27FC236}">
                <a16:creationId xmlns:a16="http://schemas.microsoft.com/office/drawing/2014/main" id="{E7F36EA8-D991-C4AE-A276-753B3AD17BAD}"/>
              </a:ext>
            </a:extLst>
          </p:cNvPr>
          <p:cNvSpPr/>
          <p:nvPr/>
        </p:nvSpPr>
        <p:spPr>
          <a:xfrm>
            <a:off x="3794733" y="4620878"/>
            <a:ext cx="519508" cy="494669"/>
          </a:xfrm>
          <a:prstGeom prst="ellipse">
            <a:avLst/>
          </a:prstGeom>
          <a:solidFill>
            <a:srgbClr val="E6400B"/>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3</a:t>
            </a:r>
          </a:p>
        </p:txBody>
      </p:sp>
      <p:pic>
        <p:nvPicPr>
          <p:cNvPr id="25" name="ES_WhenSomedayCame.mp3">
            <a:hlinkClick r:id="" action="ppaction://media"/>
            <a:extLst>
              <a:ext uri="{FF2B5EF4-FFF2-40B4-BE49-F238E27FC236}">
                <a16:creationId xmlns:a16="http://schemas.microsoft.com/office/drawing/2014/main" id="{838DD23B-E618-E630-FFF2-CC885BD89F1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824210" y="393224"/>
            <a:ext cx="812800" cy="812800"/>
          </a:xfrm>
          <a:prstGeom prst="rect">
            <a:avLst/>
          </a:prstGeom>
        </p:spPr>
      </p:pic>
      <p:sp>
        <p:nvSpPr>
          <p:cNvPr id="26" name="Oval 25">
            <a:extLst>
              <a:ext uri="{FF2B5EF4-FFF2-40B4-BE49-F238E27FC236}">
                <a16:creationId xmlns:a16="http://schemas.microsoft.com/office/drawing/2014/main" id="{80888F15-F8CA-134D-024F-EE4291DE3B57}"/>
              </a:ext>
            </a:extLst>
          </p:cNvPr>
          <p:cNvSpPr/>
          <p:nvPr/>
        </p:nvSpPr>
        <p:spPr>
          <a:xfrm>
            <a:off x="10601867" y="3062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picture containing white, photo, black, plate&#10;&#10;Description automatically generated">
            <a:extLst>
              <a:ext uri="{FF2B5EF4-FFF2-40B4-BE49-F238E27FC236}">
                <a16:creationId xmlns:a16="http://schemas.microsoft.com/office/drawing/2014/main" id="{98C1CA6F-57C3-3DEA-C96A-AB51CE8A534D}"/>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2600" y="324377"/>
            <a:ext cx="1176020" cy="1205813"/>
          </a:xfrm>
          <a:prstGeom prst="rect">
            <a:avLst/>
          </a:prstGeom>
        </p:spPr>
      </p:pic>
      <p:pic>
        <p:nvPicPr>
          <p:cNvPr id="28" name="Picture 27">
            <a:extLst>
              <a:ext uri="{FF2B5EF4-FFF2-40B4-BE49-F238E27FC236}">
                <a16:creationId xmlns:a16="http://schemas.microsoft.com/office/drawing/2014/main" id="{E02B4262-2380-2931-5660-21B6AEA729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96556" y="297283"/>
            <a:ext cx="68108" cy="1260000"/>
          </a:xfrm>
          <a:prstGeom prst="rect">
            <a:avLst/>
          </a:prstGeom>
        </p:spPr>
      </p:pic>
      <p:sp>
        <p:nvSpPr>
          <p:cNvPr id="29" name="Oval 28">
            <a:extLst>
              <a:ext uri="{FF2B5EF4-FFF2-40B4-BE49-F238E27FC236}">
                <a16:creationId xmlns:a16="http://schemas.microsoft.com/office/drawing/2014/main" id="{4AA227CF-FCF0-FF8A-D869-5919003387F0}"/>
              </a:ext>
            </a:extLst>
          </p:cNvPr>
          <p:cNvSpPr/>
          <p:nvPr/>
        </p:nvSpPr>
        <p:spPr>
          <a:xfrm>
            <a:off x="11140610" y="8372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44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28"/>
                                        </p:tgtEl>
                                        <p:attrNameLst>
                                          <p:attrName>r</p:attrName>
                                        </p:attrNameLst>
                                      </p:cBhvr>
                                    </p:animRot>
                                  </p:childTnLst>
                                </p:cTn>
                              </p:par>
                              <p:par>
                                <p:cTn id="7" presetID="1" presetClass="mediacall" presetSubtype="0" fill="hold" nodeType="withEffect">
                                  <p:stCondLst>
                                    <p:cond delay="0"/>
                                  </p:stCondLst>
                                  <p:childTnLst>
                                    <p:cmd type="call" cmd="playFrom(0.0)">
                                      <p:cBhvr>
                                        <p:cTn id="8" dur="33933" fill="hold"/>
                                        <p:tgtEl>
                                          <p:spTgt spid="34"/>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5"/>
                </p:tgtEl>
              </p:cMediaNode>
            </p:audio>
            <p:audio>
              <p:cMediaNode vol="80000">
                <p:cTn id="22" fill="hold" display="0">
                  <p:stCondLst>
                    <p:cond delay="indefinite"/>
                  </p:stCondLst>
                  <p:endCondLst>
                    <p:cond evt="onStopAudio" delay="0">
                      <p:tgtEl>
                        <p:sldTgt/>
                      </p:tgtEl>
                    </p:cond>
                  </p:endCondLst>
                </p:cTn>
                <p:tgtEl>
                  <p:spTgt spid="34"/>
                </p:tgtEl>
              </p:cMediaNode>
            </p:audio>
          </p:childTnLst>
        </p:cTn>
      </p:par>
    </p:tnLst>
    <p:bldLst>
      <p:bldP spid="49" grpId="1" animBg="1"/>
      <p:bldP spid="50" grpId="1" animBg="1"/>
      <p:bldP spid="5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CF07DD84-74BE-55D5-158C-4705E319CAC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180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lower savings returns</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The Bank of England decides to increase interest rates. This is likely to result in</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61239" y="4752833"/>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higher savings returns</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4899111"/>
            <a:ext cx="3433471"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lower savings returns</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4899111"/>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higher savings returns</a:t>
            </a:r>
          </a:p>
        </p:txBody>
      </p:sp>
    </p:spTree>
    <p:extLst>
      <p:ext uri="{BB962C8B-B14F-4D97-AF65-F5344CB8AC3E}">
        <p14:creationId xmlns:p14="http://schemas.microsoft.com/office/powerpoint/2010/main" val="32226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90" y="3616302"/>
            <a:ext cx="3153786" cy="492443"/>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Citizens Advice</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Which organisation helps resolve disputes between consumers and financial service providers in the UK?</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08802" y="4757411"/>
            <a:ext cx="4946863"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04002" y="4737573"/>
            <a:ext cx="3153786" cy="129266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Services Compensation Scheme (FSCS)</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539358"/>
            <a:ext cx="2948178" cy="89255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Conduct Authority (FCA)</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4892277"/>
            <a:ext cx="3176771" cy="89255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Ombudsman Service (FOS)</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6083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5343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Payday loan company</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862322"/>
          </a:xfrm>
          <a:prstGeom prst="rect">
            <a:avLst/>
          </a:prstGeom>
          <a:noFill/>
        </p:spPr>
        <p:txBody>
          <a:bodyPr wrap="square" rtlCol="0">
            <a:spAutoFit/>
          </a:bodyPr>
          <a:lstStyle/>
          <a:p>
            <a:r>
              <a:rPr lang="en-US" sz="3600" dirty="0"/>
              <a:t>Jim has been out of work for many years and needs to obtain some cash very quickly for a few days. He recently inherited a valuable diamond necklace. Which of these is most likely to make a loan to Jim?</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62841" y="4736387"/>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737516"/>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Building society</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5102311"/>
            <a:ext cx="3433471"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Pawnbroker</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5064211"/>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Credit union</a:t>
            </a:r>
          </a:p>
        </p:txBody>
      </p:sp>
    </p:spTree>
    <p:extLst>
      <p:ext uri="{BB962C8B-B14F-4D97-AF65-F5344CB8AC3E}">
        <p14:creationId xmlns:p14="http://schemas.microsoft.com/office/powerpoint/2010/main" val="80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6105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Money advice service</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308324"/>
          </a:xfrm>
          <a:prstGeom prst="rect">
            <a:avLst/>
          </a:prstGeom>
          <a:noFill/>
        </p:spPr>
        <p:txBody>
          <a:bodyPr wrap="square" rtlCol="0">
            <a:spAutoFit/>
          </a:bodyPr>
          <a:lstStyle/>
          <a:p>
            <a:r>
              <a:rPr lang="en-US" sz="3600" dirty="0"/>
              <a:t>Heavily in debt, Jim decides to enter into a legally binding agreement with his creditors that allows Jim to repay his debts over an agreed period of 5 years.  What is Jim using?</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61239" y="3393933"/>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5343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Individual voluntary arrangement</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5104840"/>
            <a:ext cx="3433471"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Bankruptcy</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5074694"/>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Debt counsellor</a:t>
            </a:r>
          </a:p>
        </p:txBody>
      </p:sp>
    </p:spTree>
    <p:extLst>
      <p:ext uri="{BB962C8B-B14F-4D97-AF65-F5344CB8AC3E}">
        <p14:creationId xmlns:p14="http://schemas.microsoft.com/office/powerpoint/2010/main" val="40396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04002" y="3739412"/>
            <a:ext cx="3153786"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Store card</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8779530" cy="1508105"/>
          </a:xfrm>
          <a:prstGeom prst="rect">
            <a:avLst/>
          </a:prstGeom>
          <a:noFill/>
        </p:spPr>
        <p:txBody>
          <a:bodyPr wrap="square" rtlCol="0">
            <a:spAutoFit/>
          </a:bodyPr>
          <a:lstStyle/>
          <a:p>
            <a:r>
              <a:rPr lang="en-US" sz="4600" dirty="0"/>
              <a:t>Which one of these is a kind of credit card?</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57288" y="3377749"/>
            <a:ext cx="4946863"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396340" y="5007958"/>
            <a:ext cx="3153786"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Contactless card</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2" y="3779586"/>
            <a:ext cx="2948178"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Debit card</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25195" y="5068427"/>
            <a:ext cx="3176771"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Pre-paid card</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11265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124766"/>
            <a:ext cx="5226835" cy="27901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…advantages of using pre-paid cards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1028" name="Picture 4">
            <a:extLst>
              <a:ext uri="{FF2B5EF4-FFF2-40B4-BE49-F238E27FC236}">
                <a16:creationId xmlns:a16="http://schemas.microsoft.com/office/drawing/2014/main" id="{C41FC575-6136-FCB9-6D06-8732F098F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4553" y="2106596"/>
            <a:ext cx="2528439" cy="1564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F271FAE-3DEA-1543-0B6C-AB4D0729F4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2143" y="3239064"/>
            <a:ext cx="2700245" cy="170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Props1.xml><?xml version="1.0" encoding="utf-8"?>
<ds:datastoreItem xmlns:ds="http://schemas.openxmlformats.org/officeDocument/2006/customXml" ds:itemID="{9F13EE17-4BCA-4F08-943C-7EA5F10B8F56}"/>
</file>

<file path=customXml/itemProps2.xml><?xml version="1.0" encoding="utf-8"?>
<ds:datastoreItem xmlns:ds="http://schemas.openxmlformats.org/officeDocument/2006/customXml" ds:itemID="{E6E74B6E-A595-48D4-957D-BD990BFA837D}"/>
</file>

<file path=customXml/itemProps3.xml><?xml version="1.0" encoding="utf-8"?>
<ds:datastoreItem xmlns:ds="http://schemas.openxmlformats.org/officeDocument/2006/customXml" ds:itemID="{3594041F-1758-4A35-A05C-9031FEB2D329}"/>
</file>

<file path=docProps/app.xml><?xml version="1.0" encoding="utf-8"?>
<Properties xmlns="http://schemas.openxmlformats.org/officeDocument/2006/extended-properties" xmlns:vt="http://schemas.openxmlformats.org/officeDocument/2006/docPropsVTypes">
  <TotalTime>4732</TotalTime>
  <Words>1849</Words>
  <Application>Microsoft Macintosh PowerPoint</Application>
  <PresentationFormat>Widescreen</PresentationFormat>
  <Paragraphs>315</Paragraphs>
  <Slides>39</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Riley</dc:creator>
  <cp:lastModifiedBy>Jim Riley</cp:lastModifiedBy>
  <cp:revision>84</cp:revision>
  <dcterms:created xsi:type="dcterms:W3CDTF">2022-05-17T07:12:26Z</dcterms:created>
  <dcterms:modified xsi:type="dcterms:W3CDTF">2023-01-15T17:06:03Z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