
<file path=[Content_Types].xml><?xml version="1.0" encoding="utf-8"?>
<Types xmlns="http://schemas.openxmlformats.org/package/2006/content-types">
  <Default Extension="emf" ContentType="image/x-emf"/>
  <Default Extension="jpeg" ContentType="image/jpeg"/>
  <Default Extension="jpg" ContentType="image/jpeg"/>
  <Default Extension="m4a" ContentType="audio/mp4"/>
  <Default Extension="mp3" ContentType="audio/mpeg"/>
  <Default Extension="png" ContentType="image/png"/>
  <Default Extension="rels" ContentType="application/vnd.openxmlformats-package.relationships+xml"/>
  <Default Extension="wav" ContentType="audio/wav"/>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1359" r:id="rId2"/>
    <p:sldId id="1408" r:id="rId3"/>
    <p:sldId id="1411" r:id="rId4"/>
    <p:sldId id="1412" r:id="rId5"/>
    <p:sldId id="1413" r:id="rId6"/>
    <p:sldId id="1415" r:id="rId7"/>
    <p:sldId id="1414" r:id="rId8"/>
    <p:sldId id="1467" r:id="rId9"/>
    <p:sldId id="1376" r:id="rId10"/>
    <p:sldId id="1469" r:id="rId11"/>
    <p:sldId id="1468" r:id="rId12"/>
    <p:sldId id="1367" r:id="rId13"/>
    <p:sldId id="1416" r:id="rId14"/>
    <p:sldId id="1417" r:id="rId15"/>
    <p:sldId id="1418" r:id="rId16"/>
    <p:sldId id="1419" r:id="rId17"/>
    <p:sldId id="1460" r:id="rId18"/>
    <p:sldId id="1461" r:id="rId19"/>
    <p:sldId id="1465" r:id="rId20"/>
    <p:sldId id="1466" r:id="rId21"/>
    <p:sldId id="1452" r:id="rId22"/>
    <p:sldId id="1453" r:id="rId23"/>
    <p:sldId id="1455" r:id="rId24"/>
    <p:sldId id="1454" r:id="rId25"/>
    <p:sldId id="1462" r:id="rId26"/>
    <p:sldId id="1463" r:id="rId27"/>
    <p:sldId id="1464" r:id="rId28"/>
    <p:sldId id="611" r:id="rId29"/>
    <p:sldId id="612" r:id="rId30"/>
    <p:sldId id="1458" r:id="rId31"/>
    <p:sldId id="1459" r:id="rId32"/>
    <p:sldId id="1456" r:id="rId33"/>
    <p:sldId id="1457" r:id="rId34"/>
    <p:sldId id="267" r:id="rId35"/>
    <p:sldId id="1410" r:id="rId36"/>
    <p:sldId id="1470" r:id="rId37"/>
    <p:sldId id="1350" r:id="rId38"/>
    <p:sldId id="1351" r:id="rId39"/>
    <p:sldId id="1365"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400B"/>
    <a:srgbClr val="01A500"/>
    <a:srgbClr val="FFA12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01"/>
    <p:restoredTop sz="96041"/>
  </p:normalViewPr>
  <p:slideViewPr>
    <p:cSldViewPr snapToGrid="0" snapToObjects="1">
      <p:cViewPr>
        <p:scale>
          <a:sx n="101" d="100"/>
          <a:sy n="101" d="100"/>
        </p:scale>
        <p:origin x="1168" y="5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47"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ustomXml" Target="../customXml/item2.xml"/><Relationship Id="rId20" Type="http://schemas.openxmlformats.org/officeDocument/2006/relationships/slide" Target="slides/slide19.xml"/><Relationship Id="rId4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5077E-1A86-3086-452E-95F09633ACA6}"/>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5CDB8730-55C7-1A28-7761-DB9625DA96D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F6152ECF-F1AC-DB41-FCB3-039E594DB135}"/>
              </a:ext>
            </a:extLst>
          </p:cNvPr>
          <p:cNvSpPr>
            <a:spLocks noGrp="1"/>
          </p:cNvSpPr>
          <p:nvPr>
            <p:ph type="dt" sz="half" idx="10"/>
          </p:nvPr>
        </p:nvSpPr>
        <p:spPr/>
        <p:txBody>
          <a:bodyPr/>
          <a:lstStyle/>
          <a:p>
            <a:fld id="{B597530D-4668-9D43-8743-0983550B6ABD}" type="datetimeFigureOut">
              <a:rPr lang="en-US" smtClean="0"/>
              <a:t>1/14/23</a:t>
            </a:fld>
            <a:endParaRPr lang="en-US"/>
          </a:p>
        </p:txBody>
      </p:sp>
      <p:sp>
        <p:nvSpPr>
          <p:cNvPr id="5" name="Footer Placeholder 4">
            <a:extLst>
              <a:ext uri="{FF2B5EF4-FFF2-40B4-BE49-F238E27FC236}">
                <a16:creationId xmlns:a16="http://schemas.microsoft.com/office/drawing/2014/main" id="{77521B56-2405-145D-E4B5-2860ED3A38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97BBB4-8F88-4F30-2559-C9B8D927C315}"/>
              </a:ext>
            </a:extLst>
          </p:cNvPr>
          <p:cNvSpPr>
            <a:spLocks noGrp="1"/>
          </p:cNvSpPr>
          <p:nvPr>
            <p:ph type="sldNum" sz="quarter" idx="12"/>
          </p:nvPr>
        </p:nvSpPr>
        <p:spPr/>
        <p:txBody>
          <a:bodyPr/>
          <a:lstStyle/>
          <a:p>
            <a:fld id="{4D1BA9DE-FFFD-844D-AC33-8E6B27E93B94}" type="slidenum">
              <a:rPr lang="en-US" smtClean="0"/>
              <a:t>‹#›</a:t>
            </a:fld>
            <a:endParaRPr lang="en-US"/>
          </a:p>
        </p:txBody>
      </p:sp>
    </p:spTree>
    <p:extLst>
      <p:ext uri="{BB962C8B-B14F-4D97-AF65-F5344CB8AC3E}">
        <p14:creationId xmlns:p14="http://schemas.microsoft.com/office/powerpoint/2010/main" val="1009115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0EC14-95EA-685D-0DBE-E3E1FD6D195D}"/>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FD53389C-9CCB-7227-8217-278E1A3999F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C882FE1-E38D-89D5-89E0-29764E80B310}"/>
              </a:ext>
            </a:extLst>
          </p:cNvPr>
          <p:cNvSpPr>
            <a:spLocks noGrp="1"/>
          </p:cNvSpPr>
          <p:nvPr>
            <p:ph type="dt" sz="half" idx="10"/>
          </p:nvPr>
        </p:nvSpPr>
        <p:spPr/>
        <p:txBody>
          <a:bodyPr/>
          <a:lstStyle/>
          <a:p>
            <a:fld id="{B597530D-4668-9D43-8743-0983550B6ABD}" type="datetimeFigureOut">
              <a:rPr lang="en-US" smtClean="0"/>
              <a:t>1/14/23</a:t>
            </a:fld>
            <a:endParaRPr lang="en-US"/>
          </a:p>
        </p:txBody>
      </p:sp>
      <p:sp>
        <p:nvSpPr>
          <p:cNvPr id="5" name="Footer Placeholder 4">
            <a:extLst>
              <a:ext uri="{FF2B5EF4-FFF2-40B4-BE49-F238E27FC236}">
                <a16:creationId xmlns:a16="http://schemas.microsoft.com/office/drawing/2014/main" id="{B023D381-1F11-B317-9C57-183C29D74E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CA9EE3-8E56-6815-961B-A77568E49756}"/>
              </a:ext>
            </a:extLst>
          </p:cNvPr>
          <p:cNvSpPr>
            <a:spLocks noGrp="1"/>
          </p:cNvSpPr>
          <p:nvPr>
            <p:ph type="sldNum" sz="quarter" idx="12"/>
          </p:nvPr>
        </p:nvSpPr>
        <p:spPr/>
        <p:txBody>
          <a:bodyPr/>
          <a:lstStyle/>
          <a:p>
            <a:fld id="{4D1BA9DE-FFFD-844D-AC33-8E6B27E93B94}" type="slidenum">
              <a:rPr lang="en-US" smtClean="0"/>
              <a:t>‹#›</a:t>
            </a:fld>
            <a:endParaRPr lang="en-US"/>
          </a:p>
        </p:txBody>
      </p:sp>
    </p:spTree>
    <p:extLst>
      <p:ext uri="{BB962C8B-B14F-4D97-AF65-F5344CB8AC3E}">
        <p14:creationId xmlns:p14="http://schemas.microsoft.com/office/powerpoint/2010/main" val="33691699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9E0673-A25E-C389-5A5A-85372BBB26EF}"/>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B2ABB59-008A-DF41-3096-F69A86A234FD}"/>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8862472-B9E0-C40D-FF10-3D6478FA6A37}"/>
              </a:ext>
            </a:extLst>
          </p:cNvPr>
          <p:cNvSpPr>
            <a:spLocks noGrp="1"/>
          </p:cNvSpPr>
          <p:nvPr>
            <p:ph type="dt" sz="half" idx="10"/>
          </p:nvPr>
        </p:nvSpPr>
        <p:spPr/>
        <p:txBody>
          <a:bodyPr/>
          <a:lstStyle/>
          <a:p>
            <a:fld id="{B597530D-4668-9D43-8743-0983550B6ABD}" type="datetimeFigureOut">
              <a:rPr lang="en-US" smtClean="0"/>
              <a:t>1/14/23</a:t>
            </a:fld>
            <a:endParaRPr lang="en-US"/>
          </a:p>
        </p:txBody>
      </p:sp>
      <p:sp>
        <p:nvSpPr>
          <p:cNvPr id="5" name="Footer Placeholder 4">
            <a:extLst>
              <a:ext uri="{FF2B5EF4-FFF2-40B4-BE49-F238E27FC236}">
                <a16:creationId xmlns:a16="http://schemas.microsoft.com/office/drawing/2014/main" id="{0A1BCBEC-7E20-2979-5B04-88ABEA492E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E62B42-B2BC-9440-831C-DADA05ECAEB0}"/>
              </a:ext>
            </a:extLst>
          </p:cNvPr>
          <p:cNvSpPr>
            <a:spLocks noGrp="1"/>
          </p:cNvSpPr>
          <p:nvPr>
            <p:ph type="sldNum" sz="quarter" idx="12"/>
          </p:nvPr>
        </p:nvSpPr>
        <p:spPr/>
        <p:txBody>
          <a:bodyPr/>
          <a:lstStyle/>
          <a:p>
            <a:fld id="{4D1BA9DE-FFFD-844D-AC33-8E6B27E93B94}" type="slidenum">
              <a:rPr lang="en-US" smtClean="0"/>
              <a:t>‹#›</a:t>
            </a:fld>
            <a:endParaRPr lang="en-US"/>
          </a:p>
        </p:txBody>
      </p:sp>
    </p:spTree>
    <p:extLst>
      <p:ext uri="{BB962C8B-B14F-4D97-AF65-F5344CB8AC3E}">
        <p14:creationId xmlns:p14="http://schemas.microsoft.com/office/powerpoint/2010/main" val="554807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B12E6-541E-11D2-EE3E-B9782AD7D60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8418839-C9AB-0C9A-12CA-EC3513428376}"/>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066946C-4085-0F1A-5ABD-1B22B424924B}"/>
              </a:ext>
            </a:extLst>
          </p:cNvPr>
          <p:cNvSpPr>
            <a:spLocks noGrp="1"/>
          </p:cNvSpPr>
          <p:nvPr>
            <p:ph type="dt" sz="half" idx="10"/>
          </p:nvPr>
        </p:nvSpPr>
        <p:spPr/>
        <p:txBody>
          <a:bodyPr/>
          <a:lstStyle/>
          <a:p>
            <a:fld id="{B597530D-4668-9D43-8743-0983550B6ABD}" type="datetimeFigureOut">
              <a:rPr lang="en-US" smtClean="0"/>
              <a:t>1/14/23</a:t>
            </a:fld>
            <a:endParaRPr lang="en-US"/>
          </a:p>
        </p:txBody>
      </p:sp>
      <p:sp>
        <p:nvSpPr>
          <p:cNvPr id="5" name="Footer Placeholder 4">
            <a:extLst>
              <a:ext uri="{FF2B5EF4-FFF2-40B4-BE49-F238E27FC236}">
                <a16:creationId xmlns:a16="http://schemas.microsoft.com/office/drawing/2014/main" id="{C25796A0-3AE1-2E93-AFFD-C825147D60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A7A462-7BAA-C087-621A-A6FF4AF8C0D1}"/>
              </a:ext>
            </a:extLst>
          </p:cNvPr>
          <p:cNvSpPr>
            <a:spLocks noGrp="1"/>
          </p:cNvSpPr>
          <p:nvPr>
            <p:ph type="sldNum" sz="quarter" idx="12"/>
          </p:nvPr>
        </p:nvSpPr>
        <p:spPr/>
        <p:txBody>
          <a:bodyPr/>
          <a:lstStyle/>
          <a:p>
            <a:fld id="{4D1BA9DE-FFFD-844D-AC33-8E6B27E93B94}" type="slidenum">
              <a:rPr lang="en-US" smtClean="0"/>
              <a:t>‹#›</a:t>
            </a:fld>
            <a:endParaRPr lang="en-US"/>
          </a:p>
        </p:txBody>
      </p:sp>
    </p:spTree>
    <p:extLst>
      <p:ext uri="{BB962C8B-B14F-4D97-AF65-F5344CB8AC3E}">
        <p14:creationId xmlns:p14="http://schemas.microsoft.com/office/powerpoint/2010/main" val="937228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459AE-C0CD-01AC-60BA-754DF7C75BBA}"/>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2906CF10-B010-16F2-154F-0C5DBAB8FB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93F83725-4AC3-8951-E625-95F7A7FD9B00}"/>
              </a:ext>
            </a:extLst>
          </p:cNvPr>
          <p:cNvSpPr>
            <a:spLocks noGrp="1"/>
          </p:cNvSpPr>
          <p:nvPr>
            <p:ph type="dt" sz="half" idx="10"/>
          </p:nvPr>
        </p:nvSpPr>
        <p:spPr/>
        <p:txBody>
          <a:bodyPr/>
          <a:lstStyle/>
          <a:p>
            <a:fld id="{B597530D-4668-9D43-8743-0983550B6ABD}" type="datetimeFigureOut">
              <a:rPr lang="en-US" smtClean="0"/>
              <a:t>1/14/23</a:t>
            </a:fld>
            <a:endParaRPr lang="en-US"/>
          </a:p>
        </p:txBody>
      </p:sp>
      <p:sp>
        <p:nvSpPr>
          <p:cNvPr id="5" name="Footer Placeholder 4">
            <a:extLst>
              <a:ext uri="{FF2B5EF4-FFF2-40B4-BE49-F238E27FC236}">
                <a16:creationId xmlns:a16="http://schemas.microsoft.com/office/drawing/2014/main" id="{A62C2911-E8A1-481F-49D3-F886D10281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4EB8A6-5D10-29FB-8BBF-2FCC5B49E40F}"/>
              </a:ext>
            </a:extLst>
          </p:cNvPr>
          <p:cNvSpPr>
            <a:spLocks noGrp="1"/>
          </p:cNvSpPr>
          <p:nvPr>
            <p:ph type="sldNum" sz="quarter" idx="12"/>
          </p:nvPr>
        </p:nvSpPr>
        <p:spPr/>
        <p:txBody>
          <a:bodyPr/>
          <a:lstStyle/>
          <a:p>
            <a:fld id="{4D1BA9DE-FFFD-844D-AC33-8E6B27E93B94}" type="slidenum">
              <a:rPr lang="en-US" smtClean="0"/>
              <a:t>‹#›</a:t>
            </a:fld>
            <a:endParaRPr lang="en-US"/>
          </a:p>
        </p:txBody>
      </p:sp>
    </p:spTree>
    <p:extLst>
      <p:ext uri="{BB962C8B-B14F-4D97-AF65-F5344CB8AC3E}">
        <p14:creationId xmlns:p14="http://schemas.microsoft.com/office/powerpoint/2010/main" val="38185388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3A7B0-A14C-408B-85DB-80B7FC14A08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7B7A408D-8466-D2B0-1373-827A293C2BF1}"/>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4B154517-C2EB-4A09-7F57-291CEF507026}"/>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DBF89AC7-6E04-C0E2-C61F-C1046A9D7109}"/>
              </a:ext>
            </a:extLst>
          </p:cNvPr>
          <p:cNvSpPr>
            <a:spLocks noGrp="1"/>
          </p:cNvSpPr>
          <p:nvPr>
            <p:ph type="dt" sz="half" idx="10"/>
          </p:nvPr>
        </p:nvSpPr>
        <p:spPr/>
        <p:txBody>
          <a:bodyPr/>
          <a:lstStyle/>
          <a:p>
            <a:fld id="{B597530D-4668-9D43-8743-0983550B6ABD}" type="datetimeFigureOut">
              <a:rPr lang="en-US" smtClean="0"/>
              <a:t>1/14/23</a:t>
            </a:fld>
            <a:endParaRPr lang="en-US"/>
          </a:p>
        </p:txBody>
      </p:sp>
      <p:sp>
        <p:nvSpPr>
          <p:cNvPr id="6" name="Footer Placeholder 5">
            <a:extLst>
              <a:ext uri="{FF2B5EF4-FFF2-40B4-BE49-F238E27FC236}">
                <a16:creationId xmlns:a16="http://schemas.microsoft.com/office/drawing/2014/main" id="{B9903F97-B201-9E75-C8D9-965C1C5B14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25F456-7463-2F9E-A001-4D98DA93BAA5}"/>
              </a:ext>
            </a:extLst>
          </p:cNvPr>
          <p:cNvSpPr>
            <a:spLocks noGrp="1"/>
          </p:cNvSpPr>
          <p:nvPr>
            <p:ph type="sldNum" sz="quarter" idx="12"/>
          </p:nvPr>
        </p:nvSpPr>
        <p:spPr/>
        <p:txBody>
          <a:bodyPr/>
          <a:lstStyle/>
          <a:p>
            <a:fld id="{4D1BA9DE-FFFD-844D-AC33-8E6B27E93B94}" type="slidenum">
              <a:rPr lang="en-US" smtClean="0"/>
              <a:t>‹#›</a:t>
            </a:fld>
            <a:endParaRPr lang="en-US"/>
          </a:p>
        </p:txBody>
      </p:sp>
    </p:spTree>
    <p:extLst>
      <p:ext uri="{BB962C8B-B14F-4D97-AF65-F5344CB8AC3E}">
        <p14:creationId xmlns:p14="http://schemas.microsoft.com/office/powerpoint/2010/main" val="207635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B4EA4-A81B-4815-07D1-5D1ACD554B0F}"/>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D509792B-46DE-B9E7-1607-1A8246FC3BA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37E2B7C0-D773-02FB-C4BC-DF1C6267FA24}"/>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84BE032F-E1B6-05F5-D158-BE617438540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BE77F6B-E3AA-C2F1-5DBD-5C210CD7181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1EAF2D54-2596-23B4-04DD-79FD06CD55E0}"/>
              </a:ext>
            </a:extLst>
          </p:cNvPr>
          <p:cNvSpPr>
            <a:spLocks noGrp="1"/>
          </p:cNvSpPr>
          <p:nvPr>
            <p:ph type="dt" sz="half" idx="10"/>
          </p:nvPr>
        </p:nvSpPr>
        <p:spPr/>
        <p:txBody>
          <a:bodyPr/>
          <a:lstStyle/>
          <a:p>
            <a:fld id="{B597530D-4668-9D43-8743-0983550B6ABD}" type="datetimeFigureOut">
              <a:rPr lang="en-US" smtClean="0"/>
              <a:t>1/14/23</a:t>
            </a:fld>
            <a:endParaRPr lang="en-US"/>
          </a:p>
        </p:txBody>
      </p:sp>
      <p:sp>
        <p:nvSpPr>
          <p:cNvPr id="8" name="Footer Placeholder 7">
            <a:extLst>
              <a:ext uri="{FF2B5EF4-FFF2-40B4-BE49-F238E27FC236}">
                <a16:creationId xmlns:a16="http://schemas.microsoft.com/office/drawing/2014/main" id="{C3B9D8B4-DEFB-A199-0742-34085A5308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BC2E694-D39C-FE6A-1CE0-B938A9D1A6BB}"/>
              </a:ext>
            </a:extLst>
          </p:cNvPr>
          <p:cNvSpPr>
            <a:spLocks noGrp="1"/>
          </p:cNvSpPr>
          <p:nvPr>
            <p:ph type="sldNum" sz="quarter" idx="12"/>
          </p:nvPr>
        </p:nvSpPr>
        <p:spPr/>
        <p:txBody>
          <a:bodyPr/>
          <a:lstStyle/>
          <a:p>
            <a:fld id="{4D1BA9DE-FFFD-844D-AC33-8E6B27E93B94}" type="slidenum">
              <a:rPr lang="en-US" smtClean="0"/>
              <a:t>‹#›</a:t>
            </a:fld>
            <a:endParaRPr lang="en-US"/>
          </a:p>
        </p:txBody>
      </p:sp>
    </p:spTree>
    <p:extLst>
      <p:ext uri="{BB962C8B-B14F-4D97-AF65-F5344CB8AC3E}">
        <p14:creationId xmlns:p14="http://schemas.microsoft.com/office/powerpoint/2010/main" val="2141339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00411-9DBD-83D2-14FD-732202227A1E}"/>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27FA3144-3FC6-0A75-E0C2-2C75B5F569A1}"/>
              </a:ext>
            </a:extLst>
          </p:cNvPr>
          <p:cNvSpPr>
            <a:spLocks noGrp="1"/>
          </p:cNvSpPr>
          <p:nvPr>
            <p:ph type="dt" sz="half" idx="10"/>
          </p:nvPr>
        </p:nvSpPr>
        <p:spPr/>
        <p:txBody>
          <a:bodyPr/>
          <a:lstStyle/>
          <a:p>
            <a:fld id="{B597530D-4668-9D43-8743-0983550B6ABD}" type="datetimeFigureOut">
              <a:rPr lang="en-US" smtClean="0"/>
              <a:t>1/14/23</a:t>
            </a:fld>
            <a:endParaRPr lang="en-US"/>
          </a:p>
        </p:txBody>
      </p:sp>
      <p:sp>
        <p:nvSpPr>
          <p:cNvPr id="4" name="Footer Placeholder 3">
            <a:extLst>
              <a:ext uri="{FF2B5EF4-FFF2-40B4-BE49-F238E27FC236}">
                <a16:creationId xmlns:a16="http://schemas.microsoft.com/office/drawing/2014/main" id="{163531B8-0BEB-A59B-C8E6-C2139DBA301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8B038D1-53BE-1CCF-46AF-F2043302C220}"/>
              </a:ext>
            </a:extLst>
          </p:cNvPr>
          <p:cNvSpPr>
            <a:spLocks noGrp="1"/>
          </p:cNvSpPr>
          <p:nvPr>
            <p:ph type="sldNum" sz="quarter" idx="12"/>
          </p:nvPr>
        </p:nvSpPr>
        <p:spPr/>
        <p:txBody>
          <a:bodyPr/>
          <a:lstStyle/>
          <a:p>
            <a:fld id="{4D1BA9DE-FFFD-844D-AC33-8E6B27E93B94}" type="slidenum">
              <a:rPr lang="en-US" smtClean="0"/>
              <a:t>‹#›</a:t>
            </a:fld>
            <a:endParaRPr lang="en-US"/>
          </a:p>
        </p:txBody>
      </p:sp>
    </p:spTree>
    <p:extLst>
      <p:ext uri="{BB962C8B-B14F-4D97-AF65-F5344CB8AC3E}">
        <p14:creationId xmlns:p14="http://schemas.microsoft.com/office/powerpoint/2010/main" val="391513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FD37E37-C600-F439-5C1C-A3E06C06C4DA}"/>
              </a:ext>
            </a:extLst>
          </p:cNvPr>
          <p:cNvSpPr>
            <a:spLocks noGrp="1"/>
          </p:cNvSpPr>
          <p:nvPr>
            <p:ph type="dt" sz="half" idx="10"/>
          </p:nvPr>
        </p:nvSpPr>
        <p:spPr/>
        <p:txBody>
          <a:bodyPr/>
          <a:lstStyle/>
          <a:p>
            <a:fld id="{B597530D-4668-9D43-8743-0983550B6ABD}" type="datetimeFigureOut">
              <a:rPr lang="en-US" smtClean="0"/>
              <a:t>1/14/23</a:t>
            </a:fld>
            <a:endParaRPr lang="en-US"/>
          </a:p>
        </p:txBody>
      </p:sp>
      <p:sp>
        <p:nvSpPr>
          <p:cNvPr id="3" name="Footer Placeholder 2">
            <a:extLst>
              <a:ext uri="{FF2B5EF4-FFF2-40B4-BE49-F238E27FC236}">
                <a16:creationId xmlns:a16="http://schemas.microsoft.com/office/drawing/2014/main" id="{59E807C1-4197-1346-B9C8-E3B1B565ED4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62F65F6-7AF4-71F8-C121-AD9119E284CF}"/>
              </a:ext>
            </a:extLst>
          </p:cNvPr>
          <p:cNvSpPr>
            <a:spLocks noGrp="1"/>
          </p:cNvSpPr>
          <p:nvPr>
            <p:ph type="sldNum" sz="quarter" idx="12"/>
          </p:nvPr>
        </p:nvSpPr>
        <p:spPr/>
        <p:txBody>
          <a:bodyPr/>
          <a:lstStyle/>
          <a:p>
            <a:fld id="{4D1BA9DE-FFFD-844D-AC33-8E6B27E93B94}" type="slidenum">
              <a:rPr lang="en-US" smtClean="0"/>
              <a:t>‹#›</a:t>
            </a:fld>
            <a:endParaRPr lang="en-US"/>
          </a:p>
        </p:txBody>
      </p:sp>
    </p:spTree>
    <p:extLst>
      <p:ext uri="{BB962C8B-B14F-4D97-AF65-F5344CB8AC3E}">
        <p14:creationId xmlns:p14="http://schemas.microsoft.com/office/powerpoint/2010/main" val="2380514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F1E41-149E-F9E3-2CA3-ECDBAE0BE2A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566403C3-23C2-0265-1084-0F15EA357B2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FC0FA585-5C67-0B07-2B3E-13431A75C2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BDC8CD8-6146-E05A-2491-F99E858EAC58}"/>
              </a:ext>
            </a:extLst>
          </p:cNvPr>
          <p:cNvSpPr>
            <a:spLocks noGrp="1"/>
          </p:cNvSpPr>
          <p:nvPr>
            <p:ph type="dt" sz="half" idx="10"/>
          </p:nvPr>
        </p:nvSpPr>
        <p:spPr/>
        <p:txBody>
          <a:bodyPr/>
          <a:lstStyle/>
          <a:p>
            <a:fld id="{B597530D-4668-9D43-8743-0983550B6ABD}" type="datetimeFigureOut">
              <a:rPr lang="en-US" smtClean="0"/>
              <a:t>1/14/23</a:t>
            </a:fld>
            <a:endParaRPr lang="en-US"/>
          </a:p>
        </p:txBody>
      </p:sp>
      <p:sp>
        <p:nvSpPr>
          <p:cNvPr id="6" name="Footer Placeholder 5">
            <a:extLst>
              <a:ext uri="{FF2B5EF4-FFF2-40B4-BE49-F238E27FC236}">
                <a16:creationId xmlns:a16="http://schemas.microsoft.com/office/drawing/2014/main" id="{830BAE85-BA6F-07ED-EB55-F9F1638102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9B5C07-4CAB-5A80-4244-A6F7C4760C07}"/>
              </a:ext>
            </a:extLst>
          </p:cNvPr>
          <p:cNvSpPr>
            <a:spLocks noGrp="1"/>
          </p:cNvSpPr>
          <p:nvPr>
            <p:ph type="sldNum" sz="quarter" idx="12"/>
          </p:nvPr>
        </p:nvSpPr>
        <p:spPr/>
        <p:txBody>
          <a:bodyPr/>
          <a:lstStyle/>
          <a:p>
            <a:fld id="{4D1BA9DE-FFFD-844D-AC33-8E6B27E93B94}" type="slidenum">
              <a:rPr lang="en-US" smtClean="0"/>
              <a:t>‹#›</a:t>
            </a:fld>
            <a:endParaRPr lang="en-US"/>
          </a:p>
        </p:txBody>
      </p:sp>
    </p:spTree>
    <p:extLst>
      <p:ext uri="{BB962C8B-B14F-4D97-AF65-F5344CB8AC3E}">
        <p14:creationId xmlns:p14="http://schemas.microsoft.com/office/powerpoint/2010/main" val="857051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1A3A2-9F79-22AE-11B5-6D664BDE905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9228FB4D-82EC-11CE-B02E-827986E0F5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E15FA9C-542C-1814-E5F5-D492D92C16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54DB133-8629-6B0C-60E9-CC501AF8EC7C}"/>
              </a:ext>
            </a:extLst>
          </p:cNvPr>
          <p:cNvSpPr>
            <a:spLocks noGrp="1"/>
          </p:cNvSpPr>
          <p:nvPr>
            <p:ph type="dt" sz="half" idx="10"/>
          </p:nvPr>
        </p:nvSpPr>
        <p:spPr/>
        <p:txBody>
          <a:bodyPr/>
          <a:lstStyle/>
          <a:p>
            <a:fld id="{B597530D-4668-9D43-8743-0983550B6ABD}" type="datetimeFigureOut">
              <a:rPr lang="en-US" smtClean="0"/>
              <a:t>1/14/23</a:t>
            </a:fld>
            <a:endParaRPr lang="en-US"/>
          </a:p>
        </p:txBody>
      </p:sp>
      <p:sp>
        <p:nvSpPr>
          <p:cNvPr id="6" name="Footer Placeholder 5">
            <a:extLst>
              <a:ext uri="{FF2B5EF4-FFF2-40B4-BE49-F238E27FC236}">
                <a16:creationId xmlns:a16="http://schemas.microsoft.com/office/drawing/2014/main" id="{E5F5D688-D5F3-7280-8AC0-F83449C451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0C20F0-CD05-2CF4-1327-7B78E18A40FF}"/>
              </a:ext>
            </a:extLst>
          </p:cNvPr>
          <p:cNvSpPr>
            <a:spLocks noGrp="1"/>
          </p:cNvSpPr>
          <p:nvPr>
            <p:ph type="sldNum" sz="quarter" idx="12"/>
          </p:nvPr>
        </p:nvSpPr>
        <p:spPr/>
        <p:txBody>
          <a:bodyPr/>
          <a:lstStyle/>
          <a:p>
            <a:fld id="{4D1BA9DE-FFFD-844D-AC33-8E6B27E93B94}" type="slidenum">
              <a:rPr lang="en-US" smtClean="0"/>
              <a:t>‹#›</a:t>
            </a:fld>
            <a:endParaRPr lang="en-US"/>
          </a:p>
        </p:txBody>
      </p:sp>
    </p:spTree>
    <p:extLst>
      <p:ext uri="{BB962C8B-B14F-4D97-AF65-F5344CB8AC3E}">
        <p14:creationId xmlns:p14="http://schemas.microsoft.com/office/powerpoint/2010/main" val="984219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3AF3C44-C19B-1241-7B48-7C2BE01D2B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516C6468-A68D-A93A-576A-E8C5F1A3D6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BFAFDA3-B318-46D1-B9D0-52A69E7176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97530D-4668-9D43-8743-0983550B6ABD}" type="datetimeFigureOut">
              <a:rPr lang="en-US" smtClean="0"/>
              <a:t>1/14/23</a:t>
            </a:fld>
            <a:endParaRPr lang="en-US"/>
          </a:p>
        </p:txBody>
      </p:sp>
      <p:sp>
        <p:nvSpPr>
          <p:cNvPr id="5" name="Footer Placeholder 4">
            <a:extLst>
              <a:ext uri="{FF2B5EF4-FFF2-40B4-BE49-F238E27FC236}">
                <a16:creationId xmlns:a16="http://schemas.microsoft.com/office/drawing/2014/main" id="{4C243CF2-4E9E-8316-A491-3C63149385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F120394-F803-6FE7-CB21-53E6F50536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1BA9DE-FFFD-844D-AC33-8E6B27E93B94}" type="slidenum">
              <a:rPr lang="en-US" smtClean="0"/>
              <a:t>‹#›</a:t>
            </a:fld>
            <a:endParaRPr lang="en-US"/>
          </a:p>
        </p:txBody>
      </p:sp>
    </p:spTree>
    <p:extLst>
      <p:ext uri="{BB962C8B-B14F-4D97-AF65-F5344CB8AC3E}">
        <p14:creationId xmlns:p14="http://schemas.microsoft.com/office/powerpoint/2010/main" val="7508225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7.xml"/><Relationship Id="rId7" Type="http://schemas.openxmlformats.org/officeDocument/2006/relationships/image" Target="../media/image6.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9.jpeg"/><Relationship Id="rId9"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g"/><Relationship Id="rId9"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g"/><Relationship Id="rId9"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7.xml"/><Relationship Id="rId7" Type="http://schemas.openxmlformats.org/officeDocument/2006/relationships/image" Target="../media/image6.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12.emf"/><Relationship Id="rId9"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7.xml"/><Relationship Id="rId7" Type="http://schemas.openxmlformats.org/officeDocument/2006/relationships/image" Target="../media/image6.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13.emf"/><Relationship Id="rId9"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5.png"/><Relationship Id="rId3" Type="http://schemas.microsoft.com/office/2007/relationships/media" Target="../media/media1.mp3"/><Relationship Id="rId7" Type="http://schemas.openxmlformats.org/officeDocument/2006/relationships/image" Target="../media/image6.png"/><Relationship Id="rId12" Type="http://schemas.openxmlformats.org/officeDocument/2006/relationships/image" Target="../media/image4.jp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4.png"/><Relationship Id="rId11" Type="http://schemas.openxmlformats.org/officeDocument/2006/relationships/image" Target="../media/image16.jpg"/><Relationship Id="rId5" Type="http://schemas.openxmlformats.org/officeDocument/2006/relationships/slideLayout" Target="../slideLayouts/slideLayout7.xml"/><Relationship Id="rId10" Type="http://schemas.openxmlformats.org/officeDocument/2006/relationships/image" Target="../media/image3.png"/><Relationship Id="rId4" Type="http://schemas.openxmlformats.org/officeDocument/2006/relationships/audio" Target="../media/media1.mp3"/><Relationship Id="rId9" Type="http://schemas.openxmlformats.org/officeDocument/2006/relationships/image" Target="../media/image15.emf"/></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emf"/><Relationship Id="rId1" Type="http://schemas.openxmlformats.org/officeDocument/2006/relationships/slideLayout" Target="../slideLayouts/slideLayout7.xml"/><Relationship Id="rId5" Type="http://schemas.openxmlformats.org/officeDocument/2006/relationships/image" Target="../media/image16.jp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15.emf"/><Relationship Id="rId13" Type="http://schemas.openxmlformats.org/officeDocument/2006/relationships/image" Target="../media/image5.png"/><Relationship Id="rId3" Type="http://schemas.microsoft.com/office/2007/relationships/media" Target="../media/media2.mp3"/><Relationship Id="rId7" Type="http://schemas.openxmlformats.org/officeDocument/2006/relationships/image" Target="../media/image2.png"/><Relationship Id="rId12" Type="http://schemas.openxmlformats.org/officeDocument/2006/relationships/image" Target="../media/image4.jp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6.png"/><Relationship Id="rId11" Type="http://schemas.openxmlformats.org/officeDocument/2006/relationships/image" Target="../media/image14.png"/><Relationship Id="rId5" Type="http://schemas.openxmlformats.org/officeDocument/2006/relationships/slideLayout" Target="../slideLayouts/slideLayout7.xml"/><Relationship Id="rId10" Type="http://schemas.openxmlformats.org/officeDocument/2006/relationships/image" Target="../media/image17.jpg"/><Relationship Id="rId4" Type="http://schemas.openxmlformats.org/officeDocument/2006/relationships/audio" Target="../media/media2.mp3"/><Relationship Id="rId9"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emf"/><Relationship Id="rId1" Type="http://schemas.openxmlformats.org/officeDocument/2006/relationships/slideLayout" Target="../slideLayouts/slideLayout7.xml"/><Relationship Id="rId5" Type="http://schemas.openxmlformats.org/officeDocument/2006/relationships/image" Target="../media/image17.jpg"/><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5.png"/><Relationship Id="rId3" Type="http://schemas.microsoft.com/office/2007/relationships/media" Target="../media/media2.mp3"/><Relationship Id="rId7" Type="http://schemas.openxmlformats.org/officeDocument/2006/relationships/image" Target="../media/image18.jpg"/><Relationship Id="rId12" Type="http://schemas.openxmlformats.org/officeDocument/2006/relationships/image" Target="../media/image4.jp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6.png"/><Relationship Id="rId11" Type="http://schemas.openxmlformats.org/officeDocument/2006/relationships/image" Target="../media/image14.png"/><Relationship Id="rId5" Type="http://schemas.openxmlformats.org/officeDocument/2006/relationships/slideLayout" Target="../slideLayouts/slideLayout7.xml"/><Relationship Id="rId10" Type="http://schemas.openxmlformats.org/officeDocument/2006/relationships/image" Target="../media/image3.png"/><Relationship Id="rId4" Type="http://schemas.openxmlformats.org/officeDocument/2006/relationships/audio" Target="../media/media2.mp3"/><Relationship Id="rId9" Type="http://schemas.openxmlformats.org/officeDocument/2006/relationships/image" Target="../media/image15.emf"/></Relationships>
</file>

<file path=ppt/slides/_rels/slide3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8.jp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24.jpeg"/></Relationships>
</file>

<file path=ppt/slides/_rels/slide38.xml.rels><?xml version="1.0" encoding="UTF-8" standalone="yes"?>
<Relationships xmlns="http://schemas.openxmlformats.org/package/2006/relationships"><Relationship Id="rId8" Type="http://schemas.openxmlformats.org/officeDocument/2006/relationships/image" Target="../media/image23.jpeg"/><Relationship Id="rId3" Type="http://schemas.microsoft.com/office/2007/relationships/media" Target="../media/media2.mp3"/><Relationship Id="rId7" Type="http://schemas.openxmlformats.org/officeDocument/2006/relationships/image" Target="../media/image24.jpeg"/><Relationship Id="rId12" Type="http://schemas.openxmlformats.org/officeDocument/2006/relationships/image" Target="../media/image5.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14.png"/><Relationship Id="rId11" Type="http://schemas.openxmlformats.org/officeDocument/2006/relationships/image" Target="../media/image4.jpg"/><Relationship Id="rId5" Type="http://schemas.openxmlformats.org/officeDocument/2006/relationships/slideLayout" Target="../slideLayouts/slideLayout7.xml"/><Relationship Id="rId10" Type="http://schemas.openxmlformats.org/officeDocument/2006/relationships/image" Target="../media/image2.png"/><Relationship Id="rId4" Type="http://schemas.openxmlformats.org/officeDocument/2006/relationships/audio" Target="../media/media2.mp3"/><Relationship Id="rId9" Type="http://schemas.openxmlformats.org/officeDocument/2006/relationships/image" Target="../media/image22.jpeg"/></Relationships>
</file>

<file path=ppt/slides/_rels/slide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8.png"/><Relationship Id="rId4" Type="http://schemas.openxmlformats.org/officeDocument/2006/relationships/image" Target="../media/image4.jp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xt&#10;&#10;Description automatically generated with low confidence">
            <a:extLst>
              <a:ext uri="{FF2B5EF4-FFF2-40B4-BE49-F238E27FC236}">
                <a16:creationId xmlns:a16="http://schemas.microsoft.com/office/drawing/2014/main" id="{D1A12E36-8683-1757-DC54-F922D08DE8DE}"/>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7283844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62D3902-4253-4323-95FC-CB607C9F74DA}"/>
              </a:ext>
            </a:extLst>
          </p:cNvPr>
          <p:cNvSpPr/>
          <p:nvPr/>
        </p:nvSpPr>
        <p:spPr>
          <a:xfrm>
            <a:off x="2067340" y="1573841"/>
            <a:ext cx="9687329" cy="859083"/>
          </a:xfrm>
          <a:prstGeom prst="rec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prstClr val="black"/>
                </a:solidFill>
                <a:effectLst/>
                <a:uLnTx/>
                <a:uFillTx/>
                <a:latin typeface="Calibri" panose="020F0502020204030204"/>
                <a:ea typeface="+mn-ea"/>
                <a:cs typeface="+mn-cs"/>
              </a:rPr>
              <a:t>Advantages of pre-paid cards</a:t>
            </a:r>
          </a:p>
        </p:txBody>
      </p:sp>
      <p:sp>
        <p:nvSpPr>
          <p:cNvPr id="4" name="Arrow 3">
            <a:extLst>
              <a:ext uri="{FF2B5EF4-FFF2-40B4-BE49-F238E27FC236}">
                <a16:creationId xmlns:a16="http://schemas.microsoft.com/office/drawing/2014/main" id="{CC9852CC-2B1A-49F8-9A47-1083C4206833}"/>
              </a:ext>
            </a:extLst>
          </p:cNvPr>
          <p:cNvSpPr/>
          <p:nvPr/>
        </p:nvSpPr>
        <p:spPr>
          <a:xfrm>
            <a:off x="2067340" y="2945661"/>
            <a:ext cx="1545398" cy="825500"/>
          </a:xfrm>
          <a:prstGeom prst="homePlate">
            <a:avLst/>
          </a:prstGeom>
          <a:solidFill>
            <a:srgbClr val="049E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000" b="1" dirty="0">
                <a:solidFill>
                  <a:srgbClr val="FFFFFF"/>
                </a:solidFill>
              </a:rPr>
              <a:t>1</a:t>
            </a:r>
          </a:p>
        </p:txBody>
      </p:sp>
      <p:sp>
        <p:nvSpPr>
          <p:cNvPr id="10" name="Arrow 9">
            <a:extLst>
              <a:ext uri="{FF2B5EF4-FFF2-40B4-BE49-F238E27FC236}">
                <a16:creationId xmlns:a16="http://schemas.microsoft.com/office/drawing/2014/main" id="{785CB3E8-00A2-49ED-A06D-74294DB25AC5}"/>
              </a:ext>
            </a:extLst>
          </p:cNvPr>
          <p:cNvSpPr/>
          <p:nvPr/>
        </p:nvSpPr>
        <p:spPr>
          <a:xfrm>
            <a:off x="2067340" y="4613317"/>
            <a:ext cx="1545398" cy="825500"/>
          </a:xfrm>
          <a:prstGeom prst="homePlate">
            <a:avLst/>
          </a:prstGeom>
          <a:solidFill>
            <a:srgbClr val="049E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000" b="1" dirty="0">
                <a:solidFill>
                  <a:srgbClr val="FFFFFF"/>
                </a:solidFill>
              </a:rPr>
              <a:t>2</a:t>
            </a:r>
          </a:p>
        </p:txBody>
      </p:sp>
      <p:sp>
        <p:nvSpPr>
          <p:cNvPr id="14" name="Rectangle 13">
            <a:extLst>
              <a:ext uri="{FF2B5EF4-FFF2-40B4-BE49-F238E27FC236}">
                <a16:creationId xmlns:a16="http://schemas.microsoft.com/office/drawing/2014/main" id="{C5BCA3A0-8674-4E34-83E4-4F75705D774C}"/>
              </a:ext>
            </a:extLst>
          </p:cNvPr>
          <p:cNvSpPr/>
          <p:nvPr/>
        </p:nvSpPr>
        <p:spPr>
          <a:xfrm>
            <a:off x="3650317" y="2721063"/>
            <a:ext cx="8104352" cy="157475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r>
              <a:rPr lang="en-US" sz="2800" b="1" dirty="0">
                <a:solidFill>
                  <a:prstClr val="black"/>
                </a:solidFill>
              </a:rPr>
              <a:t>Good for budgeting</a:t>
            </a:r>
            <a:r>
              <a:rPr lang="en-US" sz="2800" dirty="0">
                <a:solidFill>
                  <a:prstClr val="black"/>
                </a:solidFill>
              </a:rPr>
              <a:t>: a good choice for those on a budget, e.g., for parents who want to keep an eye on their children's spending. You can only spend or withdraw the amount added to the card.</a:t>
            </a:r>
          </a:p>
        </p:txBody>
      </p:sp>
      <p:sp>
        <p:nvSpPr>
          <p:cNvPr id="15" name="Rectangle 14">
            <a:extLst>
              <a:ext uri="{FF2B5EF4-FFF2-40B4-BE49-F238E27FC236}">
                <a16:creationId xmlns:a16="http://schemas.microsoft.com/office/drawing/2014/main" id="{EB2DB88C-C403-4023-8640-6BADB57D33EB}"/>
              </a:ext>
            </a:extLst>
          </p:cNvPr>
          <p:cNvSpPr/>
          <p:nvPr/>
        </p:nvSpPr>
        <p:spPr>
          <a:xfrm>
            <a:off x="3650317" y="4435212"/>
            <a:ext cx="8104352" cy="1574753"/>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r>
              <a:rPr lang="en-US" sz="2800" b="1" dirty="0">
                <a:solidFill>
                  <a:prstClr val="black"/>
                </a:solidFill>
              </a:rPr>
              <a:t>Easy to obtain: </a:t>
            </a:r>
            <a:r>
              <a:rPr lang="en-US" sz="2800" dirty="0">
                <a:solidFill>
                  <a:prstClr val="black"/>
                </a:solidFill>
              </a:rPr>
              <a:t>don't require a credit check and, as a result, they are easier to get hold of than credit or debit cards.</a:t>
            </a:r>
          </a:p>
        </p:txBody>
      </p:sp>
      <p:cxnSp>
        <p:nvCxnSpPr>
          <p:cNvPr id="2" name="Straight Connector 1">
            <a:extLst>
              <a:ext uri="{FF2B5EF4-FFF2-40B4-BE49-F238E27FC236}">
                <a16:creationId xmlns:a16="http://schemas.microsoft.com/office/drawing/2014/main" id="{1D3C7261-8336-68C4-4DB1-C62FB0845E10}"/>
              </a:ext>
            </a:extLst>
          </p:cNvPr>
          <p:cNvCxnSpPr/>
          <p:nvPr/>
        </p:nvCxnSpPr>
        <p:spPr>
          <a:xfrm>
            <a:off x="1856961" y="0"/>
            <a:ext cx="0" cy="6239434"/>
          </a:xfrm>
          <a:prstGeom prst="line">
            <a:avLst/>
          </a:prstGeom>
          <a:ln w="127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431870F7-24FD-1B34-9A2F-6A69765D0D2A}"/>
              </a:ext>
            </a:extLst>
          </p:cNvPr>
          <p:cNvSpPr/>
          <p:nvPr/>
        </p:nvSpPr>
        <p:spPr>
          <a:xfrm>
            <a:off x="2067340" y="318002"/>
            <a:ext cx="9687331" cy="1018805"/>
          </a:xfrm>
          <a:prstGeom prst="rect">
            <a:avLst/>
          </a:prstGeom>
          <a:solidFill>
            <a:srgbClr val="049EE6"/>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FFFF"/>
                </a:solidFill>
                <a:effectLst>
                  <a:outerShdw blurRad="38100" dist="38100" dir="2700000" algn="tl">
                    <a:srgbClr val="000000">
                      <a:alpha val="43137"/>
                    </a:srgbClr>
                  </a:outerShdw>
                </a:effectLst>
              </a:rPr>
              <a:t>GIVE ME 2…</a:t>
            </a:r>
          </a:p>
        </p:txBody>
      </p:sp>
      <p:grpSp>
        <p:nvGrpSpPr>
          <p:cNvPr id="11" name="Group 10">
            <a:extLst>
              <a:ext uri="{FF2B5EF4-FFF2-40B4-BE49-F238E27FC236}">
                <a16:creationId xmlns:a16="http://schemas.microsoft.com/office/drawing/2014/main" id="{A9B1B97F-DBF4-5309-5E82-44AD951E171B}"/>
              </a:ext>
            </a:extLst>
          </p:cNvPr>
          <p:cNvGrpSpPr/>
          <p:nvPr/>
        </p:nvGrpSpPr>
        <p:grpSpPr>
          <a:xfrm>
            <a:off x="0" y="6239434"/>
            <a:ext cx="12191997" cy="618565"/>
            <a:chOff x="0" y="0"/>
            <a:chExt cx="12192000" cy="6858000"/>
          </a:xfrm>
        </p:grpSpPr>
        <p:sp>
          <p:nvSpPr>
            <p:cNvPr id="13" name="Rectangle 12">
              <a:extLst>
                <a:ext uri="{FF2B5EF4-FFF2-40B4-BE49-F238E27FC236}">
                  <a16:creationId xmlns:a16="http://schemas.microsoft.com/office/drawing/2014/main" id="{F34DA980-C1DA-F54C-1231-A7C22402C173}"/>
                </a:ext>
              </a:extLst>
            </p:cNvPr>
            <p:cNvSpPr/>
            <p:nvPr/>
          </p:nvSpPr>
          <p:spPr>
            <a:xfrm>
              <a:off x="0" y="0"/>
              <a:ext cx="12192000"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81BA14F5-4971-83A1-C535-F8A5C3514BDC}"/>
                </a:ext>
              </a:extLst>
            </p:cNvPr>
            <p:cNvGrpSpPr/>
            <p:nvPr/>
          </p:nvGrpSpPr>
          <p:grpSpPr>
            <a:xfrm>
              <a:off x="4529957" y="0"/>
              <a:ext cx="7662043" cy="6858000"/>
              <a:chOff x="4529957" y="0"/>
              <a:chExt cx="7662043" cy="6858000"/>
            </a:xfrm>
          </p:grpSpPr>
          <p:sp>
            <p:nvSpPr>
              <p:cNvPr id="22" name="Parallelogram 21">
                <a:extLst>
                  <a:ext uri="{FF2B5EF4-FFF2-40B4-BE49-F238E27FC236}">
                    <a16:creationId xmlns:a16="http://schemas.microsoft.com/office/drawing/2014/main" id="{60E24B15-4F28-F7AD-D6B2-69E9033BA200}"/>
                  </a:ext>
                </a:extLst>
              </p:cNvPr>
              <p:cNvSpPr/>
              <p:nvPr/>
            </p:nvSpPr>
            <p:spPr>
              <a:xfrm>
                <a:off x="4529957" y="0"/>
                <a:ext cx="7325711" cy="6858000"/>
              </a:xfrm>
              <a:prstGeom prst="parallelogram">
                <a:avLst>
                  <a:gd name="adj" fmla="val 36207"/>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3FFB75EE-1737-8493-676D-9400A8D72FD7}"/>
                  </a:ext>
                </a:extLst>
              </p:cNvPr>
              <p:cNvSpPr/>
              <p:nvPr/>
            </p:nvSpPr>
            <p:spPr>
              <a:xfrm>
                <a:off x="7294179" y="0"/>
                <a:ext cx="4897821"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 name="Group 23">
            <a:extLst>
              <a:ext uri="{FF2B5EF4-FFF2-40B4-BE49-F238E27FC236}">
                <a16:creationId xmlns:a16="http://schemas.microsoft.com/office/drawing/2014/main" id="{48B98FC2-D040-6FD4-EF05-22C71DA62C56}"/>
              </a:ext>
            </a:extLst>
          </p:cNvPr>
          <p:cNvGrpSpPr/>
          <p:nvPr/>
        </p:nvGrpSpPr>
        <p:grpSpPr>
          <a:xfrm>
            <a:off x="137019" y="6358476"/>
            <a:ext cx="4219142" cy="395869"/>
            <a:chOff x="974693" y="6379619"/>
            <a:chExt cx="4219142" cy="395869"/>
          </a:xfrm>
        </p:grpSpPr>
        <p:sp>
          <p:nvSpPr>
            <p:cNvPr id="25" name="TextBox 24">
              <a:extLst>
                <a:ext uri="{FF2B5EF4-FFF2-40B4-BE49-F238E27FC236}">
                  <a16:creationId xmlns:a16="http://schemas.microsoft.com/office/drawing/2014/main" id="{C52797A1-678A-91E2-E19A-63676B3A2B37}"/>
                </a:ext>
              </a:extLst>
            </p:cNvPr>
            <p:cNvSpPr txBox="1"/>
            <p:nvPr/>
          </p:nvSpPr>
          <p:spPr>
            <a:xfrm>
              <a:off x="4234017" y="6379619"/>
              <a:ext cx="959818" cy="380480"/>
            </a:xfrm>
            <a:prstGeom prst="rect">
              <a:avLst/>
            </a:prstGeom>
            <a:solidFill>
              <a:schemeClr val="bg1"/>
            </a:solidFill>
          </p:spPr>
          <p:txBody>
            <a:bodyPr wrap="square" lIns="108000" tIns="36000" rIns="108000" bIns="36000" rtlCol="0">
              <a:spAutoFit/>
            </a:bodyPr>
            <a:lstStyle/>
            <a:p>
              <a:r>
                <a:rPr lang="en-US" sz="2000" b="1" dirty="0">
                  <a:solidFill>
                    <a:srgbClr val="00B0F0"/>
                  </a:solidFill>
                </a:rPr>
                <a:t>UNIT 3</a:t>
              </a:r>
            </a:p>
          </p:txBody>
        </p:sp>
        <p:sp>
          <p:nvSpPr>
            <p:cNvPr id="26" name="TextBox 25">
              <a:extLst>
                <a:ext uri="{FF2B5EF4-FFF2-40B4-BE49-F238E27FC236}">
                  <a16:creationId xmlns:a16="http://schemas.microsoft.com/office/drawing/2014/main" id="{FEA141DA-06D7-820B-A153-59635E3098E6}"/>
                </a:ext>
              </a:extLst>
            </p:cNvPr>
            <p:cNvSpPr txBox="1"/>
            <p:nvPr/>
          </p:nvSpPr>
          <p:spPr>
            <a:xfrm>
              <a:off x="974693" y="6379619"/>
              <a:ext cx="3259321" cy="395869"/>
            </a:xfrm>
            <a:prstGeom prst="rect">
              <a:avLst/>
            </a:prstGeom>
            <a:noFill/>
          </p:spPr>
          <p:txBody>
            <a:bodyPr wrap="square" lIns="108000" tIns="36000" rIns="108000" bIns="36000" rtlCol="0">
              <a:spAutoFit/>
            </a:bodyPr>
            <a:lstStyle/>
            <a:p>
              <a:r>
                <a:rPr lang="en-US" sz="2100" b="1" dirty="0">
                  <a:solidFill>
                    <a:schemeClr val="bg1"/>
                  </a:solidFill>
                </a:rPr>
                <a:t>BTEC NATIONAL BUSINESS</a:t>
              </a:r>
            </a:p>
          </p:txBody>
        </p:sp>
      </p:grpSp>
      <p:pic>
        <p:nvPicPr>
          <p:cNvPr id="27" name="Picture 26" descr="Logo&#10;&#10;Description automatically generated">
            <a:extLst>
              <a:ext uri="{FF2B5EF4-FFF2-40B4-BE49-F238E27FC236}">
                <a16:creationId xmlns:a16="http://schemas.microsoft.com/office/drawing/2014/main" id="{DC24021B-3A8E-5786-059D-8BD85828FA38}"/>
              </a:ext>
            </a:extLst>
          </p:cNvPr>
          <p:cNvPicPr>
            <a:picLocks noChangeAspect="1"/>
          </p:cNvPicPr>
          <p:nvPr/>
        </p:nvPicPr>
        <p:blipFill>
          <a:blip r:embed="rId2"/>
          <a:stretch>
            <a:fillRect/>
          </a:stretch>
        </p:blipFill>
        <p:spPr>
          <a:xfrm>
            <a:off x="10643191" y="6348426"/>
            <a:ext cx="1212477" cy="369658"/>
          </a:xfrm>
          <a:prstGeom prst="rect">
            <a:avLst/>
          </a:prstGeom>
        </p:spPr>
      </p:pic>
      <p:pic>
        <p:nvPicPr>
          <p:cNvPr id="28" name="Picture 27" descr="Logo&#10;&#10;Description automatically generated">
            <a:extLst>
              <a:ext uri="{FF2B5EF4-FFF2-40B4-BE49-F238E27FC236}">
                <a16:creationId xmlns:a16="http://schemas.microsoft.com/office/drawing/2014/main" id="{849BC0B8-F893-F79E-55E8-2DE486684B1A}"/>
              </a:ext>
            </a:extLst>
          </p:cNvPr>
          <p:cNvPicPr>
            <a:picLocks noChangeAspect="1"/>
          </p:cNvPicPr>
          <p:nvPr/>
        </p:nvPicPr>
        <p:blipFill>
          <a:blip r:embed="rId3"/>
          <a:stretch>
            <a:fillRect/>
          </a:stretch>
        </p:blipFill>
        <p:spPr>
          <a:xfrm>
            <a:off x="4863349" y="6334759"/>
            <a:ext cx="1048717" cy="443302"/>
          </a:xfrm>
          <a:prstGeom prst="rect">
            <a:avLst/>
          </a:prstGeom>
        </p:spPr>
      </p:pic>
    </p:spTree>
    <p:extLst>
      <p:ext uri="{BB962C8B-B14F-4D97-AF65-F5344CB8AC3E}">
        <p14:creationId xmlns:p14="http://schemas.microsoft.com/office/powerpoint/2010/main" val="23195699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fill="hold"/>
                                        <p:tgtEl>
                                          <p:spTgt spid="15"/>
                                        </p:tgtEl>
                                        <p:attrNameLst>
                                          <p:attrName>ppt_x</p:attrName>
                                        </p:attrNameLst>
                                      </p:cBhvr>
                                      <p:tavLst>
                                        <p:tav tm="0">
                                          <p:val>
                                            <p:strVal val="1+#ppt_w/2"/>
                                          </p:val>
                                        </p:tav>
                                        <p:tav tm="100000">
                                          <p:val>
                                            <p:strVal val="#ppt_x"/>
                                          </p:val>
                                        </p:tav>
                                      </p:tavLst>
                                    </p:anim>
                                    <p:anim calcmode="lin" valueType="num">
                                      <p:cBhvr additive="base">
                                        <p:cTn id="21"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4"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o Compare Gio Compario Advert | WORST ADVERTS? | Wynne Evans - YouTube">
            <a:extLst>
              <a:ext uri="{FF2B5EF4-FFF2-40B4-BE49-F238E27FC236}">
                <a16:creationId xmlns:a16="http://schemas.microsoft.com/office/drawing/2014/main" id="{73ADE347-7CF0-883C-D1B0-710E4B5637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94177" y="2195496"/>
            <a:ext cx="4561488" cy="2565837"/>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C0BDB1B3-B89E-4435-8F1F-22BE18FEA06D}"/>
              </a:ext>
            </a:extLst>
          </p:cNvPr>
          <p:cNvSpPr/>
          <p:nvPr/>
        </p:nvSpPr>
        <p:spPr>
          <a:xfrm>
            <a:off x="2067340" y="318002"/>
            <a:ext cx="9687331" cy="1373638"/>
          </a:xfrm>
          <a:prstGeom prst="rect">
            <a:avLst/>
          </a:prstGeom>
          <a:solidFill>
            <a:srgbClr val="049EE6"/>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a:solidFill>
                  <a:srgbClr val="FFFFFF"/>
                </a:solidFill>
                <a:effectLst>
                  <a:outerShdw blurRad="38100" dist="38100" dir="2700000" algn="tl">
                    <a:srgbClr val="000000">
                      <a:alpha val="43137"/>
                    </a:srgbClr>
                  </a:outerShdw>
                </a:effectLst>
              </a:rPr>
              <a:t>GIVE ME 2…</a:t>
            </a:r>
          </a:p>
        </p:txBody>
      </p:sp>
      <p:sp>
        <p:nvSpPr>
          <p:cNvPr id="2" name="Oval 1">
            <a:extLst>
              <a:ext uri="{FF2B5EF4-FFF2-40B4-BE49-F238E27FC236}">
                <a16:creationId xmlns:a16="http://schemas.microsoft.com/office/drawing/2014/main" id="{FCC56FD7-26B7-4147-8F69-A5A0B7F7E00D}"/>
              </a:ext>
            </a:extLst>
          </p:cNvPr>
          <p:cNvSpPr/>
          <p:nvPr/>
        </p:nvSpPr>
        <p:spPr>
          <a:xfrm>
            <a:off x="10246267" y="369707"/>
            <a:ext cx="1242153" cy="124215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descr="A picture containing white, photo, black, plate&#10;&#10;Description automatically generated">
            <a:extLst>
              <a:ext uri="{FF2B5EF4-FFF2-40B4-BE49-F238E27FC236}">
                <a16:creationId xmlns:a16="http://schemas.microsoft.com/office/drawing/2014/main" id="{C3CD86C4-67A5-41A6-9FE2-895D2AC47B02}"/>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287000" y="387877"/>
            <a:ext cx="1176020" cy="1205813"/>
          </a:xfrm>
          <a:prstGeom prst="rect">
            <a:avLst/>
          </a:prstGeom>
        </p:spPr>
      </p:pic>
      <p:pic>
        <p:nvPicPr>
          <p:cNvPr id="8" name="Picture 7">
            <a:extLst>
              <a:ext uri="{FF2B5EF4-FFF2-40B4-BE49-F238E27FC236}">
                <a16:creationId xmlns:a16="http://schemas.microsoft.com/office/drawing/2014/main" id="{5AFF4480-87B5-4EF4-AC22-1D484E7C975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840956" y="360783"/>
            <a:ext cx="68108" cy="1260000"/>
          </a:xfrm>
          <a:prstGeom prst="rect">
            <a:avLst/>
          </a:prstGeom>
        </p:spPr>
      </p:pic>
      <p:sp>
        <p:nvSpPr>
          <p:cNvPr id="22" name="Oval 21">
            <a:extLst>
              <a:ext uri="{FF2B5EF4-FFF2-40B4-BE49-F238E27FC236}">
                <a16:creationId xmlns:a16="http://schemas.microsoft.com/office/drawing/2014/main" id="{58694381-4F67-4FC1-999A-C82F2E0D5296}"/>
              </a:ext>
            </a:extLst>
          </p:cNvPr>
          <p:cNvSpPr/>
          <p:nvPr/>
        </p:nvSpPr>
        <p:spPr>
          <a:xfrm>
            <a:off x="10785010" y="900783"/>
            <a:ext cx="180000" cy="180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Guiton Sketch - Kevin MacLeod">
            <a:hlinkClick r:id="" action="ppaction://media"/>
            <a:extLst>
              <a:ext uri="{FF2B5EF4-FFF2-40B4-BE49-F238E27FC236}">
                <a16:creationId xmlns:a16="http://schemas.microsoft.com/office/drawing/2014/main" id="{F5E0518F-04E9-4971-BDF9-1B536FA79C30}"/>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2378442" y="0"/>
            <a:ext cx="406400" cy="406400"/>
          </a:xfrm>
          <a:prstGeom prst="rect">
            <a:avLst/>
          </a:prstGeom>
        </p:spPr>
      </p:pic>
      <p:sp>
        <p:nvSpPr>
          <p:cNvPr id="12" name="Rectangle 11">
            <a:extLst>
              <a:ext uri="{FF2B5EF4-FFF2-40B4-BE49-F238E27FC236}">
                <a16:creationId xmlns:a16="http://schemas.microsoft.com/office/drawing/2014/main" id="{C62D3902-4253-4323-95FC-CB607C9F74DA}"/>
              </a:ext>
            </a:extLst>
          </p:cNvPr>
          <p:cNvSpPr/>
          <p:nvPr/>
        </p:nvSpPr>
        <p:spPr>
          <a:xfrm>
            <a:off x="2067340" y="2124766"/>
            <a:ext cx="5226835" cy="2790134"/>
          </a:xfrm>
          <a:prstGeom prst="rec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5400" b="1" dirty="0">
                <a:solidFill>
                  <a:prstClr val="black"/>
                </a:solidFill>
                <a:latin typeface="Calibri" panose="020F0502020204030204"/>
              </a:rPr>
              <a:t>…features of price comparison websites</a:t>
            </a:r>
            <a:endPar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4" name="Straight Connector 3">
            <a:extLst>
              <a:ext uri="{FF2B5EF4-FFF2-40B4-BE49-F238E27FC236}">
                <a16:creationId xmlns:a16="http://schemas.microsoft.com/office/drawing/2014/main" id="{91388009-A39E-B9F6-E2FD-8E210684E6B5}"/>
              </a:ext>
            </a:extLst>
          </p:cNvPr>
          <p:cNvCxnSpPr/>
          <p:nvPr/>
        </p:nvCxnSpPr>
        <p:spPr>
          <a:xfrm>
            <a:off x="1856961" y="0"/>
            <a:ext cx="0" cy="6239434"/>
          </a:xfrm>
          <a:prstGeom prst="line">
            <a:avLst/>
          </a:prstGeom>
          <a:ln w="127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AB683083-303C-280F-8F9F-DA34265BFD2E}"/>
              </a:ext>
            </a:extLst>
          </p:cNvPr>
          <p:cNvGrpSpPr/>
          <p:nvPr/>
        </p:nvGrpSpPr>
        <p:grpSpPr>
          <a:xfrm>
            <a:off x="0" y="6239434"/>
            <a:ext cx="12191997" cy="618565"/>
            <a:chOff x="0" y="0"/>
            <a:chExt cx="12192000" cy="6858000"/>
          </a:xfrm>
        </p:grpSpPr>
        <p:sp>
          <p:nvSpPr>
            <p:cNvPr id="20" name="Rectangle 19">
              <a:extLst>
                <a:ext uri="{FF2B5EF4-FFF2-40B4-BE49-F238E27FC236}">
                  <a16:creationId xmlns:a16="http://schemas.microsoft.com/office/drawing/2014/main" id="{7D9966F3-3C77-6441-6CF4-B1DAE6C07380}"/>
                </a:ext>
              </a:extLst>
            </p:cNvPr>
            <p:cNvSpPr/>
            <p:nvPr/>
          </p:nvSpPr>
          <p:spPr>
            <a:xfrm>
              <a:off x="0" y="0"/>
              <a:ext cx="12192000"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E3D23E91-3AD8-8B7E-6D39-66F7CC591755}"/>
                </a:ext>
              </a:extLst>
            </p:cNvPr>
            <p:cNvGrpSpPr/>
            <p:nvPr/>
          </p:nvGrpSpPr>
          <p:grpSpPr>
            <a:xfrm>
              <a:off x="4529957" y="0"/>
              <a:ext cx="7662043" cy="6858000"/>
              <a:chOff x="4529957" y="0"/>
              <a:chExt cx="7662043" cy="6858000"/>
            </a:xfrm>
          </p:grpSpPr>
          <p:sp>
            <p:nvSpPr>
              <p:cNvPr id="23" name="Parallelogram 22">
                <a:extLst>
                  <a:ext uri="{FF2B5EF4-FFF2-40B4-BE49-F238E27FC236}">
                    <a16:creationId xmlns:a16="http://schemas.microsoft.com/office/drawing/2014/main" id="{5129DC86-03C8-2A6D-B8BB-AC43C549A138}"/>
                  </a:ext>
                </a:extLst>
              </p:cNvPr>
              <p:cNvSpPr/>
              <p:nvPr/>
            </p:nvSpPr>
            <p:spPr>
              <a:xfrm>
                <a:off x="4529957" y="0"/>
                <a:ext cx="7325711" cy="6858000"/>
              </a:xfrm>
              <a:prstGeom prst="parallelogram">
                <a:avLst>
                  <a:gd name="adj" fmla="val 36207"/>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041030C3-D4D1-CC2F-D9A4-F5847421534E}"/>
                  </a:ext>
                </a:extLst>
              </p:cNvPr>
              <p:cNvSpPr/>
              <p:nvPr/>
            </p:nvSpPr>
            <p:spPr>
              <a:xfrm>
                <a:off x="7294179" y="0"/>
                <a:ext cx="4897821"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5" name="Group 24">
            <a:extLst>
              <a:ext uri="{FF2B5EF4-FFF2-40B4-BE49-F238E27FC236}">
                <a16:creationId xmlns:a16="http://schemas.microsoft.com/office/drawing/2014/main" id="{579A29AE-B4C7-1C70-8073-490B4E486CEE}"/>
              </a:ext>
            </a:extLst>
          </p:cNvPr>
          <p:cNvGrpSpPr/>
          <p:nvPr/>
        </p:nvGrpSpPr>
        <p:grpSpPr>
          <a:xfrm>
            <a:off x="137019" y="6358476"/>
            <a:ext cx="4219142" cy="395869"/>
            <a:chOff x="974693" y="6379619"/>
            <a:chExt cx="4219142" cy="395869"/>
          </a:xfrm>
        </p:grpSpPr>
        <p:sp>
          <p:nvSpPr>
            <p:cNvPr id="26" name="TextBox 25">
              <a:extLst>
                <a:ext uri="{FF2B5EF4-FFF2-40B4-BE49-F238E27FC236}">
                  <a16:creationId xmlns:a16="http://schemas.microsoft.com/office/drawing/2014/main" id="{A24A027F-BE5A-8F8A-29B6-18433045DB60}"/>
                </a:ext>
              </a:extLst>
            </p:cNvPr>
            <p:cNvSpPr txBox="1"/>
            <p:nvPr/>
          </p:nvSpPr>
          <p:spPr>
            <a:xfrm>
              <a:off x="4234017" y="6379619"/>
              <a:ext cx="959818" cy="380480"/>
            </a:xfrm>
            <a:prstGeom prst="rect">
              <a:avLst/>
            </a:prstGeom>
            <a:solidFill>
              <a:schemeClr val="bg1"/>
            </a:solidFill>
          </p:spPr>
          <p:txBody>
            <a:bodyPr wrap="square" lIns="108000" tIns="36000" rIns="108000" bIns="36000" rtlCol="0">
              <a:spAutoFit/>
            </a:bodyPr>
            <a:lstStyle/>
            <a:p>
              <a:r>
                <a:rPr lang="en-US" sz="2000" b="1" dirty="0">
                  <a:solidFill>
                    <a:srgbClr val="00B0F0"/>
                  </a:solidFill>
                </a:rPr>
                <a:t>UNIT 3</a:t>
              </a:r>
            </a:p>
          </p:txBody>
        </p:sp>
        <p:sp>
          <p:nvSpPr>
            <p:cNvPr id="27" name="TextBox 26">
              <a:extLst>
                <a:ext uri="{FF2B5EF4-FFF2-40B4-BE49-F238E27FC236}">
                  <a16:creationId xmlns:a16="http://schemas.microsoft.com/office/drawing/2014/main" id="{70E2CBBE-3A58-841D-3CAB-372E4E4E7233}"/>
                </a:ext>
              </a:extLst>
            </p:cNvPr>
            <p:cNvSpPr txBox="1"/>
            <p:nvPr/>
          </p:nvSpPr>
          <p:spPr>
            <a:xfrm>
              <a:off x="974693" y="6379619"/>
              <a:ext cx="3259321" cy="395869"/>
            </a:xfrm>
            <a:prstGeom prst="rect">
              <a:avLst/>
            </a:prstGeom>
            <a:noFill/>
          </p:spPr>
          <p:txBody>
            <a:bodyPr wrap="square" lIns="108000" tIns="36000" rIns="108000" bIns="36000" rtlCol="0">
              <a:spAutoFit/>
            </a:bodyPr>
            <a:lstStyle/>
            <a:p>
              <a:r>
                <a:rPr lang="en-US" sz="2100" b="1" dirty="0">
                  <a:solidFill>
                    <a:schemeClr val="bg1"/>
                  </a:solidFill>
                </a:rPr>
                <a:t>BTEC NATIONAL BUSINESS</a:t>
              </a:r>
            </a:p>
          </p:txBody>
        </p:sp>
      </p:grpSp>
      <p:pic>
        <p:nvPicPr>
          <p:cNvPr id="28" name="Picture 27" descr="Logo&#10;&#10;Description automatically generated">
            <a:extLst>
              <a:ext uri="{FF2B5EF4-FFF2-40B4-BE49-F238E27FC236}">
                <a16:creationId xmlns:a16="http://schemas.microsoft.com/office/drawing/2014/main" id="{84275F50-52B4-0642-9C59-36AF10530A78}"/>
              </a:ext>
            </a:extLst>
          </p:cNvPr>
          <p:cNvPicPr>
            <a:picLocks noChangeAspect="1"/>
          </p:cNvPicPr>
          <p:nvPr/>
        </p:nvPicPr>
        <p:blipFill>
          <a:blip r:embed="rId8"/>
          <a:stretch>
            <a:fillRect/>
          </a:stretch>
        </p:blipFill>
        <p:spPr>
          <a:xfrm>
            <a:off x="10643191" y="6348426"/>
            <a:ext cx="1212477" cy="369658"/>
          </a:xfrm>
          <a:prstGeom prst="rect">
            <a:avLst/>
          </a:prstGeom>
        </p:spPr>
      </p:pic>
      <p:pic>
        <p:nvPicPr>
          <p:cNvPr id="29" name="Picture 28" descr="Logo&#10;&#10;Description automatically generated">
            <a:extLst>
              <a:ext uri="{FF2B5EF4-FFF2-40B4-BE49-F238E27FC236}">
                <a16:creationId xmlns:a16="http://schemas.microsoft.com/office/drawing/2014/main" id="{9C9B3438-9508-AC4E-25DD-CE64A8801297}"/>
              </a:ext>
            </a:extLst>
          </p:cNvPr>
          <p:cNvPicPr>
            <a:picLocks noChangeAspect="1"/>
          </p:cNvPicPr>
          <p:nvPr/>
        </p:nvPicPr>
        <p:blipFill>
          <a:blip r:embed="rId9"/>
          <a:stretch>
            <a:fillRect/>
          </a:stretch>
        </p:blipFill>
        <p:spPr>
          <a:xfrm>
            <a:off x="4863349" y="6334759"/>
            <a:ext cx="1048717" cy="443302"/>
          </a:xfrm>
          <a:prstGeom prst="rect">
            <a:avLst/>
          </a:prstGeom>
        </p:spPr>
      </p:pic>
    </p:spTree>
    <p:extLst>
      <p:ext uri="{BB962C8B-B14F-4D97-AF65-F5344CB8AC3E}">
        <p14:creationId xmlns:p14="http://schemas.microsoft.com/office/powerpoint/2010/main" val="87508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10800000">
                                      <p:cBhvr>
                                        <p:cTn id="6" dur="34000" fill="hold"/>
                                        <p:tgtEl>
                                          <p:spTgt spid="8"/>
                                        </p:tgtEl>
                                        <p:attrNameLst>
                                          <p:attrName>r</p:attrName>
                                        </p:attrNameLst>
                                      </p:cBhvr>
                                    </p:animRot>
                                  </p:childTnLst>
                                </p:cTn>
                              </p:par>
                              <p:par>
                                <p:cTn id="7" presetID="1" presetClass="mediacall" presetSubtype="0" fill="hold" nodeType="withEffect">
                                  <p:stCondLst>
                                    <p:cond delay="0"/>
                                  </p:stCondLst>
                                  <p:childTnLst>
                                    <p:cmd type="call" cmd="playFrom(0.0)">
                                      <p:cBhvr>
                                        <p:cTn id="8" dur="34089"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9" fill="hold" display="0">
                  <p:stCondLst>
                    <p:cond delay="indefinite"/>
                  </p:stCondLst>
                  <p:endCondLst>
                    <p:cond evt="onStopAudio" delay="0">
                      <p:tgtEl>
                        <p:sldTgt/>
                      </p:tgtEl>
                    </p:cond>
                    <p:cond evt="onNext" delay="0">
                      <p:tgtEl>
                        <p:sldTgt/>
                      </p:tgtEl>
                    </p:cond>
                  </p:endCondLst>
                </p:cTn>
                <p:tgtEl>
                  <p:spTgt spid="3"/>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62D3902-4253-4323-95FC-CB607C9F74DA}"/>
              </a:ext>
            </a:extLst>
          </p:cNvPr>
          <p:cNvSpPr/>
          <p:nvPr/>
        </p:nvSpPr>
        <p:spPr>
          <a:xfrm>
            <a:off x="2067340" y="1573841"/>
            <a:ext cx="9687329" cy="859083"/>
          </a:xfrm>
          <a:prstGeom prst="rec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prstClr val="black"/>
                </a:solidFill>
                <a:effectLst/>
                <a:uLnTx/>
                <a:uFillTx/>
                <a:latin typeface="Calibri" panose="020F0502020204030204"/>
                <a:ea typeface="+mn-ea"/>
                <a:cs typeface="+mn-cs"/>
              </a:rPr>
              <a:t>Features of price comparison websites</a:t>
            </a:r>
          </a:p>
        </p:txBody>
      </p:sp>
      <p:sp>
        <p:nvSpPr>
          <p:cNvPr id="4" name="Arrow 3">
            <a:extLst>
              <a:ext uri="{FF2B5EF4-FFF2-40B4-BE49-F238E27FC236}">
                <a16:creationId xmlns:a16="http://schemas.microsoft.com/office/drawing/2014/main" id="{CC9852CC-2B1A-49F8-9A47-1083C4206833}"/>
              </a:ext>
            </a:extLst>
          </p:cNvPr>
          <p:cNvSpPr/>
          <p:nvPr/>
        </p:nvSpPr>
        <p:spPr>
          <a:xfrm>
            <a:off x="2067340" y="2844061"/>
            <a:ext cx="1545398" cy="825500"/>
          </a:xfrm>
          <a:prstGeom prst="homePlate">
            <a:avLst/>
          </a:prstGeom>
          <a:solidFill>
            <a:srgbClr val="049E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000" b="1" dirty="0">
                <a:solidFill>
                  <a:srgbClr val="FFFFFF"/>
                </a:solidFill>
              </a:rPr>
              <a:t>1</a:t>
            </a:r>
          </a:p>
        </p:txBody>
      </p:sp>
      <p:sp>
        <p:nvSpPr>
          <p:cNvPr id="10" name="Arrow 9">
            <a:extLst>
              <a:ext uri="{FF2B5EF4-FFF2-40B4-BE49-F238E27FC236}">
                <a16:creationId xmlns:a16="http://schemas.microsoft.com/office/drawing/2014/main" id="{785CB3E8-00A2-49ED-A06D-74294DB25AC5}"/>
              </a:ext>
            </a:extLst>
          </p:cNvPr>
          <p:cNvSpPr/>
          <p:nvPr/>
        </p:nvSpPr>
        <p:spPr>
          <a:xfrm>
            <a:off x="2067340" y="4435517"/>
            <a:ext cx="1545398" cy="825500"/>
          </a:xfrm>
          <a:prstGeom prst="homePlate">
            <a:avLst/>
          </a:prstGeom>
          <a:solidFill>
            <a:srgbClr val="049E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000" b="1" dirty="0">
                <a:solidFill>
                  <a:srgbClr val="FFFFFF"/>
                </a:solidFill>
              </a:rPr>
              <a:t>2</a:t>
            </a:r>
          </a:p>
        </p:txBody>
      </p:sp>
      <p:sp>
        <p:nvSpPr>
          <p:cNvPr id="14" name="Rectangle 13">
            <a:extLst>
              <a:ext uri="{FF2B5EF4-FFF2-40B4-BE49-F238E27FC236}">
                <a16:creationId xmlns:a16="http://schemas.microsoft.com/office/drawing/2014/main" id="{C5BCA3A0-8674-4E34-83E4-4F75705D774C}"/>
              </a:ext>
            </a:extLst>
          </p:cNvPr>
          <p:cNvSpPr/>
          <p:nvPr/>
        </p:nvSpPr>
        <p:spPr>
          <a:xfrm>
            <a:off x="3650317" y="2619463"/>
            <a:ext cx="8104352" cy="157475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r>
              <a:rPr lang="en-US" sz="2600" b="1" dirty="0">
                <a:solidFill>
                  <a:prstClr val="black"/>
                </a:solidFill>
              </a:rPr>
              <a:t>Product/service search</a:t>
            </a:r>
            <a:r>
              <a:rPr lang="en-US" sz="2600" dirty="0">
                <a:solidFill>
                  <a:prstClr val="black"/>
                </a:solidFill>
              </a:rPr>
              <a:t>: Users can search for a specific product or service, such as insurance policies, mortgages, or broadband deals, and view a list of available options</a:t>
            </a:r>
          </a:p>
        </p:txBody>
      </p:sp>
      <p:sp>
        <p:nvSpPr>
          <p:cNvPr id="15" name="Rectangle 14">
            <a:extLst>
              <a:ext uri="{FF2B5EF4-FFF2-40B4-BE49-F238E27FC236}">
                <a16:creationId xmlns:a16="http://schemas.microsoft.com/office/drawing/2014/main" id="{EB2DB88C-C403-4023-8640-6BADB57D33EB}"/>
              </a:ext>
            </a:extLst>
          </p:cNvPr>
          <p:cNvSpPr/>
          <p:nvPr/>
        </p:nvSpPr>
        <p:spPr>
          <a:xfrm>
            <a:off x="3650317" y="4257412"/>
            <a:ext cx="8104352" cy="1574753"/>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r>
              <a:rPr lang="en-US" sz="2600" b="1" dirty="0">
                <a:solidFill>
                  <a:prstClr val="black"/>
                </a:solidFill>
              </a:rPr>
              <a:t>Comparison and filtering: </a:t>
            </a:r>
            <a:r>
              <a:rPr lang="en-US" sz="2600" dirty="0">
                <a:solidFill>
                  <a:prstClr val="black"/>
                </a:solidFill>
              </a:rPr>
              <a:t>users can usually compare products by filtering and sorting the results based on criteria such as price, coverage, or provider, to help them find the most suitable options.</a:t>
            </a:r>
          </a:p>
        </p:txBody>
      </p:sp>
      <p:cxnSp>
        <p:nvCxnSpPr>
          <p:cNvPr id="2" name="Straight Connector 1">
            <a:extLst>
              <a:ext uri="{FF2B5EF4-FFF2-40B4-BE49-F238E27FC236}">
                <a16:creationId xmlns:a16="http://schemas.microsoft.com/office/drawing/2014/main" id="{1D3C7261-8336-68C4-4DB1-C62FB0845E10}"/>
              </a:ext>
            </a:extLst>
          </p:cNvPr>
          <p:cNvCxnSpPr/>
          <p:nvPr/>
        </p:nvCxnSpPr>
        <p:spPr>
          <a:xfrm>
            <a:off x="1856961" y="0"/>
            <a:ext cx="0" cy="6239434"/>
          </a:xfrm>
          <a:prstGeom prst="line">
            <a:avLst/>
          </a:prstGeom>
          <a:ln w="127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431870F7-24FD-1B34-9A2F-6A69765D0D2A}"/>
              </a:ext>
            </a:extLst>
          </p:cNvPr>
          <p:cNvSpPr/>
          <p:nvPr/>
        </p:nvSpPr>
        <p:spPr>
          <a:xfrm>
            <a:off x="2067340" y="318002"/>
            <a:ext cx="9687331" cy="1018805"/>
          </a:xfrm>
          <a:prstGeom prst="rect">
            <a:avLst/>
          </a:prstGeom>
          <a:solidFill>
            <a:srgbClr val="049EE6"/>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FFFF"/>
                </a:solidFill>
                <a:effectLst>
                  <a:outerShdw blurRad="38100" dist="38100" dir="2700000" algn="tl">
                    <a:srgbClr val="000000">
                      <a:alpha val="43137"/>
                    </a:srgbClr>
                  </a:outerShdw>
                </a:effectLst>
              </a:rPr>
              <a:t>GIVE ME 2…</a:t>
            </a:r>
          </a:p>
        </p:txBody>
      </p:sp>
      <p:grpSp>
        <p:nvGrpSpPr>
          <p:cNvPr id="11" name="Group 10">
            <a:extLst>
              <a:ext uri="{FF2B5EF4-FFF2-40B4-BE49-F238E27FC236}">
                <a16:creationId xmlns:a16="http://schemas.microsoft.com/office/drawing/2014/main" id="{A9B1B97F-DBF4-5309-5E82-44AD951E171B}"/>
              </a:ext>
            </a:extLst>
          </p:cNvPr>
          <p:cNvGrpSpPr/>
          <p:nvPr/>
        </p:nvGrpSpPr>
        <p:grpSpPr>
          <a:xfrm>
            <a:off x="0" y="6239434"/>
            <a:ext cx="12191997" cy="618565"/>
            <a:chOff x="0" y="0"/>
            <a:chExt cx="12192000" cy="6858000"/>
          </a:xfrm>
        </p:grpSpPr>
        <p:sp>
          <p:nvSpPr>
            <p:cNvPr id="13" name="Rectangle 12">
              <a:extLst>
                <a:ext uri="{FF2B5EF4-FFF2-40B4-BE49-F238E27FC236}">
                  <a16:creationId xmlns:a16="http://schemas.microsoft.com/office/drawing/2014/main" id="{F34DA980-C1DA-F54C-1231-A7C22402C173}"/>
                </a:ext>
              </a:extLst>
            </p:cNvPr>
            <p:cNvSpPr/>
            <p:nvPr/>
          </p:nvSpPr>
          <p:spPr>
            <a:xfrm>
              <a:off x="0" y="0"/>
              <a:ext cx="12192000"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81BA14F5-4971-83A1-C535-F8A5C3514BDC}"/>
                </a:ext>
              </a:extLst>
            </p:cNvPr>
            <p:cNvGrpSpPr/>
            <p:nvPr/>
          </p:nvGrpSpPr>
          <p:grpSpPr>
            <a:xfrm>
              <a:off x="4529957" y="0"/>
              <a:ext cx="7662043" cy="6858000"/>
              <a:chOff x="4529957" y="0"/>
              <a:chExt cx="7662043" cy="6858000"/>
            </a:xfrm>
          </p:grpSpPr>
          <p:sp>
            <p:nvSpPr>
              <p:cNvPr id="22" name="Parallelogram 21">
                <a:extLst>
                  <a:ext uri="{FF2B5EF4-FFF2-40B4-BE49-F238E27FC236}">
                    <a16:creationId xmlns:a16="http://schemas.microsoft.com/office/drawing/2014/main" id="{60E24B15-4F28-F7AD-D6B2-69E9033BA200}"/>
                  </a:ext>
                </a:extLst>
              </p:cNvPr>
              <p:cNvSpPr/>
              <p:nvPr/>
            </p:nvSpPr>
            <p:spPr>
              <a:xfrm>
                <a:off x="4529957" y="0"/>
                <a:ext cx="7325711" cy="6858000"/>
              </a:xfrm>
              <a:prstGeom prst="parallelogram">
                <a:avLst>
                  <a:gd name="adj" fmla="val 36207"/>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3FFB75EE-1737-8493-676D-9400A8D72FD7}"/>
                  </a:ext>
                </a:extLst>
              </p:cNvPr>
              <p:cNvSpPr/>
              <p:nvPr/>
            </p:nvSpPr>
            <p:spPr>
              <a:xfrm>
                <a:off x="7294179" y="0"/>
                <a:ext cx="4897821"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 name="Group 23">
            <a:extLst>
              <a:ext uri="{FF2B5EF4-FFF2-40B4-BE49-F238E27FC236}">
                <a16:creationId xmlns:a16="http://schemas.microsoft.com/office/drawing/2014/main" id="{48B98FC2-D040-6FD4-EF05-22C71DA62C56}"/>
              </a:ext>
            </a:extLst>
          </p:cNvPr>
          <p:cNvGrpSpPr/>
          <p:nvPr/>
        </p:nvGrpSpPr>
        <p:grpSpPr>
          <a:xfrm>
            <a:off x="137019" y="6358476"/>
            <a:ext cx="4219142" cy="395869"/>
            <a:chOff x="974693" y="6379619"/>
            <a:chExt cx="4219142" cy="395869"/>
          </a:xfrm>
        </p:grpSpPr>
        <p:sp>
          <p:nvSpPr>
            <p:cNvPr id="25" name="TextBox 24">
              <a:extLst>
                <a:ext uri="{FF2B5EF4-FFF2-40B4-BE49-F238E27FC236}">
                  <a16:creationId xmlns:a16="http://schemas.microsoft.com/office/drawing/2014/main" id="{C52797A1-678A-91E2-E19A-63676B3A2B37}"/>
                </a:ext>
              </a:extLst>
            </p:cNvPr>
            <p:cNvSpPr txBox="1"/>
            <p:nvPr/>
          </p:nvSpPr>
          <p:spPr>
            <a:xfrm>
              <a:off x="4234017" y="6379619"/>
              <a:ext cx="959818" cy="380480"/>
            </a:xfrm>
            <a:prstGeom prst="rect">
              <a:avLst/>
            </a:prstGeom>
            <a:solidFill>
              <a:schemeClr val="bg1"/>
            </a:solidFill>
          </p:spPr>
          <p:txBody>
            <a:bodyPr wrap="square" lIns="108000" tIns="36000" rIns="108000" bIns="36000" rtlCol="0">
              <a:spAutoFit/>
            </a:bodyPr>
            <a:lstStyle/>
            <a:p>
              <a:r>
                <a:rPr lang="en-US" sz="2000" b="1" dirty="0">
                  <a:solidFill>
                    <a:srgbClr val="00B0F0"/>
                  </a:solidFill>
                </a:rPr>
                <a:t>UNIT 3</a:t>
              </a:r>
            </a:p>
          </p:txBody>
        </p:sp>
        <p:sp>
          <p:nvSpPr>
            <p:cNvPr id="26" name="TextBox 25">
              <a:extLst>
                <a:ext uri="{FF2B5EF4-FFF2-40B4-BE49-F238E27FC236}">
                  <a16:creationId xmlns:a16="http://schemas.microsoft.com/office/drawing/2014/main" id="{FEA141DA-06D7-820B-A153-59635E3098E6}"/>
                </a:ext>
              </a:extLst>
            </p:cNvPr>
            <p:cNvSpPr txBox="1"/>
            <p:nvPr/>
          </p:nvSpPr>
          <p:spPr>
            <a:xfrm>
              <a:off x="974693" y="6379619"/>
              <a:ext cx="3259321" cy="395869"/>
            </a:xfrm>
            <a:prstGeom prst="rect">
              <a:avLst/>
            </a:prstGeom>
            <a:noFill/>
          </p:spPr>
          <p:txBody>
            <a:bodyPr wrap="square" lIns="108000" tIns="36000" rIns="108000" bIns="36000" rtlCol="0">
              <a:spAutoFit/>
            </a:bodyPr>
            <a:lstStyle/>
            <a:p>
              <a:r>
                <a:rPr lang="en-US" sz="2100" b="1" dirty="0">
                  <a:solidFill>
                    <a:schemeClr val="bg1"/>
                  </a:solidFill>
                </a:rPr>
                <a:t>BTEC NATIONAL BUSINESS</a:t>
              </a:r>
            </a:p>
          </p:txBody>
        </p:sp>
      </p:grpSp>
      <p:pic>
        <p:nvPicPr>
          <p:cNvPr id="27" name="Picture 26" descr="Logo&#10;&#10;Description automatically generated">
            <a:extLst>
              <a:ext uri="{FF2B5EF4-FFF2-40B4-BE49-F238E27FC236}">
                <a16:creationId xmlns:a16="http://schemas.microsoft.com/office/drawing/2014/main" id="{DC24021B-3A8E-5786-059D-8BD85828FA38}"/>
              </a:ext>
            </a:extLst>
          </p:cNvPr>
          <p:cNvPicPr>
            <a:picLocks noChangeAspect="1"/>
          </p:cNvPicPr>
          <p:nvPr/>
        </p:nvPicPr>
        <p:blipFill>
          <a:blip r:embed="rId2"/>
          <a:stretch>
            <a:fillRect/>
          </a:stretch>
        </p:blipFill>
        <p:spPr>
          <a:xfrm>
            <a:off x="10643191" y="6348426"/>
            <a:ext cx="1212477" cy="369658"/>
          </a:xfrm>
          <a:prstGeom prst="rect">
            <a:avLst/>
          </a:prstGeom>
        </p:spPr>
      </p:pic>
      <p:pic>
        <p:nvPicPr>
          <p:cNvPr id="28" name="Picture 27" descr="Logo&#10;&#10;Description automatically generated">
            <a:extLst>
              <a:ext uri="{FF2B5EF4-FFF2-40B4-BE49-F238E27FC236}">
                <a16:creationId xmlns:a16="http://schemas.microsoft.com/office/drawing/2014/main" id="{849BC0B8-F893-F79E-55E8-2DE486684B1A}"/>
              </a:ext>
            </a:extLst>
          </p:cNvPr>
          <p:cNvPicPr>
            <a:picLocks noChangeAspect="1"/>
          </p:cNvPicPr>
          <p:nvPr/>
        </p:nvPicPr>
        <p:blipFill>
          <a:blip r:embed="rId3"/>
          <a:stretch>
            <a:fillRect/>
          </a:stretch>
        </p:blipFill>
        <p:spPr>
          <a:xfrm>
            <a:off x="4863349" y="6334759"/>
            <a:ext cx="1048717" cy="443302"/>
          </a:xfrm>
          <a:prstGeom prst="rect">
            <a:avLst/>
          </a:prstGeom>
        </p:spPr>
      </p:pic>
    </p:spTree>
    <p:extLst>
      <p:ext uri="{BB962C8B-B14F-4D97-AF65-F5344CB8AC3E}">
        <p14:creationId xmlns:p14="http://schemas.microsoft.com/office/powerpoint/2010/main" val="20695672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fill="hold"/>
                                        <p:tgtEl>
                                          <p:spTgt spid="15"/>
                                        </p:tgtEl>
                                        <p:attrNameLst>
                                          <p:attrName>ppt_x</p:attrName>
                                        </p:attrNameLst>
                                      </p:cBhvr>
                                      <p:tavLst>
                                        <p:tav tm="0">
                                          <p:val>
                                            <p:strVal val="1+#ppt_w/2"/>
                                          </p:val>
                                        </p:tav>
                                        <p:tav tm="100000">
                                          <p:val>
                                            <p:strVal val="#ppt_x"/>
                                          </p:val>
                                        </p:tav>
                                      </p:tavLst>
                                    </p:anim>
                                    <p:anim calcmode="lin" valueType="num">
                                      <p:cBhvr additive="base">
                                        <p:cTn id="21"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4"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0BDB1B3-B89E-4435-8F1F-22BE18FEA06D}"/>
              </a:ext>
            </a:extLst>
          </p:cNvPr>
          <p:cNvSpPr/>
          <p:nvPr/>
        </p:nvSpPr>
        <p:spPr>
          <a:xfrm>
            <a:off x="2067340" y="318002"/>
            <a:ext cx="9687331" cy="1373638"/>
          </a:xfrm>
          <a:prstGeom prst="rect">
            <a:avLst/>
          </a:prstGeom>
          <a:solidFill>
            <a:srgbClr val="049EE6"/>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a:solidFill>
                  <a:srgbClr val="FFFFFF"/>
                </a:solidFill>
                <a:effectLst>
                  <a:outerShdw blurRad="38100" dist="38100" dir="2700000" algn="tl">
                    <a:srgbClr val="000000">
                      <a:alpha val="43137"/>
                    </a:srgbClr>
                  </a:outerShdw>
                </a:effectLst>
              </a:rPr>
              <a:t>GIVE ME 2…</a:t>
            </a:r>
          </a:p>
        </p:txBody>
      </p:sp>
      <p:sp>
        <p:nvSpPr>
          <p:cNvPr id="2" name="Oval 1">
            <a:extLst>
              <a:ext uri="{FF2B5EF4-FFF2-40B4-BE49-F238E27FC236}">
                <a16:creationId xmlns:a16="http://schemas.microsoft.com/office/drawing/2014/main" id="{FCC56FD7-26B7-4147-8F69-A5A0B7F7E00D}"/>
              </a:ext>
            </a:extLst>
          </p:cNvPr>
          <p:cNvSpPr/>
          <p:nvPr/>
        </p:nvSpPr>
        <p:spPr>
          <a:xfrm>
            <a:off x="10246267" y="369707"/>
            <a:ext cx="1242153" cy="124215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descr="A picture containing white, photo, black, plate&#10;&#10;Description automatically generated">
            <a:extLst>
              <a:ext uri="{FF2B5EF4-FFF2-40B4-BE49-F238E27FC236}">
                <a16:creationId xmlns:a16="http://schemas.microsoft.com/office/drawing/2014/main" id="{C3CD86C4-67A5-41A6-9FE2-895D2AC47B02}"/>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287000" y="387877"/>
            <a:ext cx="1176020" cy="1205813"/>
          </a:xfrm>
          <a:prstGeom prst="rect">
            <a:avLst/>
          </a:prstGeom>
        </p:spPr>
      </p:pic>
      <p:pic>
        <p:nvPicPr>
          <p:cNvPr id="8" name="Picture 7">
            <a:extLst>
              <a:ext uri="{FF2B5EF4-FFF2-40B4-BE49-F238E27FC236}">
                <a16:creationId xmlns:a16="http://schemas.microsoft.com/office/drawing/2014/main" id="{5AFF4480-87B5-4EF4-AC22-1D484E7C975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40956" y="360783"/>
            <a:ext cx="68108" cy="1260000"/>
          </a:xfrm>
          <a:prstGeom prst="rect">
            <a:avLst/>
          </a:prstGeom>
        </p:spPr>
      </p:pic>
      <p:sp>
        <p:nvSpPr>
          <p:cNvPr id="22" name="Oval 21">
            <a:extLst>
              <a:ext uri="{FF2B5EF4-FFF2-40B4-BE49-F238E27FC236}">
                <a16:creationId xmlns:a16="http://schemas.microsoft.com/office/drawing/2014/main" id="{58694381-4F67-4FC1-999A-C82F2E0D5296}"/>
              </a:ext>
            </a:extLst>
          </p:cNvPr>
          <p:cNvSpPr/>
          <p:nvPr/>
        </p:nvSpPr>
        <p:spPr>
          <a:xfrm>
            <a:off x="10785010" y="900783"/>
            <a:ext cx="180000" cy="180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Guiton Sketch - Kevin MacLeod">
            <a:hlinkClick r:id="" action="ppaction://media"/>
            <a:extLst>
              <a:ext uri="{FF2B5EF4-FFF2-40B4-BE49-F238E27FC236}">
                <a16:creationId xmlns:a16="http://schemas.microsoft.com/office/drawing/2014/main" id="{F5E0518F-04E9-4971-BDF9-1B536FA79C30}"/>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2378442" y="0"/>
            <a:ext cx="406400" cy="406400"/>
          </a:xfrm>
          <a:prstGeom prst="rect">
            <a:avLst/>
          </a:prstGeom>
        </p:spPr>
      </p:pic>
      <p:sp>
        <p:nvSpPr>
          <p:cNvPr id="12" name="Rectangle 11">
            <a:extLst>
              <a:ext uri="{FF2B5EF4-FFF2-40B4-BE49-F238E27FC236}">
                <a16:creationId xmlns:a16="http://schemas.microsoft.com/office/drawing/2014/main" id="{C62D3902-4253-4323-95FC-CB607C9F74DA}"/>
              </a:ext>
            </a:extLst>
          </p:cNvPr>
          <p:cNvSpPr/>
          <p:nvPr/>
        </p:nvSpPr>
        <p:spPr>
          <a:xfrm>
            <a:off x="2059348" y="2106595"/>
            <a:ext cx="4930360" cy="3521980"/>
          </a:xfrm>
          <a:prstGeom prst="rec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4600" b="1" dirty="0">
                <a:solidFill>
                  <a:prstClr val="black"/>
                </a:solidFill>
                <a:latin typeface="Calibri" panose="020F0502020204030204"/>
              </a:rPr>
              <a:t>…disadvantages of using a pawnbroker to obtain personal finance</a:t>
            </a:r>
            <a:endParaRPr kumimoji="0" lang="en-US" sz="4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4" name="Straight Connector 3">
            <a:extLst>
              <a:ext uri="{FF2B5EF4-FFF2-40B4-BE49-F238E27FC236}">
                <a16:creationId xmlns:a16="http://schemas.microsoft.com/office/drawing/2014/main" id="{91388009-A39E-B9F6-E2FD-8E210684E6B5}"/>
              </a:ext>
            </a:extLst>
          </p:cNvPr>
          <p:cNvCxnSpPr/>
          <p:nvPr/>
        </p:nvCxnSpPr>
        <p:spPr>
          <a:xfrm>
            <a:off x="1856961" y="0"/>
            <a:ext cx="0" cy="6239434"/>
          </a:xfrm>
          <a:prstGeom prst="line">
            <a:avLst/>
          </a:prstGeom>
          <a:ln w="127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AB683083-303C-280F-8F9F-DA34265BFD2E}"/>
              </a:ext>
            </a:extLst>
          </p:cNvPr>
          <p:cNvGrpSpPr/>
          <p:nvPr/>
        </p:nvGrpSpPr>
        <p:grpSpPr>
          <a:xfrm>
            <a:off x="0" y="6239434"/>
            <a:ext cx="12191997" cy="618565"/>
            <a:chOff x="0" y="0"/>
            <a:chExt cx="12192000" cy="6858000"/>
          </a:xfrm>
        </p:grpSpPr>
        <p:sp>
          <p:nvSpPr>
            <p:cNvPr id="20" name="Rectangle 19">
              <a:extLst>
                <a:ext uri="{FF2B5EF4-FFF2-40B4-BE49-F238E27FC236}">
                  <a16:creationId xmlns:a16="http://schemas.microsoft.com/office/drawing/2014/main" id="{7D9966F3-3C77-6441-6CF4-B1DAE6C07380}"/>
                </a:ext>
              </a:extLst>
            </p:cNvPr>
            <p:cNvSpPr/>
            <p:nvPr/>
          </p:nvSpPr>
          <p:spPr>
            <a:xfrm>
              <a:off x="0" y="0"/>
              <a:ext cx="12192000"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E3D23E91-3AD8-8B7E-6D39-66F7CC591755}"/>
                </a:ext>
              </a:extLst>
            </p:cNvPr>
            <p:cNvGrpSpPr/>
            <p:nvPr/>
          </p:nvGrpSpPr>
          <p:grpSpPr>
            <a:xfrm>
              <a:off x="4529957" y="0"/>
              <a:ext cx="7662043" cy="6858000"/>
              <a:chOff x="4529957" y="0"/>
              <a:chExt cx="7662043" cy="6858000"/>
            </a:xfrm>
          </p:grpSpPr>
          <p:sp>
            <p:nvSpPr>
              <p:cNvPr id="23" name="Parallelogram 22">
                <a:extLst>
                  <a:ext uri="{FF2B5EF4-FFF2-40B4-BE49-F238E27FC236}">
                    <a16:creationId xmlns:a16="http://schemas.microsoft.com/office/drawing/2014/main" id="{5129DC86-03C8-2A6D-B8BB-AC43C549A138}"/>
                  </a:ext>
                </a:extLst>
              </p:cNvPr>
              <p:cNvSpPr/>
              <p:nvPr/>
            </p:nvSpPr>
            <p:spPr>
              <a:xfrm>
                <a:off x="4529957" y="0"/>
                <a:ext cx="7325711" cy="6858000"/>
              </a:xfrm>
              <a:prstGeom prst="parallelogram">
                <a:avLst>
                  <a:gd name="adj" fmla="val 36207"/>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041030C3-D4D1-CC2F-D9A4-F5847421534E}"/>
                  </a:ext>
                </a:extLst>
              </p:cNvPr>
              <p:cNvSpPr/>
              <p:nvPr/>
            </p:nvSpPr>
            <p:spPr>
              <a:xfrm>
                <a:off x="7294179" y="0"/>
                <a:ext cx="4897821"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5" name="Group 24">
            <a:extLst>
              <a:ext uri="{FF2B5EF4-FFF2-40B4-BE49-F238E27FC236}">
                <a16:creationId xmlns:a16="http://schemas.microsoft.com/office/drawing/2014/main" id="{579A29AE-B4C7-1C70-8073-490B4E486CEE}"/>
              </a:ext>
            </a:extLst>
          </p:cNvPr>
          <p:cNvGrpSpPr/>
          <p:nvPr/>
        </p:nvGrpSpPr>
        <p:grpSpPr>
          <a:xfrm>
            <a:off x="137019" y="6358476"/>
            <a:ext cx="4219142" cy="395869"/>
            <a:chOff x="974693" y="6379619"/>
            <a:chExt cx="4219142" cy="395869"/>
          </a:xfrm>
        </p:grpSpPr>
        <p:sp>
          <p:nvSpPr>
            <p:cNvPr id="26" name="TextBox 25">
              <a:extLst>
                <a:ext uri="{FF2B5EF4-FFF2-40B4-BE49-F238E27FC236}">
                  <a16:creationId xmlns:a16="http://schemas.microsoft.com/office/drawing/2014/main" id="{A24A027F-BE5A-8F8A-29B6-18433045DB60}"/>
                </a:ext>
              </a:extLst>
            </p:cNvPr>
            <p:cNvSpPr txBox="1"/>
            <p:nvPr/>
          </p:nvSpPr>
          <p:spPr>
            <a:xfrm>
              <a:off x="4234017" y="6379619"/>
              <a:ext cx="959818" cy="380480"/>
            </a:xfrm>
            <a:prstGeom prst="rect">
              <a:avLst/>
            </a:prstGeom>
            <a:solidFill>
              <a:schemeClr val="bg1"/>
            </a:solidFill>
          </p:spPr>
          <p:txBody>
            <a:bodyPr wrap="square" lIns="108000" tIns="36000" rIns="108000" bIns="36000" rtlCol="0">
              <a:spAutoFit/>
            </a:bodyPr>
            <a:lstStyle/>
            <a:p>
              <a:r>
                <a:rPr lang="en-US" sz="2000" b="1" dirty="0">
                  <a:solidFill>
                    <a:srgbClr val="00B0F0"/>
                  </a:solidFill>
                </a:rPr>
                <a:t>UNIT 3</a:t>
              </a:r>
            </a:p>
          </p:txBody>
        </p:sp>
        <p:sp>
          <p:nvSpPr>
            <p:cNvPr id="27" name="TextBox 26">
              <a:extLst>
                <a:ext uri="{FF2B5EF4-FFF2-40B4-BE49-F238E27FC236}">
                  <a16:creationId xmlns:a16="http://schemas.microsoft.com/office/drawing/2014/main" id="{70E2CBBE-3A58-841D-3CAB-372E4E4E7233}"/>
                </a:ext>
              </a:extLst>
            </p:cNvPr>
            <p:cNvSpPr txBox="1"/>
            <p:nvPr/>
          </p:nvSpPr>
          <p:spPr>
            <a:xfrm>
              <a:off x="974693" y="6379619"/>
              <a:ext cx="3259321" cy="395869"/>
            </a:xfrm>
            <a:prstGeom prst="rect">
              <a:avLst/>
            </a:prstGeom>
            <a:noFill/>
          </p:spPr>
          <p:txBody>
            <a:bodyPr wrap="square" lIns="108000" tIns="36000" rIns="108000" bIns="36000" rtlCol="0">
              <a:spAutoFit/>
            </a:bodyPr>
            <a:lstStyle/>
            <a:p>
              <a:r>
                <a:rPr lang="en-US" sz="2100" b="1" dirty="0">
                  <a:solidFill>
                    <a:schemeClr val="bg1"/>
                  </a:solidFill>
                </a:rPr>
                <a:t>BTEC NATIONAL BUSINESS</a:t>
              </a:r>
            </a:p>
          </p:txBody>
        </p:sp>
      </p:grpSp>
      <p:pic>
        <p:nvPicPr>
          <p:cNvPr id="28" name="Picture 27" descr="Logo&#10;&#10;Description automatically generated">
            <a:extLst>
              <a:ext uri="{FF2B5EF4-FFF2-40B4-BE49-F238E27FC236}">
                <a16:creationId xmlns:a16="http://schemas.microsoft.com/office/drawing/2014/main" id="{84275F50-52B4-0642-9C59-36AF10530A78}"/>
              </a:ext>
            </a:extLst>
          </p:cNvPr>
          <p:cNvPicPr>
            <a:picLocks noChangeAspect="1"/>
          </p:cNvPicPr>
          <p:nvPr/>
        </p:nvPicPr>
        <p:blipFill>
          <a:blip r:embed="rId7"/>
          <a:stretch>
            <a:fillRect/>
          </a:stretch>
        </p:blipFill>
        <p:spPr>
          <a:xfrm>
            <a:off x="10643191" y="6348426"/>
            <a:ext cx="1212477" cy="369658"/>
          </a:xfrm>
          <a:prstGeom prst="rect">
            <a:avLst/>
          </a:prstGeom>
        </p:spPr>
      </p:pic>
      <p:pic>
        <p:nvPicPr>
          <p:cNvPr id="29" name="Picture 28" descr="Logo&#10;&#10;Description automatically generated">
            <a:extLst>
              <a:ext uri="{FF2B5EF4-FFF2-40B4-BE49-F238E27FC236}">
                <a16:creationId xmlns:a16="http://schemas.microsoft.com/office/drawing/2014/main" id="{9C9B3438-9508-AC4E-25DD-CE64A8801297}"/>
              </a:ext>
            </a:extLst>
          </p:cNvPr>
          <p:cNvPicPr>
            <a:picLocks noChangeAspect="1"/>
          </p:cNvPicPr>
          <p:nvPr/>
        </p:nvPicPr>
        <p:blipFill>
          <a:blip r:embed="rId8"/>
          <a:stretch>
            <a:fillRect/>
          </a:stretch>
        </p:blipFill>
        <p:spPr>
          <a:xfrm>
            <a:off x="4863349" y="6334759"/>
            <a:ext cx="1048717" cy="443302"/>
          </a:xfrm>
          <a:prstGeom prst="rect">
            <a:avLst/>
          </a:prstGeom>
        </p:spPr>
      </p:pic>
      <p:pic>
        <p:nvPicPr>
          <p:cNvPr id="2050" name="Picture 2" descr="H&amp;T Partick: Pawn Shop, Personal Loans and More">
            <a:extLst>
              <a:ext uri="{FF2B5EF4-FFF2-40B4-BE49-F238E27FC236}">
                <a16:creationId xmlns:a16="http://schemas.microsoft.com/office/drawing/2014/main" id="{1FC4A867-C2F5-70D1-2373-64A72FCB5B1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96798" y="2106595"/>
            <a:ext cx="4695974" cy="3521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9901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10800000">
                                      <p:cBhvr>
                                        <p:cTn id="6" dur="34000" fill="hold"/>
                                        <p:tgtEl>
                                          <p:spTgt spid="8"/>
                                        </p:tgtEl>
                                        <p:attrNameLst>
                                          <p:attrName>r</p:attrName>
                                        </p:attrNameLst>
                                      </p:cBhvr>
                                    </p:animRot>
                                  </p:childTnLst>
                                </p:cTn>
                              </p:par>
                              <p:par>
                                <p:cTn id="7" presetID="1" presetClass="mediacall" presetSubtype="0" fill="hold" nodeType="withEffect">
                                  <p:stCondLst>
                                    <p:cond delay="0"/>
                                  </p:stCondLst>
                                  <p:childTnLst>
                                    <p:cmd type="call" cmd="playFrom(0.0)">
                                      <p:cBhvr>
                                        <p:cTn id="8" dur="34089"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9" fill="hold" display="0">
                  <p:stCondLst>
                    <p:cond delay="indefinite"/>
                  </p:stCondLst>
                  <p:endCondLst>
                    <p:cond evt="onStopAudio" delay="0">
                      <p:tgtEl>
                        <p:sldTgt/>
                      </p:tgtEl>
                    </p:cond>
                    <p:cond evt="onNext" delay="0">
                      <p:tgtEl>
                        <p:sldTgt/>
                      </p:tgtEl>
                    </p:cond>
                  </p:endCondLst>
                </p:cTn>
                <p:tgtEl>
                  <p:spTgt spid="3"/>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62D3902-4253-4323-95FC-CB607C9F74DA}"/>
              </a:ext>
            </a:extLst>
          </p:cNvPr>
          <p:cNvSpPr/>
          <p:nvPr/>
        </p:nvSpPr>
        <p:spPr>
          <a:xfrm>
            <a:off x="2067340" y="1573841"/>
            <a:ext cx="9687329" cy="859083"/>
          </a:xfrm>
          <a:prstGeom prst="rec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prstClr val="black"/>
                </a:solidFill>
                <a:effectLst/>
                <a:uLnTx/>
                <a:uFillTx/>
                <a:latin typeface="Calibri" panose="020F0502020204030204"/>
                <a:ea typeface="+mn-ea"/>
                <a:cs typeface="+mn-cs"/>
              </a:rPr>
              <a:t>Disadvantages of using a pawnbroker</a:t>
            </a:r>
          </a:p>
        </p:txBody>
      </p:sp>
      <p:sp>
        <p:nvSpPr>
          <p:cNvPr id="4" name="Arrow 3">
            <a:extLst>
              <a:ext uri="{FF2B5EF4-FFF2-40B4-BE49-F238E27FC236}">
                <a16:creationId xmlns:a16="http://schemas.microsoft.com/office/drawing/2014/main" id="{CC9852CC-2B1A-49F8-9A47-1083C4206833}"/>
              </a:ext>
            </a:extLst>
          </p:cNvPr>
          <p:cNvSpPr/>
          <p:nvPr/>
        </p:nvSpPr>
        <p:spPr>
          <a:xfrm>
            <a:off x="2067340" y="2844061"/>
            <a:ext cx="1545398" cy="825500"/>
          </a:xfrm>
          <a:prstGeom prst="homePlate">
            <a:avLst/>
          </a:prstGeom>
          <a:solidFill>
            <a:srgbClr val="049E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000" b="1" dirty="0">
                <a:solidFill>
                  <a:srgbClr val="FFFFFF"/>
                </a:solidFill>
              </a:rPr>
              <a:t>1</a:t>
            </a:r>
          </a:p>
        </p:txBody>
      </p:sp>
      <p:sp>
        <p:nvSpPr>
          <p:cNvPr id="10" name="Arrow 9">
            <a:extLst>
              <a:ext uri="{FF2B5EF4-FFF2-40B4-BE49-F238E27FC236}">
                <a16:creationId xmlns:a16="http://schemas.microsoft.com/office/drawing/2014/main" id="{785CB3E8-00A2-49ED-A06D-74294DB25AC5}"/>
              </a:ext>
            </a:extLst>
          </p:cNvPr>
          <p:cNvSpPr/>
          <p:nvPr/>
        </p:nvSpPr>
        <p:spPr>
          <a:xfrm>
            <a:off x="2067340" y="4435517"/>
            <a:ext cx="1545398" cy="825500"/>
          </a:xfrm>
          <a:prstGeom prst="homePlate">
            <a:avLst/>
          </a:prstGeom>
          <a:solidFill>
            <a:srgbClr val="049E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000" b="1" dirty="0">
                <a:solidFill>
                  <a:srgbClr val="FFFFFF"/>
                </a:solidFill>
              </a:rPr>
              <a:t>2</a:t>
            </a:r>
          </a:p>
        </p:txBody>
      </p:sp>
      <p:sp>
        <p:nvSpPr>
          <p:cNvPr id="14" name="Rectangle 13">
            <a:extLst>
              <a:ext uri="{FF2B5EF4-FFF2-40B4-BE49-F238E27FC236}">
                <a16:creationId xmlns:a16="http://schemas.microsoft.com/office/drawing/2014/main" id="{C5BCA3A0-8674-4E34-83E4-4F75705D774C}"/>
              </a:ext>
            </a:extLst>
          </p:cNvPr>
          <p:cNvSpPr/>
          <p:nvPr/>
        </p:nvSpPr>
        <p:spPr>
          <a:xfrm>
            <a:off x="3650317" y="2619463"/>
            <a:ext cx="8104352" cy="157475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r>
              <a:rPr lang="en-US" sz="2600" b="1" dirty="0">
                <a:solidFill>
                  <a:prstClr val="black"/>
                </a:solidFill>
              </a:rPr>
              <a:t>Very high interest rate. </a:t>
            </a:r>
            <a:r>
              <a:rPr lang="en-US" sz="2600" dirty="0">
                <a:solidFill>
                  <a:prstClr val="black"/>
                </a:solidFill>
              </a:rPr>
              <a:t>This can make it difficult for borrowers to repay the loan and may result in additional financial hardship</a:t>
            </a:r>
          </a:p>
        </p:txBody>
      </p:sp>
      <p:sp>
        <p:nvSpPr>
          <p:cNvPr id="15" name="Rectangle 14">
            <a:extLst>
              <a:ext uri="{FF2B5EF4-FFF2-40B4-BE49-F238E27FC236}">
                <a16:creationId xmlns:a16="http://schemas.microsoft.com/office/drawing/2014/main" id="{EB2DB88C-C403-4023-8640-6BADB57D33EB}"/>
              </a:ext>
            </a:extLst>
          </p:cNvPr>
          <p:cNvSpPr/>
          <p:nvPr/>
        </p:nvSpPr>
        <p:spPr>
          <a:xfrm>
            <a:off x="3650317" y="4257412"/>
            <a:ext cx="8104352" cy="1574753"/>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r>
              <a:rPr lang="en-US" sz="2600" b="1" dirty="0">
                <a:solidFill>
                  <a:prstClr val="black"/>
                </a:solidFill>
              </a:rPr>
              <a:t>Risk of losing pledged item. </a:t>
            </a:r>
            <a:r>
              <a:rPr lang="en-US" sz="2600" dirty="0">
                <a:solidFill>
                  <a:prstClr val="black"/>
                </a:solidFill>
              </a:rPr>
              <a:t>Pawnbrokers lend money by accepting valuable items as collateral. If the borrower is unable to repay the loan, the pawnbroker may sell the item to recoup their losses. </a:t>
            </a:r>
          </a:p>
        </p:txBody>
      </p:sp>
      <p:cxnSp>
        <p:nvCxnSpPr>
          <p:cNvPr id="2" name="Straight Connector 1">
            <a:extLst>
              <a:ext uri="{FF2B5EF4-FFF2-40B4-BE49-F238E27FC236}">
                <a16:creationId xmlns:a16="http://schemas.microsoft.com/office/drawing/2014/main" id="{1D3C7261-8336-68C4-4DB1-C62FB0845E10}"/>
              </a:ext>
            </a:extLst>
          </p:cNvPr>
          <p:cNvCxnSpPr/>
          <p:nvPr/>
        </p:nvCxnSpPr>
        <p:spPr>
          <a:xfrm>
            <a:off x="1856961" y="0"/>
            <a:ext cx="0" cy="6239434"/>
          </a:xfrm>
          <a:prstGeom prst="line">
            <a:avLst/>
          </a:prstGeom>
          <a:ln w="127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431870F7-24FD-1B34-9A2F-6A69765D0D2A}"/>
              </a:ext>
            </a:extLst>
          </p:cNvPr>
          <p:cNvSpPr/>
          <p:nvPr/>
        </p:nvSpPr>
        <p:spPr>
          <a:xfrm>
            <a:off x="2067340" y="318002"/>
            <a:ext cx="9687331" cy="1018805"/>
          </a:xfrm>
          <a:prstGeom prst="rect">
            <a:avLst/>
          </a:prstGeom>
          <a:solidFill>
            <a:srgbClr val="049EE6"/>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FFFF"/>
                </a:solidFill>
                <a:effectLst>
                  <a:outerShdw blurRad="38100" dist="38100" dir="2700000" algn="tl">
                    <a:srgbClr val="000000">
                      <a:alpha val="43137"/>
                    </a:srgbClr>
                  </a:outerShdw>
                </a:effectLst>
              </a:rPr>
              <a:t>GIVE ME 2…</a:t>
            </a:r>
          </a:p>
        </p:txBody>
      </p:sp>
      <p:grpSp>
        <p:nvGrpSpPr>
          <p:cNvPr id="11" name="Group 10">
            <a:extLst>
              <a:ext uri="{FF2B5EF4-FFF2-40B4-BE49-F238E27FC236}">
                <a16:creationId xmlns:a16="http://schemas.microsoft.com/office/drawing/2014/main" id="{A9B1B97F-DBF4-5309-5E82-44AD951E171B}"/>
              </a:ext>
            </a:extLst>
          </p:cNvPr>
          <p:cNvGrpSpPr/>
          <p:nvPr/>
        </p:nvGrpSpPr>
        <p:grpSpPr>
          <a:xfrm>
            <a:off x="0" y="6239434"/>
            <a:ext cx="12191997" cy="618565"/>
            <a:chOff x="0" y="0"/>
            <a:chExt cx="12192000" cy="6858000"/>
          </a:xfrm>
        </p:grpSpPr>
        <p:sp>
          <p:nvSpPr>
            <p:cNvPr id="13" name="Rectangle 12">
              <a:extLst>
                <a:ext uri="{FF2B5EF4-FFF2-40B4-BE49-F238E27FC236}">
                  <a16:creationId xmlns:a16="http://schemas.microsoft.com/office/drawing/2014/main" id="{F34DA980-C1DA-F54C-1231-A7C22402C173}"/>
                </a:ext>
              </a:extLst>
            </p:cNvPr>
            <p:cNvSpPr/>
            <p:nvPr/>
          </p:nvSpPr>
          <p:spPr>
            <a:xfrm>
              <a:off x="0" y="0"/>
              <a:ext cx="12192000"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81BA14F5-4971-83A1-C535-F8A5C3514BDC}"/>
                </a:ext>
              </a:extLst>
            </p:cNvPr>
            <p:cNvGrpSpPr/>
            <p:nvPr/>
          </p:nvGrpSpPr>
          <p:grpSpPr>
            <a:xfrm>
              <a:off x="4529957" y="0"/>
              <a:ext cx="7662043" cy="6858000"/>
              <a:chOff x="4529957" y="0"/>
              <a:chExt cx="7662043" cy="6858000"/>
            </a:xfrm>
          </p:grpSpPr>
          <p:sp>
            <p:nvSpPr>
              <p:cNvPr id="22" name="Parallelogram 21">
                <a:extLst>
                  <a:ext uri="{FF2B5EF4-FFF2-40B4-BE49-F238E27FC236}">
                    <a16:creationId xmlns:a16="http://schemas.microsoft.com/office/drawing/2014/main" id="{60E24B15-4F28-F7AD-D6B2-69E9033BA200}"/>
                  </a:ext>
                </a:extLst>
              </p:cNvPr>
              <p:cNvSpPr/>
              <p:nvPr/>
            </p:nvSpPr>
            <p:spPr>
              <a:xfrm>
                <a:off x="4529957" y="0"/>
                <a:ext cx="7325711" cy="6858000"/>
              </a:xfrm>
              <a:prstGeom prst="parallelogram">
                <a:avLst>
                  <a:gd name="adj" fmla="val 36207"/>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3FFB75EE-1737-8493-676D-9400A8D72FD7}"/>
                  </a:ext>
                </a:extLst>
              </p:cNvPr>
              <p:cNvSpPr/>
              <p:nvPr/>
            </p:nvSpPr>
            <p:spPr>
              <a:xfrm>
                <a:off x="7294179" y="0"/>
                <a:ext cx="4897821"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 name="Group 23">
            <a:extLst>
              <a:ext uri="{FF2B5EF4-FFF2-40B4-BE49-F238E27FC236}">
                <a16:creationId xmlns:a16="http://schemas.microsoft.com/office/drawing/2014/main" id="{48B98FC2-D040-6FD4-EF05-22C71DA62C56}"/>
              </a:ext>
            </a:extLst>
          </p:cNvPr>
          <p:cNvGrpSpPr/>
          <p:nvPr/>
        </p:nvGrpSpPr>
        <p:grpSpPr>
          <a:xfrm>
            <a:off x="137019" y="6358476"/>
            <a:ext cx="4219142" cy="395869"/>
            <a:chOff x="974693" y="6379619"/>
            <a:chExt cx="4219142" cy="395869"/>
          </a:xfrm>
        </p:grpSpPr>
        <p:sp>
          <p:nvSpPr>
            <p:cNvPr id="25" name="TextBox 24">
              <a:extLst>
                <a:ext uri="{FF2B5EF4-FFF2-40B4-BE49-F238E27FC236}">
                  <a16:creationId xmlns:a16="http://schemas.microsoft.com/office/drawing/2014/main" id="{C52797A1-678A-91E2-E19A-63676B3A2B37}"/>
                </a:ext>
              </a:extLst>
            </p:cNvPr>
            <p:cNvSpPr txBox="1"/>
            <p:nvPr/>
          </p:nvSpPr>
          <p:spPr>
            <a:xfrm>
              <a:off x="4234017" y="6379619"/>
              <a:ext cx="959818" cy="380480"/>
            </a:xfrm>
            <a:prstGeom prst="rect">
              <a:avLst/>
            </a:prstGeom>
            <a:solidFill>
              <a:schemeClr val="bg1"/>
            </a:solidFill>
          </p:spPr>
          <p:txBody>
            <a:bodyPr wrap="square" lIns="108000" tIns="36000" rIns="108000" bIns="36000" rtlCol="0">
              <a:spAutoFit/>
            </a:bodyPr>
            <a:lstStyle/>
            <a:p>
              <a:r>
                <a:rPr lang="en-US" sz="2000" b="1" dirty="0">
                  <a:solidFill>
                    <a:srgbClr val="00B0F0"/>
                  </a:solidFill>
                </a:rPr>
                <a:t>UNIT 3</a:t>
              </a:r>
            </a:p>
          </p:txBody>
        </p:sp>
        <p:sp>
          <p:nvSpPr>
            <p:cNvPr id="26" name="TextBox 25">
              <a:extLst>
                <a:ext uri="{FF2B5EF4-FFF2-40B4-BE49-F238E27FC236}">
                  <a16:creationId xmlns:a16="http://schemas.microsoft.com/office/drawing/2014/main" id="{FEA141DA-06D7-820B-A153-59635E3098E6}"/>
                </a:ext>
              </a:extLst>
            </p:cNvPr>
            <p:cNvSpPr txBox="1"/>
            <p:nvPr/>
          </p:nvSpPr>
          <p:spPr>
            <a:xfrm>
              <a:off x="974693" y="6379619"/>
              <a:ext cx="3259321" cy="395869"/>
            </a:xfrm>
            <a:prstGeom prst="rect">
              <a:avLst/>
            </a:prstGeom>
            <a:noFill/>
          </p:spPr>
          <p:txBody>
            <a:bodyPr wrap="square" lIns="108000" tIns="36000" rIns="108000" bIns="36000" rtlCol="0">
              <a:spAutoFit/>
            </a:bodyPr>
            <a:lstStyle/>
            <a:p>
              <a:r>
                <a:rPr lang="en-US" sz="2100" b="1" dirty="0">
                  <a:solidFill>
                    <a:schemeClr val="bg1"/>
                  </a:solidFill>
                </a:rPr>
                <a:t>BTEC NATIONAL BUSINESS</a:t>
              </a:r>
            </a:p>
          </p:txBody>
        </p:sp>
      </p:grpSp>
      <p:pic>
        <p:nvPicPr>
          <p:cNvPr id="27" name="Picture 26" descr="Logo&#10;&#10;Description automatically generated">
            <a:extLst>
              <a:ext uri="{FF2B5EF4-FFF2-40B4-BE49-F238E27FC236}">
                <a16:creationId xmlns:a16="http://schemas.microsoft.com/office/drawing/2014/main" id="{DC24021B-3A8E-5786-059D-8BD85828FA38}"/>
              </a:ext>
            </a:extLst>
          </p:cNvPr>
          <p:cNvPicPr>
            <a:picLocks noChangeAspect="1"/>
          </p:cNvPicPr>
          <p:nvPr/>
        </p:nvPicPr>
        <p:blipFill>
          <a:blip r:embed="rId2"/>
          <a:stretch>
            <a:fillRect/>
          </a:stretch>
        </p:blipFill>
        <p:spPr>
          <a:xfrm>
            <a:off x="10643191" y="6348426"/>
            <a:ext cx="1212477" cy="369658"/>
          </a:xfrm>
          <a:prstGeom prst="rect">
            <a:avLst/>
          </a:prstGeom>
        </p:spPr>
      </p:pic>
      <p:pic>
        <p:nvPicPr>
          <p:cNvPr id="28" name="Picture 27" descr="Logo&#10;&#10;Description automatically generated">
            <a:extLst>
              <a:ext uri="{FF2B5EF4-FFF2-40B4-BE49-F238E27FC236}">
                <a16:creationId xmlns:a16="http://schemas.microsoft.com/office/drawing/2014/main" id="{849BC0B8-F893-F79E-55E8-2DE486684B1A}"/>
              </a:ext>
            </a:extLst>
          </p:cNvPr>
          <p:cNvPicPr>
            <a:picLocks noChangeAspect="1"/>
          </p:cNvPicPr>
          <p:nvPr/>
        </p:nvPicPr>
        <p:blipFill>
          <a:blip r:embed="rId3"/>
          <a:stretch>
            <a:fillRect/>
          </a:stretch>
        </p:blipFill>
        <p:spPr>
          <a:xfrm>
            <a:off x="4863349" y="6334759"/>
            <a:ext cx="1048717" cy="443302"/>
          </a:xfrm>
          <a:prstGeom prst="rect">
            <a:avLst/>
          </a:prstGeom>
        </p:spPr>
      </p:pic>
    </p:spTree>
    <p:extLst>
      <p:ext uri="{BB962C8B-B14F-4D97-AF65-F5344CB8AC3E}">
        <p14:creationId xmlns:p14="http://schemas.microsoft.com/office/powerpoint/2010/main" val="36689609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fill="hold"/>
                                        <p:tgtEl>
                                          <p:spTgt spid="15"/>
                                        </p:tgtEl>
                                        <p:attrNameLst>
                                          <p:attrName>ppt_x</p:attrName>
                                        </p:attrNameLst>
                                      </p:cBhvr>
                                      <p:tavLst>
                                        <p:tav tm="0">
                                          <p:val>
                                            <p:strVal val="1+#ppt_w/2"/>
                                          </p:val>
                                        </p:tav>
                                        <p:tav tm="100000">
                                          <p:val>
                                            <p:strVal val="#ppt_x"/>
                                          </p:val>
                                        </p:tav>
                                      </p:tavLst>
                                    </p:anim>
                                    <p:anim calcmode="lin" valueType="num">
                                      <p:cBhvr additive="base">
                                        <p:cTn id="21"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4" grpId="0" animBg="1"/>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0BDB1B3-B89E-4435-8F1F-22BE18FEA06D}"/>
              </a:ext>
            </a:extLst>
          </p:cNvPr>
          <p:cNvSpPr/>
          <p:nvPr/>
        </p:nvSpPr>
        <p:spPr>
          <a:xfrm>
            <a:off x="2067340" y="318002"/>
            <a:ext cx="9687331" cy="1373638"/>
          </a:xfrm>
          <a:prstGeom prst="rect">
            <a:avLst/>
          </a:prstGeom>
          <a:solidFill>
            <a:srgbClr val="049EE6"/>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a:solidFill>
                  <a:srgbClr val="FFFFFF"/>
                </a:solidFill>
                <a:effectLst>
                  <a:outerShdw blurRad="38100" dist="38100" dir="2700000" algn="tl">
                    <a:srgbClr val="000000">
                      <a:alpha val="43137"/>
                    </a:srgbClr>
                  </a:outerShdw>
                </a:effectLst>
              </a:rPr>
              <a:t>GIVE ME 2…</a:t>
            </a:r>
          </a:p>
        </p:txBody>
      </p:sp>
      <p:sp>
        <p:nvSpPr>
          <p:cNvPr id="2" name="Oval 1">
            <a:extLst>
              <a:ext uri="{FF2B5EF4-FFF2-40B4-BE49-F238E27FC236}">
                <a16:creationId xmlns:a16="http://schemas.microsoft.com/office/drawing/2014/main" id="{FCC56FD7-26B7-4147-8F69-A5A0B7F7E00D}"/>
              </a:ext>
            </a:extLst>
          </p:cNvPr>
          <p:cNvSpPr/>
          <p:nvPr/>
        </p:nvSpPr>
        <p:spPr>
          <a:xfrm>
            <a:off x="10246267" y="369707"/>
            <a:ext cx="1242153" cy="124215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descr="A picture containing white, photo, black, plate&#10;&#10;Description automatically generated">
            <a:extLst>
              <a:ext uri="{FF2B5EF4-FFF2-40B4-BE49-F238E27FC236}">
                <a16:creationId xmlns:a16="http://schemas.microsoft.com/office/drawing/2014/main" id="{C3CD86C4-67A5-41A6-9FE2-895D2AC47B02}"/>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287000" y="387877"/>
            <a:ext cx="1176020" cy="1205813"/>
          </a:xfrm>
          <a:prstGeom prst="rect">
            <a:avLst/>
          </a:prstGeom>
        </p:spPr>
      </p:pic>
      <p:pic>
        <p:nvPicPr>
          <p:cNvPr id="8" name="Picture 7">
            <a:extLst>
              <a:ext uri="{FF2B5EF4-FFF2-40B4-BE49-F238E27FC236}">
                <a16:creationId xmlns:a16="http://schemas.microsoft.com/office/drawing/2014/main" id="{5AFF4480-87B5-4EF4-AC22-1D484E7C975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40956" y="360783"/>
            <a:ext cx="68108" cy="1260000"/>
          </a:xfrm>
          <a:prstGeom prst="rect">
            <a:avLst/>
          </a:prstGeom>
        </p:spPr>
      </p:pic>
      <p:sp>
        <p:nvSpPr>
          <p:cNvPr id="22" name="Oval 21">
            <a:extLst>
              <a:ext uri="{FF2B5EF4-FFF2-40B4-BE49-F238E27FC236}">
                <a16:creationId xmlns:a16="http://schemas.microsoft.com/office/drawing/2014/main" id="{58694381-4F67-4FC1-999A-C82F2E0D5296}"/>
              </a:ext>
            </a:extLst>
          </p:cNvPr>
          <p:cNvSpPr/>
          <p:nvPr/>
        </p:nvSpPr>
        <p:spPr>
          <a:xfrm>
            <a:off x="10785010" y="900783"/>
            <a:ext cx="180000" cy="180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Guiton Sketch - Kevin MacLeod">
            <a:hlinkClick r:id="" action="ppaction://media"/>
            <a:extLst>
              <a:ext uri="{FF2B5EF4-FFF2-40B4-BE49-F238E27FC236}">
                <a16:creationId xmlns:a16="http://schemas.microsoft.com/office/drawing/2014/main" id="{F5E0518F-04E9-4971-BDF9-1B536FA79C30}"/>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2378442" y="0"/>
            <a:ext cx="406400" cy="406400"/>
          </a:xfrm>
          <a:prstGeom prst="rect">
            <a:avLst/>
          </a:prstGeom>
        </p:spPr>
      </p:pic>
      <p:sp>
        <p:nvSpPr>
          <p:cNvPr id="12" name="Rectangle 11">
            <a:extLst>
              <a:ext uri="{FF2B5EF4-FFF2-40B4-BE49-F238E27FC236}">
                <a16:creationId xmlns:a16="http://schemas.microsoft.com/office/drawing/2014/main" id="{C62D3902-4253-4323-95FC-CB607C9F74DA}"/>
              </a:ext>
            </a:extLst>
          </p:cNvPr>
          <p:cNvSpPr/>
          <p:nvPr/>
        </p:nvSpPr>
        <p:spPr>
          <a:xfrm>
            <a:off x="2059348" y="2106595"/>
            <a:ext cx="4930360" cy="2973404"/>
          </a:xfrm>
          <a:prstGeom prst="rec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6000" b="1" dirty="0">
                <a:solidFill>
                  <a:prstClr val="black"/>
                </a:solidFill>
                <a:latin typeface="Calibri" panose="020F0502020204030204"/>
              </a:rPr>
              <a:t>…advantages of investing in gilts</a:t>
            </a:r>
            <a:endPar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4" name="Straight Connector 3">
            <a:extLst>
              <a:ext uri="{FF2B5EF4-FFF2-40B4-BE49-F238E27FC236}">
                <a16:creationId xmlns:a16="http://schemas.microsoft.com/office/drawing/2014/main" id="{91388009-A39E-B9F6-E2FD-8E210684E6B5}"/>
              </a:ext>
            </a:extLst>
          </p:cNvPr>
          <p:cNvCxnSpPr/>
          <p:nvPr/>
        </p:nvCxnSpPr>
        <p:spPr>
          <a:xfrm>
            <a:off x="1856961" y="0"/>
            <a:ext cx="0" cy="6239434"/>
          </a:xfrm>
          <a:prstGeom prst="line">
            <a:avLst/>
          </a:prstGeom>
          <a:ln w="127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AB683083-303C-280F-8F9F-DA34265BFD2E}"/>
              </a:ext>
            </a:extLst>
          </p:cNvPr>
          <p:cNvGrpSpPr/>
          <p:nvPr/>
        </p:nvGrpSpPr>
        <p:grpSpPr>
          <a:xfrm>
            <a:off x="0" y="6239434"/>
            <a:ext cx="12191997" cy="618565"/>
            <a:chOff x="0" y="0"/>
            <a:chExt cx="12192000" cy="6858000"/>
          </a:xfrm>
        </p:grpSpPr>
        <p:sp>
          <p:nvSpPr>
            <p:cNvPr id="20" name="Rectangle 19">
              <a:extLst>
                <a:ext uri="{FF2B5EF4-FFF2-40B4-BE49-F238E27FC236}">
                  <a16:creationId xmlns:a16="http://schemas.microsoft.com/office/drawing/2014/main" id="{7D9966F3-3C77-6441-6CF4-B1DAE6C07380}"/>
                </a:ext>
              </a:extLst>
            </p:cNvPr>
            <p:cNvSpPr/>
            <p:nvPr/>
          </p:nvSpPr>
          <p:spPr>
            <a:xfrm>
              <a:off x="0" y="0"/>
              <a:ext cx="12192000"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E3D23E91-3AD8-8B7E-6D39-66F7CC591755}"/>
                </a:ext>
              </a:extLst>
            </p:cNvPr>
            <p:cNvGrpSpPr/>
            <p:nvPr/>
          </p:nvGrpSpPr>
          <p:grpSpPr>
            <a:xfrm>
              <a:off x="4529957" y="0"/>
              <a:ext cx="7662043" cy="6858000"/>
              <a:chOff x="4529957" y="0"/>
              <a:chExt cx="7662043" cy="6858000"/>
            </a:xfrm>
          </p:grpSpPr>
          <p:sp>
            <p:nvSpPr>
              <p:cNvPr id="23" name="Parallelogram 22">
                <a:extLst>
                  <a:ext uri="{FF2B5EF4-FFF2-40B4-BE49-F238E27FC236}">
                    <a16:creationId xmlns:a16="http://schemas.microsoft.com/office/drawing/2014/main" id="{5129DC86-03C8-2A6D-B8BB-AC43C549A138}"/>
                  </a:ext>
                </a:extLst>
              </p:cNvPr>
              <p:cNvSpPr/>
              <p:nvPr/>
            </p:nvSpPr>
            <p:spPr>
              <a:xfrm>
                <a:off x="4529957" y="0"/>
                <a:ext cx="7325711" cy="6858000"/>
              </a:xfrm>
              <a:prstGeom prst="parallelogram">
                <a:avLst>
                  <a:gd name="adj" fmla="val 36207"/>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041030C3-D4D1-CC2F-D9A4-F5847421534E}"/>
                  </a:ext>
                </a:extLst>
              </p:cNvPr>
              <p:cNvSpPr/>
              <p:nvPr/>
            </p:nvSpPr>
            <p:spPr>
              <a:xfrm>
                <a:off x="7294179" y="0"/>
                <a:ext cx="4897821"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5" name="Group 24">
            <a:extLst>
              <a:ext uri="{FF2B5EF4-FFF2-40B4-BE49-F238E27FC236}">
                <a16:creationId xmlns:a16="http://schemas.microsoft.com/office/drawing/2014/main" id="{579A29AE-B4C7-1C70-8073-490B4E486CEE}"/>
              </a:ext>
            </a:extLst>
          </p:cNvPr>
          <p:cNvGrpSpPr/>
          <p:nvPr/>
        </p:nvGrpSpPr>
        <p:grpSpPr>
          <a:xfrm>
            <a:off x="137019" y="6358476"/>
            <a:ext cx="4219142" cy="395869"/>
            <a:chOff x="974693" y="6379619"/>
            <a:chExt cx="4219142" cy="395869"/>
          </a:xfrm>
        </p:grpSpPr>
        <p:sp>
          <p:nvSpPr>
            <p:cNvPr id="26" name="TextBox 25">
              <a:extLst>
                <a:ext uri="{FF2B5EF4-FFF2-40B4-BE49-F238E27FC236}">
                  <a16:creationId xmlns:a16="http://schemas.microsoft.com/office/drawing/2014/main" id="{A24A027F-BE5A-8F8A-29B6-18433045DB60}"/>
                </a:ext>
              </a:extLst>
            </p:cNvPr>
            <p:cNvSpPr txBox="1"/>
            <p:nvPr/>
          </p:nvSpPr>
          <p:spPr>
            <a:xfrm>
              <a:off x="4234017" y="6379619"/>
              <a:ext cx="959818" cy="380480"/>
            </a:xfrm>
            <a:prstGeom prst="rect">
              <a:avLst/>
            </a:prstGeom>
            <a:solidFill>
              <a:schemeClr val="bg1"/>
            </a:solidFill>
          </p:spPr>
          <p:txBody>
            <a:bodyPr wrap="square" lIns="108000" tIns="36000" rIns="108000" bIns="36000" rtlCol="0">
              <a:spAutoFit/>
            </a:bodyPr>
            <a:lstStyle/>
            <a:p>
              <a:r>
                <a:rPr lang="en-US" sz="2000" b="1" dirty="0">
                  <a:solidFill>
                    <a:srgbClr val="00B0F0"/>
                  </a:solidFill>
                </a:rPr>
                <a:t>UNIT 3</a:t>
              </a:r>
            </a:p>
          </p:txBody>
        </p:sp>
        <p:sp>
          <p:nvSpPr>
            <p:cNvPr id="27" name="TextBox 26">
              <a:extLst>
                <a:ext uri="{FF2B5EF4-FFF2-40B4-BE49-F238E27FC236}">
                  <a16:creationId xmlns:a16="http://schemas.microsoft.com/office/drawing/2014/main" id="{70E2CBBE-3A58-841D-3CAB-372E4E4E7233}"/>
                </a:ext>
              </a:extLst>
            </p:cNvPr>
            <p:cNvSpPr txBox="1"/>
            <p:nvPr/>
          </p:nvSpPr>
          <p:spPr>
            <a:xfrm>
              <a:off x="974693" y="6379619"/>
              <a:ext cx="3259321" cy="395869"/>
            </a:xfrm>
            <a:prstGeom prst="rect">
              <a:avLst/>
            </a:prstGeom>
            <a:noFill/>
          </p:spPr>
          <p:txBody>
            <a:bodyPr wrap="square" lIns="108000" tIns="36000" rIns="108000" bIns="36000" rtlCol="0">
              <a:spAutoFit/>
            </a:bodyPr>
            <a:lstStyle/>
            <a:p>
              <a:r>
                <a:rPr lang="en-US" sz="2100" b="1" dirty="0">
                  <a:solidFill>
                    <a:schemeClr val="bg1"/>
                  </a:solidFill>
                </a:rPr>
                <a:t>BTEC NATIONAL BUSINESS</a:t>
              </a:r>
            </a:p>
          </p:txBody>
        </p:sp>
      </p:grpSp>
      <p:pic>
        <p:nvPicPr>
          <p:cNvPr id="28" name="Picture 27" descr="Logo&#10;&#10;Description automatically generated">
            <a:extLst>
              <a:ext uri="{FF2B5EF4-FFF2-40B4-BE49-F238E27FC236}">
                <a16:creationId xmlns:a16="http://schemas.microsoft.com/office/drawing/2014/main" id="{84275F50-52B4-0642-9C59-36AF10530A78}"/>
              </a:ext>
            </a:extLst>
          </p:cNvPr>
          <p:cNvPicPr>
            <a:picLocks noChangeAspect="1"/>
          </p:cNvPicPr>
          <p:nvPr/>
        </p:nvPicPr>
        <p:blipFill>
          <a:blip r:embed="rId7"/>
          <a:stretch>
            <a:fillRect/>
          </a:stretch>
        </p:blipFill>
        <p:spPr>
          <a:xfrm>
            <a:off x="10643191" y="6348426"/>
            <a:ext cx="1212477" cy="369658"/>
          </a:xfrm>
          <a:prstGeom prst="rect">
            <a:avLst/>
          </a:prstGeom>
        </p:spPr>
      </p:pic>
      <p:pic>
        <p:nvPicPr>
          <p:cNvPr id="29" name="Picture 28" descr="Logo&#10;&#10;Description automatically generated">
            <a:extLst>
              <a:ext uri="{FF2B5EF4-FFF2-40B4-BE49-F238E27FC236}">
                <a16:creationId xmlns:a16="http://schemas.microsoft.com/office/drawing/2014/main" id="{9C9B3438-9508-AC4E-25DD-CE64A8801297}"/>
              </a:ext>
            </a:extLst>
          </p:cNvPr>
          <p:cNvPicPr>
            <a:picLocks noChangeAspect="1"/>
          </p:cNvPicPr>
          <p:nvPr/>
        </p:nvPicPr>
        <p:blipFill>
          <a:blip r:embed="rId8"/>
          <a:stretch>
            <a:fillRect/>
          </a:stretch>
        </p:blipFill>
        <p:spPr>
          <a:xfrm>
            <a:off x="4863349" y="6334759"/>
            <a:ext cx="1048717" cy="443302"/>
          </a:xfrm>
          <a:prstGeom prst="rect">
            <a:avLst/>
          </a:prstGeom>
        </p:spPr>
      </p:pic>
      <p:pic>
        <p:nvPicPr>
          <p:cNvPr id="6" name="Picture 5" descr="A large building with columns&#10;&#10;Description automatically generated with low confidence">
            <a:extLst>
              <a:ext uri="{FF2B5EF4-FFF2-40B4-BE49-F238E27FC236}">
                <a16:creationId xmlns:a16="http://schemas.microsoft.com/office/drawing/2014/main" id="{C2A3DF36-F72F-91E0-C357-29AACADA1A8C}"/>
              </a:ext>
            </a:extLst>
          </p:cNvPr>
          <p:cNvPicPr>
            <a:picLocks noChangeAspect="1"/>
          </p:cNvPicPr>
          <p:nvPr/>
        </p:nvPicPr>
        <p:blipFill>
          <a:blip r:embed="rId9"/>
          <a:stretch>
            <a:fillRect/>
          </a:stretch>
        </p:blipFill>
        <p:spPr>
          <a:xfrm>
            <a:off x="7192094" y="2129116"/>
            <a:ext cx="4539820" cy="2950883"/>
          </a:xfrm>
          <a:prstGeom prst="rect">
            <a:avLst/>
          </a:prstGeom>
        </p:spPr>
      </p:pic>
    </p:spTree>
    <p:extLst>
      <p:ext uri="{BB962C8B-B14F-4D97-AF65-F5344CB8AC3E}">
        <p14:creationId xmlns:p14="http://schemas.microsoft.com/office/powerpoint/2010/main" val="264519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10800000">
                                      <p:cBhvr>
                                        <p:cTn id="6" dur="34000" fill="hold"/>
                                        <p:tgtEl>
                                          <p:spTgt spid="8"/>
                                        </p:tgtEl>
                                        <p:attrNameLst>
                                          <p:attrName>r</p:attrName>
                                        </p:attrNameLst>
                                      </p:cBhvr>
                                    </p:animRot>
                                  </p:childTnLst>
                                </p:cTn>
                              </p:par>
                              <p:par>
                                <p:cTn id="7" presetID="1" presetClass="mediacall" presetSubtype="0" fill="hold" nodeType="withEffect">
                                  <p:stCondLst>
                                    <p:cond delay="0"/>
                                  </p:stCondLst>
                                  <p:childTnLst>
                                    <p:cmd type="call" cmd="playFrom(0.0)">
                                      <p:cBhvr>
                                        <p:cTn id="8" dur="34089"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9" fill="hold" display="0">
                  <p:stCondLst>
                    <p:cond delay="indefinite"/>
                  </p:stCondLst>
                  <p:endCondLst>
                    <p:cond evt="onStopAudio" delay="0">
                      <p:tgtEl>
                        <p:sldTgt/>
                      </p:tgtEl>
                    </p:cond>
                    <p:cond evt="onNext" delay="0">
                      <p:tgtEl>
                        <p:sldTgt/>
                      </p:tgtEl>
                    </p:cond>
                  </p:endCondLst>
                </p:cTn>
                <p:tgtEl>
                  <p:spTgt spid="3"/>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62D3902-4253-4323-95FC-CB607C9F74DA}"/>
              </a:ext>
            </a:extLst>
          </p:cNvPr>
          <p:cNvSpPr/>
          <p:nvPr/>
        </p:nvSpPr>
        <p:spPr>
          <a:xfrm>
            <a:off x="2067340" y="1573841"/>
            <a:ext cx="9687329" cy="859083"/>
          </a:xfrm>
          <a:prstGeom prst="rec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prstClr val="black"/>
                </a:solidFill>
                <a:effectLst/>
                <a:uLnTx/>
                <a:uFillTx/>
                <a:latin typeface="Calibri" panose="020F0502020204030204"/>
                <a:ea typeface="+mn-ea"/>
                <a:cs typeface="+mn-cs"/>
              </a:rPr>
              <a:t>Advantages of investing in gilts</a:t>
            </a:r>
          </a:p>
        </p:txBody>
      </p:sp>
      <p:sp>
        <p:nvSpPr>
          <p:cNvPr id="4" name="Arrow 3">
            <a:extLst>
              <a:ext uri="{FF2B5EF4-FFF2-40B4-BE49-F238E27FC236}">
                <a16:creationId xmlns:a16="http://schemas.microsoft.com/office/drawing/2014/main" id="{CC9852CC-2B1A-49F8-9A47-1083C4206833}"/>
              </a:ext>
            </a:extLst>
          </p:cNvPr>
          <p:cNvSpPr/>
          <p:nvPr/>
        </p:nvSpPr>
        <p:spPr>
          <a:xfrm>
            <a:off x="2067340" y="2844061"/>
            <a:ext cx="1545398" cy="825500"/>
          </a:xfrm>
          <a:prstGeom prst="homePlate">
            <a:avLst/>
          </a:prstGeom>
          <a:solidFill>
            <a:srgbClr val="049E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000" b="1" dirty="0">
                <a:solidFill>
                  <a:srgbClr val="FFFFFF"/>
                </a:solidFill>
              </a:rPr>
              <a:t>1</a:t>
            </a:r>
          </a:p>
        </p:txBody>
      </p:sp>
      <p:sp>
        <p:nvSpPr>
          <p:cNvPr id="10" name="Arrow 9">
            <a:extLst>
              <a:ext uri="{FF2B5EF4-FFF2-40B4-BE49-F238E27FC236}">
                <a16:creationId xmlns:a16="http://schemas.microsoft.com/office/drawing/2014/main" id="{785CB3E8-00A2-49ED-A06D-74294DB25AC5}"/>
              </a:ext>
            </a:extLst>
          </p:cNvPr>
          <p:cNvSpPr/>
          <p:nvPr/>
        </p:nvSpPr>
        <p:spPr>
          <a:xfrm>
            <a:off x="2067340" y="4372017"/>
            <a:ext cx="1545398" cy="825500"/>
          </a:xfrm>
          <a:prstGeom prst="homePlate">
            <a:avLst/>
          </a:prstGeom>
          <a:solidFill>
            <a:srgbClr val="049E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000" b="1" dirty="0">
                <a:solidFill>
                  <a:srgbClr val="FFFFFF"/>
                </a:solidFill>
              </a:rPr>
              <a:t>2</a:t>
            </a:r>
          </a:p>
        </p:txBody>
      </p:sp>
      <p:sp>
        <p:nvSpPr>
          <p:cNvPr id="14" name="Rectangle 13">
            <a:extLst>
              <a:ext uri="{FF2B5EF4-FFF2-40B4-BE49-F238E27FC236}">
                <a16:creationId xmlns:a16="http://schemas.microsoft.com/office/drawing/2014/main" id="{C5BCA3A0-8674-4E34-83E4-4F75705D774C}"/>
              </a:ext>
            </a:extLst>
          </p:cNvPr>
          <p:cNvSpPr/>
          <p:nvPr/>
        </p:nvSpPr>
        <p:spPr>
          <a:xfrm>
            <a:off x="3650317" y="2619463"/>
            <a:ext cx="8104352" cy="157475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r>
              <a:rPr lang="en-US" sz="2400" b="1" dirty="0">
                <a:solidFill>
                  <a:prstClr val="black"/>
                </a:solidFill>
              </a:rPr>
              <a:t>Very low risk. </a:t>
            </a:r>
            <a:r>
              <a:rPr lang="en-US" sz="2400" dirty="0">
                <a:solidFill>
                  <a:prstClr val="black"/>
                </a:solidFill>
              </a:rPr>
              <a:t>UK government bonds (gilts) are considered one of the safest investments available as the government will almost certainly not default on the interest and principal payments</a:t>
            </a:r>
          </a:p>
        </p:txBody>
      </p:sp>
      <p:sp>
        <p:nvSpPr>
          <p:cNvPr id="15" name="Rectangle 14">
            <a:extLst>
              <a:ext uri="{FF2B5EF4-FFF2-40B4-BE49-F238E27FC236}">
                <a16:creationId xmlns:a16="http://schemas.microsoft.com/office/drawing/2014/main" id="{EB2DB88C-C403-4023-8640-6BADB57D33EB}"/>
              </a:ext>
            </a:extLst>
          </p:cNvPr>
          <p:cNvSpPr/>
          <p:nvPr/>
        </p:nvSpPr>
        <p:spPr>
          <a:xfrm>
            <a:off x="3650317" y="4193912"/>
            <a:ext cx="8104352" cy="1574753"/>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r>
              <a:rPr lang="en-US" sz="2400" b="1" dirty="0">
                <a:solidFill>
                  <a:prstClr val="black"/>
                </a:solidFill>
              </a:rPr>
              <a:t>Predictable income. </a:t>
            </a:r>
            <a:r>
              <a:rPr lang="en-US" sz="2400" dirty="0">
                <a:solidFill>
                  <a:prstClr val="black"/>
                </a:solidFill>
              </a:rPr>
              <a:t>UK gilts typically pay a fixed rate of interest, which is known as the coupon. This allows investors to predict the income they will receive from their investment,</a:t>
            </a:r>
          </a:p>
        </p:txBody>
      </p:sp>
      <p:cxnSp>
        <p:nvCxnSpPr>
          <p:cNvPr id="2" name="Straight Connector 1">
            <a:extLst>
              <a:ext uri="{FF2B5EF4-FFF2-40B4-BE49-F238E27FC236}">
                <a16:creationId xmlns:a16="http://schemas.microsoft.com/office/drawing/2014/main" id="{1D3C7261-8336-68C4-4DB1-C62FB0845E10}"/>
              </a:ext>
            </a:extLst>
          </p:cNvPr>
          <p:cNvCxnSpPr/>
          <p:nvPr/>
        </p:nvCxnSpPr>
        <p:spPr>
          <a:xfrm>
            <a:off x="1856961" y="0"/>
            <a:ext cx="0" cy="6239434"/>
          </a:xfrm>
          <a:prstGeom prst="line">
            <a:avLst/>
          </a:prstGeom>
          <a:ln w="127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431870F7-24FD-1B34-9A2F-6A69765D0D2A}"/>
              </a:ext>
            </a:extLst>
          </p:cNvPr>
          <p:cNvSpPr/>
          <p:nvPr/>
        </p:nvSpPr>
        <p:spPr>
          <a:xfrm>
            <a:off x="2067340" y="318002"/>
            <a:ext cx="9687331" cy="1018805"/>
          </a:xfrm>
          <a:prstGeom prst="rect">
            <a:avLst/>
          </a:prstGeom>
          <a:solidFill>
            <a:srgbClr val="049EE6"/>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FFFF"/>
                </a:solidFill>
                <a:effectLst>
                  <a:outerShdw blurRad="38100" dist="38100" dir="2700000" algn="tl">
                    <a:srgbClr val="000000">
                      <a:alpha val="43137"/>
                    </a:srgbClr>
                  </a:outerShdw>
                </a:effectLst>
              </a:rPr>
              <a:t>GIVE ME 2…</a:t>
            </a:r>
          </a:p>
        </p:txBody>
      </p:sp>
      <p:grpSp>
        <p:nvGrpSpPr>
          <p:cNvPr id="11" name="Group 10">
            <a:extLst>
              <a:ext uri="{FF2B5EF4-FFF2-40B4-BE49-F238E27FC236}">
                <a16:creationId xmlns:a16="http://schemas.microsoft.com/office/drawing/2014/main" id="{A9B1B97F-DBF4-5309-5E82-44AD951E171B}"/>
              </a:ext>
            </a:extLst>
          </p:cNvPr>
          <p:cNvGrpSpPr/>
          <p:nvPr/>
        </p:nvGrpSpPr>
        <p:grpSpPr>
          <a:xfrm>
            <a:off x="0" y="6239434"/>
            <a:ext cx="12191997" cy="618565"/>
            <a:chOff x="0" y="0"/>
            <a:chExt cx="12192000" cy="6858000"/>
          </a:xfrm>
        </p:grpSpPr>
        <p:sp>
          <p:nvSpPr>
            <p:cNvPr id="13" name="Rectangle 12">
              <a:extLst>
                <a:ext uri="{FF2B5EF4-FFF2-40B4-BE49-F238E27FC236}">
                  <a16:creationId xmlns:a16="http://schemas.microsoft.com/office/drawing/2014/main" id="{F34DA980-C1DA-F54C-1231-A7C22402C173}"/>
                </a:ext>
              </a:extLst>
            </p:cNvPr>
            <p:cNvSpPr/>
            <p:nvPr/>
          </p:nvSpPr>
          <p:spPr>
            <a:xfrm>
              <a:off x="0" y="0"/>
              <a:ext cx="12192000"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81BA14F5-4971-83A1-C535-F8A5C3514BDC}"/>
                </a:ext>
              </a:extLst>
            </p:cNvPr>
            <p:cNvGrpSpPr/>
            <p:nvPr/>
          </p:nvGrpSpPr>
          <p:grpSpPr>
            <a:xfrm>
              <a:off x="4529957" y="0"/>
              <a:ext cx="7662043" cy="6858000"/>
              <a:chOff x="4529957" y="0"/>
              <a:chExt cx="7662043" cy="6858000"/>
            </a:xfrm>
          </p:grpSpPr>
          <p:sp>
            <p:nvSpPr>
              <p:cNvPr id="22" name="Parallelogram 21">
                <a:extLst>
                  <a:ext uri="{FF2B5EF4-FFF2-40B4-BE49-F238E27FC236}">
                    <a16:creationId xmlns:a16="http://schemas.microsoft.com/office/drawing/2014/main" id="{60E24B15-4F28-F7AD-D6B2-69E9033BA200}"/>
                  </a:ext>
                </a:extLst>
              </p:cNvPr>
              <p:cNvSpPr/>
              <p:nvPr/>
            </p:nvSpPr>
            <p:spPr>
              <a:xfrm>
                <a:off x="4529957" y="0"/>
                <a:ext cx="7325711" cy="6858000"/>
              </a:xfrm>
              <a:prstGeom prst="parallelogram">
                <a:avLst>
                  <a:gd name="adj" fmla="val 36207"/>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3FFB75EE-1737-8493-676D-9400A8D72FD7}"/>
                  </a:ext>
                </a:extLst>
              </p:cNvPr>
              <p:cNvSpPr/>
              <p:nvPr/>
            </p:nvSpPr>
            <p:spPr>
              <a:xfrm>
                <a:off x="7294179" y="0"/>
                <a:ext cx="4897821"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 name="Group 23">
            <a:extLst>
              <a:ext uri="{FF2B5EF4-FFF2-40B4-BE49-F238E27FC236}">
                <a16:creationId xmlns:a16="http://schemas.microsoft.com/office/drawing/2014/main" id="{48B98FC2-D040-6FD4-EF05-22C71DA62C56}"/>
              </a:ext>
            </a:extLst>
          </p:cNvPr>
          <p:cNvGrpSpPr/>
          <p:nvPr/>
        </p:nvGrpSpPr>
        <p:grpSpPr>
          <a:xfrm>
            <a:off x="137019" y="6358476"/>
            <a:ext cx="4219142" cy="395869"/>
            <a:chOff x="974693" y="6379619"/>
            <a:chExt cx="4219142" cy="395869"/>
          </a:xfrm>
        </p:grpSpPr>
        <p:sp>
          <p:nvSpPr>
            <p:cNvPr id="25" name="TextBox 24">
              <a:extLst>
                <a:ext uri="{FF2B5EF4-FFF2-40B4-BE49-F238E27FC236}">
                  <a16:creationId xmlns:a16="http://schemas.microsoft.com/office/drawing/2014/main" id="{C52797A1-678A-91E2-E19A-63676B3A2B37}"/>
                </a:ext>
              </a:extLst>
            </p:cNvPr>
            <p:cNvSpPr txBox="1"/>
            <p:nvPr/>
          </p:nvSpPr>
          <p:spPr>
            <a:xfrm>
              <a:off x="4234017" y="6379619"/>
              <a:ext cx="959818" cy="380480"/>
            </a:xfrm>
            <a:prstGeom prst="rect">
              <a:avLst/>
            </a:prstGeom>
            <a:solidFill>
              <a:schemeClr val="bg1"/>
            </a:solidFill>
          </p:spPr>
          <p:txBody>
            <a:bodyPr wrap="square" lIns="108000" tIns="36000" rIns="108000" bIns="36000" rtlCol="0">
              <a:spAutoFit/>
            </a:bodyPr>
            <a:lstStyle/>
            <a:p>
              <a:r>
                <a:rPr lang="en-US" sz="2000" b="1" dirty="0">
                  <a:solidFill>
                    <a:srgbClr val="00B0F0"/>
                  </a:solidFill>
                </a:rPr>
                <a:t>UNIT 3</a:t>
              </a:r>
            </a:p>
          </p:txBody>
        </p:sp>
        <p:sp>
          <p:nvSpPr>
            <p:cNvPr id="26" name="TextBox 25">
              <a:extLst>
                <a:ext uri="{FF2B5EF4-FFF2-40B4-BE49-F238E27FC236}">
                  <a16:creationId xmlns:a16="http://schemas.microsoft.com/office/drawing/2014/main" id="{FEA141DA-06D7-820B-A153-59635E3098E6}"/>
                </a:ext>
              </a:extLst>
            </p:cNvPr>
            <p:cNvSpPr txBox="1"/>
            <p:nvPr/>
          </p:nvSpPr>
          <p:spPr>
            <a:xfrm>
              <a:off x="974693" y="6379619"/>
              <a:ext cx="3259321" cy="395869"/>
            </a:xfrm>
            <a:prstGeom prst="rect">
              <a:avLst/>
            </a:prstGeom>
            <a:noFill/>
          </p:spPr>
          <p:txBody>
            <a:bodyPr wrap="square" lIns="108000" tIns="36000" rIns="108000" bIns="36000" rtlCol="0">
              <a:spAutoFit/>
            </a:bodyPr>
            <a:lstStyle/>
            <a:p>
              <a:r>
                <a:rPr lang="en-US" sz="2100" b="1" dirty="0">
                  <a:solidFill>
                    <a:schemeClr val="bg1"/>
                  </a:solidFill>
                </a:rPr>
                <a:t>BTEC NATIONAL BUSINESS</a:t>
              </a:r>
            </a:p>
          </p:txBody>
        </p:sp>
      </p:grpSp>
      <p:pic>
        <p:nvPicPr>
          <p:cNvPr id="27" name="Picture 26" descr="Logo&#10;&#10;Description automatically generated">
            <a:extLst>
              <a:ext uri="{FF2B5EF4-FFF2-40B4-BE49-F238E27FC236}">
                <a16:creationId xmlns:a16="http://schemas.microsoft.com/office/drawing/2014/main" id="{DC24021B-3A8E-5786-059D-8BD85828FA38}"/>
              </a:ext>
            </a:extLst>
          </p:cNvPr>
          <p:cNvPicPr>
            <a:picLocks noChangeAspect="1"/>
          </p:cNvPicPr>
          <p:nvPr/>
        </p:nvPicPr>
        <p:blipFill>
          <a:blip r:embed="rId2"/>
          <a:stretch>
            <a:fillRect/>
          </a:stretch>
        </p:blipFill>
        <p:spPr>
          <a:xfrm>
            <a:off x="10643191" y="6348426"/>
            <a:ext cx="1212477" cy="369658"/>
          </a:xfrm>
          <a:prstGeom prst="rect">
            <a:avLst/>
          </a:prstGeom>
        </p:spPr>
      </p:pic>
      <p:pic>
        <p:nvPicPr>
          <p:cNvPr id="28" name="Picture 27" descr="Logo&#10;&#10;Description automatically generated">
            <a:extLst>
              <a:ext uri="{FF2B5EF4-FFF2-40B4-BE49-F238E27FC236}">
                <a16:creationId xmlns:a16="http://schemas.microsoft.com/office/drawing/2014/main" id="{849BC0B8-F893-F79E-55E8-2DE486684B1A}"/>
              </a:ext>
            </a:extLst>
          </p:cNvPr>
          <p:cNvPicPr>
            <a:picLocks noChangeAspect="1"/>
          </p:cNvPicPr>
          <p:nvPr/>
        </p:nvPicPr>
        <p:blipFill>
          <a:blip r:embed="rId3"/>
          <a:stretch>
            <a:fillRect/>
          </a:stretch>
        </p:blipFill>
        <p:spPr>
          <a:xfrm>
            <a:off x="4863349" y="6334759"/>
            <a:ext cx="1048717" cy="443302"/>
          </a:xfrm>
          <a:prstGeom prst="rect">
            <a:avLst/>
          </a:prstGeom>
        </p:spPr>
      </p:pic>
    </p:spTree>
    <p:extLst>
      <p:ext uri="{BB962C8B-B14F-4D97-AF65-F5344CB8AC3E}">
        <p14:creationId xmlns:p14="http://schemas.microsoft.com/office/powerpoint/2010/main" val="27309289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fill="hold"/>
                                        <p:tgtEl>
                                          <p:spTgt spid="15"/>
                                        </p:tgtEl>
                                        <p:attrNameLst>
                                          <p:attrName>ppt_x</p:attrName>
                                        </p:attrNameLst>
                                      </p:cBhvr>
                                      <p:tavLst>
                                        <p:tav tm="0">
                                          <p:val>
                                            <p:strVal val="1+#ppt_w/2"/>
                                          </p:val>
                                        </p:tav>
                                        <p:tav tm="100000">
                                          <p:val>
                                            <p:strVal val="#ppt_x"/>
                                          </p:val>
                                        </p:tav>
                                      </p:tavLst>
                                    </p:anim>
                                    <p:anim calcmode="lin" valueType="num">
                                      <p:cBhvr additive="base">
                                        <p:cTn id="21"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4"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FB8A9D7-EFBC-0FEE-56A1-8229CE349D22}"/>
              </a:ext>
            </a:extLst>
          </p:cNvPr>
          <p:cNvPicPr>
            <a:picLocks noChangeAspect="1"/>
          </p:cNvPicPr>
          <p:nvPr/>
        </p:nvPicPr>
        <p:blipFill>
          <a:blip r:embed="rId4"/>
          <a:stretch>
            <a:fillRect/>
          </a:stretch>
        </p:blipFill>
        <p:spPr>
          <a:xfrm>
            <a:off x="6887642" y="2093894"/>
            <a:ext cx="4828294" cy="3379805"/>
          </a:xfrm>
          <a:prstGeom prst="rect">
            <a:avLst/>
          </a:prstGeom>
        </p:spPr>
      </p:pic>
      <p:sp>
        <p:nvSpPr>
          <p:cNvPr id="11" name="Rectangle 10">
            <a:extLst>
              <a:ext uri="{FF2B5EF4-FFF2-40B4-BE49-F238E27FC236}">
                <a16:creationId xmlns:a16="http://schemas.microsoft.com/office/drawing/2014/main" id="{C0BDB1B3-B89E-4435-8F1F-22BE18FEA06D}"/>
              </a:ext>
            </a:extLst>
          </p:cNvPr>
          <p:cNvSpPr/>
          <p:nvPr/>
        </p:nvSpPr>
        <p:spPr>
          <a:xfrm>
            <a:off x="2067340" y="318002"/>
            <a:ext cx="9687331" cy="1373638"/>
          </a:xfrm>
          <a:prstGeom prst="rect">
            <a:avLst/>
          </a:prstGeom>
          <a:solidFill>
            <a:srgbClr val="049EE6"/>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a:solidFill>
                  <a:srgbClr val="FFFFFF"/>
                </a:solidFill>
                <a:effectLst>
                  <a:outerShdw blurRad="38100" dist="38100" dir="2700000" algn="tl">
                    <a:srgbClr val="000000">
                      <a:alpha val="43137"/>
                    </a:srgbClr>
                  </a:outerShdw>
                </a:effectLst>
              </a:rPr>
              <a:t>GIVE ME 2…</a:t>
            </a:r>
          </a:p>
        </p:txBody>
      </p:sp>
      <p:sp>
        <p:nvSpPr>
          <p:cNvPr id="2" name="Oval 1">
            <a:extLst>
              <a:ext uri="{FF2B5EF4-FFF2-40B4-BE49-F238E27FC236}">
                <a16:creationId xmlns:a16="http://schemas.microsoft.com/office/drawing/2014/main" id="{FCC56FD7-26B7-4147-8F69-A5A0B7F7E00D}"/>
              </a:ext>
            </a:extLst>
          </p:cNvPr>
          <p:cNvSpPr/>
          <p:nvPr/>
        </p:nvSpPr>
        <p:spPr>
          <a:xfrm>
            <a:off x="10246267" y="369707"/>
            <a:ext cx="1242153" cy="124215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descr="A picture containing white, photo, black, plate&#10;&#10;Description automatically generated">
            <a:extLst>
              <a:ext uri="{FF2B5EF4-FFF2-40B4-BE49-F238E27FC236}">
                <a16:creationId xmlns:a16="http://schemas.microsoft.com/office/drawing/2014/main" id="{C3CD86C4-67A5-41A6-9FE2-895D2AC47B02}"/>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287000" y="387877"/>
            <a:ext cx="1176020" cy="1205813"/>
          </a:xfrm>
          <a:prstGeom prst="rect">
            <a:avLst/>
          </a:prstGeom>
        </p:spPr>
      </p:pic>
      <p:pic>
        <p:nvPicPr>
          <p:cNvPr id="8" name="Picture 7">
            <a:extLst>
              <a:ext uri="{FF2B5EF4-FFF2-40B4-BE49-F238E27FC236}">
                <a16:creationId xmlns:a16="http://schemas.microsoft.com/office/drawing/2014/main" id="{5AFF4480-87B5-4EF4-AC22-1D484E7C975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840956" y="360783"/>
            <a:ext cx="68108" cy="1260000"/>
          </a:xfrm>
          <a:prstGeom prst="rect">
            <a:avLst/>
          </a:prstGeom>
        </p:spPr>
      </p:pic>
      <p:sp>
        <p:nvSpPr>
          <p:cNvPr id="22" name="Oval 21">
            <a:extLst>
              <a:ext uri="{FF2B5EF4-FFF2-40B4-BE49-F238E27FC236}">
                <a16:creationId xmlns:a16="http://schemas.microsoft.com/office/drawing/2014/main" id="{58694381-4F67-4FC1-999A-C82F2E0D5296}"/>
              </a:ext>
            </a:extLst>
          </p:cNvPr>
          <p:cNvSpPr/>
          <p:nvPr/>
        </p:nvSpPr>
        <p:spPr>
          <a:xfrm>
            <a:off x="10785010" y="900783"/>
            <a:ext cx="180000" cy="180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Guiton Sketch - Kevin MacLeod">
            <a:hlinkClick r:id="" action="ppaction://media"/>
            <a:extLst>
              <a:ext uri="{FF2B5EF4-FFF2-40B4-BE49-F238E27FC236}">
                <a16:creationId xmlns:a16="http://schemas.microsoft.com/office/drawing/2014/main" id="{F5E0518F-04E9-4971-BDF9-1B536FA79C30}"/>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2378442" y="0"/>
            <a:ext cx="406400" cy="406400"/>
          </a:xfrm>
          <a:prstGeom prst="rect">
            <a:avLst/>
          </a:prstGeom>
        </p:spPr>
      </p:pic>
      <p:sp>
        <p:nvSpPr>
          <p:cNvPr id="12" name="Rectangle 11">
            <a:extLst>
              <a:ext uri="{FF2B5EF4-FFF2-40B4-BE49-F238E27FC236}">
                <a16:creationId xmlns:a16="http://schemas.microsoft.com/office/drawing/2014/main" id="{C62D3902-4253-4323-95FC-CB607C9F74DA}"/>
              </a:ext>
            </a:extLst>
          </p:cNvPr>
          <p:cNvSpPr/>
          <p:nvPr/>
        </p:nvSpPr>
        <p:spPr>
          <a:xfrm>
            <a:off x="2059348" y="2106594"/>
            <a:ext cx="4828294" cy="3379805"/>
          </a:xfrm>
          <a:prstGeom prst="rec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5200" b="1" dirty="0">
                <a:solidFill>
                  <a:prstClr val="black"/>
                </a:solidFill>
                <a:latin typeface="Calibri" panose="020F0502020204030204"/>
              </a:rPr>
              <a:t>…ways in which someone can maintain a good credit rating</a:t>
            </a:r>
            <a:endParaRPr kumimoji="0" lang="en-US" sz="5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4" name="Straight Connector 3">
            <a:extLst>
              <a:ext uri="{FF2B5EF4-FFF2-40B4-BE49-F238E27FC236}">
                <a16:creationId xmlns:a16="http://schemas.microsoft.com/office/drawing/2014/main" id="{91388009-A39E-B9F6-E2FD-8E210684E6B5}"/>
              </a:ext>
            </a:extLst>
          </p:cNvPr>
          <p:cNvCxnSpPr/>
          <p:nvPr/>
        </p:nvCxnSpPr>
        <p:spPr>
          <a:xfrm>
            <a:off x="1856961" y="0"/>
            <a:ext cx="0" cy="6239434"/>
          </a:xfrm>
          <a:prstGeom prst="line">
            <a:avLst/>
          </a:prstGeom>
          <a:ln w="127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AB683083-303C-280F-8F9F-DA34265BFD2E}"/>
              </a:ext>
            </a:extLst>
          </p:cNvPr>
          <p:cNvGrpSpPr/>
          <p:nvPr/>
        </p:nvGrpSpPr>
        <p:grpSpPr>
          <a:xfrm>
            <a:off x="0" y="6239434"/>
            <a:ext cx="12191997" cy="618565"/>
            <a:chOff x="0" y="0"/>
            <a:chExt cx="12192000" cy="6858000"/>
          </a:xfrm>
        </p:grpSpPr>
        <p:sp>
          <p:nvSpPr>
            <p:cNvPr id="20" name="Rectangle 19">
              <a:extLst>
                <a:ext uri="{FF2B5EF4-FFF2-40B4-BE49-F238E27FC236}">
                  <a16:creationId xmlns:a16="http://schemas.microsoft.com/office/drawing/2014/main" id="{7D9966F3-3C77-6441-6CF4-B1DAE6C07380}"/>
                </a:ext>
              </a:extLst>
            </p:cNvPr>
            <p:cNvSpPr/>
            <p:nvPr/>
          </p:nvSpPr>
          <p:spPr>
            <a:xfrm>
              <a:off x="0" y="0"/>
              <a:ext cx="12192000"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E3D23E91-3AD8-8B7E-6D39-66F7CC591755}"/>
                </a:ext>
              </a:extLst>
            </p:cNvPr>
            <p:cNvGrpSpPr/>
            <p:nvPr/>
          </p:nvGrpSpPr>
          <p:grpSpPr>
            <a:xfrm>
              <a:off x="4529957" y="0"/>
              <a:ext cx="7662043" cy="6858000"/>
              <a:chOff x="4529957" y="0"/>
              <a:chExt cx="7662043" cy="6858000"/>
            </a:xfrm>
          </p:grpSpPr>
          <p:sp>
            <p:nvSpPr>
              <p:cNvPr id="23" name="Parallelogram 22">
                <a:extLst>
                  <a:ext uri="{FF2B5EF4-FFF2-40B4-BE49-F238E27FC236}">
                    <a16:creationId xmlns:a16="http://schemas.microsoft.com/office/drawing/2014/main" id="{5129DC86-03C8-2A6D-B8BB-AC43C549A138}"/>
                  </a:ext>
                </a:extLst>
              </p:cNvPr>
              <p:cNvSpPr/>
              <p:nvPr/>
            </p:nvSpPr>
            <p:spPr>
              <a:xfrm>
                <a:off x="4529957" y="0"/>
                <a:ext cx="7325711" cy="6858000"/>
              </a:xfrm>
              <a:prstGeom prst="parallelogram">
                <a:avLst>
                  <a:gd name="adj" fmla="val 36207"/>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041030C3-D4D1-CC2F-D9A4-F5847421534E}"/>
                  </a:ext>
                </a:extLst>
              </p:cNvPr>
              <p:cNvSpPr/>
              <p:nvPr/>
            </p:nvSpPr>
            <p:spPr>
              <a:xfrm>
                <a:off x="7294179" y="0"/>
                <a:ext cx="4897821"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5" name="Group 24">
            <a:extLst>
              <a:ext uri="{FF2B5EF4-FFF2-40B4-BE49-F238E27FC236}">
                <a16:creationId xmlns:a16="http://schemas.microsoft.com/office/drawing/2014/main" id="{579A29AE-B4C7-1C70-8073-490B4E486CEE}"/>
              </a:ext>
            </a:extLst>
          </p:cNvPr>
          <p:cNvGrpSpPr/>
          <p:nvPr/>
        </p:nvGrpSpPr>
        <p:grpSpPr>
          <a:xfrm>
            <a:off x="137019" y="6358476"/>
            <a:ext cx="4219142" cy="395869"/>
            <a:chOff x="974693" y="6379619"/>
            <a:chExt cx="4219142" cy="395869"/>
          </a:xfrm>
        </p:grpSpPr>
        <p:sp>
          <p:nvSpPr>
            <p:cNvPr id="26" name="TextBox 25">
              <a:extLst>
                <a:ext uri="{FF2B5EF4-FFF2-40B4-BE49-F238E27FC236}">
                  <a16:creationId xmlns:a16="http://schemas.microsoft.com/office/drawing/2014/main" id="{A24A027F-BE5A-8F8A-29B6-18433045DB60}"/>
                </a:ext>
              </a:extLst>
            </p:cNvPr>
            <p:cNvSpPr txBox="1"/>
            <p:nvPr/>
          </p:nvSpPr>
          <p:spPr>
            <a:xfrm>
              <a:off x="4234017" y="6379619"/>
              <a:ext cx="959818" cy="380480"/>
            </a:xfrm>
            <a:prstGeom prst="rect">
              <a:avLst/>
            </a:prstGeom>
            <a:solidFill>
              <a:schemeClr val="bg1"/>
            </a:solidFill>
          </p:spPr>
          <p:txBody>
            <a:bodyPr wrap="square" lIns="108000" tIns="36000" rIns="108000" bIns="36000" rtlCol="0">
              <a:spAutoFit/>
            </a:bodyPr>
            <a:lstStyle/>
            <a:p>
              <a:r>
                <a:rPr lang="en-US" sz="2000" b="1" dirty="0">
                  <a:solidFill>
                    <a:srgbClr val="00B0F0"/>
                  </a:solidFill>
                </a:rPr>
                <a:t>UNIT 3</a:t>
              </a:r>
            </a:p>
          </p:txBody>
        </p:sp>
        <p:sp>
          <p:nvSpPr>
            <p:cNvPr id="27" name="TextBox 26">
              <a:extLst>
                <a:ext uri="{FF2B5EF4-FFF2-40B4-BE49-F238E27FC236}">
                  <a16:creationId xmlns:a16="http://schemas.microsoft.com/office/drawing/2014/main" id="{70E2CBBE-3A58-841D-3CAB-372E4E4E7233}"/>
                </a:ext>
              </a:extLst>
            </p:cNvPr>
            <p:cNvSpPr txBox="1"/>
            <p:nvPr/>
          </p:nvSpPr>
          <p:spPr>
            <a:xfrm>
              <a:off x="974693" y="6379619"/>
              <a:ext cx="3259321" cy="395869"/>
            </a:xfrm>
            <a:prstGeom prst="rect">
              <a:avLst/>
            </a:prstGeom>
            <a:noFill/>
          </p:spPr>
          <p:txBody>
            <a:bodyPr wrap="square" lIns="108000" tIns="36000" rIns="108000" bIns="36000" rtlCol="0">
              <a:spAutoFit/>
            </a:bodyPr>
            <a:lstStyle/>
            <a:p>
              <a:r>
                <a:rPr lang="en-US" sz="2100" b="1" dirty="0">
                  <a:solidFill>
                    <a:schemeClr val="bg1"/>
                  </a:solidFill>
                </a:rPr>
                <a:t>BTEC NATIONAL BUSINESS</a:t>
              </a:r>
            </a:p>
          </p:txBody>
        </p:sp>
      </p:grpSp>
      <p:pic>
        <p:nvPicPr>
          <p:cNvPr id="28" name="Picture 27" descr="Logo&#10;&#10;Description automatically generated">
            <a:extLst>
              <a:ext uri="{FF2B5EF4-FFF2-40B4-BE49-F238E27FC236}">
                <a16:creationId xmlns:a16="http://schemas.microsoft.com/office/drawing/2014/main" id="{84275F50-52B4-0642-9C59-36AF10530A78}"/>
              </a:ext>
            </a:extLst>
          </p:cNvPr>
          <p:cNvPicPr>
            <a:picLocks noChangeAspect="1"/>
          </p:cNvPicPr>
          <p:nvPr/>
        </p:nvPicPr>
        <p:blipFill>
          <a:blip r:embed="rId8"/>
          <a:stretch>
            <a:fillRect/>
          </a:stretch>
        </p:blipFill>
        <p:spPr>
          <a:xfrm>
            <a:off x="10643191" y="6348426"/>
            <a:ext cx="1212477" cy="369658"/>
          </a:xfrm>
          <a:prstGeom prst="rect">
            <a:avLst/>
          </a:prstGeom>
        </p:spPr>
      </p:pic>
      <p:pic>
        <p:nvPicPr>
          <p:cNvPr id="29" name="Picture 28" descr="Logo&#10;&#10;Description automatically generated">
            <a:extLst>
              <a:ext uri="{FF2B5EF4-FFF2-40B4-BE49-F238E27FC236}">
                <a16:creationId xmlns:a16="http://schemas.microsoft.com/office/drawing/2014/main" id="{9C9B3438-9508-AC4E-25DD-CE64A8801297}"/>
              </a:ext>
            </a:extLst>
          </p:cNvPr>
          <p:cNvPicPr>
            <a:picLocks noChangeAspect="1"/>
          </p:cNvPicPr>
          <p:nvPr/>
        </p:nvPicPr>
        <p:blipFill>
          <a:blip r:embed="rId9"/>
          <a:stretch>
            <a:fillRect/>
          </a:stretch>
        </p:blipFill>
        <p:spPr>
          <a:xfrm>
            <a:off x="4863349" y="6334759"/>
            <a:ext cx="1048717" cy="443302"/>
          </a:xfrm>
          <a:prstGeom prst="rect">
            <a:avLst/>
          </a:prstGeom>
        </p:spPr>
      </p:pic>
    </p:spTree>
    <p:extLst>
      <p:ext uri="{BB962C8B-B14F-4D97-AF65-F5344CB8AC3E}">
        <p14:creationId xmlns:p14="http://schemas.microsoft.com/office/powerpoint/2010/main" val="225025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10800000">
                                      <p:cBhvr>
                                        <p:cTn id="6" dur="34000" fill="hold"/>
                                        <p:tgtEl>
                                          <p:spTgt spid="8"/>
                                        </p:tgtEl>
                                        <p:attrNameLst>
                                          <p:attrName>r</p:attrName>
                                        </p:attrNameLst>
                                      </p:cBhvr>
                                    </p:animRot>
                                  </p:childTnLst>
                                </p:cTn>
                              </p:par>
                              <p:par>
                                <p:cTn id="7" presetID="1" presetClass="mediacall" presetSubtype="0" fill="hold" nodeType="withEffect">
                                  <p:stCondLst>
                                    <p:cond delay="0"/>
                                  </p:stCondLst>
                                  <p:childTnLst>
                                    <p:cmd type="call" cmd="playFrom(0.0)">
                                      <p:cBhvr>
                                        <p:cTn id="8" dur="34089"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9" fill="hold" display="0">
                  <p:stCondLst>
                    <p:cond delay="indefinite"/>
                  </p:stCondLst>
                  <p:endCondLst>
                    <p:cond evt="onStopAudio" delay="0">
                      <p:tgtEl>
                        <p:sldTgt/>
                      </p:tgtEl>
                    </p:cond>
                    <p:cond evt="onNext" delay="0">
                      <p:tgtEl>
                        <p:sldTgt/>
                      </p:tgtEl>
                    </p:cond>
                  </p:endCondLst>
                </p:cTn>
                <p:tgtEl>
                  <p:spTgt spid="3"/>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62D3902-4253-4323-95FC-CB607C9F74DA}"/>
              </a:ext>
            </a:extLst>
          </p:cNvPr>
          <p:cNvSpPr/>
          <p:nvPr/>
        </p:nvSpPr>
        <p:spPr>
          <a:xfrm>
            <a:off x="2067340" y="1573841"/>
            <a:ext cx="9687329" cy="859083"/>
          </a:xfrm>
          <a:prstGeom prst="rec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prstClr val="black"/>
                </a:solidFill>
                <a:effectLst/>
                <a:uLnTx/>
                <a:uFillTx/>
                <a:latin typeface="Calibri" panose="020F0502020204030204"/>
                <a:ea typeface="+mn-ea"/>
                <a:cs typeface="+mn-cs"/>
              </a:rPr>
              <a:t>Ways to maintain a good credit rating</a:t>
            </a:r>
          </a:p>
        </p:txBody>
      </p:sp>
      <p:sp>
        <p:nvSpPr>
          <p:cNvPr id="4" name="Arrow 3">
            <a:extLst>
              <a:ext uri="{FF2B5EF4-FFF2-40B4-BE49-F238E27FC236}">
                <a16:creationId xmlns:a16="http://schemas.microsoft.com/office/drawing/2014/main" id="{CC9852CC-2B1A-49F8-9A47-1083C4206833}"/>
              </a:ext>
            </a:extLst>
          </p:cNvPr>
          <p:cNvSpPr/>
          <p:nvPr/>
        </p:nvSpPr>
        <p:spPr>
          <a:xfrm>
            <a:off x="2067340" y="2844061"/>
            <a:ext cx="1545398" cy="825500"/>
          </a:xfrm>
          <a:prstGeom prst="homePlate">
            <a:avLst/>
          </a:prstGeom>
          <a:solidFill>
            <a:srgbClr val="049E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000" b="1" dirty="0">
                <a:solidFill>
                  <a:srgbClr val="FFFFFF"/>
                </a:solidFill>
              </a:rPr>
              <a:t>1</a:t>
            </a:r>
          </a:p>
        </p:txBody>
      </p:sp>
      <p:sp>
        <p:nvSpPr>
          <p:cNvPr id="10" name="Arrow 9">
            <a:extLst>
              <a:ext uri="{FF2B5EF4-FFF2-40B4-BE49-F238E27FC236}">
                <a16:creationId xmlns:a16="http://schemas.microsoft.com/office/drawing/2014/main" id="{785CB3E8-00A2-49ED-A06D-74294DB25AC5}"/>
              </a:ext>
            </a:extLst>
          </p:cNvPr>
          <p:cNvSpPr/>
          <p:nvPr/>
        </p:nvSpPr>
        <p:spPr>
          <a:xfrm>
            <a:off x="2067340" y="4372017"/>
            <a:ext cx="1545398" cy="825500"/>
          </a:xfrm>
          <a:prstGeom prst="homePlate">
            <a:avLst/>
          </a:prstGeom>
          <a:solidFill>
            <a:srgbClr val="049E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000" b="1" dirty="0">
                <a:solidFill>
                  <a:srgbClr val="FFFFFF"/>
                </a:solidFill>
              </a:rPr>
              <a:t>2</a:t>
            </a:r>
          </a:p>
        </p:txBody>
      </p:sp>
      <p:sp>
        <p:nvSpPr>
          <p:cNvPr id="14" name="Rectangle 13">
            <a:extLst>
              <a:ext uri="{FF2B5EF4-FFF2-40B4-BE49-F238E27FC236}">
                <a16:creationId xmlns:a16="http://schemas.microsoft.com/office/drawing/2014/main" id="{C5BCA3A0-8674-4E34-83E4-4F75705D774C}"/>
              </a:ext>
            </a:extLst>
          </p:cNvPr>
          <p:cNvSpPr/>
          <p:nvPr/>
        </p:nvSpPr>
        <p:spPr>
          <a:xfrm>
            <a:off x="3650317" y="2619463"/>
            <a:ext cx="8104352" cy="157475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r>
              <a:rPr lang="en-US" sz="2400" b="1" dirty="0">
                <a:solidFill>
                  <a:prstClr val="black"/>
                </a:solidFill>
              </a:rPr>
              <a:t>Pay bills on time. </a:t>
            </a:r>
            <a:r>
              <a:rPr lang="en-US" sz="2400" dirty="0">
                <a:solidFill>
                  <a:prstClr val="black"/>
                </a:solidFill>
              </a:rPr>
              <a:t>Late payments can have a negative impact on a credit score. It is important to settled credit card balances, loans when due, and pay utility bills such as energy and water.</a:t>
            </a:r>
          </a:p>
        </p:txBody>
      </p:sp>
      <p:sp>
        <p:nvSpPr>
          <p:cNvPr id="15" name="Rectangle 14">
            <a:extLst>
              <a:ext uri="{FF2B5EF4-FFF2-40B4-BE49-F238E27FC236}">
                <a16:creationId xmlns:a16="http://schemas.microsoft.com/office/drawing/2014/main" id="{EB2DB88C-C403-4023-8640-6BADB57D33EB}"/>
              </a:ext>
            </a:extLst>
          </p:cNvPr>
          <p:cNvSpPr/>
          <p:nvPr/>
        </p:nvSpPr>
        <p:spPr>
          <a:xfrm>
            <a:off x="3650317" y="4193912"/>
            <a:ext cx="8104352" cy="1574753"/>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r>
              <a:rPr lang="en-US" sz="2400" b="1" dirty="0">
                <a:solidFill>
                  <a:prstClr val="black"/>
                </a:solidFill>
              </a:rPr>
              <a:t>Keep credit balances low.</a:t>
            </a:r>
            <a:r>
              <a:rPr lang="en-US" sz="2400" dirty="0">
                <a:solidFill>
                  <a:prstClr val="black"/>
                </a:solidFill>
              </a:rPr>
              <a:t> High credit balances can indicate that someone overextending financially, which can negatively impact a credit score.</a:t>
            </a:r>
          </a:p>
        </p:txBody>
      </p:sp>
      <p:cxnSp>
        <p:nvCxnSpPr>
          <p:cNvPr id="2" name="Straight Connector 1">
            <a:extLst>
              <a:ext uri="{FF2B5EF4-FFF2-40B4-BE49-F238E27FC236}">
                <a16:creationId xmlns:a16="http://schemas.microsoft.com/office/drawing/2014/main" id="{1D3C7261-8336-68C4-4DB1-C62FB0845E10}"/>
              </a:ext>
            </a:extLst>
          </p:cNvPr>
          <p:cNvCxnSpPr/>
          <p:nvPr/>
        </p:nvCxnSpPr>
        <p:spPr>
          <a:xfrm>
            <a:off x="1856961" y="0"/>
            <a:ext cx="0" cy="6239434"/>
          </a:xfrm>
          <a:prstGeom prst="line">
            <a:avLst/>
          </a:prstGeom>
          <a:ln w="127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431870F7-24FD-1B34-9A2F-6A69765D0D2A}"/>
              </a:ext>
            </a:extLst>
          </p:cNvPr>
          <p:cNvSpPr/>
          <p:nvPr/>
        </p:nvSpPr>
        <p:spPr>
          <a:xfrm>
            <a:off x="2067340" y="318002"/>
            <a:ext cx="9687331" cy="1018805"/>
          </a:xfrm>
          <a:prstGeom prst="rect">
            <a:avLst/>
          </a:prstGeom>
          <a:solidFill>
            <a:srgbClr val="049EE6"/>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FFFF"/>
                </a:solidFill>
                <a:effectLst>
                  <a:outerShdw blurRad="38100" dist="38100" dir="2700000" algn="tl">
                    <a:srgbClr val="000000">
                      <a:alpha val="43137"/>
                    </a:srgbClr>
                  </a:outerShdw>
                </a:effectLst>
              </a:rPr>
              <a:t>GIVE ME 2…</a:t>
            </a:r>
          </a:p>
        </p:txBody>
      </p:sp>
      <p:grpSp>
        <p:nvGrpSpPr>
          <p:cNvPr id="11" name="Group 10">
            <a:extLst>
              <a:ext uri="{FF2B5EF4-FFF2-40B4-BE49-F238E27FC236}">
                <a16:creationId xmlns:a16="http://schemas.microsoft.com/office/drawing/2014/main" id="{A9B1B97F-DBF4-5309-5E82-44AD951E171B}"/>
              </a:ext>
            </a:extLst>
          </p:cNvPr>
          <p:cNvGrpSpPr/>
          <p:nvPr/>
        </p:nvGrpSpPr>
        <p:grpSpPr>
          <a:xfrm>
            <a:off x="0" y="6239434"/>
            <a:ext cx="12191997" cy="618565"/>
            <a:chOff x="0" y="0"/>
            <a:chExt cx="12192000" cy="6858000"/>
          </a:xfrm>
        </p:grpSpPr>
        <p:sp>
          <p:nvSpPr>
            <p:cNvPr id="13" name="Rectangle 12">
              <a:extLst>
                <a:ext uri="{FF2B5EF4-FFF2-40B4-BE49-F238E27FC236}">
                  <a16:creationId xmlns:a16="http://schemas.microsoft.com/office/drawing/2014/main" id="{F34DA980-C1DA-F54C-1231-A7C22402C173}"/>
                </a:ext>
              </a:extLst>
            </p:cNvPr>
            <p:cNvSpPr/>
            <p:nvPr/>
          </p:nvSpPr>
          <p:spPr>
            <a:xfrm>
              <a:off x="0" y="0"/>
              <a:ext cx="12192000"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81BA14F5-4971-83A1-C535-F8A5C3514BDC}"/>
                </a:ext>
              </a:extLst>
            </p:cNvPr>
            <p:cNvGrpSpPr/>
            <p:nvPr/>
          </p:nvGrpSpPr>
          <p:grpSpPr>
            <a:xfrm>
              <a:off x="4529957" y="0"/>
              <a:ext cx="7662043" cy="6858000"/>
              <a:chOff x="4529957" y="0"/>
              <a:chExt cx="7662043" cy="6858000"/>
            </a:xfrm>
          </p:grpSpPr>
          <p:sp>
            <p:nvSpPr>
              <p:cNvPr id="22" name="Parallelogram 21">
                <a:extLst>
                  <a:ext uri="{FF2B5EF4-FFF2-40B4-BE49-F238E27FC236}">
                    <a16:creationId xmlns:a16="http://schemas.microsoft.com/office/drawing/2014/main" id="{60E24B15-4F28-F7AD-D6B2-69E9033BA200}"/>
                  </a:ext>
                </a:extLst>
              </p:cNvPr>
              <p:cNvSpPr/>
              <p:nvPr/>
            </p:nvSpPr>
            <p:spPr>
              <a:xfrm>
                <a:off x="4529957" y="0"/>
                <a:ext cx="7325711" cy="6858000"/>
              </a:xfrm>
              <a:prstGeom prst="parallelogram">
                <a:avLst>
                  <a:gd name="adj" fmla="val 36207"/>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3FFB75EE-1737-8493-676D-9400A8D72FD7}"/>
                  </a:ext>
                </a:extLst>
              </p:cNvPr>
              <p:cNvSpPr/>
              <p:nvPr/>
            </p:nvSpPr>
            <p:spPr>
              <a:xfrm>
                <a:off x="7294179" y="0"/>
                <a:ext cx="4897821"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 name="Group 23">
            <a:extLst>
              <a:ext uri="{FF2B5EF4-FFF2-40B4-BE49-F238E27FC236}">
                <a16:creationId xmlns:a16="http://schemas.microsoft.com/office/drawing/2014/main" id="{48B98FC2-D040-6FD4-EF05-22C71DA62C56}"/>
              </a:ext>
            </a:extLst>
          </p:cNvPr>
          <p:cNvGrpSpPr/>
          <p:nvPr/>
        </p:nvGrpSpPr>
        <p:grpSpPr>
          <a:xfrm>
            <a:off x="137019" y="6358476"/>
            <a:ext cx="4219142" cy="395869"/>
            <a:chOff x="974693" y="6379619"/>
            <a:chExt cx="4219142" cy="395869"/>
          </a:xfrm>
        </p:grpSpPr>
        <p:sp>
          <p:nvSpPr>
            <p:cNvPr id="25" name="TextBox 24">
              <a:extLst>
                <a:ext uri="{FF2B5EF4-FFF2-40B4-BE49-F238E27FC236}">
                  <a16:creationId xmlns:a16="http://schemas.microsoft.com/office/drawing/2014/main" id="{C52797A1-678A-91E2-E19A-63676B3A2B37}"/>
                </a:ext>
              </a:extLst>
            </p:cNvPr>
            <p:cNvSpPr txBox="1"/>
            <p:nvPr/>
          </p:nvSpPr>
          <p:spPr>
            <a:xfrm>
              <a:off x="4234017" y="6379619"/>
              <a:ext cx="959818" cy="380480"/>
            </a:xfrm>
            <a:prstGeom prst="rect">
              <a:avLst/>
            </a:prstGeom>
            <a:solidFill>
              <a:schemeClr val="bg1"/>
            </a:solidFill>
          </p:spPr>
          <p:txBody>
            <a:bodyPr wrap="square" lIns="108000" tIns="36000" rIns="108000" bIns="36000" rtlCol="0">
              <a:spAutoFit/>
            </a:bodyPr>
            <a:lstStyle/>
            <a:p>
              <a:r>
                <a:rPr lang="en-US" sz="2000" b="1" dirty="0">
                  <a:solidFill>
                    <a:srgbClr val="00B0F0"/>
                  </a:solidFill>
                </a:rPr>
                <a:t>UNIT 3</a:t>
              </a:r>
            </a:p>
          </p:txBody>
        </p:sp>
        <p:sp>
          <p:nvSpPr>
            <p:cNvPr id="26" name="TextBox 25">
              <a:extLst>
                <a:ext uri="{FF2B5EF4-FFF2-40B4-BE49-F238E27FC236}">
                  <a16:creationId xmlns:a16="http://schemas.microsoft.com/office/drawing/2014/main" id="{FEA141DA-06D7-820B-A153-59635E3098E6}"/>
                </a:ext>
              </a:extLst>
            </p:cNvPr>
            <p:cNvSpPr txBox="1"/>
            <p:nvPr/>
          </p:nvSpPr>
          <p:spPr>
            <a:xfrm>
              <a:off x="974693" y="6379619"/>
              <a:ext cx="3259321" cy="395869"/>
            </a:xfrm>
            <a:prstGeom prst="rect">
              <a:avLst/>
            </a:prstGeom>
            <a:noFill/>
          </p:spPr>
          <p:txBody>
            <a:bodyPr wrap="square" lIns="108000" tIns="36000" rIns="108000" bIns="36000" rtlCol="0">
              <a:spAutoFit/>
            </a:bodyPr>
            <a:lstStyle/>
            <a:p>
              <a:r>
                <a:rPr lang="en-US" sz="2100" b="1" dirty="0">
                  <a:solidFill>
                    <a:schemeClr val="bg1"/>
                  </a:solidFill>
                </a:rPr>
                <a:t>BTEC NATIONAL BUSINESS</a:t>
              </a:r>
            </a:p>
          </p:txBody>
        </p:sp>
      </p:grpSp>
      <p:pic>
        <p:nvPicPr>
          <p:cNvPr id="27" name="Picture 26" descr="Logo&#10;&#10;Description automatically generated">
            <a:extLst>
              <a:ext uri="{FF2B5EF4-FFF2-40B4-BE49-F238E27FC236}">
                <a16:creationId xmlns:a16="http://schemas.microsoft.com/office/drawing/2014/main" id="{DC24021B-3A8E-5786-059D-8BD85828FA38}"/>
              </a:ext>
            </a:extLst>
          </p:cNvPr>
          <p:cNvPicPr>
            <a:picLocks noChangeAspect="1"/>
          </p:cNvPicPr>
          <p:nvPr/>
        </p:nvPicPr>
        <p:blipFill>
          <a:blip r:embed="rId2"/>
          <a:stretch>
            <a:fillRect/>
          </a:stretch>
        </p:blipFill>
        <p:spPr>
          <a:xfrm>
            <a:off x="10643191" y="6348426"/>
            <a:ext cx="1212477" cy="369658"/>
          </a:xfrm>
          <a:prstGeom prst="rect">
            <a:avLst/>
          </a:prstGeom>
        </p:spPr>
      </p:pic>
      <p:pic>
        <p:nvPicPr>
          <p:cNvPr id="28" name="Picture 27" descr="Logo&#10;&#10;Description automatically generated">
            <a:extLst>
              <a:ext uri="{FF2B5EF4-FFF2-40B4-BE49-F238E27FC236}">
                <a16:creationId xmlns:a16="http://schemas.microsoft.com/office/drawing/2014/main" id="{849BC0B8-F893-F79E-55E8-2DE486684B1A}"/>
              </a:ext>
            </a:extLst>
          </p:cNvPr>
          <p:cNvPicPr>
            <a:picLocks noChangeAspect="1"/>
          </p:cNvPicPr>
          <p:nvPr/>
        </p:nvPicPr>
        <p:blipFill>
          <a:blip r:embed="rId3"/>
          <a:stretch>
            <a:fillRect/>
          </a:stretch>
        </p:blipFill>
        <p:spPr>
          <a:xfrm>
            <a:off x="4863349" y="6334759"/>
            <a:ext cx="1048717" cy="443302"/>
          </a:xfrm>
          <a:prstGeom prst="rect">
            <a:avLst/>
          </a:prstGeom>
        </p:spPr>
      </p:pic>
    </p:spTree>
    <p:extLst>
      <p:ext uri="{BB962C8B-B14F-4D97-AF65-F5344CB8AC3E}">
        <p14:creationId xmlns:p14="http://schemas.microsoft.com/office/powerpoint/2010/main" val="36384296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fill="hold"/>
                                        <p:tgtEl>
                                          <p:spTgt spid="15"/>
                                        </p:tgtEl>
                                        <p:attrNameLst>
                                          <p:attrName>ppt_x</p:attrName>
                                        </p:attrNameLst>
                                      </p:cBhvr>
                                      <p:tavLst>
                                        <p:tav tm="0">
                                          <p:val>
                                            <p:strVal val="1+#ppt_w/2"/>
                                          </p:val>
                                        </p:tav>
                                        <p:tav tm="100000">
                                          <p:val>
                                            <p:strVal val="#ppt_x"/>
                                          </p:val>
                                        </p:tav>
                                      </p:tavLst>
                                    </p:anim>
                                    <p:anim calcmode="lin" valueType="num">
                                      <p:cBhvr additive="base">
                                        <p:cTn id="21"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4" grpId="0" animBg="1"/>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58C0BE5-83E4-6938-4FD5-72960DCB81EC}"/>
              </a:ext>
            </a:extLst>
          </p:cNvPr>
          <p:cNvPicPr>
            <a:picLocks noChangeAspect="1"/>
          </p:cNvPicPr>
          <p:nvPr/>
        </p:nvPicPr>
        <p:blipFill>
          <a:blip r:embed="rId4"/>
          <a:stretch>
            <a:fillRect/>
          </a:stretch>
        </p:blipFill>
        <p:spPr>
          <a:xfrm>
            <a:off x="5798377" y="1952881"/>
            <a:ext cx="5956294" cy="3687229"/>
          </a:xfrm>
          <a:prstGeom prst="rect">
            <a:avLst/>
          </a:prstGeom>
        </p:spPr>
      </p:pic>
      <p:sp>
        <p:nvSpPr>
          <p:cNvPr id="11" name="Rectangle 10">
            <a:extLst>
              <a:ext uri="{FF2B5EF4-FFF2-40B4-BE49-F238E27FC236}">
                <a16:creationId xmlns:a16="http://schemas.microsoft.com/office/drawing/2014/main" id="{C0BDB1B3-B89E-4435-8F1F-22BE18FEA06D}"/>
              </a:ext>
            </a:extLst>
          </p:cNvPr>
          <p:cNvSpPr/>
          <p:nvPr/>
        </p:nvSpPr>
        <p:spPr>
          <a:xfrm>
            <a:off x="2067340" y="318002"/>
            <a:ext cx="9687331" cy="1373638"/>
          </a:xfrm>
          <a:prstGeom prst="rect">
            <a:avLst/>
          </a:prstGeom>
          <a:solidFill>
            <a:srgbClr val="049EE6"/>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a:solidFill>
                  <a:srgbClr val="FFFFFF"/>
                </a:solidFill>
                <a:effectLst>
                  <a:outerShdw blurRad="38100" dist="38100" dir="2700000" algn="tl">
                    <a:srgbClr val="000000">
                      <a:alpha val="43137"/>
                    </a:srgbClr>
                  </a:outerShdw>
                </a:effectLst>
              </a:rPr>
              <a:t>GIVE ME 2…</a:t>
            </a:r>
          </a:p>
        </p:txBody>
      </p:sp>
      <p:sp>
        <p:nvSpPr>
          <p:cNvPr id="2" name="Oval 1">
            <a:extLst>
              <a:ext uri="{FF2B5EF4-FFF2-40B4-BE49-F238E27FC236}">
                <a16:creationId xmlns:a16="http://schemas.microsoft.com/office/drawing/2014/main" id="{FCC56FD7-26B7-4147-8F69-A5A0B7F7E00D}"/>
              </a:ext>
            </a:extLst>
          </p:cNvPr>
          <p:cNvSpPr/>
          <p:nvPr/>
        </p:nvSpPr>
        <p:spPr>
          <a:xfrm>
            <a:off x="10246267" y="369707"/>
            <a:ext cx="1242153" cy="124215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descr="A picture containing white, photo, black, plate&#10;&#10;Description automatically generated">
            <a:extLst>
              <a:ext uri="{FF2B5EF4-FFF2-40B4-BE49-F238E27FC236}">
                <a16:creationId xmlns:a16="http://schemas.microsoft.com/office/drawing/2014/main" id="{C3CD86C4-67A5-41A6-9FE2-895D2AC47B02}"/>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287000" y="387877"/>
            <a:ext cx="1176020" cy="1205813"/>
          </a:xfrm>
          <a:prstGeom prst="rect">
            <a:avLst/>
          </a:prstGeom>
        </p:spPr>
      </p:pic>
      <p:pic>
        <p:nvPicPr>
          <p:cNvPr id="8" name="Picture 7">
            <a:extLst>
              <a:ext uri="{FF2B5EF4-FFF2-40B4-BE49-F238E27FC236}">
                <a16:creationId xmlns:a16="http://schemas.microsoft.com/office/drawing/2014/main" id="{5AFF4480-87B5-4EF4-AC22-1D484E7C975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840956" y="360783"/>
            <a:ext cx="68108" cy="1260000"/>
          </a:xfrm>
          <a:prstGeom prst="rect">
            <a:avLst/>
          </a:prstGeom>
        </p:spPr>
      </p:pic>
      <p:sp>
        <p:nvSpPr>
          <p:cNvPr id="22" name="Oval 21">
            <a:extLst>
              <a:ext uri="{FF2B5EF4-FFF2-40B4-BE49-F238E27FC236}">
                <a16:creationId xmlns:a16="http://schemas.microsoft.com/office/drawing/2014/main" id="{58694381-4F67-4FC1-999A-C82F2E0D5296}"/>
              </a:ext>
            </a:extLst>
          </p:cNvPr>
          <p:cNvSpPr/>
          <p:nvPr/>
        </p:nvSpPr>
        <p:spPr>
          <a:xfrm>
            <a:off x="10785010" y="900783"/>
            <a:ext cx="180000" cy="180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Guiton Sketch - Kevin MacLeod">
            <a:hlinkClick r:id="" action="ppaction://media"/>
            <a:extLst>
              <a:ext uri="{FF2B5EF4-FFF2-40B4-BE49-F238E27FC236}">
                <a16:creationId xmlns:a16="http://schemas.microsoft.com/office/drawing/2014/main" id="{F5E0518F-04E9-4971-BDF9-1B536FA79C30}"/>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2378442" y="0"/>
            <a:ext cx="406400" cy="406400"/>
          </a:xfrm>
          <a:prstGeom prst="rect">
            <a:avLst/>
          </a:prstGeom>
        </p:spPr>
      </p:pic>
      <p:sp>
        <p:nvSpPr>
          <p:cNvPr id="12" name="Rectangle 11">
            <a:extLst>
              <a:ext uri="{FF2B5EF4-FFF2-40B4-BE49-F238E27FC236}">
                <a16:creationId xmlns:a16="http://schemas.microsoft.com/office/drawing/2014/main" id="{C62D3902-4253-4323-95FC-CB607C9F74DA}"/>
              </a:ext>
            </a:extLst>
          </p:cNvPr>
          <p:cNvSpPr/>
          <p:nvPr/>
        </p:nvSpPr>
        <p:spPr>
          <a:xfrm>
            <a:off x="2148248" y="2106594"/>
            <a:ext cx="4036650" cy="3379805"/>
          </a:xfrm>
          <a:prstGeom prst="rec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4200" b="1" dirty="0">
                <a:solidFill>
                  <a:prstClr val="black"/>
                </a:solidFill>
                <a:latin typeface="Calibri" panose="020F0502020204030204"/>
              </a:rPr>
              <a:t>…ways in which a family could counter the effects of rapidly rising prices </a:t>
            </a:r>
            <a:endParaRPr kumimoji="0" lang="en-US" sz="4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4" name="Straight Connector 3">
            <a:extLst>
              <a:ext uri="{FF2B5EF4-FFF2-40B4-BE49-F238E27FC236}">
                <a16:creationId xmlns:a16="http://schemas.microsoft.com/office/drawing/2014/main" id="{91388009-A39E-B9F6-E2FD-8E210684E6B5}"/>
              </a:ext>
            </a:extLst>
          </p:cNvPr>
          <p:cNvCxnSpPr/>
          <p:nvPr/>
        </p:nvCxnSpPr>
        <p:spPr>
          <a:xfrm>
            <a:off x="1856961" y="0"/>
            <a:ext cx="0" cy="6239434"/>
          </a:xfrm>
          <a:prstGeom prst="line">
            <a:avLst/>
          </a:prstGeom>
          <a:ln w="127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AB683083-303C-280F-8F9F-DA34265BFD2E}"/>
              </a:ext>
            </a:extLst>
          </p:cNvPr>
          <p:cNvGrpSpPr/>
          <p:nvPr/>
        </p:nvGrpSpPr>
        <p:grpSpPr>
          <a:xfrm>
            <a:off x="0" y="6239434"/>
            <a:ext cx="12191997" cy="618565"/>
            <a:chOff x="0" y="0"/>
            <a:chExt cx="12192000" cy="6858000"/>
          </a:xfrm>
        </p:grpSpPr>
        <p:sp>
          <p:nvSpPr>
            <p:cNvPr id="20" name="Rectangle 19">
              <a:extLst>
                <a:ext uri="{FF2B5EF4-FFF2-40B4-BE49-F238E27FC236}">
                  <a16:creationId xmlns:a16="http://schemas.microsoft.com/office/drawing/2014/main" id="{7D9966F3-3C77-6441-6CF4-B1DAE6C07380}"/>
                </a:ext>
              </a:extLst>
            </p:cNvPr>
            <p:cNvSpPr/>
            <p:nvPr/>
          </p:nvSpPr>
          <p:spPr>
            <a:xfrm>
              <a:off x="0" y="0"/>
              <a:ext cx="12192000"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E3D23E91-3AD8-8B7E-6D39-66F7CC591755}"/>
                </a:ext>
              </a:extLst>
            </p:cNvPr>
            <p:cNvGrpSpPr/>
            <p:nvPr/>
          </p:nvGrpSpPr>
          <p:grpSpPr>
            <a:xfrm>
              <a:off x="4529957" y="0"/>
              <a:ext cx="7662043" cy="6858000"/>
              <a:chOff x="4529957" y="0"/>
              <a:chExt cx="7662043" cy="6858000"/>
            </a:xfrm>
          </p:grpSpPr>
          <p:sp>
            <p:nvSpPr>
              <p:cNvPr id="23" name="Parallelogram 22">
                <a:extLst>
                  <a:ext uri="{FF2B5EF4-FFF2-40B4-BE49-F238E27FC236}">
                    <a16:creationId xmlns:a16="http://schemas.microsoft.com/office/drawing/2014/main" id="{5129DC86-03C8-2A6D-B8BB-AC43C549A138}"/>
                  </a:ext>
                </a:extLst>
              </p:cNvPr>
              <p:cNvSpPr/>
              <p:nvPr/>
            </p:nvSpPr>
            <p:spPr>
              <a:xfrm>
                <a:off x="4529957" y="0"/>
                <a:ext cx="7325711" cy="6858000"/>
              </a:xfrm>
              <a:prstGeom prst="parallelogram">
                <a:avLst>
                  <a:gd name="adj" fmla="val 36207"/>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041030C3-D4D1-CC2F-D9A4-F5847421534E}"/>
                  </a:ext>
                </a:extLst>
              </p:cNvPr>
              <p:cNvSpPr/>
              <p:nvPr/>
            </p:nvSpPr>
            <p:spPr>
              <a:xfrm>
                <a:off x="7294179" y="0"/>
                <a:ext cx="4897821"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5" name="Group 24">
            <a:extLst>
              <a:ext uri="{FF2B5EF4-FFF2-40B4-BE49-F238E27FC236}">
                <a16:creationId xmlns:a16="http://schemas.microsoft.com/office/drawing/2014/main" id="{579A29AE-B4C7-1C70-8073-490B4E486CEE}"/>
              </a:ext>
            </a:extLst>
          </p:cNvPr>
          <p:cNvGrpSpPr/>
          <p:nvPr/>
        </p:nvGrpSpPr>
        <p:grpSpPr>
          <a:xfrm>
            <a:off x="137019" y="6358476"/>
            <a:ext cx="4219142" cy="395869"/>
            <a:chOff x="974693" y="6379619"/>
            <a:chExt cx="4219142" cy="395869"/>
          </a:xfrm>
        </p:grpSpPr>
        <p:sp>
          <p:nvSpPr>
            <p:cNvPr id="26" name="TextBox 25">
              <a:extLst>
                <a:ext uri="{FF2B5EF4-FFF2-40B4-BE49-F238E27FC236}">
                  <a16:creationId xmlns:a16="http://schemas.microsoft.com/office/drawing/2014/main" id="{A24A027F-BE5A-8F8A-29B6-18433045DB60}"/>
                </a:ext>
              </a:extLst>
            </p:cNvPr>
            <p:cNvSpPr txBox="1"/>
            <p:nvPr/>
          </p:nvSpPr>
          <p:spPr>
            <a:xfrm>
              <a:off x="4234017" y="6379619"/>
              <a:ext cx="959818" cy="380480"/>
            </a:xfrm>
            <a:prstGeom prst="rect">
              <a:avLst/>
            </a:prstGeom>
            <a:solidFill>
              <a:schemeClr val="bg1"/>
            </a:solidFill>
          </p:spPr>
          <p:txBody>
            <a:bodyPr wrap="square" lIns="108000" tIns="36000" rIns="108000" bIns="36000" rtlCol="0">
              <a:spAutoFit/>
            </a:bodyPr>
            <a:lstStyle/>
            <a:p>
              <a:r>
                <a:rPr lang="en-US" sz="2000" b="1" dirty="0">
                  <a:solidFill>
                    <a:srgbClr val="00B0F0"/>
                  </a:solidFill>
                </a:rPr>
                <a:t>UNIT 3</a:t>
              </a:r>
            </a:p>
          </p:txBody>
        </p:sp>
        <p:sp>
          <p:nvSpPr>
            <p:cNvPr id="27" name="TextBox 26">
              <a:extLst>
                <a:ext uri="{FF2B5EF4-FFF2-40B4-BE49-F238E27FC236}">
                  <a16:creationId xmlns:a16="http://schemas.microsoft.com/office/drawing/2014/main" id="{70E2CBBE-3A58-841D-3CAB-372E4E4E7233}"/>
                </a:ext>
              </a:extLst>
            </p:cNvPr>
            <p:cNvSpPr txBox="1"/>
            <p:nvPr/>
          </p:nvSpPr>
          <p:spPr>
            <a:xfrm>
              <a:off x="974693" y="6379619"/>
              <a:ext cx="3259321" cy="395869"/>
            </a:xfrm>
            <a:prstGeom prst="rect">
              <a:avLst/>
            </a:prstGeom>
            <a:noFill/>
          </p:spPr>
          <p:txBody>
            <a:bodyPr wrap="square" lIns="108000" tIns="36000" rIns="108000" bIns="36000" rtlCol="0">
              <a:spAutoFit/>
            </a:bodyPr>
            <a:lstStyle/>
            <a:p>
              <a:r>
                <a:rPr lang="en-US" sz="2100" b="1" dirty="0">
                  <a:solidFill>
                    <a:schemeClr val="bg1"/>
                  </a:solidFill>
                </a:rPr>
                <a:t>BTEC NATIONAL BUSINESS</a:t>
              </a:r>
            </a:p>
          </p:txBody>
        </p:sp>
      </p:grpSp>
      <p:pic>
        <p:nvPicPr>
          <p:cNvPr id="28" name="Picture 27" descr="Logo&#10;&#10;Description automatically generated">
            <a:extLst>
              <a:ext uri="{FF2B5EF4-FFF2-40B4-BE49-F238E27FC236}">
                <a16:creationId xmlns:a16="http://schemas.microsoft.com/office/drawing/2014/main" id="{84275F50-52B4-0642-9C59-36AF10530A78}"/>
              </a:ext>
            </a:extLst>
          </p:cNvPr>
          <p:cNvPicPr>
            <a:picLocks noChangeAspect="1"/>
          </p:cNvPicPr>
          <p:nvPr/>
        </p:nvPicPr>
        <p:blipFill>
          <a:blip r:embed="rId8"/>
          <a:stretch>
            <a:fillRect/>
          </a:stretch>
        </p:blipFill>
        <p:spPr>
          <a:xfrm>
            <a:off x="10643191" y="6348426"/>
            <a:ext cx="1212477" cy="369658"/>
          </a:xfrm>
          <a:prstGeom prst="rect">
            <a:avLst/>
          </a:prstGeom>
        </p:spPr>
      </p:pic>
      <p:pic>
        <p:nvPicPr>
          <p:cNvPr id="29" name="Picture 28" descr="Logo&#10;&#10;Description automatically generated">
            <a:extLst>
              <a:ext uri="{FF2B5EF4-FFF2-40B4-BE49-F238E27FC236}">
                <a16:creationId xmlns:a16="http://schemas.microsoft.com/office/drawing/2014/main" id="{9C9B3438-9508-AC4E-25DD-CE64A8801297}"/>
              </a:ext>
            </a:extLst>
          </p:cNvPr>
          <p:cNvPicPr>
            <a:picLocks noChangeAspect="1"/>
          </p:cNvPicPr>
          <p:nvPr/>
        </p:nvPicPr>
        <p:blipFill>
          <a:blip r:embed="rId9"/>
          <a:stretch>
            <a:fillRect/>
          </a:stretch>
        </p:blipFill>
        <p:spPr>
          <a:xfrm>
            <a:off x="4863349" y="6334759"/>
            <a:ext cx="1048717" cy="443302"/>
          </a:xfrm>
          <a:prstGeom prst="rect">
            <a:avLst/>
          </a:prstGeom>
        </p:spPr>
      </p:pic>
    </p:spTree>
    <p:extLst>
      <p:ext uri="{BB962C8B-B14F-4D97-AF65-F5344CB8AC3E}">
        <p14:creationId xmlns:p14="http://schemas.microsoft.com/office/powerpoint/2010/main" val="2240431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10800000">
                                      <p:cBhvr>
                                        <p:cTn id="6" dur="34000" fill="hold"/>
                                        <p:tgtEl>
                                          <p:spTgt spid="8"/>
                                        </p:tgtEl>
                                        <p:attrNameLst>
                                          <p:attrName>r</p:attrName>
                                        </p:attrNameLst>
                                      </p:cBhvr>
                                    </p:animRot>
                                  </p:childTnLst>
                                </p:cTn>
                              </p:par>
                              <p:par>
                                <p:cTn id="7" presetID="1" presetClass="mediacall" presetSubtype="0" fill="hold" nodeType="withEffect">
                                  <p:stCondLst>
                                    <p:cond delay="0"/>
                                  </p:stCondLst>
                                  <p:childTnLst>
                                    <p:cmd type="call" cmd="playFrom(0.0)">
                                      <p:cBhvr>
                                        <p:cTn id="8" dur="34089"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9" fill="hold" display="0">
                  <p:stCondLst>
                    <p:cond delay="indefinite"/>
                  </p:stCondLst>
                  <p:endCondLst>
                    <p:cond evt="onStopAudio" delay="0">
                      <p:tgtEl>
                        <p:sldTgt/>
                      </p:tgtEl>
                    </p:cond>
                    <p:cond evt="onNext"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26A09239-134D-C043-A528-6A414CB88B93}"/>
              </a:ext>
            </a:extLst>
          </p:cNvPr>
          <p:cNvCxnSpPr/>
          <p:nvPr/>
        </p:nvCxnSpPr>
        <p:spPr>
          <a:xfrm>
            <a:off x="1856961" y="0"/>
            <a:ext cx="0" cy="6239434"/>
          </a:xfrm>
          <a:prstGeom prst="line">
            <a:avLst/>
          </a:prstGeom>
          <a:ln w="127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C73F3C9F-608B-82E2-E985-5D7865D979E3}"/>
              </a:ext>
            </a:extLst>
          </p:cNvPr>
          <p:cNvSpPr/>
          <p:nvPr/>
        </p:nvSpPr>
        <p:spPr>
          <a:xfrm>
            <a:off x="2193269" y="3539358"/>
            <a:ext cx="1122741" cy="10156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0" b="1" dirty="0"/>
              <a:t>A</a:t>
            </a:r>
          </a:p>
        </p:txBody>
      </p:sp>
      <p:sp>
        <p:nvSpPr>
          <p:cNvPr id="14" name="Rectangle 13">
            <a:extLst>
              <a:ext uri="{FF2B5EF4-FFF2-40B4-BE49-F238E27FC236}">
                <a16:creationId xmlns:a16="http://schemas.microsoft.com/office/drawing/2014/main" id="{9B8AD0F6-5625-6F12-0A74-1030C8C24499}"/>
              </a:ext>
            </a:extLst>
          </p:cNvPr>
          <p:cNvSpPr/>
          <p:nvPr/>
        </p:nvSpPr>
        <p:spPr>
          <a:xfrm>
            <a:off x="7125266" y="3539358"/>
            <a:ext cx="1122741" cy="10156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0" b="1" dirty="0"/>
              <a:t>B</a:t>
            </a:r>
          </a:p>
        </p:txBody>
      </p:sp>
      <p:sp>
        <p:nvSpPr>
          <p:cNvPr id="15" name="Rectangle 14">
            <a:extLst>
              <a:ext uri="{FF2B5EF4-FFF2-40B4-BE49-F238E27FC236}">
                <a16:creationId xmlns:a16="http://schemas.microsoft.com/office/drawing/2014/main" id="{9BC12473-6B5B-35D6-2C15-0DAEC22C333D}"/>
              </a:ext>
            </a:extLst>
          </p:cNvPr>
          <p:cNvSpPr/>
          <p:nvPr/>
        </p:nvSpPr>
        <p:spPr>
          <a:xfrm>
            <a:off x="2193269" y="4868373"/>
            <a:ext cx="1122741" cy="10156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0" b="1" dirty="0"/>
              <a:t>C</a:t>
            </a:r>
          </a:p>
        </p:txBody>
      </p:sp>
      <p:sp>
        <p:nvSpPr>
          <p:cNvPr id="16" name="Rectangle 15">
            <a:extLst>
              <a:ext uri="{FF2B5EF4-FFF2-40B4-BE49-F238E27FC236}">
                <a16:creationId xmlns:a16="http://schemas.microsoft.com/office/drawing/2014/main" id="{B1E176AA-82F6-D2D9-7DEF-3055DDC9BDB6}"/>
              </a:ext>
            </a:extLst>
          </p:cNvPr>
          <p:cNvSpPr/>
          <p:nvPr/>
        </p:nvSpPr>
        <p:spPr>
          <a:xfrm>
            <a:off x="7125266" y="4868373"/>
            <a:ext cx="1122741" cy="10156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0" b="1" dirty="0"/>
              <a:t>D</a:t>
            </a:r>
          </a:p>
        </p:txBody>
      </p:sp>
      <p:sp>
        <p:nvSpPr>
          <p:cNvPr id="17" name="TextBox 16">
            <a:extLst>
              <a:ext uri="{FF2B5EF4-FFF2-40B4-BE49-F238E27FC236}">
                <a16:creationId xmlns:a16="http://schemas.microsoft.com/office/drawing/2014/main" id="{3ABD37FA-38A5-9408-DBA4-A3D9BE3E8519}"/>
              </a:ext>
            </a:extLst>
          </p:cNvPr>
          <p:cNvSpPr txBox="1"/>
          <p:nvPr/>
        </p:nvSpPr>
        <p:spPr>
          <a:xfrm>
            <a:off x="3404002" y="3777525"/>
            <a:ext cx="3153786" cy="584775"/>
          </a:xfrm>
          <a:prstGeom prst="rect">
            <a:avLst/>
          </a:prstGeom>
          <a:noFill/>
        </p:spPr>
        <p:txBody>
          <a:bodyPr wrap="square" rtlCol="0">
            <a:spAutoFit/>
          </a:bodyPr>
          <a:lstStyle/>
          <a:p>
            <a:r>
              <a:rPr lang="en-GB" sz="3200" dirty="0">
                <a:ea typeface="Open Sans" panose="020B0606030504020204" pitchFamily="34" charset="0"/>
                <a:cs typeface="Arial" panose="020B0604020202020204" pitchFamily="34" charset="0"/>
              </a:rPr>
              <a:t>Legal tender</a:t>
            </a:r>
          </a:p>
        </p:txBody>
      </p:sp>
      <p:sp>
        <p:nvSpPr>
          <p:cNvPr id="21" name="TextBox 20">
            <a:extLst>
              <a:ext uri="{FF2B5EF4-FFF2-40B4-BE49-F238E27FC236}">
                <a16:creationId xmlns:a16="http://schemas.microsoft.com/office/drawing/2014/main" id="{E0A7D0E2-C800-B034-B586-9482D6889F80}"/>
              </a:ext>
            </a:extLst>
          </p:cNvPr>
          <p:cNvSpPr txBox="1"/>
          <p:nvPr/>
        </p:nvSpPr>
        <p:spPr>
          <a:xfrm>
            <a:off x="2167869" y="254875"/>
            <a:ext cx="9378618" cy="1508105"/>
          </a:xfrm>
          <a:prstGeom prst="rect">
            <a:avLst/>
          </a:prstGeom>
          <a:noFill/>
        </p:spPr>
        <p:txBody>
          <a:bodyPr wrap="square" rtlCol="0">
            <a:spAutoFit/>
          </a:bodyPr>
          <a:lstStyle/>
          <a:p>
            <a:r>
              <a:rPr lang="en-US" sz="4600" dirty="0"/>
              <a:t>Which </a:t>
            </a:r>
            <a:r>
              <a:rPr lang="en-US" sz="4600" b="1" dirty="0"/>
              <a:t>one</a:t>
            </a:r>
            <a:r>
              <a:rPr lang="en-US" sz="4600" dirty="0"/>
              <a:t> of these is </a:t>
            </a:r>
            <a:r>
              <a:rPr lang="en-US" sz="4600" b="1" dirty="0"/>
              <a:t>NOT</a:t>
            </a:r>
            <a:r>
              <a:rPr lang="en-US" sz="4600" dirty="0"/>
              <a:t> a function of money?</a:t>
            </a:r>
          </a:p>
        </p:txBody>
      </p:sp>
      <p:sp>
        <p:nvSpPr>
          <p:cNvPr id="22" name="Rounded Rectangle 21">
            <a:extLst>
              <a:ext uri="{FF2B5EF4-FFF2-40B4-BE49-F238E27FC236}">
                <a16:creationId xmlns:a16="http://schemas.microsoft.com/office/drawing/2014/main" id="{3BFF66FC-F972-5B3D-B28C-67C08B7DC5E2}"/>
              </a:ext>
            </a:extLst>
          </p:cNvPr>
          <p:cNvSpPr/>
          <p:nvPr/>
        </p:nvSpPr>
        <p:spPr>
          <a:xfrm>
            <a:off x="6846657" y="3403762"/>
            <a:ext cx="4799244" cy="1279634"/>
          </a:xfrm>
          <a:prstGeom prst="round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3C7E3D7-988C-EA58-5024-3E9F60B78389}"/>
              </a:ext>
            </a:extLst>
          </p:cNvPr>
          <p:cNvSpPr txBox="1"/>
          <p:nvPr/>
        </p:nvSpPr>
        <p:spPr>
          <a:xfrm>
            <a:off x="3404002" y="5082217"/>
            <a:ext cx="3153786" cy="584775"/>
          </a:xfrm>
          <a:prstGeom prst="rect">
            <a:avLst/>
          </a:prstGeom>
          <a:noFill/>
        </p:spPr>
        <p:txBody>
          <a:bodyPr wrap="square" rtlCol="0">
            <a:spAutoFit/>
          </a:bodyPr>
          <a:lstStyle/>
          <a:p>
            <a:r>
              <a:rPr lang="en-GB" sz="3200" dirty="0">
                <a:ea typeface="Open Sans" panose="020B0606030504020204" pitchFamily="34" charset="0"/>
                <a:cs typeface="Arial" panose="020B0604020202020204" pitchFamily="34" charset="0"/>
              </a:rPr>
              <a:t>Store of value</a:t>
            </a:r>
          </a:p>
        </p:txBody>
      </p:sp>
      <p:sp>
        <p:nvSpPr>
          <p:cNvPr id="24" name="TextBox 23">
            <a:extLst>
              <a:ext uri="{FF2B5EF4-FFF2-40B4-BE49-F238E27FC236}">
                <a16:creationId xmlns:a16="http://schemas.microsoft.com/office/drawing/2014/main" id="{8F3B806F-F102-9B20-0D06-54A1D6CB3B4D}"/>
              </a:ext>
            </a:extLst>
          </p:cNvPr>
          <p:cNvSpPr txBox="1"/>
          <p:nvPr/>
        </p:nvSpPr>
        <p:spPr>
          <a:xfrm>
            <a:off x="8469123" y="3539358"/>
            <a:ext cx="2948178" cy="1077218"/>
          </a:xfrm>
          <a:prstGeom prst="rect">
            <a:avLst/>
          </a:prstGeom>
          <a:noFill/>
        </p:spPr>
        <p:txBody>
          <a:bodyPr wrap="square" rtlCol="0">
            <a:spAutoFit/>
          </a:bodyPr>
          <a:lstStyle/>
          <a:p>
            <a:r>
              <a:rPr lang="en-GB" sz="3200" dirty="0">
                <a:ea typeface="Open Sans" panose="020B0606030504020204" pitchFamily="34" charset="0"/>
                <a:cs typeface="Arial" panose="020B0604020202020204" pitchFamily="34" charset="0"/>
              </a:rPr>
              <a:t>Purpose of accounting</a:t>
            </a:r>
          </a:p>
        </p:txBody>
      </p:sp>
      <p:sp>
        <p:nvSpPr>
          <p:cNvPr id="25" name="TextBox 24">
            <a:extLst>
              <a:ext uri="{FF2B5EF4-FFF2-40B4-BE49-F238E27FC236}">
                <a16:creationId xmlns:a16="http://schemas.microsoft.com/office/drawing/2014/main" id="{D1DDF540-3EF1-E260-8948-5132B198BC19}"/>
              </a:ext>
            </a:extLst>
          </p:cNvPr>
          <p:cNvSpPr txBox="1"/>
          <p:nvPr/>
        </p:nvSpPr>
        <p:spPr>
          <a:xfrm>
            <a:off x="8469122" y="4892277"/>
            <a:ext cx="2948179" cy="1077218"/>
          </a:xfrm>
          <a:prstGeom prst="rect">
            <a:avLst/>
          </a:prstGeom>
          <a:noFill/>
        </p:spPr>
        <p:txBody>
          <a:bodyPr wrap="square" rtlCol="0">
            <a:spAutoFit/>
          </a:bodyPr>
          <a:lstStyle/>
          <a:p>
            <a:r>
              <a:rPr lang="en-GB" sz="3200" dirty="0">
                <a:ea typeface="Open Sans" panose="020B0606030504020204" pitchFamily="34" charset="0"/>
                <a:cs typeface="Arial" panose="020B0604020202020204" pitchFamily="34" charset="0"/>
              </a:rPr>
              <a:t>Means of exchange</a:t>
            </a:r>
          </a:p>
        </p:txBody>
      </p:sp>
      <p:grpSp>
        <p:nvGrpSpPr>
          <p:cNvPr id="18" name="Group 17">
            <a:extLst>
              <a:ext uri="{FF2B5EF4-FFF2-40B4-BE49-F238E27FC236}">
                <a16:creationId xmlns:a16="http://schemas.microsoft.com/office/drawing/2014/main" id="{189EAD4D-A387-500B-1A02-9F3CA2AEBCC4}"/>
              </a:ext>
            </a:extLst>
          </p:cNvPr>
          <p:cNvGrpSpPr/>
          <p:nvPr/>
        </p:nvGrpSpPr>
        <p:grpSpPr>
          <a:xfrm>
            <a:off x="0" y="6239434"/>
            <a:ext cx="12191997" cy="618565"/>
            <a:chOff x="0" y="0"/>
            <a:chExt cx="12192000" cy="6858000"/>
          </a:xfrm>
        </p:grpSpPr>
        <p:sp>
          <p:nvSpPr>
            <p:cNvPr id="19" name="Rectangle 18">
              <a:extLst>
                <a:ext uri="{FF2B5EF4-FFF2-40B4-BE49-F238E27FC236}">
                  <a16:creationId xmlns:a16="http://schemas.microsoft.com/office/drawing/2014/main" id="{5B8B8679-6B7C-B068-1947-969F6327FE87}"/>
                </a:ext>
              </a:extLst>
            </p:cNvPr>
            <p:cNvSpPr/>
            <p:nvPr/>
          </p:nvSpPr>
          <p:spPr>
            <a:xfrm>
              <a:off x="0" y="0"/>
              <a:ext cx="12192000"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51D08E8-D964-F83A-582A-EB1CAC6A22EB}"/>
                </a:ext>
              </a:extLst>
            </p:cNvPr>
            <p:cNvGrpSpPr/>
            <p:nvPr/>
          </p:nvGrpSpPr>
          <p:grpSpPr>
            <a:xfrm>
              <a:off x="4529957" y="0"/>
              <a:ext cx="7662043" cy="6858000"/>
              <a:chOff x="4529957" y="0"/>
              <a:chExt cx="7662043" cy="6858000"/>
            </a:xfrm>
          </p:grpSpPr>
          <p:sp>
            <p:nvSpPr>
              <p:cNvPr id="26" name="Parallelogram 25">
                <a:extLst>
                  <a:ext uri="{FF2B5EF4-FFF2-40B4-BE49-F238E27FC236}">
                    <a16:creationId xmlns:a16="http://schemas.microsoft.com/office/drawing/2014/main" id="{B87B901F-0F76-90BB-ED86-DDC10BDC94FE}"/>
                  </a:ext>
                </a:extLst>
              </p:cNvPr>
              <p:cNvSpPr/>
              <p:nvPr/>
            </p:nvSpPr>
            <p:spPr>
              <a:xfrm>
                <a:off x="4529957" y="0"/>
                <a:ext cx="7325711" cy="6858000"/>
              </a:xfrm>
              <a:prstGeom prst="parallelogram">
                <a:avLst>
                  <a:gd name="adj" fmla="val 36207"/>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1123CAE2-E014-3CA6-68F9-9FDB4E1A2FE5}"/>
                  </a:ext>
                </a:extLst>
              </p:cNvPr>
              <p:cNvSpPr/>
              <p:nvPr/>
            </p:nvSpPr>
            <p:spPr>
              <a:xfrm>
                <a:off x="7294179" y="0"/>
                <a:ext cx="4897821"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8" name="Group 27">
            <a:extLst>
              <a:ext uri="{FF2B5EF4-FFF2-40B4-BE49-F238E27FC236}">
                <a16:creationId xmlns:a16="http://schemas.microsoft.com/office/drawing/2014/main" id="{FACCB05E-663B-6A53-08ED-E61FF4512A0A}"/>
              </a:ext>
            </a:extLst>
          </p:cNvPr>
          <p:cNvGrpSpPr/>
          <p:nvPr/>
        </p:nvGrpSpPr>
        <p:grpSpPr>
          <a:xfrm>
            <a:off x="137019" y="6358476"/>
            <a:ext cx="4219142" cy="395869"/>
            <a:chOff x="974693" y="6379619"/>
            <a:chExt cx="4219142" cy="395869"/>
          </a:xfrm>
        </p:grpSpPr>
        <p:sp>
          <p:nvSpPr>
            <p:cNvPr id="29" name="TextBox 28">
              <a:extLst>
                <a:ext uri="{FF2B5EF4-FFF2-40B4-BE49-F238E27FC236}">
                  <a16:creationId xmlns:a16="http://schemas.microsoft.com/office/drawing/2014/main" id="{732B3462-4C66-F29E-6FCE-F4443335F4CF}"/>
                </a:ext>
              </a:extLst>
            </p:cNvPr>
            <p:cNvSpPr txBox="1"/>
            <p:nvPr/>
          </p:nvSpPr>
          <p:spPr>
            <a:xfrm>
              <a:off x="4234017" y="6379619"/>
              <a:ext cx="959818" cy="380480"/>
            </a:xfrm>
            <a:prstGeom prst="rect">
              <a:avLst/>
            </a:prstGeom>
            <a:solidFill>
              <a:schemeClr val="bg1"/>
            </a:solidFill>
          </p:spPr>
          <p:txBody>
            <a:bodyPr wrap="square" lIns="108000" tIns="36000" rIns="108000" bIns="36000" rtlCol="0">
              <a:spAutoFit/>
            </a:bodyPr>
            <a:lstStyle/>
            <a:p>
              <a:r>
                <a:rPr lang="en-US" sz="2000" b="1" dirty="0">
                  <a:solidFill>
                    <a:srgbClr val="00B0F0"/>
                  </a:solidFill>
                </a:rPr>
                <a:t>UNIT 3</a:t>
              </a:r>
            </a:p>
          </p:txBody>
        </p:sp>
        <p:sp>
          <p:nvSpPr>
            <p:cNvPr id="30" name="TextBox 29">
              <a:extLst>
                <a:ext uri="{FF2B5EF4-FFF2-40B4-BE49-F238E27FC236}">
                  <a16:creationId xmlns:a16="http://schemas.microsoft.com/office/drawing/2014/main" id="{9F4BE0D9-5870-012C-ACF4-FE94BBCA9A14}"/>
                </a:ext>
              </a:extLst>
            </p:cNvPr>
            <p:cNvSpPr txBox="1"/>
            <p:nvPr/>
          </p:nvSpPr>
          <p:spPr>
            <a:xfrm>
              <a:off x="974693" y="6379619"/>
              <a:ext cx="3259321" cy="395869"/>
            </a:xfrm>
            <a:prstGeom prst="rect">
              <a:avLst/>
            </a:prstGeom>
            <a:noFill/>
          </p:spPr>
          <p:txBody>
            <a:bodyPr wrap="square" lIns="108000" tIns="36000" rIns="108000" bIns="36000" rtlCol="0">
              <a:spAutoFit/>
            </a:bodyPr>
            <a:lstStyle/>
            <a:p>
              <a:r>
                <a:rPr lang="en-US" sz="2100" b="1" dirty="0">
                  <a:solidFill>
                    <a:schemeClr val="bg1"/>
                  </a:solidFill>
                </a:rPr>
                <a:t>BTEC NATIONAL BUSINESS</a:t>
              </a:r>
            </a:p>
          </p:txBody>
        </p:sp>
      </p:grpSp>
      <p:pic>
        <p:nvPicPr>
          <p:cNvPr id="31" name="Picture 30" descr="Logo&#10;&#10;Description automatically generated">
            <a:extLst>
              <a:ext uri="{FF2B5EF4-FFF2-40B4-BE49-F238E27FC236}">
                <a16:creationId xmlns:a16="http://schemas.microsoft.com/office/drawing/2014/main" id="{04510A1B-EA55-BFD7-15BE-A8599C01C3F8}"/>
              </a:ext>
            </a:extLst>
          </p:cNvPr>
          <p:cNvPicPr>
            <a:picLocks noChangeAspect="1"/>
          </p:cNvPicPr>
          <p:nvPr/>
        </p:nvPicPr>
        <p:blipFill>
          <a:blip r:embed="rId2"/>
          <a:stretch>
            <a:fillRect/>
          </a:stretch>
        </p:blipFill>
        <p:spPr>
          <a:xfrm>
            <a:off x="10643191" y="6348426"/>
            <a:ext cx="1212477" cy="369658"/>
          </a:xfrm>
          <a:prstGeom prst="rect">
            <a:avLst/>
          </a:prstGeom>
        </p:spPr>
      </p:pic>
      <p:pic>
        <p:nvPicPr>
          <p:cNvPr id="32" name="Picture 31" descr="Logo&#10;&#10;Description automatically generated">
            <a:extLst>
              <a:ext uri="{FF2B5EF4-FFF2-40B4-BE49-F238E27FC236}">
                <a16:creationId xmlns:a16="http://schemas.microsoft.com/office/drawing/2014/main" id="{3189B34F-DD9D-9DB5-57E6-3C9450350CB1}"/>
              </a:ext>
            </a:extLst>
          </p:cNvPr>
          <p:cNvPicPr>
            <a:picLocks noChangeAspect="1"/>
          </p:cNvPicPr>
          <p:nvPr/>
        </p:nvPicPr>
        <p:blipFill>
          <a:blip r:embed="rId3"/>
          <a:stretch>
            <a:fillRect/>
          </a:stretch>
        </p:blipFill>
        <p:spPr>
          <a:xfrm>
            <a:off x="4863349" y="6334759"/>
            <a:ext cx="1048717" cy="443302"/>
          </a:xfrm>
          <a:prstGeom prst="rect">
            <a:avLst/>
          </a:prstGeom>
        </p:spPr>
      </p:pic>
    </p:spTree>
    <p:extLst>
      <p:ext uri="{BB962C8B-B14F-4D97-AF65-F5344CB8AC3E}">
        <p14:creationId xmlns:p14="http://schemas.microsoft.com/office/powerpoint/2010/main" val="1547901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62D3902-4253-4323-95FC-CB607C9F74DA}"/>
              </a:ext>
            </a:extLst>
          </p:cNvPr>
          <p:cNvSpPr/>
          <p:nvPr/>
        </p:nvSpPr>
        <p:spPr>
          <a:xfrm>
            <a:off x="2067340" y="1573841"/>
            <a:ext cx="9687329" cy="859083"/>
          </a:xfrm>
          <a:prstGeom prst="rec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prstClr val="black"/>
                </a:solidFill>
                <a:effectLst/>
                <a:uLnTx/>
                <a:uFillTx/>
                <a:latin typeface="Calibri" panose="020F0502020204030204"/>
                <a:ea typeface="+mn-ea"/>
                <a:cs typeface="+mn-cs"/>
              </a:rPr>
              <a:t>Ways for a family to counter rising prices</a:t>
            </a:r>
          </a:p>
        </p:txBody>
      </p:sp>
      <p:sp>
        <p:nvSpPr>
          <p:cNvPr id="4" name="Arrow 3">
            <a:extLst>
              <a:ext uri="{FF2B5EF4-FFF2-40B4-BE49-F238E27FC236}">
                <a16:creationId xmlns:a16="http://schemas.microsoft.com/office/drawing/2014/main" id="{CC9852CC-2B1A-49F8-9A47-1083C4206833}"/>
              </a:ext>
            </a:extLst>
          </p:cNvPr>
          <p:cNvSpPr/>
          <p:nvPr/>
        </p:nvSpPr>
        <p:spPr>
          <a:xfrm>
            <a:off x="2067340" y="2844061"/>
            <a:ext cx="1545398" cy="825500"/>
          </a:xfrm>
          <a:prstGeom prst="homePlate">
            <a:avLst/>
          </a:prstGeom>
          <a:solidFill>
            <a:srgbClr val="049E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000" b="1" dirty="0">
                <a:solidFill>
                  <a:srgbClr val="FFFFFF"/>
                </a:solidFill>
              </a:rPr>
              <a:t>1</a:t>
            </a:r>
          </a:p>
        </p:txBody>
      </p:sp>
      <p:sp>
        <p:nvSpPr>
          <p:cNvPr id="10" name="Arrow 9">
            <a:extLst>
              <a:ext uri="{FF2B5EF4-FFF2-40B4-BE49-F238E27FC236}">
                <a16:creationId xmlns:a16="http://schemas.microsoft.com/office/drawing/2014/main" id="{785CB3E8-00A2-49ED-A06D-74294DB25AC5}"/>
              </a:ext>
            </a:extLst>
          </p:cNvPr>
          <p:cNvSpPr/>
          <p:nvPr/>
        </p:nvSpPr>
        <p:spPr>
          <a:xfrm>
            <a:off x="2067340" y="4372017"/>
            <a:ext cx="1545398" cy="825500"/>
          </a:xfrm>
          <a:prstGeom prst="homePlate">
            <a:avLst/>
          </a:prstGeom>
          <a:solidFill>
            <a:srgbClr val="049E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000" b="1" dirty="0">
                <a:solidFill>
                  <a:srgbClr val="FFFFFF"/>
                </a:solidFill>
              </a:rPr>
              <a:t>2</a:t>
            </a:r>
          </a:p>
        </p:txBody>
      </p:sp>
      <p:sp>
        <p:nvSpPr>
          <p:cNvPr id="14" name="Rectangle 13">
            <a:extLst>
              <a:ext uri="{FF2B5EF4-FFF2-40B4-BE49-F238E27FC236}">
                <a16:creationId xmlns:a16="http://schemas.microsoft.com/office/drawing/2014/main" id="{C5BCA3A0-8674-4E34-83E4-4F75705D774C}"/>
              </a:ext>
            </a:extLst>
          </p:cNvPr>
          <p:cNvSpPr/>
          <p:nvPr/>
        </p:nvSpPr>
        <p:spPr>
          <a:xfrm>
            <a:off x="3650317" y="2619463"/>
            <a:ext cx="8104352" cy="157475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r>
              <a:rPr lang="en-US" sz="2400" b="1" dirty="0">
                <a:solidFill>
                  <a:prstClr val="black"/>
                </a:solidFill>
              </a:rPr>
              <a:t>Budgeting. </a:t>
            </a:r>
            <a:r>
              <a:rPr lang="en-US" sz="2400" dirty="0">
                <a:solidFill>
                  <a:prstClr val="black"/>
                </a:solidFill>
              </a:rPr>
              <a:t>Create an expenditure budget and stick to it. This will help a family better manage its expenses and identify areas where they can cut back.</a:t>
            </a:r>
          </a:p>
        </p:txBody>
      </p:sp>
      <p:sp>
        <p:nvSpPr>
          <p:cNvPr id="15" name="Rectangle 14">
            <a:extLst>
              <a:ext uri="{FF2B5EF4-FFF2-40B4-BE49-F238E27FC236}">
                <a16:creationId xmlns:a16="http://schemas.microsoft.com/office/drawing/2014/main" id="{EB2DB88C-C403-4023-8640-6BADB57D33EB}"/>
              </a:ext>
            </a:extLst>
          </p:cNvPr>
          <p:cNvSpPr/>
          <p:nvPr/>
        </p:nvSpPr>
        <p:spPr>
          <a:xfrm>
            <a:off x="3650317" y="4193912"/>
            <a:ext cx="8104352" cy="1574753"/>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r>
              <a:rPr lang="en-US" sz="2400" b="1" dirty="0">
                <a:solidFill>
                  <a:prstClr val="black"/>
                </a:solidFill>
              </a:rPr>
              <a:t>Buy in bulk.</a:t>
            </a:r>
            <a:r>
              <a:rPr lang="en-US" sz="2400" dirty="0">
                <a:solidFill>
                  <a:prstClr val="black"/>
                </a:solidFill>
              </a:rPr>
              <a:t> Buying non-perishable items such as toilet rolls and canned food in bulk can save money in the long run, as bulk items usually have a lower unit price.</a:t>
            </a:r>
          </a:p>
        </p:txBody>
      </p:sp>
      <p:cxnSp>
        <p:nvCxnSpPr>
          <p:cNvPr id="2" name="Straight Connector 1">
            <a:extLst>
              <a:ext uri="{FF2B5EF4-FFF2-40B4-BE49-F238E27FC236}">
                <a16:creationId xmlns:a16="http://schemas.microsoft.com/office/drawing/2014/main" id="{1D3C7261-8336-68C4-4DB1-C62FB0845E10}"/>
              </a:ext>
            </a:extLst>
          </p:cNvPr>
          <p:cNvCxnSpPr/>
          <p:nvPr/>
        </p:nvCxnSpPr>
        <p:spPr>
          <a:xfrm>
            <a:off x="1856961" y="0"/>
            <a:ext cx="0" cy="6239434"/>
          </a:xfrm>
          <a:prstGeom prst="line">
            <a:avLst/>
          </a:prstGeom>
          <a:ln w="127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431870F7-24FD-1B34-9A2F-6A69765D0D2A}"/>
              </a:ext>
            </a:extLst>
          </p:cNvPr>
          <p:cNvSpPr/>
          <p:nvPr/>
        </p:nvSpPr>
        <p:spPr>
          <a:xfrm>
            <a:off x="2067340" y="318002"/>
            <a:ext cx="9687331" cy="1018805"/>
          </a:xfrm>
          <a:prstGeom prst="rect">
            <a:avLst/>
          </a:prstGeom>
          <a:solidFill>
            <a:srgbClr val="049EE6"/>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FFFF"/>
                </a:solidFill>
                <a:effectLst>
                  <a:outerShdw blurRad="38100" dist="38100" dir="2700000" algn="tl">
                    <a:srgbClr val="000000">
                      <a:alpha val="43137"/>
                    </a:srgbClr>
                  </a:outerShdw>
                </a:effectLst>
              </a:rPr>
              <a:t>GIVE ME 2…</a:t>
            </a:r>
          </a:p>
        </p:txBody>
      </p:sp>
      <p:grpSp>
        <p:nvGrpSpPr>
          <p:cNvPr id="11" name="Group 10">
            <a:extLst>
              <a:ext uri="{FF2B5EF4-FFF2-40B4-BE49-F238E27FC236}">
                <a16:creationId xmlns:a16="http://schemas.microsoft.com/office/drawing/2014/main" id="{A9B1B97F-DBF4-5309-5E82-44AD951E171B}"/>
              </a:ext>
            </a:extLst>
          </p:cNvPr>
          <p:cNvGrpSpPr/>
          <p:nvPr/>
        </p:nvGrpSpPr>
        <p:grpSpPr>
          <a:xfrm>
            <a:off x="0" y="6239434"/>
            <a:ext cx="12191997" cy="618565"/>
            <a:chOff x="0" y="0"/>
            <a:chExt cx="12192000" cy="6858000"/>
          </a:xfrm>
        </p:grpSpPr>
        <p:sp>
          <p:nvSpPr>
            <p:cNvPr id="13" name="Rectangle 12">
              <a:extLst>
                <a:ext uri="{FF2B5EF4-FFF2-40B4-BE49-F238E27FC236}">
                  <a16:creationId xmlns:a16="http://schemas.microsoft.com/office/drawing/2014/main" id="{F34DA980-C1DA-F54C-1231-A7C22402C173}"/>
                </a:ext>
              </a:extLst>
            </p:cNvPr>
            <p:cNvSpPr/>
            <p:nvPr/>
          </p:nvSpPr>
          <p:spPr>
            <a:xfrm>
              <a:off x="0" y="0"/>
              <a:ext cx="12192000"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81BA14F5-4971-83A1-C535-F8A5C3514BDC}"/>
                </a:ext>
              </a:extLst>
            </p:cNvPr>
            <p:cNvGrpSpPr/>
            <p:nvPr/>
          </p:nvGrpSpPr>
          <p:grpSpPr>
            <a:xfrm>
              <a:off x="4529957" y="0"/>
              <a:ext cx="7662043" cy="6858000"/>
              <a:chOff x="4529957" y="0"/>
              <a:chExt cx="7662043" cy="6858000"/>
            </a:xfrm>
          </p:grpSpPr>
          <p:sp>
            <p:nvSpPr>
              <p:cNvPr id="22" name="Parallelogram 21">
                <a:extLst>
                  <a:ext uri="{FF2B5EF4-FFF2-40B4-BE49-F238E27FC236}">
                    <a16:creationId xmlns:a16="http://schemas.microsoft.com/office/drawing/2014/main" id="{60E24B15-4F28-F7AD-D6B2-69E9033BA200}"/>
                  </a:ext>
                </a:extLst>
              </p:cNvPr>
              <p:cNvSpPr/>
              <p:nvPr/>
            </p:nvSpPr>
            <p:spPr>
              <a:xfrm>
                <a:off x="4529957" y="0"/>
                <a:ext cx="7325711" cy="6858000"/>
              </a:xfrm>
              <a:prstGeom prst="parallelogram">
                <a:avLst>
                  <a:gd name="adj" fmla="val 36207"/>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3FFB75EE-1737-8493-676D-9400A8D72FD7}"/>
                  </a:ext>
                </a:extLst>
              </p:cNvPr>
              <p:cNvSpPr/>
              <p:nvPr/>
            </p:nvSpPr>
            <p:spPr>
              <a:xfrm>
                <a:off x="7294179" y="0"/>
                <a:ext cx="4897821"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 name="Group 23">
            <a:extLst>
              <a:ext uri="{FF2B5EF4-FFF2-40B4-BE49-F238E27FC236}">
                <a16:creationId xmlns:a16="http://schemas.microsoft.com/office/drawing/2014/main" id="{48B98FC2-D040-6FD4-EF05-22C71DA62C56}"/>
              </a:ext>
            </a:extLst>
          </p:cNvPr>
          <p:cNvGrpSpPr/>
          <p:nvPr/>
        </p:nvGrpSpPr>
        <p:grpSpPr>
          <a:xfrm>
            <a:off x="137019" y="6358476"/>
            <a:ext cx="4219142" cy="395869"/>
            <a:chOff x="974693" y="6379619"/>
            <a:chExt cx="4219142" cy="395869"/>
          </a:xfrm>
        </p:grpSpPr>
        <p:sp>
          <p:nvSpPr>
            <p:cNvPr id="25" name="TextBox 24">
              <a:extLst>
                <a:ext uri="{FF2B5EF4-FFF2-40B4-BE49-F238E27FC236}">
                  <a16:creationId xmlns:a16="http://schemas.microsoft.com/office/drawing/2014/main" id="{C52797A1-678A-91E2-E19A-63676B3A2B37}"/>
                </a:ext>
              </a:extLst>
            </p:cNvPr>
            <p:cNvSpPr txBox="1"/>
            <p:nvPr/>
          </p:nvSpPr>
          <p:spPr>
            <a:xfrm>
              <a:off x="4234017" y="6379619"/>
              <a:ext cx="959818" cy="380480"/>
            </a:xfrm>
            <a:prstGeom prst="rect">
              <a:avLst/>
            </a:prstGeom>
            <a:solidFill>
              <a:schemeClr val="bg1"/>
            </a:solidFill>
          </p:spPr>
          <p:txBody>
            <a:bodyPr wrap="square" lIns="108000" tIns="36000" rIns="108000" bIns="36000" rtlCol="0">
              <a:spAutoFit/>
            </a:bodyPr>
            <a:lstStyle/>
            <a:p>
              <a:r>
                <a:rPr lang="en-US" sz="2000" b="1" dirty="0">
                  <a:solidFill>
                    <a:srgbClr val="00B0F0"/>
                  </a:solidFill>
                </a:rPr>
                <a:t>UNIT 3</a:t>
              </a:r>
            </a:p>
          </p:txBody>
        </p:sp>
        <p:sp>
          <p:nvSpPr>
            <p:cNvPr id="26" name="TextBox 25">
              <a:extLst>
                <a:ext uri="{FF2B5EF4-FFF2-40B4-BE49-F238E27FC236}">
                  <a16:creationId xmlns:a16="http://schemas.microsoft.com/office/drawing/2014/main" id="{FEA141DA-06D7-820B-A153-59635E3098E6}"/>
                </a:ext>
              </a:extLst>
            </p:cNvPr>
            <p:cNvSpPr txBox="1"/>
            <p:nvPr/>
          </p:nvSpPr>
          <p:spPr>
            <a:xfrm>
              <a:off x="974693" y="6379619"/>
              <a:ext cx="3259321" cy="395869"/>
            </a:xfrm>
            <a:prstGeom prst="rect">
              <a:avLst/>
            </a:prstGeom>
            <a:noFill/>
          </p:spPr>
          <p:txBody>
            <a:bodyPr wrap="square" lIns="108000" tIns="36000" rIns="108000" bIns="36000" rtlCol="0">
              <a:spAutoFit/>
            </a:bodyPr>
            <a:lstStyle/>
            <a:p>
              <a:r>
                <a:rPr lang="en-US" sz="2100" b="1" dirty="0">
                  <a:solidFill>
                    <a:schemeClr val="bg1"/>
                  </a:solidFill>
                </a:rPr>
                <a:t>BTEC NATIONAL BUSINESS</a:t>
              </a:r>
            </a:p>
          </p:txBody>
        </p:sp>
      </p:grpSp>
      <p:pic>
        <p:nvPicPr>
          <p:cNvPr id="27" name="Picture 26" descr="Logo&#10;&#10;Description automatically generated">
            <a:extLst>
              <a:ext uri="{FF2B5EF4-FFF2-40B4-BE49-F238E27FC236}">
                <a16:creationId xmlns:a16="http://schemas.microsoft.com/office/drawing/2014/main" id="{DC24021B-3A8E-5786-059D-8BD85828FA38}"/>
              </a:ext>
            </a:extLst>
          </p:cNvPr>
          <p:cNvPicPr>
            <a:picLocks noChangeAspect="1"/>
          </p:cNvPicPr>
          <p:nvPr/>
        </p:nvPicPr>
        <p:blipFill>
          <a:blip r:embed="rId2"/>
          <a:stretch>
            <a:fillRect/>
          </a:stretch>
        </p:blipFill>
        <p:spPr>
          <a:xfrm>
            <a:off x="10643191" y="6348426"/>
            <a:ext cx="1212477" cy="369658"/>
          </a:xfrm>
          <a:prstGeom prst="rect">
            <a:avLst/>
          </a:prstGeom>
        </p:spPr>
      </p:pic>
      <p:pic>
        <p:nvPicPr>
          <p:cNvPr id="28" name="Picture 27" descr="Logo&#10;&#10;Description automatically generated">
            <a:extLst>
              <a:ext uri="{FF2B5EF4-FFF2-40B4-BE49-F238E27FC236}">
                <a16:creationId xmlns:a16="http://schemas.microsoft.com/office/drawing/2014/main" id="{849BC0B8-F893-F79E-55E8-2DE486684B1A}"/>
              </a:ext>
            </a:extLst>
          </p:cNvPr>
          <p:cNvPicPr>
            <a:picLocks noChangeAspect="1"/>
          </p:cNvPicPr>
          <p:nvPr/>
        </p:nvPicPr>
        <p:blipFill>
          <a:blip r:embed="rId3"/>
          <a:stretch>
            <a:fillRect/>
          </a:stretch>
        </p:blipFill>
        <p:spPr>
          <a:xfrm>
            <a:off x="4863349" y="6334759"/>
            <a:ext cx="1048717" cy="443302"/>
          </a:xfrm>
          <a:prstGeom prst="rect">
            <a:avLst/>
          </a:prstGeom>
        </p:spPr>
      </p:pic>
    </p:spTree>
    <p:extLst>
      <p:ext uri="{BB962C8B-B14F-4D97-AF65-F5344CB8AC3E}">
        <p14:creationId xmlns:p14="http://schemas.microsoft.com/office/powerpoint/2010/main" val="22091870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fill="hold"/>
                                        <p:tgtEl>
                                          <p:spTgt spid="15"/>
                                        </p:tgtEl>
                                        <p:attrNameLst>
                                          <p:attrName>ppt_x</p:attrName>
                                        </p:attrNameLst>
                                      </p:cBhvr>
                                      <p:tavLst>
                                        <p:tav tm="0">
                                          <p:val>
                                            <p:strVal val="1+#ppt_w/2"/>
                                          </p:val>
                                        </p:tav>
                                        <p:tav tm="100000">
                                          <p:val>
                                            <p:strVal val="#ppt_x"/>
                                          </p:val>
                                        </p:tav>
                                      </p:tavLst>
                                    </p:anim>
                                    <p:anim calcmode="lin" valueType="num">
                                      <p:cBhvr additive="base">
                                        <p:cTn id="21"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4"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A57E830-803C-48FC-9F31-2EF58818AF08}"/>
              </a:ext>
            </a:extLst>
          </p:cNvPr>
          <p:cNvSpPr/>
          <p:nvPr/>
        </p:nvSpPr>
        <p:spPr>
          <a:xfrm>
            <a:off x="6082966" y="4705667"/>
            <a:ext cx="5474695" cy="889132"/>
          </a:xfrm>
          <a:prstGeom prst="rec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FALSE</a:t>
            </a:r>
          </a:p>
        </p:txBody>
      </p:sp>
      <p:sp>
        <p:nvSpPr>
          <p:cNvPr id="14" name="Rectangle 13">
            <a:extLst>
              <a:ext uri="{FF2B5EF4-FFF2-40B4-BE49-F238E27FC236}">
                <a16:creationId xmlns:a16="http://schemas.microsoft.com/office/drawing/2014/main" id="{8882DAC4-6C25-48DC-A2B6-F33E54B3D085}"/>
              </a:ext>
            </a:extLst>
          </p:cNvPr>
          <p:cNvSpPr/>
          <p:nvPr/>
        </p:nvSpPr>
        <p:spPr>
          <a:xfrm>
            <a:off x="621305" y="4705667"/>
            <a:ext cx="5474695" cy="889132"/>
          </a:xfrm>
          <a:prstGeom prst="rect">
            <a:avLst/>
          </a:prstGeom>
          <a:solidFill>
            <a:srgbClr val="049EE6"/>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TRUE</a:t>
            </a:r>
          </a:p>
        </p:txBody>
      </p:sp>
      <p:sp>
        <p:nvSpPr>
          <p:cNvPr id="3" name="Rectangle 2">
            <a:extLst>
              <a:ext uri="{FF2B5EF4-FFF2-40B4-BE49-F238E27FC236}">
                <a16:creationId xmlns:a16="http://schemas.microsoft.com/office/drawing/2014/main" id="{F83C6318-31B5-456F-A58F-9193C1A1C284}"/>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DEA1086C-7583-4798-9055-BEDA7E66A631}"/>
              </a:ext>
            </a:extLst>
          </p:cNvPr>
          <p:cNvSpPr/>
          <p:nvPr/>
        </p:nvSpPr>
        <p:spPr>
          <a:xfrm>
            <a:off x="2057406" y="1378127"/>
            <a:ext cx="9500255" cy="3156546"/>
          </a:xfrm>
          <a:prstGeom prst="rect">
            <a:avLst/>
          </a:prstGeom>
          <a:solidFill>
            <a:schemeClr val="bg1">
              <a:lumMod val="95000"/>
            </a:schemeClr>
          </a:solidFill>
          <a:effectLst/>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rtlCol="0" anchor="ctr"/>
          <a:lstStyle/>
          <a:p>
            <a:pPr marL="0" marR="0" lvl="0" indent="0" algn="l" defTabSz="457200" rtl="0" eaLnBrk="1" fontAlgn="auto" latinLnBrk="0" hangingPunct="1">
              <a:lnSpc>
                <a:spcPct val="100000"/>
              </a:lnSpc>
              <a:spcBef>
                <a:spcPts val="1200"/>
              </a:spcBef>
              <a:spcAft>
                <a:spcPts val="1200"/>
              </a:spcAft>
              <a:buClrTx/>
              <a:buSzTx/>
              <a:buFontTx/>
              <a:buNone/>
              <a:tabLst/>
              <a:defRPr/>
            </a:pPr>
            <a:r>
              <a:rPr kumimoji="0" lang="en-GB" sz="5000" b="1" i="0" u="none" strike="noStrike" kern="1200" cap="none" spc="0" normalizeH="0" baseline="0" noProof="0" dirty="0">
                <a:ln>
                  <a:noFill/>
                </a:ln>
                <a:solidFill>
                  <a:prstClr val="black"/>
                </a:solidFill>
                <a:effectLst/>
                <a:uLnTx/>
                <a:uFillTx/>
                <a:latin typeface="Calibri" panose="020F0502020204030204"/>
                <a:ea typeface="+mn-ea"/>
                <a:cs typeface="+mn-cs"/>
              </a:rPr>
              <a:t>The </a:t>
            </a:r>
            <a:r>
              <a:rPr lang="en-GB" sz="5000" b="1" dirty="0">
                <a:solidFill>
                  <a:prstClr val="black"/>
                </a:solidFill>
                <a:latin typeface="Calibri" panose="020F0502020204030204"/>
              </a:rPr>
              <a:t>earliest age </a:t>
            </a:r>
            <a:r>
              <a:rPr kumimoji="0" lang="en-GB" sz="5000" b="1" i="0" u="none" strike="noStrike" kern="1200" cap="none" spc="0" normalizeH="0" baseline="0" noProof="0" dirty="0">
                <a:ln>
                  <a:noFill/>
                </a:ln>
                <a:solidFill>
                  <a:prstClr val="black"/>
                </a:solidFill>
                <a:effectLst/>
                <a:uLnTx/>
                <a:uFillTx/>
                <a:latin typeface="Calibri" panose="020F0502020204030204"/>
                <a:ea typeface="+mn-ea"/>
                <a:cs typeface="+mn-cs"/>
              </a:rPr>
              <a:t>you can start drawing a workplace or private pension is from the age of 55</a:t>
            </a:r>
            <a:endParaRPr kumimoji="0" lang="en-US" sz="5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C0BDB1B3-B89E-4435-8F1F-22BE18FEA06D}"/>
              </a:ext>
            </a:extLst>
          </p:cNvPr>
          <p:cNvSpPr/>
          <p:nvPr/>
        </p:nvSpPr>
        <p:spPr>
          <a:xfrm>
            <a:off x="2057406" y="318002"/>
            <a:ext cx="9500255" cy="889132"/>
          </a:xfrm>
          <a:prstGeom prst="rect">
            <a:avLst/>
          </a:prstGeom>
          <a:solidFill>
            <a:srgbClr val="049EE6"/>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TRUE OR FALSE?</a:t>
            </a:r>
          </a:p>
        </p:txBody>
      </p:sp>
      <p:sp>
        <p:nvSpPr>
          <p:cNvPr id="12" name="Rectangle 11">
            <a:extLst>
              <a:ext uri="{FF2B5EF4-FFF2-40B4-BE49-F238E27FC236}">
                <a16:creationId xmlns:a16="http://schemas.microsoft.com/office/drawing/2014/main" id="{E7E9A0C8-A71D-461E-8E4E-A9F8FD628E42}"/>
              </a:ext>
            </a:extLst>
          </p:cNvPr>
          <p:cNvSpPr/>
          <p:nvPr/>
        </p:nvSpPr>
        <p:spPr>
          <a:xfrm>
            <a:off x="2057406" y="4705667"/>
            <a:ext cx="4038594" cy="889132"/>
          </a:xfrm>
          <a:prstGeom prst="rect">
            <a:avLst/>
          </a:prstGeom>
          <a:solidFill>
            <a:srgbClr val="049EE6"/>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TRUE</a:t>
            </a:r>
          </a:p>
        </p:txBody>
      </p:sp>
      <p:sp>
        <p:nvSpPr>
          <p:cNvPr id="15" name="Rectangle 14">
            <a:extLst>
              <a:ext uri="{FF2B5EF4-FFF2-40B4-BE49-F238E27FC236}">
                <a16:creationId xmlns:a16="http://schemas.microsoft.com/office/drawing/2014/main" id="{039017F9-C4ED-46E6-8436-2112C2A4EE94}"/>
              </a:ext>
            </a:extLst>
          </p:cNvPr>
          <p:cNvSpPr/>
          <p:nvPr/>
        </p:nvSpPr>
        <p:spPr>
          <a:xfrm>
            <a:off x="7294177" y="4705667"/>
            <a:ext cx="4263484" cy="889132"/>
          </a:xfrm>
          <a:prstGeom prst="rect">
            <a:avLst/>
          </a:prstGeom>
          <a:solidFill>
            <a:srgbClr val="A6CE39"/>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chemeClr val="bg1"/>
                </a:solidFill>
                <a:effectLst/>
                <a:uLnTx/>
                <a:uFillTx/>
                <a:latin typeface="Calibri" panose="020F0502020204030204"/>
                <a:ea typeface="+mn-ea"/>
                <a:cs typeface="+mn-cs"/>
              </a:rPr>
              <a:t>FALSE</a:t>
            </a:r>
          </a:p>
        </p:txBody>
      </p:sp>
      <p:cxnSp>
        <p:nvCxnSpPr>
          <p:cNvPr id="2" name="Straight Connector 1">
            <a:extLst>
              <a:ext uri="{FF2B5EF4-FFF2-40B4-BE49-F238E27FC236}">
                <a16:creationId xmlns:a16="http://schemas.microsoft.com/office/drawing/2014/main" id="{411F3F2F-B77A-6B53-4D50-AD1313C70935}"/>
              </a:ext>
            </a:extLst>
          </p:cNvPr>
          <p:cNvCxnSpPr/>
          <p:nvPr/>
        </p:nvCxnSpPr>
        <p:spPr>
          <a:xfrm>
            <a:off x="1856961" y="0"/>
            <a:ext cx="0" cy="6239434"/>
          </a:xfrm>
          <a:prstGeom prst="line">
            <a:avLst/>
          </a:prstGeom>
          <a:ln w="127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CFA40091-5BA8-EB81-6A14-164806B3172A}"/>
              </a:ext>
            </a:extLst>
          </p:cNvPr>
          <p:cNvGrpSpPr/>
          <p:nvPr/>
        </p:nvGrpSpPr>
        <p:grpSpPr>
          <a:xfrm>
            <a:off x="0" y="6239434"/>
            <a:ext cx="12191997" cy="618565"/>
            <a:chOff x="0" y="0"/>
            <a:chExt cx="12192000" cy="6858000"/>
          </a:xfrm>
        </p:grpSpPr>
        <p:sp>
          <p:nvSpPr>
            <p:cNvPr id="6" name="Rectangle 5">
              <a:extLst>
                <a:ext uri="{FF2B5EF4-FFF2-40B4-BE49-F238E27FC236}">
                  <a16:creationId xmlns:a16="http://schemas.microsoft.com/office/drawing/2014/main" id="{FA49827D-B3FC-A379-ADDE-F84EEF1606E1}"/>
                </a:ext>
              </a:extLst>
            </p:cNvPr>
            <p:cNvSpPr/>
            <p:nvPr/>
          </p:nvSpPr>
          <p:spPr>
            <a:xfrm>
              <a:off x="0" y="0"/>
              <a:ext cx="12192000"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50A2F750-97ED-A19E-B81B-3617EA4C1F88}"/>
                </a:ext>
              </a:extLst>
            </p:cNvPr>
            <p:cNvGrpSpPr/>
            <p:nvPr/>
          </p:nvGrpSpPr>
          <p:grpSpPr>
            <a:xfrm>
              <a:off x="4529957" y="0"/>
              <a:ext cx="7662043" cy="6858000"/>
              <a:chOff x="4529957" y="0"/>
              <a:chExt cx="7662043" cy="6858000"/>
            </a:xfrm>
          </p:grpSpPr>
          <p:sp>
            <p:nvSpPr>
              <p:cNvPr id="8" name="Parallelogram 7">
                <a:extLst>
                  <a:ext uri="{FF2B5EF4-FFF2-40B4-BE49-F238E27FC236}">
                    <a16:creationId xmlns:a16="http://schemas.microsoft.com/office/drawing/2014/main" id="{02428F3E-BE39-1526-ACD4-1263854E4495}"/>
                  </a:ext>
                </a:extLst>
              </p:cNvPr>
              <p:cNvSpPr/>
              <p:nvPr/>
            </p:nvSpPr>
            <p:spPr>
              <a:xfrm>
                <a:off x="4529957" y="0"/>
                <a:ext cx="7325711" cy="6858000"/>
              </a:xfrm>
              <a:prstGeom prst="parallelogram">
                <a:avLst>
                  <a:gd name="adj" fmla="val 36207"/>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7D3B0F1-8AC7-77BE-4613-DEDE8F1CF286}"/>
                  </a:ext>
                </a:extLst>
              </p:cNvPr>
              <p:cNvSpPr/>
              <p:nvPr/>
            </p:nvSpPr>
            <p:spPr>
              <a:xfrm>
                <a:off x="7294179" y="0"/>
                <a:ext cx="4897821"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6" name="Group 15">
            <a:extLst>
              <a:ext uri="{FF2B5EF4-FFF2-40B4-BE49-F238E27FC236}">
                <a16:creationId xmlns:a16="http://schemas.microsoft.com/office/drawing/2014/main" id="{B37798C3-B9A9-BCBD-91EF-ADA92876C99A}"/>
              </a:ext>
            </a:extLst>
          </p:cNvPr>
          <p:cNvGrpSpPr/>
          <p:nvPr/>
        </p:nvGrpSpPr>
        <p:grpSpPr>
          <a:xfrm>
            <a:off x="137019" y="6358476"/>
            <a:ext cx="4219142" cy="395869"/>
            <a:chOff x="974693" y="6379619"/>
            <a:chExt cx="4219142" cy="395869"/>
          </a:xfrm>
        </p:grpSpPr>
        <p:sp>
          <p:nvSpPr>
            <p:cNvPr id="18" name="TextBox 17">
              <a:extLst>
                <a:ext uri="{FF2B5EF4-FFF2-40B4-BE49-F238E27FC236}">
                  <a16:creationId xmlns:a16="http://schemas.microsoft.com/office/drawing/2014/main" id="{B4F8E146-E3AB-4062-D2D8-62DDC5BEC6C4}"/>
                </a:ext>
              </a:extLst>
            </p:cNvPr>
            <p:cNvSpPr txBox="1"/>
            <p:nvPr/>
          </p:nvSpPr>
          <p:spPr>
            <a:xfrm>
              <a:off x="4234017" y="6379619"/>
              <a:ext cx="959818" cy="380480"/>
            </a:xfrm>
            <a:prstGeom prst="rect">
              <a:avLst/>
            </a:prstGeom>
            <a:solidFill>
              <a:schemeClr val="bg1"/>
            </a:solidFill>
          </p:spPr>
          <p:txBody>
            <a:bodyPr wrap="square" lIns="108000" tIns="36000" rIns="108000" bIns="36000" rtlCol="0">
              <a:spAutoFit/>
            </a:bodyPr>
            <a:lstStyle/>
            <a:p>
              <a:r>
                <a:rPr lang="en-US" sz="2000" b="1" dirty="0">
                  <a:solidFill>
                    <a:srgbClr val="00B0F0"/>
                  </a:solidFill>
                </a:rPr>
                <a:t>UNIT 3</a:t>
              </a:r>
            </a:p>
          </p:txBody>
        </p:sp>
        <p:sp>
          <p:nvSpPr>
            <p:cNvPr id="22" name="TextBox 21">
              <a:extLst>
                <a:ext uri="{FF2B5EF4-FFF2-40B4-BE49-F238E27FC236}">
                  <a16:creationId xmlns:a16="http://schemas.microsoft.com/office/drawing/2014/main" id="{E11CF3BD-939E-2B7A-2188-CE305F956A6D}"/>
                </a:ext>
              </a:extLst>
            </p:cNvPr>
            <p:cNvSpPr txBox="1"/>
            <p:nvPr/>
          </p:nvSpPr>
          <p:spPr>
            <a:xfrm>
              <a:off x="974693" y="6379619"/>
              <a:ext cx="3259321" cy="395869"/>
            </a:xfrm>
            <a:prstGeom prst="rect">
              <a:avLst/>
            </a:prstGeom>
            <a:noFill/>
          </p:spPr>
          <p:txBody>
            <a:bodyPr wrap="square" lIns="108000" tIns="36000" rIns="108000" bIns="36000" rtlCol="0">
              <a:spAutoFit/>
            </a:bodyPr>
            <a:lstStyle/>
            <a:p>
              <a:r>
                <a:rPr lang="en-US" sz="2100" b="1" dirty="0">
                  <a:solidFill>
                    <a:schemeClr val="bg1"/>
                  </a:solidFill>
                </a:rPr>
                <a:t>BTEC NATIONAL BUSINESS</a:t>
              </a:r>
            </a:p>
          </p:txBody>
        </p:sp>
      </p:grpSp>
      <p:pic>
        <p:nvPicPr>
          <p:cNvPr id="23" name="Picture 22" descr="Logo&#10;&#10;Description automatically generated">
            <a:extLst>
              <a:ext uri="{FF2B5EF4-FFF2-40B4-BE49-F238E27FC236}">
                <a16:creationId xmlns:a16="http://schemas.microsoft.com/office/drawing/2014/main" id="{5567B053-DF9C-39A2-2B56-05274EF9824A}"/>
              </a:ext>
            </a:extLst>
          </p:cNvPr>
          <p:cNvPicPr>
            <a:picLocks noChangeAspect="1"/>
          </p:cNvPicPr>
          <p:nvPr/>
        </p:nvPicPr>
        <p:blipFill>
          <a:blip r:embed="rId2"/>
          <a:stretch>
            <a:fillRect/>
          </a:stretch>
        </p:blipFill>
        <p:spPr>
          <a:xfrm>
            <a:off x="10643191" y="6348426"/>
            <a:ext cx="1212477" cy="369658"/>
          </a:xfrm>
          <a:prstGeom prst="rect">
            <a:avLst/>
          </a:prstGeom>
        </p:spPr>
      </p:pic>
      <p:pic>
        <p:nvPicPr>
          <p:cNvPr id="24" name="Picture 23" descr="Logo&#10;&#10;Description automatically generated">
            <a:extLst>
              <a:ext uri="{FF2B5EF4-FFF2-40B4-BE49-F238E27FC236}">
                <a16:creationId xmlns:a16="http://schemas.microsoft.com/office/drawing/2014/main" id="{1797446A-1026-619D-C368-D43ECA9D40F2}"/>
              </a:ext>
            </a:extLst>
          </p:cNvPr>
          <p:cNvPicPr>
            <a:picLocks noChangeAspect="1"/>
          </p:cNvPicPr>
          <p:nvPr/>
        </p:nvPicPr>
        <p:blipFill>
          <a:blip r:embed="rId3"/>
          <a:stretch>
            <a:fillRect/>
          </a:stretch>
        </p:blipFill>
        <p:spPr>
          <a:xfrm>
            <a:off x="4863349" y="6334759"/>
            <a:ext cx="1048717" cy="443302"/>
          </a:xfrm>
          <a:prstGeom prst="rect">
            <a:avLst/>
          </a:prstGeom>
        </p:spPr>
      </p:pic>
    </p:spTree>
    <p:extLst>
      <p:ext uri="{BB962C8B-B14F-4D97-AF65-F5344CB8AC3E}">
        <p14:creationId xmlns:p14="http://schemas.microsoft.com/office/powerpoint/2010/main" val="444236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8" fill="hold" grpId="0" nodeType="clickEffect">
                                  <p:stCondLst>
                                    <p:cond delay="0"/>
                                  </p:stCondLst>
                                  <p:childTnLst>
                                    <p:anim calcmode="lin" valueType="num">
                                      <p:cBhvr additive="base">
                                        <p:cTn id="6" dur="500"/>
                                        <p:tgtEl>
                                          <p:spTgt spid="14"/>
                                        </p:tgtEl>
                                        <p:attrNameLst>
                                          <p:attrName>ppt_x</p:attrName>
                                        </p:attrNameLst>
                                      </p:cBhvr>
                                      <p:tavLst>
                                        <p:tav tm="0">
                                          <p:val>
                                            <p:strVal val="ppt_x"/>
                                          </p:val>
                                        </p:tav>
                                        <p:tav tm="100000">
                                          <p:val>
                                            <p:strVal val="0-ppt_w/2"/>
                                          </p:val>
                                        </p:tav>
                                      </p:tavLst>
                                    </p:anim>
                                    <p:anim calcmode="lin" valueType="num">
                                      <p:cBhvr additive="base">
                                        <p:cTn id="7" dur="500"/>
                                        <p:tgtEl>
                                          <p:spTgt spid="14"/>
                                        </p:tgtEl>
                                        <p:attrNameLst>
                                          <p:attrName>ppt_y</p:attrName>
                                        </p:attrNameLst>
                                      </p:cBhvr>
                                      <p:tavLst>
                                        <p:tav tm="0">
                                          <p:val>
                                            <p:strVal val="ppt_y"/>
                                          </p:val>
                                        </p:tav>
                                        <p:tav tm="100000">
                                          <p:val>
                                            <p:strVal val="ppt_y"/>
                                          </p:val>
                                        </p:tav>
                                      </p:tavLst>
                                    </p:anim>
                                    <p:set>
                                      <p:cBhvr>
                                        <p:cTn id="8" dur="1" fill="hold">
                                          <p:stCondLst>
                                            <p:cond delay="499"/>
                                          </p:stCondLst>
                                        </p:cTn>
                                        <p:tgtEl>
                                          <p:spTgt spid="14"/>
                                        </p:tgtEl>
                                        <p:attrNameLst>
                                          <p:attrName>style.visibility</p:attrName>
                                        </p:attrNameLst>
                                      </p:cBhvr>
                                      <p:to>
                                        <p:strVal val="hidden"/>
                                      </p:to>
                                    </p:set>
                                  </p:childTnLst>
                                </p:cTn>
                              </p:par>
                              <p:par>
                                <p:cTn id="9" presetID="2" presetClass="exit" presetSubtype="2" fill="hold" grpId="0" nodeType="withEffect">
                                  <p:stCondLst>
                                    <p:cond delay="0"/>
                                  </p:stCondLst>
                                  <p:childTnLst>
                                    <p:anim calcmode="lin" valueType="num">
                                      <p:cBhvr additive="base">
                                        <p:cTn id="10" dur="500"/>
                                        <p:tgtEl>
                                          <p:spTgt spid="15"/>
                                        </p:tgtEl>
                                        <p:attrNameLst>
                                          <p:attrName>ppt_x</p:attrName>
                                        </p:attrNameLst>
                                      </p:cBhvr>
                                      <p:tavLst>
                                        <p:tav tm="0">
                                          <p:val>
                                            <p:strVal val="ppt_x"/>
                                          </p:val>
                                        </p:tav>
                                        <p:tav tm="100000">
                                          <p:val>
                                            <p:strVal val="1+ppt_w/2"/>
                                          </p:val>
                                        </p:tav>
                                      </p:tavLst>
                                    </p:anim>
                                    <p:anim calcmode="lin" valueType="num">
                                      <p:cBhvr additive="base">
                                        <p:cTn id="11" dur="500"/>
                                        <p:tgtEl>
                                          <p:spTgt spid="15"/>
                                        </p:tgtEl>
                                        <p:attrNameLst>
                                          <p:attrName>ppt_y</p:attrName>
                                        </p:attrNameLst>
                                      </p:cBhvr>
                                      <p:tavLst>
                                        <p:tav tm="0">
                                          <p:val>
                                            <p:strVal val="ppt_y"/>
                                          </p:val>
                                        </p:tav>
                                        <p:tav tm="100000">
                                          <p:val>
                                            <p:strVal val="ppt_y"/>
                                          </p:val>
                                        </p:tav>
                                      </p:tavLst>
                                    </p:anim>
                                    <p:set>
                                      <p:cBhvr>
                                        <p:cTn id="12" dur="1" fill="hold">
                                          <p:stCondLst>
                                            <p:cond delay="499"/>
                                          </p:stCondLst>
                                        </p:cTn>
                                        <p:tgtEl>
                                          <p:spTgt spid="15"/>
                                        </p:tgtEl>
                                        <p:attrNameLst>
                                          <p:attrName>style.visibility</p:attrName>
                                        </p:attrNameLst>
                                      </p:cBhvr>
                                      <p:to>
                                        <p:strVal val="hidden"/>
                                      </p:to>
                                    </p:set>
                                  </p:childTnLst>
                                </p:cTn>
                              </p:par>
                              <p:par>
                                <p:cTn id="13" presetID="63" presetClass="path" presetSubtype="0" accel="50000" decel="50000" fill="hold" grpId="0" nodeType="withEffect">
                                  <p:stCondLst>
                                    <p:cond delay="0"/>
                                  </p:stCondLst>
                                  <p:childTnLst>
                                    <p:animMotion origin="layout" path="M 5E-6 4.07407E-6 L 0.22461 -0.00278 " pathEditMode="relative" rAng="0" ptsTypes="AA">
                                      <p:cBhvr>
                                        <p:cTn id="14" dur="2000" fill="hold"/>
                                        <p:tgtEl>
                                          <p:spTgt spid="12"/>
                                        </p:tgtEl>
                                        <p:attrNameLst>
                                          <p:attrName>ppt_x</p:attrName>
                                          <p:attrName>ppt_y</p:attrName>
                                        </p:attrNameLst>
                                      </p:cBhvr>
                                      <p:rCtr x="11224" y="-139"/>
                                    </p:animMotion>
                                  </p:childTnLst>
                                </p:cTn>
                              </p:par>
                              <p:par>
                                <p:cTn id="15" presetID="35" presetClass="path" presetSubtype="0" accel="50000" decel="50000" fill="hold" grpId="0" nodeType="withEffect">
                                  <p:stCondLst>
                                    <p:cond delay="0"/>
                                  </p:stCondLst>
                                  <p:childTnLst>
                                    <p:animMotion origin="layout" path="M 2.5E-6 4.07407E-6 L -0.22448 -0.00278 " pathEditMode="relative" rAng="0" ptsTypes="AA">
                                      <p:cBhvr>
                                        <p:cTn id="16" dur="2000" fill="hold"/>
                                        <p:tgtEl>
                                          <p:spTgt spid="13"/>
                                        </p:tgtEl>
                                        <p:attrNameLst>
                                          <p:attrName>ppt_x</p:attrName>
                                          <p:attrName>ppt_y</p:attrName>
                                        </p:attrNameLst>
                                      </p:cBhvr>
                                      <p:rCtr x="-11224" y="-13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2" grpId="0" animBg="1"/>
      <p:bldP spid="1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39017F9-C4ED-46E6-8436-2112C2A4EE94}"/>
              </a:ext>
            </a:extLst>
          </p:cNvPr>
          <p:cNvSpPr/>
          <p:nvPr/>
        </p:nvSpPr>
        <p:spPr>
          <a:xfrm>
            <a:off x="6082966" y="4705667"/>
            <a:ext cx="5474695" cy="889132"/>
          </a:xfrm>
          <a:prstGeom prst="rec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FALSE</a:t>
            </a:r>
          </a:p>
        </p:txBody>
      </p:sp>
      <p:sp>
        <p:nvSpPr>
          <p:cNvPr id="12" name="Rectangle 11">
            <a:extLst>
              <a:ext uri="{FF2B5EF4-FFF2-40B4-BE49-F238E27FC236}">
                <a16:creationId xmlns:a16="http://schemas.microsoft.com/office/drawing/2014/main" id="{E7E9A0C8-A71D-461E-8E4E-A9F8FD628E42}"/>
              </a:ext>
            </a:extLst>
          </p:cNvPr>
          <p:cNvSpPr/>
          <p:nvPr/>
        </p:nvSpPr>
        <p:spPr>
          <a:xfrm>
            <a:off x="621305" y="4705667"/>
            <a:ext cx="5474695" cy="889132"/>
          </a:xfrm>
          <a:prstGeom prst="rect">
            <a:avLst/>
          </a:prstGeom>
          <a:solidFill>
            <a:srgbClr val="049EE6"/>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TRUE</a:t>
            </a:r>
          </a:p>
        </p:txBody>
      </p:sp>
      <p:sp>
        <p:nvSpPr>
          <p:cNvPr id="3" name="Rectangle 2">
            <a:extLst>
              <a:ext uri="{FF2B5EF4-FFF2-40B4-BE49-F238E27FC236}">
                <a16:creationId xmlns:a16="http://schemas.microsoft.com/office/drawing/2014/main" id="{F83C6318-31B5-456F-A58F-9193C1A1C284}"/>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DEA1086C-7583-4798-9055-BEDA7E66A631}"/>
              </a:ext>
            </a:extLst>
          </p:cNvPr>
          <p:cNvSpPr/>
          <p:nvPr/>
        </p:nvSpPr>
        <p:spPr>
          <a:xfrm>
            <a:off x="2057405" y="1378127"/>
            <a:ext cx="9500255" cy="3156546"/>
          </a:xfrm>
          <a:prstGeom prst="rect">
            <a:avLst/>
          </a:prstGeom>
          <a:solidFill>
            <a:schemeClr val="bg1">
              <a:lumMod val="95000"/>
            </a:schemeClr>
          </a:solidFill>
          <a:effectLst/>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rtlCol="0" anchor="ctr"/>
          <a:lstStyle/>
          <a:p>
            <a:pPr marL="0" marR="0" lvl="0" indent="0" algn="l" defTabSz="457200" rtl="0" eaLnBrk="1" fontAlgn="auto" latinLnBrk="0" hangingPunct="1">
              <a:lnSpc>
                <a:spcPct val="100000"/>
              </a:lnSpc>
              <a:spcBef>
                <a:spcPts val="1200"/>
              </a:spcBef>
              <a:spcAft>
                <a:spcPts val="1200"/>
              </a:spcAft>
              <a:buClrTx/>
              <a:buSzTx/>
              <a:buFontTx/>
              <a:buNone/>
              <a:tabLst/>
              <a:defRPr/>
            </a:pPr>
            <a:r>
              <a:rPr kumimoji="0" lang="en-GB" sz="5000" b="1" i="0" u="none" strike="noStrike" kern="1200" cap="none" spc="0" normalizeH="0" baseline="0" noProof="0" dirty="0">
                <a:ln>
                  <a:noFill/>
                </a:ln>
                <a:solidFill>
                  <a:prstClr val="black"/>
                </a:solidFill>
                <a:effectLst/>
                <a:uLnTx/>
                <a:uFillTx/>
                <a:latin typeface="Calibri" panose="020F0502020204030204"/>
                <a:ea typeface="+mn-ea"/>
                <a:cs typeface="+mn-cs"/>
              </a:rPr>
              <a:t>The limit on investing in an Individual Savings Account each year is £2,000</a:t>
            </a:r>
            <a:endParaRPr kumimoji="0" lang="en-US" sz="5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C0BDB1B3-B89E-4435-8F1F-22BE18FEA06D}"/>
              </a:ext>
            </a:extLst>
          </p:cNvPr>
          <p:cNvSpPr/>
          <p:nvPr/>
        </p:nvSpPr>
        <p:spPr>
          <a:xfrm>
            <a:off x="2057407" y="318002"/>
            <a:ext cx="9500254" cy="889132"/>
          </a:xfrm>
          <a:prstGeom prst="rect">
            <a:avLst/>
          </a:prstGeom>
          <a:solidFill>
            <a:srgbClr val="049EE6"/>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TRUE OR FALSE</a:t>
            </a:r>
          </a:p>
        </p:txBody>
      </p:sp>
      <p:sp>
        <p:nvSpPr>
          <p:cNvPr id="13" name="Rectangle 12">
            <a:extLst>
              <a:ext uri="{FF2B5EF4-FFF2-40B4-BE49-F238E27FC236}">
                <a16:creationId xmlns:a16="http://schemas.microsoft.com/office/drawing/2014/main" id="{9A57E830-803C-48FC-9F31-2EF58818AF08}"/>
              </a:ext>
            </a:extLst>
          </p:cNvPr>
          <p:cNvSpPr/>
          <p:nvPr/>
        </p:nvSpPr>
        <p:spPr>
          <a:xfrm>
            <a:off x="7294177" y="4705667"/>
            <a:ext cx="4263484" cy="889132"/>
          </a:xfrm>
          <a:prstGeom prst="rect">
            <a:avLst/>
          </a:prstGeom>
          <a:solidFill>
            <a:srgbClr val="A6CE39"/>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chemeClr val="bg1"/>
                </a:solidFill>
                <a:effectLst/>
                <a:uLnTx/>
                <a:uFillTx/>
                <a:latin typeface="Calibri" panose="020F0502020204030204"/>
                <a:ea typeface="+mn-ea"/>
                <a:cs typeface="+mn-cs"/>
              </a:rPr>
              <a:t>FALSE</a:t>
            </a:r>
          </a:p>
        </p:txBody>
      </p:sp>
      <p:sp>
        <p:nvSpPr>
          <p:cNvPr id="14" name="Rectangle 13">
            <a:extLst>
              <a:ext uri="{FF2B5EF4-FFF2-40B4-BE49-F238E27FC236}">
                <a16:creationId xmlns:a16="http://schemas.microsoft.com/office/drawing/2014/main" id="{8882DAC4-6C25-48DC-A2B6-F33E54B3D085}"/>
              </a:ext>
            </a:extLst>
          </p:cNvPr>
          <p:cNvSpPr/>
          <p:nvPr/>
        </p:nvSpPr>
        <p:spPr>
          <a:xfrm>
            <a:off x="2057405" y="4705667"/>
            <a:ext cx="4038595" cy="889132"/>
          </a:xfrm>
          <a:prstGeom prst="rect">
            <a:avLst/>
          </a:prstGeom>
          <a:solidFill>
            <a:srgbClr val="049EE6"/>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TRUE</a:t>
            </a:r>
          </a:p>
        </p:txBody>
      </p:sp>
      <p:grpSp>
        <p:nvGrpSpPr>
          <p:cNvPr id="2" name="Group 1">
            <a:extLst>
              <a:ext uri="{FF2B5EF4-FFF2-40B4-BE49-F238E27FC236}">
                <a16:creationId xmlns:a16="http://schemas.microsoft.com/office/drawing/2014/main" id="{C043AA54-B8FC-5A91-88EA-56D56CA1155E}"/>
              </a:ext>
            </a:extLst>
          </p:cNvPr>
          <p:cNvGrpSpPr/>
          <p:nvPr/>
        </p:nvGrpSpPr>
        <p:grpSpPr>
          <a:xfrm>
            <a:off x="0" y="6239434"/>
            <a:ext cx="12191997" cy="618565"/>
            <a:chOff x="0" y="0"/>
            <a:chExt cx="12192000" cy="6858000"/>
          </a:xfrm>
        </p:grpSpPr>
        <p:sp>
          <p:nvSpPr>
            <p:cNvPr id="5" name="Rectangle 4">
              <a:extLst>
                <a:ext uri="{FF2B5EF4-FFF2-40B4-BE49-F238E27FC236}">
                  <a16:creationId xmlns:a16="http://schemas.microsoft.com/office/drawing/2014/main" id="{7A236CFE-7D4B-DEA1-CE8B-8C2A914B476E}"/>
                </a:ext>
              </a:extLst>
            </p:cNvPr>
            <p:cNvSpPr/>
            <p:nvPr/>
          </p:nvSpPr>
          <p:spPr>
            <a:xfrm>
              <a:off x="0" y="0"/>
              <a:ext cx="12192000"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BBA9D5AA-5E29-E2B5-F24B-1A676912193E}"/>
                </a:ext>
              </a:extLst>
            </p:cNvPr>
            <p:cNvGrpSpPr/>
            <p:nvPr/>
          </p:nvGrpSpPr>
          <p:grpSpPr>
            <a:xfrm>
              <a:off x="4529957" y="0"/>
              <a:ext cx="7662043" cy="6858000"/>
              <a:chOff x="4529957" y="0"/>
              <a:chExt cx="7662043" cy="6858000"/>
            </a:xfrm>
          </p:grpSpPr>
          <p:sp>
            <p:nvSpPr>
              <p:cNvPr id="7" name="Parallelogram 6">
                <a:extLst>
                  <a:ext uri="{FF2B5EF4-FFF2-40B4-BE49-F238E27FC236}">
                    <a16:creationId xmlns:a16="http://schemas.microsoft.com/office/drawing/2014/main" id="{8992F6AA-11B2-46AA-2044-9B4C0F3434BF}"/>
                  </a:ext>
                </a:extLst>
              </p:cNvPr>
              <p:cNvSpPr/>
              <p:nvPr/>
            </p:nvSpPr>
            <p:spPr>
              <a:xfrm>
                <a:off x="4529957" y="0"/>
                <a:ext cx="7325711" cy="6858000"/>
              </a:xfrm>
              <a:prstGeom prst="parallelogram">
                <a:avLst>
                  <a:gd name="adj" fmla="val 36207"/>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7D67A00-6485-CD9E-914A-AC7573EC7366}"/>
                  </a:ext>
                </a:extLst>
              </p:cNvPr>
              <p:cNvSpPr/>
              <p:nvPr/>
            </p:nvSpPr>
            <p:spPr>
              <a:xfrm>
                <a:off x="7294179" y="0"/>
                <a:ext cx="4897821"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 name="Group 8">
            <a:extLst>
              <a:ext uri="{FF2B5EF4-FFF2-40B4-BE49-F238E27FC236}">
                <a16:creationId xmlns:a16="http://schemas.microsoft.com/office/drawing/2014/main" id="{855852D5-819F-6574-467F-50FFDCFBDDAA}"/>
              </a:ext>
            </a:extLst>
          </p:cNvPr>
          <p:cNvGrpSpPr/>
          <p:nvPr/>
        </p:nvGrpSpPr>
        <p:grpSpPr>
          <a:xfrm>
            <a:off x="137019" y="6358476"/>
            <a:ext cx="4219142" cy="395869"/>
            <a:chOff x="974693" y="6379619"/>
            <a:chExt cx="4219142" cy="395869"/>
          </a:xfrm>
        </p:grpSpPr>
        <p:sp>
          <p:nvSpPr>
            <p:cNvPr id="16" name="TextBox 15">
              <a:extLst>
                <a:ext uri="{FF2B5EF4-FFF2-40B4-BE49-F238E27FC236}">
                  <a16:creationId xmlns:a16="http://schemas.microsoft.com/office/drawing/2014/main" id="{3A83B57F-F1C2-A047-0C78-752FDE8AD9E1}"/>
                </a:ext>
              </a:extLst>
            </p:cNvPr>
            <p:cNvSpPr txBox="1"/>
            <p:nvPr/>
          </p:nvSpPr>
          <p:spPr>
            <a:xfrm>
              <a:off x="4234017" y="6379619"/>
              <a:ext cx="959818" cy="380480"/>
            </a:xfrm>
            <a:prstGeom prst="rect">
              <a:avLst/>
            </a:prstGeom>
            <a:solidFill>
              <a:schemeClr val="bg1"/>
            </a:solidFill>
          </p:spPr>
          <p:txBody>
            <a:bodyPr wrap="square" lIns="108000" tIns="36000" rIns="108000" bIns="36000" rtlCol="0">
              <a:spAutoFit/>
            </a:bodyPr>
            <a:lstStyle/>
            <a:p>
              <a:r>
                <a:rPr lang="en-US" sz="2000" b="1" dirty="0">
                  <a:solidFill>
                    <a:srgbClr val="00B0F0"/>
                  </a:solidFill>
                </a:rPr>
                <a:t>UNIT 3</a:t>
              </a:r>
            </a:p>
          </p:txBody>
        </p:sp>
        <p:sp>
          <p:nvSpPr>
            <p:cNvPr id="22" name="TextBox 21">
              <a:extLst>
                <a:ext uri="{FF2B5EF4-FFF2-40B4-BE49-F238E27FC236}">
                  <a16:creationId xmlns:a16="http://schemas.microsoft.com/office/drawing/2014/main" id="{85AE5A51-51D0-00E5-2519-2D3949F8502E}"/>
                </a:ext>
              </a:extLst>
            </p:cNvPr>
            <p:cNvSpPr txBox="1"/>
            <p:nvPr/>
          </p:nvSpPr>
          <p:spPr>
            <a:xfrm>
              <a:off x="974693" y="6379619"/>
              <a:ext cx="3259321" cy="395869"/>
            </a:xfrm>
            <a:prstGeom prst="rect">
              <a:avLst/>
            </a:prstGeom>
            <a:noFill/>
          </p:spPr>
          <p:txBody>
            <a:bodyPr wrap="square" lIns="108000" tIns="36000" rIns="108000" bIns="36000" rtlCol="0">
              <a:spAutoFit/>
            </a:bodyPr>
            <a:lstStyle/>
            <a:p>
              <a:r>
                <a:rPr lang="en-US" sz="2100" b="1" dirty="0">
                  <a:solidFill>
                    <a:schemeClr val="bg1"/>
                  </a:solidFill>
                </a:rPr>
                <a:t>BTEC NATIONAL BUSINESS</a:t>
              </a:r>
            </a:p>
          </p:txBody>
        </p:sp>
      </p:grpSp>
      <p:pic>
        <p:nvPicPr>
          <p:cNvPr id="23" name="Picture 22" descr="Logo&#10;&#10;Description automatically generated">
            <a:extLst>
              <a:ext uri="{FF2B5EF4-FFF2-40B4-BE49-F238E27FC236}">
                <a16:creationId xmlns:a16="http://schemas.microsoft.com/office/drawing/2014/main" id="{AD4825F2-81F7-3B5E-CAE8-B53FCB3FD109}"/>
              </a:ext>
            </a:extLst>
          </p:cNvPr>
          <p:cNvPicPr>
            <a:picLocks noChangeAspect="1"/>
          </p:cNvPicPr>
          <p:nvPr/>
        </p:nvPicPr>
        <p:blipFill>
          <a:blip r:embed="rId2"/>
          <a:stretch>
            <a:fillRect/>
          </a:stretch>
        </p:blipFill>
        <p:spPr>
          <a:xfrm>
            <a:off x="10643191" y="6348426"/>
            <a:ext cx="1212477" cy="369658"/>
          </a:xfrm>
          <a:prstGeom prst="rect">
            <a:avLst/>
          </a:prstGeom>
        </p:spPr>
      </p:pic>
      <p:pic>
        <p:nvPicPr>
          <p:cNvPr id="24" name="Picture 23" descr="Logo&#10;&#10;Description automatically generated">
            <a:extLst>
              <a:ext uri="{FF2B5EF4-FFF2-40B4-BE49-F238E27FC236}">
                <a16:creationId xmlns:a16="http://schemas.microsoft.com/office/drawing/2014/main" id="{1385F22B-F422-6148-10EB-DF5E09C1A086}"/>
              </a:ext>
            </a:extLst>
          </p:cNvPr>
          <p:cNvPicPr>
            <a:picLocks noChangeAspect="1"/>
          </p:cNvPicPr>
          <p:nvPr/>
        </p:nvPicPr>
        <p:blipFill>
          <a:blip r:embed="rId3"/>
          <a:stretch>
            <a:fillRect/>
          </a:stretch>
        </p:blipFill>
        <p:spPr>
          <a:xfrm>
            <a:off x="4863349" y="6334759"/>
            <a:ext cx="1048717" cy="443302"/>
          </a:xfrm>
          <a:prstGeom prst="rect">
            <a:avLst/>
          </a:prstGeom>
        </p:spPr>
      </p:pic>
      <p:cxnSp>
        <p:nvCxnSpPr>
          <p:cNvPr id="34" name="Straight Connector 33">
            <a:extLst>
              <a:ext uri="{FF2B5EF4-FFF2-40B4-BE49-F238E27FC236}">
                <a16:creationId xmlns:a16="http://schemas.microsoft.com/office/drawing/2014/main" id="{F693EEA8-3490-F945-C059-032115A9E7C0}"/>
              </a:ext>
            </a:extLst>
          </p:cNvPr>
          <p:cNvCxnSpPr/>
          <p:nvPr/>
        </p:nvCxnSpPr>
        <p:spPr>
          <a:xfrm>
            <a:off x="1856961" y="0"/>
            <a:ext cx="0" cy="6239434"/>
          </a:xfrm>
          <a:prstGeom prst="line">
            <a:avLst/>
          </a:prstGeom>
          <a:ln w="127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9449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8" fill="hold" grpId="0" nodeType="clickEffect">
                                  <p:stCondLst>
                                    <p:cond delay="0"/>
                                  </p:stCondLst>
                                  <p:childTnLst>
                                    <p:anim calcmode="lin" valueType="num">
                                      <p:cBhvr additive="base">
                                        <p:cTn id="6" dur="500"/>
                                        <p:tgtEl>
                                          <p:spTgt spid="14"/>
                                        </p:tgtEl>
                                        <p:attrNameLst>
                                          <p:attrName>ppt_x</p:attrName>
                                        </p:attrNameLst>
                                      </p:cBhvr>
                                      <p:tavLst>
                                        <p:tav tm="0">
                                          <p:val>
                                            <p:strVal val="ppt_x"/>
                                          </p:val>
                                        </p:tav>
                                        <p:tav tm="100000">
                                          <p:val>
                                            <p:strVal val="0-ppt_w/2"/>
                                          </p:val>
                                        </p:tav>
                                      </p:tavLst>
                                    </p:anim>
                                    <p:anim calcmode="lin" valueType="num">
                                      <p:cBhvr additive="base">
                                        <p:cTn id="7" dur="500"/>
                                        <p:tgtEl>
                                          <p:spTgt spid="14"/>
                                        </p:tgtEl>
                                        <p:attrNameLst>
                                          <p:attrName>ppt_y</p:attrName>
                                        </p:attrNameLst>
                                      </p:cBhvr>
                                      <p:tavLst>
                                        <p:tav tm="0">
                                          <p:val>
                                            <p:strVal val="ppt_y"/>
                                          </p:val>
                                        </p:tav>
                                        <p:tav tm="100000">
                                          <p:val>
                                            <p:strVal val="ppt_y"/>
                                          </p:val>
                                        </p:tav>
                                      </p:tavLst>
                                    </p:anim>
                                    <p:set>
                                      <p:cBhvr>
                                        <p:cTn id="8" dur="1" fill="hold">
                                          <p:stCondLst>
                                            <p:cond delay="499"/>
                                          </p:stCondLst>
                                        </p:cTn>
                                        <p:tgtEl>
                                          <p:spTgt spid="14"/>
                                        </p:tgtEl>
                                        <p:attrNameLst>
                                          <p:attrName>style.visibility</p:attrName>
                                        </p:attrNameLst>
                                      </p:cBhvr>
                                      <p:to>
                                        <p:strVal val="hidden"/>
                                      </p:to>
                                    </p:set>
                                  </p:childTnLst>
                                </p:cTn>
                              </p:par>
                              <p:par>
                                <p:cTn id="9" presetID="2" presetClass="exit" presetSubtype="2" fill="hold" grpId="0" nodeType="withEffect">
                                  <p:stCondLst>
                                    <p:cond delay="0"/>
                                  </p:stCondLst>
                                  <p:childTnLst>
                                    <p:anim calcmode="lin" valueType="num">
                                      <p:cBhvr additive="base">
                                        <p:cTn id="10" dur="500"/>
                                        <p:tgtEl>
                                          <p:spTgt spid="15"/>
                                        </p:tgtEl>
                                        <p:attrNameLst>
                                          <p:attrName>ppt_x</p:attrName>
                                        </p:attrNameLst>
                                      </p:cBhvr>
                                      <p:tavLst>
                                        <p:tav tm="0">
                                          <p:val>
                                            <p:strVal val="ppt_x"/>
                                          </p:val>
                                        </p:tav>
                                        <p:tav tm="100000">
                                          <p:val>
                                            <p:strVal val="1+ppt_w/2"/>
                                          </p:val>
                                        </p:tav>
                                      </p:tavLst>
                                    </p:anim>
                                    <p:anim calcmode="lin" valueType="num">
                                      <p:cBhvr additive="base">
                                        <p:cTn id="11" dur="500"/>
                                        <p:tgtEl>
                                          <p:spTgt spid="15"/>
                                        </p:tgtEl>
                                        <p:attrNameLst>
                                          <p:attrName>ppt_y</p:attrName>
                                        </p:attrNameLst>
                                      </p:cBhvr>
                                      <p:tavLst>
                                        <p:tav tm="0">
                                          <p:val>
                                            <p:strVal val="ppt_y"/>
                                          </p:val>
                                        </p:tav>
                                        <p:tav tm="100000">
                                          <p:val>
                                            <p:strVal val="ppt_y"/>
                                          </p:val>
                                        </p:tav>
                                      </p:tavLst>
                                    </p:anim>
                                    <p:set>
                                      <p:cBhvr>
                                        <p:cTn id="12" dur="1" fill="hold">
                                          <p:stCondLst>
                                            <p:cond delay="499"/>
                                          </p:stCondLst>
                                        </p:cTn>
                                        <p:tgtEl>
                                          <p:spTgt spid="15"/>
                                        </p:tgtEl>
                                        <p:attrNameLst>
                                          <p:attrName>style.visibility</p:attrName>
                                        </p:attrNameLst>
                                      </p:cBhvr>
                                      <p:to>
                                        <p:strVal val="hidden"/>
                                      </p:to>
                                    </p:set>
                                  </p:childTnLst>
                                </p:cTn>
                              </p:par>
                              <p:par>
                                <p:cTn id="13" presetID="63" presetClass="path" presetSubtype="0" accel="50000" decel="50000" fill="hold" grpId="0" nodeType="withEffect">
                                  <p:stCondLst>
                                    <p:cond delay="0"/>
                                  </p:stCondLst>
                                  <p:childTnLst>
                                    <p:animMotion origin="layout" path="M -6.25E-7 4.07407E-6 L 0.22461 -0.00278 " pathEditMode="relative" rAng="0" ptsTypes="AA">
                                      <p:cBhvr>
                                        <p:cTn id="14" dur="2000" fill="hold"/>
                                        <p:tgtEl>
                                          <p:spTgt spid="12"/>
                                        </p:tgtEl>
                                        <p:attrNameLst>
                                          <p:attrName>ppt_x</p:attrName>
                                          <p:attrName>ppt_y</p:attrName>
                                        </p:attrNameLst>
                                      </p:cBhvr>
                                      <p:rCtr x="11224" y="-139"/>
                                    </p:animMotion>
                                  </p:childTnLst>
                                </p:cTn>
                              </p:par>
                              <p:par>
                                <p:cTn id="15" presetID="35" presetClass="path" presetSubtype="0" accel="50000" decel="50000" fill="hold" grpId="0" nodeType="withEffect">
                                  <p:stCondLst>
                                    <p:cond delay="0"/>
                                  </p:stCondLst>
                                  <p:childTnLst>
                                    <p:animMotion origin="layout" path="M 3.125E-6 4.07407E-6 L -0.22448 -0.00278 " pathEditMode="relative" rAng="0" ptsTypes="AA">
                                      <p:cBhvr>
                                        <p:cTn id="16" dur="2000" fill="hold"/>
                                        <p:tgtEl>
                                          <p:spTgt spid="13"/>
                                        </p:tgtEl>
                                        <p:attrNameLst>
                                          <p:attrName>ppt_x</p:attrName>
                                          <p:attrName>ppt_y</p:attrName>
                                        </p:attrNameLst>
                                      </p:cBhvr>
                                      <p:rCtr x="-11224" y="-13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2" grpId="0" animBg="1"/>
      <p:bldP spid="13" grpId="0" animBg="1"/>
      <p:bldP spid="1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A57E830-803C-48FC-9F31-2EF58818AF08}"/>
              </a:ext>
            </a:extLst>
          </p:cNvPr>
          <p:cNvSpPr/>
          <p:nvPr/>
        </p:nvSpPr>
        <p:spPr>
          <a:xfrm>
            <a:off x="6082966" y="4705667"/>
            <a:ext cx="5474695" cy="889132"/>
          </a:xfrm>
          <a:prstGeom prst="rec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FALSE</a:t>
            </a:r>
          </a:p>
        </p:txBody>
      </p:sp>
      <p:sp>
        <p:nvSpPr>
          <p:cNvPr id="14" name="Rectangle 13">
            <a:extLst>
              <a:ext uri="{FF2B5EF4-FFF2-40B4-BE49-F238E27FC236}">
                <a16:creationId xmlns:a16="http://schemas.microsoft.com/office/drawing/2014/main" id="{8882DAC4-6C25-48DC-A2B6-F33E54B3D085}"/>
              </a:ext>
            </a:extLst>
          </p:cNvPr>
          <p:cNvSpPr/>
          <p:nvPr/>
        </p:nvSpPr>
        <p:spPr>
          <a:xfrm>
            <a:off x="621305" y="4705667"/>
            <a:ext cx="5474695" cy="889132"/>
          </a:xfrm>
          <a:prstGeom prst="rect">
            <a:avLst/>
          </a:prstGeom>
          <a:solidFill>
            <a:srgbClr val="049EE6"/>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TRUE</a:t>
            </a:r>
          </a:p>
        </p:txBody>
      </p:sp>
      <p:sp>
        <p:nvSpPr>
          <p:cNvPr id="3" name="Rectangle 2">
            <a:extLst>
              <a:ext uri="{FF2B5EF4-FFF2-40B4-BE49-F238E27FC236}">
                <a16:creationId xmlns:a16="http://schemas.microsoft.com/office/drawing/2014/main" id="{F83C6318-31B5-456F-A58F-9193C1A1C284}"/>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DEA1086C-7583-4798-9055-BEDA7E66A631}"/>
              </a:ext>
            </a:extLst>
          </p:cNvPr>
          <p:cNvSpPr/>
          <p:nvPr/>
        </p:nvSpPr>
        <p:spPr>
          <a:xfrm>
            <a:off x="2057406" y="1378127"/>
            <a:ext cx="9500255" cy="3156546"/>
          </a:xfrm>
          <a:prstGeom prst="rect">
            <a:avLst/>
          </a:prstGeom>
          <a:solidFill>
            <a:schemeClr val="bg1">
              <a:lumMod val="95000"/>
            </a:schemeClr>
          </a:solidFill>
          <a:effectLst/>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rtlCol="0" anchor="ctr"/>
          <a:lstStyle/>
          <a:p>
            <a:pPr marL="0" marR="0" lvl="0" indent="0" algn="l" defTabSz="457200" rtl="0" eaLnBrk="1" fontAlgn="auto" latinLnBrk="0" hangingPunct="1">
              <a:lnSpc>
                <a:spcPct val="100000"/>
              </a:lnSpc>
              <a:spcBef>
                <a:spcPts val="1200"/>
              </a:spcBef>
              <a:spcAft>
                <a:spcPts val="1200"/>
              </a:spcAft>
              <a:buClrTx/>
              <a:buSzTx/>
              <a:buFontTx/>
              <a:buNone/>
              <a:tabLst/>
              <a:defRPr/>
            </a:pPr>
            <a:r>
              <a:rPr kumimoji="0" lang="en-GB" sz="5000" b="1" i="0" u="none" strike="noStrike" kern="1200" cap="none" spc="0" normalizeH="0" baseline="0" noProof="0" dirty="0">
                <a:ln>
                  <a:noFill/>
                </a:ln>
                <a:solidFill>
                  <a:prstClr val="black"/>
                </a:solidFill>
                <a:effectLst/>
                <a:uLnTx/>
                <a:uFillTx/>
                <a:latin typeface="Calibri" panose="020F0502020204030204"/>
                <a:ea typeface="+mn-ea"/>
                <a:cs typeface="+mn-cs"/>
              </a:rPr>
              <a:t>Most student current accounts include an interest-free overdraft facility</a:t>
            </a:r>
            <a:endParaRPr kumimoji="0" lang="en-US" sz="5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C0BDB1B3-B89E-4435-8F1F-22BE18FEA06D}"/>
              </a:ext>
            </a:extLst>
          </p:cNvPr>
          <p:cNvSpPr/>
          <p:nvPr/>
        </p:nvSpPr>
        <p:spPr>
          <a:xfrm>
            <a:off x="2057406" y="318002"/>
            <a:ext cx="9500255" cy="889132"/>
          </a:xfrm>
          <a:prstGeom prst="rect">
            <a:avLst/>
          </a:prstGeom>
          <a:solidFill>
            <a:srgbClr val="049EE6"/>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TRUE OR FALSE?</a:t>
            </a:r>
          </a:p>
        </p:txBody>
      </p:sp>
      <p:sp>
        <p:nvSpPr>
          <p:cNvPr id="12" name="Rectangle 11">
            <a:extLst>
              <a:ext uri="{FF2B5EF4-FFF2-40B4-BE49-F238E27FC236}">
                <a16:creationId xmlns:a16="http://schemas.microsoft.com/office/drawing/2014/main" id="{E7E9A0C8-A71D-461E-8E4E-A9F8FD628E42}"/>
              </a:ext>
            </a:extLst>
          </p:cNvPr>
          <p:cNvSpPr/>
          <p:nvPr/>
        </p:nvSpPr>
        <p:spPr>
          <a:xfrm>
            <a:off x="2057406" y="4705667"/>
            <a:ext cx="4038594" cy="889132"/>
          </a:xfrm>
          <a:prstGeom prst="rect">
            <a:avLst/>
          </a:prstGeom>
          <a:solidFill>
            <a:srgbClr val="049EE6"/>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TRUE</a:t>
            </a:r>
          </a:p>
        </p:txBody>
      </p:sp>
      <p:sp>
        <p:nvSpPr>
          <p:cNvPr id="15" name="Rectangle 14">
            <a:extLst>
              <a:ext uri="{FF2B5EF4-FFF2-40B4-BE49-F238E27FC236}">
                <a16:creationId xmlns:a16="http://schemas.microsoft.com/office/drawing/2014/main" id="{039017F9-C4ED-46E6-8436-2112C2A4EE94}"/>
              </a:ext>
            </a:extLst>
          </p:cNvPr>
          <p:cNvSpPr/>
          <p:nvPr/>
        </p:nvSpPr>
        <p:spPr>
          <a:xfrm>
            <a:off x="7294177" y="4705667"/>
            <a:ext cx="4263484" cy="889132"/>
          </a:xfrm>
          <a:prstGeom prst="rect">
            <a:avLst/>
          </a:prstGeom>
          <a:solidFill>
            <a:srgbClr val="A6CE39"/>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chemeClr val="bg1"/>
                </a:solidFill>
                <a:effectLst/>
                <a:uLnTx/>
                <a:uFillTx/>
                <a:latin typeface="Calibri" panose="020F0502020204030204"/>
                <a:ea typeface="+mn-ea"/>
                <a:cs typeface="+mn-cs"/>
              </a:rPr>
              <a:t>FALSE</a:t>
            </a:r>
          </a:p>
        </p:txBody>
      </p:sp>
      <p:cxnSp>
        <p:nvCxnSpPr>
          <p:cNvPr id="2" name="Straight Connector 1">
            <a:extLst>
              <a:ext uri="{FF2B5EF4-FFF2-40B4-BE49-F238E27FC236}">
                <a16:creationId xmlns:a16="http://schemas.microsoft.com/office/drawing/2014/main" id="{411F3F2F-B77A-6B53-4D50-AD1313C70935}"/>
              </a:ext>
            </a:extLst>
          </p:cNvPr>
          <p:cNvCxnSpPr/>
          <p:nvPr/>
        </p:nvCxnSpPr>
        <p:spPr>
          <a:xfrm>
            <a:off x="1856961" y="0"/>
            <a:ext cx="0" cy="6239434"/>
          </a:xfrm>
          <a:prstGeom prst="line">
            <a:avLst/>
          </a:prstGeom>
          <a:ln w="127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CFA40091-5BA8-EB81-6A14-164806B3172A}"/>
              </a:ext>
            </a:extLst>
          </p:cNvPr>
          <p:cNvGrpSpPr/>
          <p:nvPr/>
        </p:nvGrpSpPr>
        <p:grpSpPr>
          <a:xfrm>
            <a:off x="0" y="6239434"/>
            <a:ext cx="12191997" cy="618565"/>
            <a:chOff x="0" y="0"/>
            <a:chExt cx="12192000" cy="6858000"/>
          </a:xfrm>
        </p:grpSpPr>
        <p:sp>
          <p:nvSpPr>
            <p:cNvPr id="6" name="Rectangle 5">
              <a:extLst>
                <a:ext uri="{FF2B5EF4-FFF2-40B4-BE49-F238E27FC236}">
                  <a16:creationId xmlns:a16="http://schemas.microsoft.com/office/drawing/2014/main" id="{FA49827D-B3FC-A379-ADDE-F84EEF1606E1}"/>
                </a:ext>
              </a:extLst>
            </p:cNvPr>
            <p:cNvSpPr/>
            <p:nvPr/>
          </p:nvSpPr>
          <p:spPr>
            <a:xfrm>
              <a:off x="0" y="0"/>
              <a:ext cx="12192000"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50A2F750-97ED-A19E-B81B-3617EA4C1F88}"/>
                </a:ext>
              </a:extLst>
            </p:cNvPr>
            <p:cNvGrpSpPr/>
            <p:nvPr/>
          </p:nvGrpSpPr>
          <p:grpSpPr>
            <a:xfrm>
              <a:off x="4529957" y="0"/>
              <a:ext cx="7662043" cy="6858000"/>
              <a:chOff x="4529957" y="0"/>
              <a:chExt cx="7662043" cy="6858000"/>
            </a:xfrm>
          </p:grpSpPr>
          <p:sp>
            <p:nvSpPr>
              <p:cNvPr id="8" name="Parallelogram 7">
                <a:extLst>
                  <a:ext uri="{FF2B5EF4-FFF2-40B4-BE49-F238E27FC236}">
                    <a16:creationId xmlns:a16="http://schemas.microsoft.com/office/drawing/2014/main" id="{02428F3E-BE39-1526-ACD4-1263854E4495}"/>
                  </a:ext>
                </a:extLst>
              </p:cNvPr>
              <p:cNvSpPr/>
              <p:nvPr/>
            </p:nvSpPr>
            <p:spPr>
              <a:xfrm>
                <a:off x="4529957" y="0"/>
                <a:ext cx="7325711" cy="6858000"/>
              </a:xfrm>
              <a:prstGeom prst="parallelogram">
                <a:avLst>
                  <a:gd name="adj" fmla="val 36207"/>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7D3B0F1-8AC7-77BE-4613-DEDE8F1CF286}"/>
                  </a:ext>
                </a:extLst>
              </p:cNvPr>
              <p:cNvSpPr/>
              <p:nvPr/>
            </p:nvSpPr>
            <p:spPr>
              <a:xfrm>
                <a:off x="7294179" y="0"/>
                <a:ext cx="4897821"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6" name="Group 15">
            <a:extLst>
              <a:ext uri="{FF2B5EF4-FFF2-40B4-BE49-F238E27FC236}">
                <a16:creationId xmlns:a16="http://schemas.microsoft.com/office/drawing/2014/main" id="{B37798C3-B9A9-BCBD-91EF-ADA92876C99A}"/>
              </a:ext>
            </a:extLst>
          </p:cNvPr>
          <p:cNvGrpSpPr/>
          <p:nvPr/>
        </p:nvGrpSpPr>
        <p:grpSpPr>
          <a:xfrm>
            <a:off x="137019" y="6358476"/>
            <a:ext cx="4219142" cy="395869"/>
            <a:chOff x="974693" y="6379619"/>
            <a:chExt cx="4219142" cy="395869"/>
          </a:xfrm>
        </p:grpSpPr>
        <p:sp>
          <p:nvSpPr>
            <p:cNvPr id="18" name="TextBox 17">
              <a:extLst>
                <a:ext uri="{FF2B5EF4-FFF2-40B4-BE49-F238E27FC236}">
                  <a16:creationId xmlns:a16="http://schemas.microsoft.com/office/drawing/2014/main" id="{B4F8E146-E3AB-4062-D2D8-62DDC5BEC6C4}"/>
                </a:ext>
              </a:extLst>
            </p:cNvPr>
            <p:cNvSpPr txBox="1"/>
            <p:nvPr/>
          </p:nvSpPr>
          <p:spPr>
            <a:xfrm>
              <a:off x="4234017" y="6379619"/>
              <a:ext cx="959818" cy="380480"/>
            </a:xfrm>
            <a:prstGeom prst="rect">
              <a:avLst/>
            </a:prstGeom>
            <a:solidFill>
              <a:schemeClr val="bg1"/>
            </a:solidFill>
          </p:spPr>
          <p:txBody>
            <a:bodyPr wrap="square" lIns="108000" tIns="36000" rIns="108000" bIns="36000" rtlCol="0">
              <a:spAutoFit/>
            </a:bodyPr>
            <a:lstStyle/>
            <a:p>
              <a:r>
                <a:rPr lang="en-US" sz="2000" b="1" dirty="0">
                  <a:solidFill>
                    <a:srgbClr val="00B0F0"/>
                  </a:solidFill>
                </a:rPr>
                <a:t>UNIT 3</a:t>
              </a:r>
            </a:p>
          </p:txBody>
        </p:sp>
        <p:sp>
          <p:nvSpPr>
            <p:cNvPr id="22" name="TextBox 21">
              <a:extLst>
                <a:ext uri="{FF2B5EF4-FFF2-40B4-BE49-F238E27FC236}">
                  <a16:creationId xmlns:a16="http://schemas.microsoft.com/office/drawing/2014/main" id="{E11CF3BD-939E-2B7A-2188-CE305F956A6D}"/>
                </a:ext>
              </a:extLst>
            </p:cNvPr>
            <p:cNvSpPr txBox="1"/>
            <p:nvPr/>
          </p:nvSpPr>
          <p:spPr>
            <a:xfrm>
              <a:off x="974693" y="6379619"/>
              <a:ext cx="3259321" cy="395869"/>
            </a:xfrm>
            <a:prstGeom prst="rect">
              <a:avLst/>
            </a:prstGeom>
            <a:noFill/>
          </p:spPr>
          <p:txBody>
            <a:bodyPr wrap="square" lIns="108000" tIns="36000" rIns="108000" bIns="36000" rtlCol="0">
              <a:spAutoFit/>
            </a:bodyPr>
            <a:lstStyle/>
            <a:p>
              <a:r>
                <a:rPr lang="en-US" sz="2100" b="1" dirty="0">
                  <a:solidFill>
                    <a:schemeClr val="bg1"/>
                  </a:solidFill>
                </a:rPr>
                <a:t>BTEC NATIONAL BUSINESS</a:t>
              </a:r>
            </a:p>
          </p:txBody>
        </p:sp>
      </p:grpSp>
      <p:pic>
        <p:nvPicPr>
          <p:cNvPr id="23" name="Picture 22" descr="Logo&#10;&#10;Description automatically generated">
            <a:extLst>
              <a:ext uri="{FF2B5EF4-FFF2-40B4-BE49-F238E27FC236}">
                <a16:creationId xmlns:a16="http://schemas.microsoft.com/office/drawing/2014/main" id="{5567B053-DF9C-39A2-2B56-05274EF9824A}"/>
              </a:ext>
            </a:extLst>
          </p:cNvPr>
          <p:cNvPicPr>
            <a:picLocks noChangeAspect="1"/>
          </p:cNvPicPr>
          <p:nvPr/>
        </p:nvPicPr>
        <p:blipFill>
          <a:blip r:embed="rId2"/>
          <a:stretch>
            <a:fillRect/>
          </a:stretch>
        </p:blipFill>
        <p:spPr>
          <a:xfrm>
            <a:off x="10643191" y="6348426"/>
            <a:ext cx="1212477" cy="369658"/>
          </a:xfrm>
          <a:prstGeom prst="rect">
            <a:avLst/>
          </a:prstGeom>
        </p:spPr>
      </p:pic>
      <p:pic>
        <p:nvPicPr>
          <p:cNvPr id="24" name="Picture 23" descr="Logo&#10;&#10;Description automatically generated">
            <a:extLst>
              <a:ext uri="{FF2B5EF4-FFF2-40B4-BE49-F238E27FC236}">
                <a16:creationId xmlns:a16="http://schemas.microsoft.com/office/drawing/2014/main" id="{1797446A-1026-619D-C368-D43ECA9D40F2}"/>
              </a:ext>
            </a:extLst>
          </p:cNvPr>
          <p:cNvPicPr>
            <a:picLocks noChangeAspect="1"/>
          </p:cNvPicPr>
          <p:nvPr/>
        </p:nvPicPr>
        <p:blipFill>
          <a:blip r:embed="rId3"/>
          <a:stretch>
            <a:fillRect/>
          </a:stretch>
        </p:blipFill>
        <p:spPr>
          <a:xfrm>
            <a:off x="4863349" y="6334759"/>
            <a:ext cx="1048717" cy="443302"/>
          </a:xfrm>
          <a:prstGeom prst="rect">
            <a:avLst/>
          </a:prstGeom>
        </p:spPr>
      </p:pic>
    </p:spTree>
    <p:extLst>
      <p:ext uri="{BB962C8B-B14F-4D97-AF65-F5344CB8AC3E}">
        <p14:creationId xmlns:p14="http://schemas.microsoft.com/office/powerpoint/2010/main" val="2764876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8" fill="hold" grpId="0" nodeType="clickEffect">
                                  <p:stCondLst>
                                    <p:cond delay="0"/>
                                  </p:stCondLst>
                                  <p:childTnLst>
                                    <p:anim calcmode="lin" valueType="num">
                                      <p:cBhvr additive="base">
                                        <p:cTn id="6" dur="500"/>
                                        <p:tgtEl>
                                          <p:spTgt spid="14"/>
                                        </p:tgtEl>
                                        <p:attrNameLst>
                                          <p:attrName>ppt_x</p:attrName>
                                        </p:attrNameLst>
                                      </p:cBhvr>
                                      <p:tavLst>
                                        <p:tav tm="0">
                                          <p:val>
                                            <p:strVal val="ppt_x"/>
                                          </p:val>
                                        </p:tav>
                                        <p:tav tm="100000">
                                          <p:val>
                                            <p:strVal val="0-ppt_w/2"/>
                                          </p:val>
                                        </p:tav>
                                      </p:tavLst>
                                    </p:anim>
                                    <p:anim calcmode="lin" valueType="num">
                                      <p:cBhvr additive="base">
                                        <p:cTn id="7" dur="500"/>
                                        <p:tgtEl>
                                          <p:spTgt spid="14"/>
                                        </p:tgtEl>
                                        <p:attrNameLst>
                                          <p:attrName>ppt_y</p:attrName>
                                        </p:attrNameLst>
                                      </p:cBhvr>
                                      <p:tavLst>
                                        <p:tav tm="0">
                                          <p:val>
                                            <p:strVal val="ppt_y"/>
                                          </p:val>
                                        </p:tav>
                                        <p:tav tm="100000">
                                          <p:val>
                                            <p:strVal val="ppt_y"/>
                                          </p:val>
                                        </p:tav>
                                      </p:tavLst>
                                    </p:anim>
                                    <p:set>
                                      <p:cBhvr>
                                        <p:cTn id="8" dur="1" fill="hold">
                                          <p:stCondLst>
                                            <p:cond delay="499"/>
                                          </p:stCondLst>
                                        </p:cTn>
                                        <p:tgtEl>
                                          <p:spTgt spid="14"/>
                                        </p:tgtEl>
                                        <p:attrNameLst>
                                          <p:attrName>style.visibility</p:attrName>
                                        </p:attrNameLst>
                                      </p:cBhvr>
                                      <p:to>
                                        <p:strVal val="hidden"/>
                                      </p:to>
                                    </p:set>
                                  </p:childTnLst>
                                </p:cTn>
                              </p:par>
                              <p:par>
                                <p:cTn id="9" presetID="2" presetClass="exit" presetSubtype="2" fill="hold" grpId="0" nodeType="withEffect">
                                  <p:stCondLst>
                                    <p:cond delay="0"/>
                                  </p:stCondLst>
                                  <p:childTnLst>
                                    <p:anim calcmode="lin" valueType="num">
                                      <p:cBhvr additive="base">
                                        <p:cTn id="10" dur="500"/>
                                        <p:tgtEl>
                                          <p:spTgt spid="15"/>
                                        </p:tgtEl>
                                        <p:attrNameLst>
                                          <p:attrName>ppt_x</p:attrName>
                                        </p:attrNameLst>
                                      </p:cBhvr>
                                      <p:tavLst>
                                        <p:tav tm="0">
                                          <p:val>
                                            <p:strVal val="ppt_x"/>
                                          </p:val>
                                        </p:tav>
                                        <p:tav tm="100000">
                                          <p:val>
                                            <p:strVal val="1+ppt_w/2"/>
                                          </p:val>
                                        </p:tav>
                                      </p:tavLst>
                                    </p:anim>
                                    <p:anim calcmode="lin" valueType="num">
                                      <p:cBhvr additive="base">
                                        <p:cTn id="11" dur="500"/>
                                        <p:tgtEl>
                                          <p:spTgt spid="15"/>
                                        </p:tgtEl>
                                        <p:attrNameLst>
                                          <p:attrName>ppt_y</p:attrName>
                                        </p:attrNameLst>
                                      </p:cBhvr>
                                      <p:tavLst>
                                        <p:tav tm="0">
                                          <p:val>
                                            <p:strVal val="ppt_y"/>
                                          </p:val>
                                        </p:tav>
                                        <p:tav tm="100000">
                                          <p:val>
                                            <p:strVal val="ppt_y"/>
                                          </p:val>
                                        </p:tav>
                                      </p:tavLst>
                                    </p:anim>
                                    <p:set>
                                      <p:cBhvr>
                                        <p:cTn id="12" dur="1" fill="hold">
                                          <p:stCondLst>
                                            <p:cond delay="499"/>
                                          </p:stCondLst>
                                        </p:cTn>
                                        <p:tgtEl>
                                          <p:spTgt spid="15"/>
                                        </p:tgtEl>
                                        <p:attrNameLst>
                                          <p:attrName>style.visibility</p:attrName>
                                        </p:attrNameLst>
                                      </p:cBhvr>
                                      <p:to>
                                        <p:strVal val="hidden"/>
                                      </p:to>
                                    </p:set>
                                  </p:childTnLst>
                                </p:cTn>
                              </p:par>
                              <p:par>
                                <p:cTn id="13" presetID="63" presetClass="path" presetSubtype="0" accel="50000" decel="50000" fill="hold" grpId="0" nodeType="withEffect">
                                  <p:stCondLst>
                                    <p:cond delay="0"/>
                                  </p:stCondLst>
                                  <p:childTnLst>
                                    <p:animMotion origin="layout" path="M 5E-6 4.07407E-6 L 0.22461 -0.00278 " pathEditMode="relative" rAng="0" ptsTypes="AA">
                                      <p:cBhvr>
                                        <p:cTn id="14" dur="2000" fill="hold"/>
                                        <p:tgtEl>
                                          <p:spTgt spid="12"/>
                                        </p:tgtEl>
                                        <p:attrNameLst>
                                          <p:attrName>ppt_x</p:attrName>
                                          <p:attrName>ppt_y</p:attrName>
                                        </p:attrNameLst>
                                      </p:cBhvr>
                                      <p:rCtr x="11224" y="-139"/>
                                    </p:animMotion>
                                  </p:childTnLst>
                                </p:cTn>
                              </p:par>
                              <p:par>
                                <p:cTn id="15" presetID="35" presetClass="path" presetSubtype="0" accel="50000" decel="50000" fill="hold" grpId="0" nodeType="withEffect">
                                  <p:stCondLst>
                                    <p:cond delay="0"/>
                                  </p:stCondLst>
                                  <p:childTnLst>
                                    <p:animMotion origin="layout" path="M 2.5E-6 4.07407E-6 L -0.22448 -0.00278 " pathEditMode="relative" rAng="0" ptsTypes="AA">
                                      <p:cBhvr>
                                        <p:cTn id="16" dur="2000" fill="hold"/>
                                        <p:tgtEl>
                                          <p:spTgt spid="13"/>
                                        </p:tgtEl>
                                        <p:attrNameLst>
                                          <p:attrName>ppt_x</p:attrName>
                                          <p:attrName>ppt_y</p:attrName>
                                        </p:attrNameLst>
                                      </p:cBhvr>
                                      <p:rCtr x="-11224" y="-13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2" grpId="0" animBg="1"/>
      <p:bldP spid="1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39017F9-C4ED-46E6-8436-2112C2A4EE94}"/>
              </a:ext>
            </a:extLst>
          </p:cNvPr>
          <p:cNvSpPr/>
          <p:nvPr/>
        </p:nvSpPr>
        <p:spPr>
          <a:xfrm>
            <a:off x="6082966" y="4705667"/>
            <a:ext cx="5474695" cy="889132"/>
          </a:xfrm>
          <a:prstGeom prst="rec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FALSE</a:t>
            </a:r>
          </a:p>
        </p:txBody>
      </p:sp>
      <p:sp>
        <p:nvSpPr>
          <p:cNvPr id="12" name="Rectangle 11">
            <a:extLst>
              <a:ext uri="{FF2B5EF4-FFF2-40B4-BE49-F238E27FC236}">
                <a16:creationId xmlns:a16="http://schemas.microsoft.com/office/drawing/2014/main" id="{E7E9A0C8-A71D-461E-8E4E-A9F8FD628E42}"/>
              </a:ext>
            </a:extLst>
          </p:cNvPr>
          <p:cNvSpPr/>
          <p:nvPr/>
        </p:nvSpPr>
        <p:spPr>
          <a:xfrm>
            <a:off x="621305" y="4705667"/>
            <a:ext cx="5474695" cy="889132"/>
          </a:xfrm>
          <a:prstGeom prst="rect">
            <a:avLst/>
          </a:prstGeom>
          <a:solidFill>
            <a:srgbClr val="049EE6"/>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TRUE</a:t>
            </a:r>
          </a:p>
        </p:txBody>
      </p:sp>
      <p:sp>
        <p:nvSpPr>
          <p:cNvPr id="3" name="Rectangle 2">
            <a:extLst>
              <a:ext uri="{FF2B5EF4-FFF2-40B4-BE49-F238E27FC236}">
                <a16:creationId xmlns:a16="http://schemas.microsoft.com/office/drawing/2014/main" id="{F83C6318-31B5-456F-A58F-9193C1A1C284}"/>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DEA1086C-7583-4798-9055-BEDA7E66A631}"/>
              </a:ext>
            </a:extLst>
          </p:cNvPr>
          <p:cNvSpPr/>
          <p:nvPr/>
        </p:nvSpPr>
        <p:spPr>
          <a:xfrm>
            <a:off x="2057405" y="1378127"/>
            <a:ext cx="9500255" cy="3156546"/>
          </a:xfrm>
          <a:prstGeom prst="rect">
            <a:avLst/>
          </a:prstGeom>
          <a:solidFill>
            <a:schemeClr val="bg1">
              <a:lumMod val="95000"/>
            </a:schemeClr>
          </a:solidFill>
          <a:effectLst/>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rtlCol="0" anchor="ctr"/>
          <a:lstStyle/>
          <a:p>
            <a:pPr marL="0" marR="0" lvl="0" indent="0" algn="l" defTabSz="457200" rtl="0" eaLnBrk="1" fontAlgn="auto" latinLnBrk="0" hangingPunct="1">
              <a:lnSpc>
                <a:spcPct val="100000"/>
              </a:lnSpc>
              <a:spcBef>
                <a:spcPts val="1200"/>
              </a:spcBef>
              <a:spcAft>
                <a:spcPts val="1200"/>
              </a:spcAft>
              <a:buClrTx/>
              <a:buSzTx/>
              <a:buFontTx/>
              <a:buNone/>
              <a:tabLst/>
              <a:defRPr/>
            </a:pP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UK Premium Bonds can’t be cashed in</a:t>
            </a:r>
          </a:p>
        </p:txBody>
      </p:sp>
      <p:sp>
        <p:nvSpPr>
          <p:cNvPr id="11" name="Rectangle 10">
            <a:extLst>
              <a:ext uri="{FF2B5EF4-FFF2-40B4-BE49-F238E27FC236}">
                <a16:creationId xmlns:a16="http://schemas.microsoft.com/office/drawing/2014/main" id="{C0BDB1B3-B89E-4435-8F1F-22BE18FEA06D}"/>
              </a:ext>
            </a:extLst>
          </p:cNvPr>
          <p:cNvSpPr/>
          <p:nvPr/>
        </p:nvSpPr>
        <p:spPr>
          <a:xfrm>
            <a:off x="2057407" y="318002"/>
            <a:ext cx="9500254" cy="889132"/>
          </a:xfrm>
          <a:prstGeom prst="rect">
            <a:avLst/>
          </a:prstGeom>
          <a:solidFill>
            <a:srgbClr val="049EE6"/>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TRUE OR FALSE</a:t>
            </a:r>
          </a:p>
        </p:txBody>
      </p:sp>
      <p:sp>
        <p:nvSpPr>
          <p:cNvPr id="13" name="Rectangle 12">
            <a:extLst>
              <a:ext uri="{FF2B5EF4-FFF2-40B4-BE49-F238E27FC236}">
                <a16:creationId xmlns:a16="http://schemas.microsoft.com/office/drawing/2014/main" id="{9A57E830-803C-48FC-9F31-2EF58818AF08}"/>
              </a:ext>
            </a:extLst>
          </p:cNvPr>
          <p:cNvSpPr/>
          <p:nvPr/>
        </p:nvSpPr>
        <p:spPr>
          <a:xfrm>
            <a:off x="7294177" y="4705667"/>
            <a:ext cx="4263484" cy="889132"/>
          </a:xfrm>
          <a:prstGeom prst="rect">
            <a:avLst/>
          </a:prstGeom>
          <a:solidFill>
            <a:srgbClr val="A6CE39"/>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chemeClr val="bg1"/>
                </a:solidFill>
                <a:effectLst/>
                <a:uLnTx/>
                <a:uFillTx/>
                <a:latin typeface="Calibri" panose="020F0502020204030204"/>
                <a:ea typeface="+mn-ea"/>
                <a:cs typeface="+mn-cs"/>
              </a:rPr>
              <a:t>FALSE</a:t>
            </a:r>
          </a:p>
        </p:txBody>
      </p:sp>
      <p:sp>
        <p:nvSpPr>
          <p:cNvPr id="14" name="Rectangle 13">
            <a:extLst>
              <a:ext uri="{FF2B5EF4-FFF2-40B4-BE49-F238E27FC236}">
                <a16:creationId xmlns:a16="http://schemas.microsoft.com/office/drawing/2014/main" id="{8882DAC4-6C25-48DC-A2B6-F33E54B3D085}"/>
              </a:ext>
            </a:extLst>
          </p:cNvPr>
          <p:cNvSpPr/>
          <p:nvPr/>
        </p:nvSpPr>
        <p:spPr>
          <a:xfrm>
            <a:off x="2057405" y="4705667"/>
            <a:ext cx="4038595" cy="889132"/>
          </a:xfrm>
          <a:prstGeom prst="rect">
            <a:avLst/>
          </a:prstGeom>
          <a:solidFill>
            <a:srgbClr val="049EE6"/>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TRUE</a:t>
            </a:r>
          </a:p>
        </p:txBody>
      </p:sp>
      <p:grpSp>
        <p:nvGrpSpPr>
          <p:cNvPr id="2" name="Group 1">
            <a:extLst>
              <a:ext uri="{FF2B5EF4-FFF2-40B4-BE49-F238E27FC236}">
                <a16:creationId xmlns:a16="http://schemas.microsoft.com/office/drawing/2014/main" id="{C043AA54-B8FC-5A91-88EA-56D56CA1155E}"/>
              </a:ext>
            </a:extLst>
          </p:cNvPr>
          <p:cNvGrpSpPr/>
          <p:nvPr/>
        </p:nvGrpSpPr>
        <p:grpSpPr>
          <a:xfrm>
            <a:off x="0" y="6239434"/>
            <a:ext cx="12191997" cy="618565"/>
            <a:chOff x="0" y="0"/>
            <a:chExt cx="12192000" cy="6858000"/>
          </a:xfrm>
        </p:grpSpPr>
        <p:sp>
          <p:nvSpPr>
            <p:cNvPr id="5" name="Rectangle 4">
              <a:extLst>
                <a:ext uri="{FF2B5EF4-FFF2-40B4-BE49-F238E27FC236}">
                  <a16:creationId xmlns:a16="http://schemas.microsoft.com/office/drawing/2014/main" id="{7A236CFE-7D4B-DEA1-CE8B-8C2A914B476E}"/>
                </a:ext>
              </a:extLst>
            </p:cNvPr>
            <p:cNvSpPr/>
            <p:nvPr/>
          </p:nvSpPr>
          <p:spPr>
            <a:xfrm>
              <a:off x="0" y="0"/>
              <a:ext cx="12192000"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BBA9D5AA-5E29-E2B5-F24B-1A676912193E}"/>
                </a:ext>
              </a:extLst>
            </p:cNvPr>
            <p:cNvGrpSpPr/>
            <p:nvPr/>
          </p:nvGrpSpPr>
          <p:grpSpPr>
            <a:xfrm>
              <a:off x="4529957" y="0"/>
              <a:ext cx="7662043" cy="6858000"/>
              <a:chOff x="4529957" y="0"/>
              <a:chExt cx="7662043" cy="6858000"/>
            </a:xfrm>
          </p:grpSpPr>
          <p:sp>
            <p:nvSpPr>
              <p:cNvPr id="7" name="Parallelogram 6">
                <a:extLst>
                  <a:ext uri="{FF2B5EF4-FFF2-40B4-BE49-F238E27FC236}">
                    <a16:creationId xmlns:a16="http://schemas.microsoft.com/office/drawing/2014/main" id="{8992F6AA-11B2-46AA-2044-9B4C0F3434BF}"/>
                  </a:ext>
                </a:extLst>
              </p:cNvPr>
              <p:cNvSpPr/>
              <p:nvPr/>
            </p:nvSpPr>
            <p:spPr>
              <a:xfrm>
                <a:off x="4529957" y="0"/>
                <a:ext cx="7325711" cy="6858000"/>
              </a:xfrm>
              <a:prstGeom prst="parallelogram">
                <a:avLst>
                  <a:gd name="adj" fmla="val 36207"/>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7D67A00-6485-CD9E-914A-AC7573EC7366}"/>
                  </a:ext>
                </a:extLst>
              </p:cNvPr>
              <p:cNvSpPr/>
              <p:nvPr/>
            </p:nvSpPr>
            <p:spPr>
              <a:xfrm>
                <a:off x="7294179" y="0"/>
                <a:ext cx="4897821"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 name="Group 8">
            <a:extLst>
              <a:ext uri="{FF2B5EF4-FFF2-40B4-BE49-F238E27FC236}">
                <a16:creationId xmlns:a16="http://schemas.microsoft.com/office/drawing/2014/main" id="{855852D5-819F-6574-467F-50FFDCFBDDAA}"/>
              </a:ext>
            </a:extLst>
          </p:cNvPr>
          <p:cNvGrpSpPr/>
          <p:nvPr/>
        </p:nvGrpSpPr>
        <p:grpSpPr>
          <a:xfrm>
            <a:off x="137019" y="6358476"/>
            <a:ext cx="4219142" cy="395869"/>
            <a:chOff x="974693" y="6379619"/>
            <a:chExt cx="4219142" cy="395869"/>
          </a:xfrm>
        </p:grpSpPr>
        <p:sp>
          <p:nvSpPr>
            <p:cNvPr id="16" name="TextBox 15">
              <a:extLst>
                <a:ext uri="{FF2B5EF4-FFF2-40B4-BE49-F238E27FC236}">
                  <a16:creationId xmlns:a16="http://schemas.microsoft.com/office/drawing/2014/main" id="{3A83B57F-F1C2-A047-0C78-752FDE8AD9E1}"/>
                </a:ext>
              </a:extLst>
            </p:cNvPr>
            <p:cNvSpPr txBox="1"/>
            <p:nvPr/>
          </p:nvSpPr>
          <p:spPr>
            <a:xfrm>
              <a:off x="4234017" y="6379619"/>
              <a:ext cx="959818" cy="380480"/>
            </a:xfrm>
            <a:prstGeom prst="rect">
              <a:avLst/>
            </a:prstGeom>
            <a:solidFill>
              <a:schemeClr val="bg1"/>
            </a:solidFill>
          </p:spPr>
          <p:txBody>
            <a:bodyPr wrap="square" lIns="108000" tIns="36000" rIns="108000" bIns="36000" rtlCol="0">
              <a:spAutoFit/>
            </a:bodyPr>
            <a:lstStyle/>
            <a:p>
              <a:r>
                <a:rPr lang="en-US" sz="2000" b="1" dirty="0">
                  <a:solidFill>
                    <a:srgbClr val="00B0F0"/>
                  </a:solidFill>
                </a:rPr>
                <a:t>UNIT 3</a:t>
              </a:r>
            </a:p>
          </p:txBody>
        </p:sp>
        <p:sp>
          <p:nvSpPr>
            <p:cNvPr id="22" name="TextBox 21">
              <a:extLst>
                <a:ext uri="{FF2B5EF4-FFF2-40B4-BE49-F238E27FC236}">
                  <a16:creationId xmlns:a16="http://schemas.microsoft.com/office/drawing/2014/main" id="{85AE5A51-51D0-00E5-2519-2D3949F8502E}"/>
                </a:ext>
              </a:extLst>
            </p:cNvPr>
            <p:cNvSpPr txBox="1"/>
            <p:nvPr/>
          </p:nvSpPr>
          <p:spPr>
            <a:xfrm>
              <a:off x="974693" y="6379619"/>
              <a:ext cx="3259321" cy="395869"/>
            </a:xfrm>
            <a:prstGeom prst="rect">
              <a:avLst/>
            </a:prstGeom>
            <a:noFill/>
          </p:spPr>
          <p:txBody>
            <a:bodyPr wrap="square" lIns="108000" tIns="36000" rIns="108000" bIns="36000" rtlCol="0">
              <a:spAutoFit/>
            </a:bodyPr>
            <a:lstStyle/>
            <a:p>
              <a:r>
                <a:rPr lang="en-US" sz="2100" b="1" dirty="0">
                  <a:solidFill>
                    <a:schemeClr val="bg1"/>
                  </a:solidFill>
                </a:rPr>
                <a:t>BTEC NATIONAL BUSINESS</a:t>
              </a:r>
            </a:p>
          </p:txBody>
        </p:sp>
      </p:grpSp>
      <p:pic>
        <p:nvPicPr>
          <p:cNvPr id="23" name="Picture 22" descr="Logo&#10;&#10;Description automatically generated">
            <a:extLst>
              <a:ext uri="{FF2B5EF4-FFF2-40B4-BE49-F238E27FC236}">
                <a16:creationId xmlns:a16="http://schemas.microsoft.com/office/drawing/2014/main" id="{AD4825F2-81F7-3B5E-CAE8-B53FCB3FD109}"/>
              </a:ext>
            </a:extLst>
          </p:cNvPr>
          <p:cNvPicPr>
            <a:picLocks noChangeAspect="1"/>
          </p:cNvPicPr>
          <p:nvPr/>
        </p:nvPicPr>
        <p:blipFill>
          <a:blip r:embed="rId2"/>
          <a:stretch>
            <a:fillRect/>
          </a:stretch>
        </p:blipFill>
        <p:spPr>
          <a:xfrm>
            <a:off x="10643191" y="6348426"/>
            <a:ext cx="1212477" cy="369658"/>
          </a:xfrm>
          <a:prstGeom prst="rect">
            <a:avLst/>
          </a:prstGeom>
        </p:spPr>
      </p:pic>
      <p:pic>
        <p:nvPicPr>
          <p:cNvPr id="24" name="Picture 23" descr="Logo&#10;&#10;Description automatically generated">
            <a:extLst>
              <a:ext uri="{FF2B5EF4-FFF2-40B4-BE49-F238E27FC236}">
                <a16:creationId xmlns:a16="http://schemas.microsoft.com/office/drawing/2014/main" id="{1385F22B-F422-6148-10EB-DF5E09C1A086}"/>
              </a:ext>
            </a:extLst>
          </p:cNvPr>
          <p:cNvPicPr>
            <a:picLocks noChangeAspect="1"/>
          </p:cNvPicPr>
          <p:nvPr/>
        </p:nvPicPr>
        <p:blipFill>
          <a:blip r:embed="rId3"/>
          <a:stretch>
            <a:fillRect/>
          </a:stretch>
        </p:blipFill>
        <p:spPr>
          <a:xfrm>
            <a:off x="4863349" y="6334759"/>
            <a:ext cx="1048717" cy="443302"/>
          </a:xfrm>
          <a:prstGeom prst="rect">
            <a:avLst/>
          </a:prstGeom>
        </p:spPr>
      </p:pic>
      <p:cxnSp>
        <p:nvCxnSpPr>
          <p:cNvPr id="34" name="Straight Connector 33">
            <a:extLst>
              <a:ext uri="{FF2B5EF4-FFF2-40B4-BE49-F238E27FC236}">
                <a16:creationId xmlns:a16="http://schemas.microsoft.com/office/drawing/2014/main" id="{F693EEA8-3490-F945-C059-032115A9E7C0}"/>
              </a:ext>
            </a:extLst>
          </p:cNvPr>
          <p:cNvCxnSpPr/>
          <p:nvPr/>
        </p:nvCxnSpPr>
        <p:spPr>
          <a:xfrm>
            <a:off x="1856961" y="0"/>
            <a:ext cx="0" cy="6239434"/>
          </a:xfrm>
          <a:prstGeom prst="line">
            <a:avLst/>
          </a:prstGeom>
          <a:ln w="127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0952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8" fill="hold" grpId="0" nodeType="clickEffect">
                                  <p:stCondLst>
                                    <p:cond delay="0"/>
                                  </p:stCondLst>
                                  <p:childTnLst>
                                    <p:anim calcmode="lin" valueType="num">
                                      <p:cBhvr additive="base">
                                        <p:cTn id="6" dur="500"/>
                                        <p:tgtEl>
                                          <p:spTgt spid="14"/>
                                        </p:tgtEl>
                                        <p:attrNameLst>
                                          <p:attrName>ppt_x</p:attrName>
                                        </p:attrNameLst>
                                      </p:cBhvr>
                                      <p:tavLst>
                                        <p:tav tm="0">
                                          <p:val>
                                            <p:strVal val="ppt_x"/>
                                          </p:val>
                                        </p:tav>
                                        <p:tav tm="100000">
                                          <p:val>
                                            <p:strVal val="0-ppt_w/2"/>
                                          </p:val>
                                        </p:tav>
                                      </p:tavLst>
                                    </p:anim>
                                    <p:anim calcmode="lin" valueType="num">
                                      <p:cBhvr additive="base">
                                        <p:cTn id="7" dur="500"/>
                                        <p:tgtEl>
                                          <p:spTgt spid="14"/>
                                        </p:tgtEl>
                                        <p:attrNameLst>
                                          <p:attrName>ppt_y</p:attrName>
                                        </p:attrNameLst>
                                      </p:cBhvr>
                                      <p:tavLst>
                                        <p:tav tm="0">
                                          <p:val>
                                            <p:strVal val="ppt_y"/>
                                          </p:val>
                                        </p:tav>
                                        <p:tav tm="100000">
                                          <p:val>
                                            <p:strVal val="ppt_y"/>
                                          </p:val>
                                        </p:tav>
                                      </p:tavLst>
                                    </p:anim>
                                    <p:set>
                                      <p:cBhvr>
                                        <p:cTn id="8" dur="1" fill="hold">
                                          <p:stCondLst>
                                            <p:cond delay="499"/>
                                          </p:stCondLst>
                                        </p:cTn>
                                        <p:tgtEl>
                                          <p:spTgt spid="14"/>
                                        </p:tgtEl>
                                        <p:attrNameLst>
                                          <p:attrName>style.visibility</p:attrName>
                                        </p:attrNameLst>
                                      </p:cBhvr>
                                      <p:to>
                                        <p:strVal val="hidden"/>
                                      </p:to>
                                    </p:set>
                                  </p:childTnLst>
                                </p:cTn>
                              </p:par>
                              <p:par>
                                <p:cTn id="9" presetID="2" presetClass="exit" presetSubtype="2" fill="hold" grpId="0" nodeType="withEffect">
                                  <p:stCondLst>
                                    <p:cond delay="0"/>
                                  </p:stCondLst>
                                  <p:childTnLst>
                                    <p:anim calcmode="lin" valueType="num">
                                      <p:cBhvr additive="base">
                                        <p:cTn id="10" dur="500"/>
                                        <p:tgtEl>
                                          <p:spTgt spid="15"/>
                                        </p:tgtEl>
                                        <p:attrNameLst>
                                          <p:attrName>ppt_x</p:attrName>
                                        </p:attrNameLst>
                                      </p:cBhvr>
                                      <p:tavLst>
                                        <p:tav tm="0">
                                          <p:val>
                                            <p:strVal val="ppt_x"/>
                                          </p:val>
                                        </p:tav>
                                        <p:tav tm="100000">
                                          <p:val>
                                            <p:strVal val="1+ppt_w/2"/>
                                          </p:val>
                                        </p:tav>
                                      </p:tavLst>
                                    </p:anim>
                                    <p:anim calcmode="lin" valueType="num">
                                      <p:cBhvr additive="base">
                                        <p:cTn id="11" dur="500"/>
                                        <p:tgtEl>
                                          <p:spTgt spid="15"/>
                                        </p:tgtEl>
                                        <p:attrNameLst>
                                          <p:attrName>ppt_y</p:attrName>
                                        </p:attrNameLst>
                                      </p:cBhvr>
                                      <p:tavLst>
                                        <p:tav tm="0">
                                          <p:val>
                                            <p:strVal val="ppt_y"/>
                                          </p:val>
                                        </p:tav>
                                        <p:tav tm="100000">
                                          <p:val>
                                            <p:strVal val="ppt_y"/>
                                          </p:val>
                                        </p:tav>
                                      </p:tavLst>
                                    </p:anim>
                                    <p:set>
                                      <p:cBhvr>
                                        <p:cTn id="12" dur="1" fill="hold">
                                          <p:stCondLst>
                                            <p:cond delay="499"/>
                                          </p:stCondLst>
                                        </p:cTn>
                                        <p:tgtEl>
                                          <p:spTgt spid="15"/>
                                        </p:tgtEl>
                                        <p:attrNameLst>
                                          <p:attrName>style.visibility</p:attrName>
                                        </p:attrNameLst>
                                      </p:cBhvr>
                                      <p:to>
                                        <p:strVal val="hidden"/>
                                      </p:to>
                                    </p:set>
                                  </p:childTnLst>
                                </p:cTn>
                              </p:par>
                              <p:par>
                                <p:cTn id="13" presetID="63" presetClass="path" presetSubtype="0" accel="50000" decel="50000" fill="hold" grpId="0" nodeType="withEffect">
                                  <p:stCondLst>
                                    <p:cond delay="0"/>
                                  </p:stCondLst>
                                  <p:childTnLst>
                                    <p:animMotion origin="layout" path="M -6.25E-7 4.07407E-6 L 0.22461 -0.00278 " pathEditMode="relative" rAng="0" ptsTypes="AA">
                                      <p:cBhvr>
                                        <p:cTn id="14" dur="2000" fill="hold"/>
                                        <p:tgtEl>
                                          <p:spTgt spid="12"/>
                                        </p:tgtEl>
                                        <p:attrNameLst>
                                          <p:attrName>ppt_x</p:attrName>
                                          <p:attrName>ppt_y</p:attrName>
                                        </p:attrNameLst>
                                      </p:cBhvr>
                                      <p:rCtr x="11224" y="-139"/>
                                    </p:animMotion>
                                  </p:childTnLst>
                                </p:cTn>
                              </p:par>
                              <p:par>
                                <p:cTn id="15" presetID="35" presetClass="path" presetSubtype="0" accel="50000" decel="50000" fill="hold" grpId="0" nodeType="withEffect">
                                  <p:stCondLst>
                                    <p:cond delay="0"/>
                                  </p:stCondLst>
                                  <p:childTnLst>
                                    <p:animMotion origin="layout" path="M 3.125E-6 4.07407E-6 L -0.22448 -0.00278 " pathEditMode="relative" rAng="0" ptsTypes="AA">
                                      <p:cBhvr>
                                        <p:cTn id="16" dur="2000" fill="hold"/>
                                        <p:tgtEl>
                                          <p:spTgt spid="13"/>
                                        </p:tgtEl>
                                        <p:attrNameLst>
                                          <p:attrName>ppt_x</p:attrName>
                                          <p:attrName>ppt_y</p:attrName>
                                        </p:attrNameLst>
                                      </p:cBhvr>
                                      <p:rCtr x="-11224" y="-13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2" grpId="0" animBg="1"/>
      <p:bldP spid="13" grpId="0" animBg="1"/>
      <p:bldP spid="1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39017F9-C4ED-46E6-8436-2112C2A4EE94}"/>
              </a:ext>
            </a:extLst>
          </p:cNvPr>
          <p:cNvSpPr/>
          <p:nvPr/>
        </p:nvSpPr>
        <p:spPr>
          <a:xfrm>
            <a:off x="6082966" y="4705667"/>
            <a:ext cx="5474695" cy="889132"/>
          </a:xfrm>
          <a:prstGeom prst="rec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FALSE</a:t>
            </a:r>
          </a:p>
        </p:txBody>
      </p:sp>
      <p:sp>
        <p:nvSpPr>
          <p:cNvPr id="12" name="Rectangle 11">
            <a:extLst>
              <a:ext uri="{FF2B5EF4-FFF2-40B4-BE49-F238E27FC236}">
                <a16:creationId xmlns:a16="http://schemas.microsoft.com/office/drawing/2014/main" id="{E7E9A0C8-A71D-461E-8E4E-A9F8FD628E42}"/>
              </a:ext>
            </a:extLst>
          </p:cNvPr>
          <p:cNvSpPr/>
          <p:nvPr/>
        </p:nvSpPr>
        <p:spPr>
          <a:xfrm>
            <a:off x="621305" y="4705667"/>
            <a:ext cx="5474695" cy="889132"/>
          </a:xfrm>
          <a:prstGeom prst="rect">
            <a:avLst/>
          </a:prstGeom>
          <a:solidFill>
            <a:srgbClr val="049EE6"/>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TRUE</a:t>
            </a:r>
          </a:p>
        </p:txBody>
      </p:sp>
      <p:sp>
        <p:nvSpPr>
          <p:cNvPr id="3" name="Rectangle 2">
            <a:extLst>
              <a:ext uri="{FF2B5EF4-FFF2-40B4-BE49-F238E27FC236}">
                <a16:creationId xmlns:a16="http://schemas.microsoft.com/office/drawing/2014/main" id="{F83C6318-31B5-456F-A58F-9193C1A1C284}"/>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DEA1086C-7583-4798-9055-BEDA7E66A631}"/>
              </a:ext>
            </a:extLst>
          </p:cNvPr>
          <p:cNvSpPr/>
          <p:nvPr/>
        </p:nvSpPr>
        <p:spPr>
          <a:xfrm>
            <a:off x="2057405" y="1378127"/>
            <a:ext cx="9500255" cy="3156546"/>
          </a:xfrm>
          <a:prstGeom prst="rect">
            <a:avLst/>
          </a:prstGeom>
          <a:solidFill>
            <a:schemeClr val="bg1">
              <a:lumMod val="95000"/>
            </a:schemeClr>
          </a:solidFill>
          <a:effectLst/>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rtlCol="0" anchor="ctr"/>
          <a:lstStyle/>
          <a:p>
            <a:pPr marL="0" marR="0" lvl="0" indent="0" algn="l" defTabSz="457200" rtl="0" eaLnBrk="1" fontAlgn="auto" latinLnBrk="0" hangingPunct="1">
              <a:lnSpc>
                <a:spcPct val="100000"/>
              </a:lnSpc>
              <a:spcBef>
                <a:spcPts val="1200"/>
              </a:spcBef>
              <a:spcAft>
                <a:spcPts val="1200"/>
              </a:spcAft>
              <a:buClrTx/>
              <a:buSzTx/>
              <a:buFontTx/>
              <a:buNone/>
              <a:tabLst/>
              <a:defRPr/>
            </a:pPr>
            <a:r>
              <a:rPr kumimoji="0" lang="en-US" sz="5000" b="1" i="0" u="none" strike="noStrike" kern="1200" cap="none" spc="0" normalizeH="0" baseline="0" noProof="0" dirty="0">
                <a:ln>
                  <a:noFill/>
                </a:ln>
                <a:solidFill>
                  <a:prstClr val="black"/>
                </a:solidFill>
                <a:effectLst/>
                <a:uLnTx/>
                <a:uFillTx/>
                <a:latin typeface="Calibri" panose="020F0502020204030204"/>
                <a:ea typeface="+mn-ea"/>
                <a:cs typeface="+mn-cs"/>
              </a:rPr>
              <a:t>Investing in shares provides the investor with a guaranteed return through dividends</a:t>
            </a:r>
          </a:p>
        </p:txBody>
      </p:sp>
      <p:sp>
        <p:nvSpPr>
          <p:cNvPr id="11" name="Rectangle 10">
            <a:extLst>
              <a:ext uri="{FF2B5EF4-FFF2-40B4-BE49-F238E27FC236}">
                <a16:creationId xmlns:a16="http://schemas.microsoft.com/office/drawing/2014/main" id="{C0BDB1B3-B89E-4435-8F1F-22BE18FEA06D}"/>
              </a:ext>
            </a:extLst>
          </p:cNvPr>
          <p:cNvSpPr/>
          <p:nvPr/>
        </p:nvSpPr>
        <p:spPr>
          <a:xfrm>
            <a:off x="2057407" y="318002"/>
            <a:ext cx="9500254" cy="889132"/>
          </a:xfrm>
          <a:prstGeom prst="rect">
            <a:avLst/>
          </a:prstGeom>
          <a:solidFill>
            <a:srgbClr val="049EE6"/>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TRUE OR FALSE</a:t>
            </a:r>
          </a:p>
        </p:txBody>
      </p:sp>
      <p:sp>
        <p:nvSpPr>
          <p:cNvPr id="13" name="Rectangle 12">
            <a:extLst>
              <a:ext uri="{FF2B5EF4-FFF2-40B4-BE49-F238E27FC236}">
                <a16:creationId xmlns:a16="http://schemas.microsoft.com/office/drawing/2014/main" id="{9A57E830-803C-48FC-9F31-2EF58818AF08}"/>
              </a:ext>
            </a:extLst>
          </p:cNvPr>
          <p:cNvSpPr/>
          <p:nvPr/>
        </p:nvSpPr>
        <p:spPr>
          <a:xfrm>
            <a:off x="7294177" y="4705667"/>
            <a:ext cx="4263484" cy="889132"/>
          </a:xfrm>
          <a:prstGeom prst="rect">
            <a:avLst/>
          </a:prstGeom>
          <a:solidFill>
            <a:srgbClr val="A6CE39"/>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chemeClr val="bg1"/>
                </a:solidFill>
                <a:effectLst/>
                <a:uLnTx/>
                <a:uFillTx/>
                <a:latin typeface="Calibri" panose="020F0502020204030204"/>
                <a:ea typeface="+mn-ea"/>
                <a:cs typeface="+mn-cs"/>
              </a:rPr>
              <a:t>FALSE</a:t>
            </a:r>
          </a:p>
        </p:txBody>
      </p:sp>
      <p:sp>
        <p:nvSpPr>
          <p:cNvPr id="14" name="Rectangle 13">
            <a:extLst>
              <a:ext uri="{FF2B5EF4-FFF2-40B4-BE49-F238E27FC236}">
                <a16:creationId xmlns:a16="http://schemas.microsoft.com/office/drawing/2014/main" id="{8882DAC4-6C25-48DC-A2B6-F33E54B3D085}"/>
              </a:ext>
            </a:extLst>
          </p:cNvPr>
          <p:cNvSpPr/>
          <p:nvPr/>
        </p:nvSpPr>
        <p:spPr>
          <a:xfrm>
            <a:off x="2057405" y="4705667"/>
            <a:ext cx="4038595" cy="889132"/>
          </a:xfrm>
          <a:prstGeom prst="rect">
            <a:avLst/>
          </a:prstGeom>
          <a:solidFill>
            <a:srgbClr val="049EE6"/>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TRUE</a:t>
            </a:r>
          </a:p>
        </p:txBody>
      </p:sp>
      <p:grpSp>
        <p:nvGrpSpPr>
          <p:cNvPr id="2" name="Group 1">
            <a:extLst>
              <a:ext uri="{FF2B5EF4-FFF2-40B4-BE49-F238E27FC236}">
                <a16:creationId xmlns:a16="http://schemas.microsoft.com/office/drawing/2014/main" id="{C043AA54-B8FC-5A91-88EA-56D56CA1155E}"/>
              </a:ext>
            </a:extLst>
          </p:cNvPr>
          <p:cNvGrpSpPr/>
          <p:nvPr/>
        </p:nvGrpSpPr>
        <p:grpSpPr>
          <a:xfrm>
            <a:off x="0" y="6239434"/>
            <a:ext cx="12191997" cy="618565"/>
            <a:chOff x="0" y="0"/>
            <a:chExt cx="12192000" cy="6858000"/>
          </a:xfrm>
        </p:grpSpPr>
        <p:sp>
          <p:nvSpPr>
            <p:cNvPr id="5" name="Rectangle 4">
              <a:extLst>
                <a:ext uri="{FF2B5EF4-FFF2-40B4-BE49-F238E27FC236}">
                  <a16:creationId xmlns:a16="http://schemas.microsoft.com/office/drawing/2014/main" id="{7A236CFE-7D4B-DEA1-CE8B-8C2A914B476E}"/>
                </a:ext>
              </a:extLst>
            </p:cNvPr>
            <p:cNvSpPr/>
            <p:nvPr/>
          </p:nvSpPr>
          <p:spPr>
            <a:xfrm>
              <a:off x="0" y="0"/>
              <a:ext cx="12192000"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BBA9D5AA-5E29-E2B5-F24B-1A676912193E}"/>
                </a:ext>
              </a:extLst>
            </p:cNvPr>
            <p:cNvGrpSpPr/>
            <p:nvPr/>
          </p:nvGrpSpPr>
          <p:grpSpPr>
            <a:xfrm>
              <a:off x="4529957" y="0"/>
              <a:ext cx="7662043" cy="6858000"/>
              <a:chOff x="4529957" y="0"/>
              <a:chExt cx="7662043" cy="6858000"/>
            </a:xfrm>
          </p:grpSpPr>
          <p:sp>
            <p:nvSpPr>
              <p:cNvPr id="7" name="Parallelogram 6">
                <a:extLst>
                  <a:ext uri="{FF2B5EF4-FFF2-40B4-BE49-F238E27FC236}">
                    <a16:creationId xmlns:a16="http://schemas.microsoft.com/office/drawing/2014/main" id="{8992F6AA-11B2-46AA-2044-9B4C0F3434BF}"/>
                  </a:ext>
                </a:extLst>
              </p:cNvPr>
              <p:cNvSpPr/>
              <p:nvPr/>
            </p:nvSpPr>
            <p:spPr>
              <a:xfrm>
                <a:off x="4529957" y="0"/>
                <a:ext cx="7325711" cy="6858000"/>
              </a:xfrm>
              <a:prstGeom prst="parallelogram">
                <a:avLst>
                  <a:gd name="adj" fmla="val 36207"/>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7D67A00-6485-CD9E-914A-AC7573EC7366}"/>
                  </a:ext>
                </a:extLst>
              </p:cNvPr>
              <p:cNvSpPr/>
              <p:nvPr/>
            </p:nvSpPr>
            <p:spPr>
              <a:xfrm>
                <a:off x="7294179" y="0"/>
                <a:ext cx="4897821"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 name="Group 8">
            <a:extLst>
              <a:ext uri="{FF2B5EF4-FFF2-40B4-BE49-F238E27FC236}">
                <a16:creationId xmlns:a16="http://schemas.microsoft.com/office/drawing/2014/main" id="{855852D5-819F-6574-467F-50FFDCFBDDAA}"/>
              </a:ext>
            </a:extLst>
          </p:cNvPr>
          <p:cNvGrpSpPr/>
          <p:nvPr/>
        </p:nvGrpSpPr>
        <p:grpSpPr>
          <a:xfrm>
            <a:off x="137019" y="6358476"/>
            <a:ext cx="4219142" cy="395869"/>
            <a:chOff x="974693" y="6379619"/>
            <a:chExt cx="4219142" cy="395869"/>
          </a:xfrm>
        </p:grpSpPr>
        <p:sp>
          <p:nvSpPr>
            <p:cNvPr id="16" name="TextBox 15">
              <a:extLst>
                <a:ext uri="{FF2B5EF4-FFF2-40B4-BE49-F238E27FC236}">
                  <a16:creationId xmlns:a16="http://schemas.microsoft.com/office/drawing/2014/main" id="{3A83B57F-F1C2-A047-0C78-752FDE8AD9E1}"/>
                </a:ext>
              </a:extLst>
            </p:cNvPr>
            <p:cNvSpPr txBox="1"/>
            <p:nvPr/>
          </p:nvSpPr>
          <p:spPr>
            <a:xfrm>
              <a:off x="4234017" y="6379619"/>
              <a:ext cx="959818" cy="380480"/>
            </a:xfrm>
            <a:prstGeom prst="rect">
              <a:avLst/>
            </a:prstGeom>
            <a:solidFill>
              <a:schemeClr val="bg1"/>
            </a:solidFill>
          </p:spPr>
          <p:txBody>
            <a:bodyPr wrap="square" lIns="108000" tIns="36000" rIns="108000" bIns="36000" rtlCol="0">
              <a:spAutoFit/>
            </a:bodyPr>
            <a:lstStyle/>
            <a:p>
              <a:r>
                <a:rPr lang="en-US" sz="2000" b="1" dirty="0">
                  <a:solidFill>
                    <a:srgbClr val="00B0F0"/>
                  </a:solidFill>
                </a:rPr>
                <a:t>UNIT 3</a:t>
              </a:r>
            </a:p>
          </p:txBody>
        </p:sp>
        <p:sp>
          <p:nvSpPr>
            <p:cNvPr id="22" name="TextBox 21">
              <a:extLst>
                <a:ext uri="{FF2B5EF4-FFF2-40B4-BE49-F238E27FC236}">
                  <a16:creationId xmlns:a16="http://schemas.microsoft.com/office/drawing/2014/main" id="{85AE5A51-51D0-00E5-2519-2D3949F8502E}"/>
                </a:ext>
              </a:extLst>
            </p:cNvPr>
            <p:cNvSpPr txBox="1"/>
            <p:nvPr/>
          </p:nvSpPr>
          <p:spPr>
            <a:xfrm>
              <a:off x="974693" y="6379619"/>
              <a:ext cx="3259321" cy="395869"/>
            </a:xfrm>
            <a:prstGeom prst="rect">
              <a:avLst/>
            </a:prstGeom>
            <a:noFill/>
          </p:spPr>
          <p:txBody>
            <a:bodyPr wrap="square" lIns="108000" tIns="36000" rIns="108000" bIns="36000" rtlCol="0">
              <a:spAutoFit/>
            </a:bodyPr>
            <a:lstStyle/>
            <a:p>
              <a:r>
                <a:rPr lang="en-US" sz="2100" b="1" dirty="0">
                  <a:solidFill>
                    <a:schemeClr val="bg1"/>
                  </a:solidFill>
                </a:rPr>
                <a:t>BTEC NATIONAL BUSINESS</a:t>
              </a:r>
            </a:p>
          </p:txBody>
        </p:sp>
      </p:grpSp>
      <p:pic>
        <p:nvPicPr>
          <p:cNvPr id="23" name="Picture 22" descr="Logo&#10;&#10;Description automatically generated">
            <a:extLst>
              <a:ext uri="{FF2B5EF4-FFF2-40B4-BE49-F238E27FC236}">
                <a16:creationId xmlns:a16="http://schemas.microsoft.com/office/drawing/2014/main" id="{AD4825F2-81F7-3B5E-CAE8-B53FCB3FD109}"/>
              </a:ext>
            </a:extLst>
          </p:cNvPr>
          <p:cNvPicPr>
            <a:picLocks noChangeAspect="1"/>
          </p:cNvPicPr>
          <p:nvPr/>
        </p:nvPicPr>
        <p:blipFill>
          <a:blip r:embed="rId2"/>
          <a:stretch>
            <a:fillRect/>
          </a:stretch>
        </p:blipFill>
        <p:spPr>
          <a:xfrm>
            <a:off x="10643191" y="6348426"/>
            <a:ext cx="1212477" cy="369658"/>
          </a:xfrm>
          <a:prstGeom prst="rect">
            <a:avLst/>
          </a:prstGeom>
        </p:spPr>
      </p:pic>
      <p:pic>
        <p:nvPicPr>
          <p:cNvPr id="24" name="Picture 23" descr="Logo&#10;&#10;Description automatically generated">
            <a:extLst>
              <a:ext uri="{FF2B5EF4-FFF2-40B4-BE49-F238E27FC236}">
                <a16:creationId xmlns:a16="http://schemas.microsoft.com/office/drawing/2014/main" id="{1385F22B-F422-6148-10EB-DF5E09C1A086}"/>
              </a:ext>
            </a:extLst>
          </p:cNvPr>
          <p:cNvPicPr>
            <a:picLocks noChangeAspect="1"/>
          </p:cNvPicPr>
          <p:nvPr/>
        </p:nvPicPr>
        <p:blipFill>
          <a:blip r:embed="rId3"/>
          <a:stretch>
            <a:fillRect/>
          </a:stretch>
        </p:blipFill>
        <p:spPr>
          <a:xfrm>
            <a:off x="4863349" y="6334759"/>
            <a:ext cx="1048717" cy="443302"/>
          </a:xfrm>
          <a:prstGeom prst="rect">
            <a:avLst/>
          </a:prstGeom>
        </p:spPr>
      </p:pic>
      <p:cxnSp>
        <p:nvCxnSpPr>
          <p:cNvPr id="34" name="Straight Connector 33">
            <a:extLst>
              <a:ext uri="{FF2B5EF4-FFF2-40B4-BE49-F238E27FC236}">
                <a16:creationId xmlns:a16="http://schemas.microsoft.com/office/drawing/2014/main" id="{F693EEA8-3490-F945-C059-032115A9E7C0}"/>
              </a:ext>
            </a:extLst>
          </p:cNvPr>
          <p:cNvCxnSpPr/>
          <p:nvPr/>
        </p:nvCxnSpPr>
        <p:spPr>
          <a:xfrm>
            <a:off x="1856961" y="0"/>
            <a:ext cx="0" cy="6239434"/>
          </a:xfrm>
          <a:prstGeom prst="line">
            <a:avLst/>
          </a:prstGeom>
          <a:ln w="127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5102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8" fill="hold" grpId="0" nodeType="clickEffect">
                                  <p:stCondLst>
                                    <p:cond delay="0"/>
                                  </p:stCondLst>
                                  <p:childTnLst>
                                    <p:anim calcmode="lin" valueType="num">
                                      <p:cBhvr additive="base">
                                        <p:cTn id="6" dur="500"/>
                                        <p:tgtEl>
                                          <p:spTgt spid="14"/>
                                        </p:tgtEl>
                                        <p:attrNameLst>
                                          <p:attrName>ppt_x</p:attrName>
                                        </p:attrNameLst>
                                      </p:cBhvr>
                                      <p:tavLst>
                                        <p:tav tm="0">
                                          <p:val>
                                            <p:strVal val="ppt_x"/>
                                          </p:val>
                                        </p:tav>
                                        <p:tav tm="100000">
                                          <p:val>
                                            <p:strVal val="0-ppt_w/2"/>
                                          </p:val>
                                        </p:tav>
                                      </p:tavLst>
                                    </p:anim>
                                    <p:anim calcmode="lin" valueType="num">
                                      <p:cBhvr additive="base">
                                        <p:cTn id="7" dur="500"/>
                                        <p:tgtEl>
                                          <p:spTgt spid="14"/>
                                        </p:tgtEl>
                                        <p:attrNameLst>
                                          <p:attrName>ppt_y</p:attrName>
                                        </p:attrNameLst>
                                      </p:cBhvr>
                                      <p:tavLst>
                                        <p:tav tm="0">
                                          <p:val>
                                            <p:strVal val="ppt_y"/>
                                          </p:val>
                                        </p:tav>
                                        <p:tav tm="100000">
                                          <p:val>
                                            <p:strVal val="ppt_y"/>
                                          </p:val>
                                        </p:tav>
                                      </p:tavLst>
                                    </p:anim>
                                    <p:set>
                                      <p:cBhvr>
                                        <p:cTn id="8" dur="1" fill="hold">
                                          <p:stCondLst>
                                            <p:cond delay="499"/>
                                          </p:stCondLst>
                                        </p:cTn>
                                        <p:tgtEl>
                                          <p:spTgt spid="14"/>
                                        </p:tgtEl>
                                        <p:attrNameLst>
                                          <p:attrName>style.visibility</p:attrName>
                                        </p:attrNameLst>
                                      </p:cBhvr>
                                      <p:to>
                                        <p:strVal val="hidden"/>
                                      </p:to>
                                    </p:set>
                                  </p:childTnLst>
                                </p:cTn>
                              </p:par>
                              <p:par>
                                <p:cTn id="9" presetID="2" presetClass="exit" presetSubtype="2" fill="hold" grpId="0" nodeType="withEffect">
                                  <p:stCondLst>
                                    <p:cond delay="0"/>
                                  </p:stCondLst>
                                  <p:childTnLst>
                                    <p:anim calcmode="lin" valueType="num">
                                      <p:cBhvr additive="base">
                                        <p:cTn id="10" dur="500"/>
                                        <p:tgtEl>
                                          <p:spTgt spid="15"/>
                                        </p:tgtEl>
                                        <p:attrNameLst>
                                          <p:attrName>ppt_x</p:attrName>
                                        </p:attrNameLst>
                                      </p:cBhvr>
                                      <p:tavLst>
                                        <p:tav tm="0">
                                          <p:val>
                                            <p:strVal val="ppt_x"/>
                                          </p:val>
                                        </p:tav>
                                        <p:tav tm="100000">
                                          <p:val>
                                            <p:strVal val="1+ppt_w/2"/>
                                          </p:val>
                                        </p:tav>
                                      </p:tavLst>
                                    </p:anim>
                                    <p:anim calcmode="lin" valueType="num">
                                      <p:cBhvr additive="base">
                                        <p:cTn id="11" dur="500"/>
                                        <p:tgtEl>
                                          <p:spTgt spid="15"/>
                                        </p:tgtEl>
                                        <p:attrNameLst>
                                          <p:attrName>ppt_y</p:attrName>
                                        </p:attrNameLst>
                                      </p:cBhvr>
                                      <p:tavLst>
                                        <p:tav tm="0">
                                          <p:val>
                                            <p:strVal val="ppt_y"/>
                                          </p:val>
                                        </p:tav>
                                        <p:tav tm="100000">
                                          <p:val>
                                            <p:strVal val="ppt_y"/>
                                          </p:val>
                                        </p:tav>
                                      </p:tavLst>
                                    </p:anim>
                                    <p:set>
                                      <p:cBhvr>
                                        <p:cTn id="12" dur="1" fill="hold">
                                          <p:stCondLst>
                                            <p:cond delay="499"/>
                                          </p:stCondLst>
                                        </p:cTn>
                                        <p:tgtEl>
                                          <p:spTgt spid="15"/>
                                        </p:tgtEl>
                                        <p:attrNameLst>
                                          <p:attrName>style.visibility</p:attrName>
                                        </p:attrNameLst>
                                      </p:cBhvr>
                                      <p:to>
                                        <p:strVal val="hidden"/>
                                      </p:to>
                                    </p:set>
                                  </p:childTnLst>
                                </p:cTn>
                              </p:par>
                              <p:par>
                                <p:cTn id="13" presetID="63" presetClass="path" presetSubtype="0" accel="50000" decel="50000" fill="hold" grpId="0" nodeType="withEffect">
                                  <p:stCondLst>
                                    <p:cond delay="0"/>
                                  </p:stCondLst>
                                  <p:childTnLst>
                                    <p:animMotion origin="layout" path="M -6.25E-7 4.07407E-6 L 0.22461 -0.00278 " pathEditMode="relative" rAng="0" ptsTypes="AA">
                                      <p:cBhvr>
                                        <p:cTn id="14" dur="2000" fill="hold"/>
                                        <p:tgtEl>
                                          <p:spTgt spid="12"/>
                                        </p:tgtEl>
                                        <p:attrNameLst>
                                          <p:attrName>ppt_x</p:attrName>
                                          <p:attrName>ppt_y</p:attrName>
                                        </p:attrNameLst>
                                      </p:cBhvr>
                                      <p:rCtr x="11224" y="-139"/>
                                    </p:animMotion>
                                  </p:childTnLst>
                                </p:cTn>
                              </p:par>
                              <p:par>
                                <p:cTn id="15" presetID="35" presetClass="path" presetSubtype="0" accel="50000" decel="50000" fill="hold" grpId="0" nodeType="withEffect">
                                  <p:stCondLst>
                                    <p:cond delay="0"/>
                                  </p:stCondLst>
                                  <p:childTnLst>
                                    <p:animMotion origin="layout" path="M 3.125E-6 4.07407E-6 L -0.22448 -0.00278 " pathEditMode="relative" rAng="0" ptsTypes="AA">
                                      <p:cBhvr>
                                        <p:cTn id="16" dur="2000" fill="hold"/>
                                        <p:tgtEl>
                                          <p:spTgt spid="13"/>
                                        </p:tgtEl>
                                        <p:attrNameLst>
                                          <p:attrName>ppt_x</p:attrName>
                                          <p:attrName>ppt_y</p:attrName>
                                        </p:attrNameLst>
                                      </p:cBhvr>
                                      <p:rCtr x="-11224" y="-13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2" grpId="0" animBg="1"/>
      <p:bldP spid="13" grpId="0" animBg="1"/>
      <p:bldP spid="1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39017F9-C4ED-46E6-8436-2112C2A4EE94}"/>
              </a:ext>
            </a:extLst>
          </p:cNvPr>
          <p:cNvSpPr/>
          <p:nvPr/>
        </p:nvSpPr>
        <p:spPr>
          <a:xfrm>
            <a:off x="6082966" y="4705667"/>
            <a:ext cx="5474695" cy="889132"/>
          </a:xfrm>
          <a:prstGeom prst="rec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FALSE</a:t>
            </a:r>
          </a:p>
        </p:txBody>
      </p:sp>
      <p:sp>
        <p:nvSpPr>
          <p:cNvPr id="12" name="Rectangle 11">
            <a:extLst>
              <a:ext uri="{FF2B5EF4-FFF2-40B4-BE49-F238E27FC236}">
                <a16:creationId xmlns:a16="http://schemas.microsoft.com/office/drawing/2014/main" id="{E7E9A0C8-A71D-461E-8E4E-A9F8FD628E42}"/>
              </a:ext>
            </a:extLst>
          </p:cNvPr>
          <p:cNvSpPr/>
          <p:nvPr/>
        </p:nvSpPr>
        <p:spPr>
          <a:xfrm>
            <a:off x="621305" y="4705667"/>
            <a:ext cx="5474695" cy="889132"/>
          </a:xfrm>
          <a:prstGeom prst="rect">
            <a:avLst/>
          </a:prstGeom>
          <a:solidFill>
            <a:srgbClr val="049EE6"/>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TRUE</a:t>
            </a:r>
          </a:p>
        </p:txBody>
      </p:sp>
      <p:sp>
        <p:nvSpPr>
          <p:cNvPr id="3" name="Rectangle 2">
            <a:extLst>
              <a:ext uri="{FF2B5EF4-FFF2-40B4-BE49-F238E27FC236}">
                <a16:creationId xmlns:a16="http://schemas.microsoft.com/office/drawing/2014/main" id="{F83C6318-31B5-456F-A58F-9193C1A1C284}"/>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DEA1086C-7583-4798-9055-BEDA7E66A631}"/>
              </a:ext>
            </a:extLst>
          </p:cNvPr>
          <p:cNvSpPr/>
          <p:nvPr/>
        </p:nvSpPr>
        <p:spPr>
          <a:xfrm>
            <a:off x="2057405" y="1378127"/>
            <a:ext cx="9500255" cy="3156546"/>
          </a:xfrm>
          <a:prstGeom prst="rect">
            <a:avLst/>
          </a:prstGeom>
          <a:solidFill>
            <a:schemeClr val="bg1">
              <a:lumMod val="95000"/>
            </a:schemeClr>
          </a:solidFill>
          <a:effectLst/>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rtlCol="0" anchor="ctr"/>
          <a:lstStyle/>
          <a:p>
            <a:pPr marL="0" marR="0" lvl="0" indent="0" algn="l" defTabSz="457200" rtl="0" eaLnBrk="1" fontAlgn="auto" latinLnBrk="0" hangingPunct="1">
              <a:lnSpc>
                <a:spcPct val="100000"/>
              </a:lnSpc>
              <a:spcBef>
                <a:spcPts val="1200"/>
              </a:spcBef>
              <a:spcAft>
                <a:spcPts val="1200"/>
              </a:spcAft>
              <a:buClrTx/>
              <a:buSzTx/>
              <a:buFontTx/>
              <a:buNone/>
              <a:tabLst/>
              <a:defRPr/>
            </a:pPr>
            <a:r>
              <a:rPr kumimoji="0" lang="en-US" sz="6000" b="1" i="0" u="none" strike="noStrike" kern="1200" cap="none" spc="0" normalizeH="0" baseline="0" noProof="0" dirty="0">
                <a:ln>
                  <a:noFill/>
                </a:ln>
                <a:solidFill>
                  <a:prstClr val="black"/>
                </a:solidFill>
                <a:effectLst/>
                <a:uLnTx/>
                <a:uFillTx/>
                <a:latin typeface="Calibri" panose="020F0502020204030204"/>
                <a:ea typeface="+mn-ea"/>
                <a:cs typeface="+mn-cs"/>
              </a:rPr>
              <a:t>Investment usually involves more risk than saving, but always better returns </a:t>
            </a:r>
          </a:p>
        </p:txBody>
      </p:sp>
      <p:sp>
        <p:nvSpPr>
          <p:cNvPr id="11" name="Rectangle 10">
            <a:extLst>
              <a:ext uri="{FF2B5EF4-FFF2-40B4-BE49-F238E27FC236}">
                <a16:creationId xmlns:a16="http://schemas.microsoft.com/office/drawing/2014/main" id="{C0BDB1B3-B89E-4435-8F1F-22BE18FEA06D}"/>
              </a:ext>
            </a:extLst>
          </p:cNvPr>
          <p:cNvSpPr/>
          <p:nvPr/>
        </p:nvSpPr>
        <p:spPr>
          <a:xfrm>
            <a:off x="2057407" y="318002"/>
            <a:ext cx="9500254" cy="889132"/>
          </a:xfrm>
          <a:prstGeom prst="rect">
            <a:avLst/>
          </a:prstGeom>
          <a:solidFill>
            <a:srgbClr val="049EE6"/>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TRUE OR FALSE</a:t>
            </a:r>
          </a:p>
        </p:txBody>
      </p:sp>
      <p:sp>
        <p:nvSpPr>
          <p:cNvPr id="13" name="Rectangle 12">
            <a:extLst>
              <a:ext uri="{FF2B5EF4-FFF2-40B4-BE49-F238E27FC236}">
                <a16:creationId xmlns:a16="http://schemas.microsoft.com/office/drawing/2014/main" id="{9A57E830-803C-48FC-9F31-2EF58818AF08}"/>
              </a:ext>
            </a:extLst>
          </p:cNvPr>
          <p:cNvSpPr/>
          <p:nvPr/>
        </p:nvSpPr>
        <p:spPr>
          <a:xfrm>
            <a:off x="7294177" y="4705667"/>
            <a:ext cx="4263484" cy="889132"/>
          </a:xfrm>
          <a:prstGeom prst="rect">
            <a:avLst/>
          </a:prstGeom>
          <a:solidFill>
            <a:srgbClr val="A6CE39"/>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chemeClr val="bg1"/>
                </a:solidFill>
                <a:effectLst/>
                <a:uLnTx/>
                <a:uFillTx/>
                <a:latin typeface="Calibri" panose="020F0502020204030204"/>
                <a:ea typeface="+mn-ea"/>
                <a:cs typeface="+mn-cs"/>
              </a:rPr>
              <a:t>FALSE</a:t>
            </a:r>
          </a:p>
        </p:txBody>
      </p:sp>
      <p:sp>
        <p:nvSpPr>
          <p:cNvPr id="14" name="Rectangle 13">
            <a:extLst>
              <a:ext uri="{FF2B5EF4-FFF2-40B4-BE49-F238E27FC236}">
                <a16:creationId xmlns:a16="http://schemas.microsoft.com/office/drawing/2014/main" id="{8882DAC4-6C25-48DC-A2B6-F33E54B3D085}"/>
              </a:ext>
            </a:extLst>
          </p:cNvPr>
          <p:cNvSpPr/>
          <p:nvPr/>
        </p:nvSpPr>
        <p:spPr>
          <a:xfrm>
            <a:off x="2057405" y="4705667"/>
            <a:ext cx="4038595" cy="889132"/>
          </a:xfrm>
          <a:prstGeom prst="rect">
            <a:avLst/>
          </a:prstGeom>
          <a:solidFill>
            <a:srgbClr val="049EE6"/>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TRUE</a:t>
            </a:r>
          </a:p>
        </p:txBody>
      </p:sp>
      <p:grpSp>
        <p:nvGrpSpPr>
          <p:cNvPr id="2" name="Group 1">
            <a:extLst>
              <a:ext uri="{FF2B5EF4-FFF2-40B4-BE49-F238E27FC236}">
                <a16:creationId xmlns:a16="http://schemas.microsoft.com/office/drawing/2014/main" id="{C043AA54-B8FC-5A91-88EA-56D56CA1155E}"/>
              </a:ext>
            </a:extLst>
          </p:cNvPr>
          <p:cNvGrpSpPr/>
          <p:nvPr/>
        </p:nvGrpSpPr>
        <p:grpSpPr>
          <a:xfrm>
            <a:off x="0" y="6239434"/>
            <a:ext cx="12191997" cy="618565"/>
            <a:chOff x="0" y="0"/>
            <a:chExt cx="12192000" cy="6858000"/>
          </a:xfrm>
        </p:grpSpPr>
        <p:sp>
          <p:nvSpPr>
            <p:cNvPr id="5" name="Rectangle 4">
              <a:extLst>
                <a:ext uri="{FF2B5EF4-FFF2-40B4-BE49-F238E27FC236}">
                  <a16:creationId xmlns:a16="http://schemas.microsoft.com/office/drawing/2014/main" id="{7A236CFE-7D4B-DEA1-CE8B-8C2A914B476E}"/>
                </a:ext>
              </a:extLst>
            </p:cNvPr>
            <p:cNvSpPr/>
            <p:nvPr/>
          </p:nvSpPr>
          <p:spPr>
            <a:xfrm>
              <a:off x="0" y="0"/>
              <a:ext cx="12192000"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BBA9D5AA-5E29-E2B5-F24B-1A676912193E}"/>
                </a:ext>
              </a:extLst>
            </p:cNvPr>
            <p:cNvGrpSpPr/>
            <p:nvPr/>
          </p:nvGrpSpPr>
          <p:grpSpPr>
            <a:xfrm>
              <a:off x="4529957" y="0"/>
              <a:ext cx="7662043" cy="6858000"/>
              <a:chOff x="4529957" y="0"/>
              <a:chExt cx="7662043" cy="6858000"/>
            </a:xfrm>
          </p:grpSpPr>
          <p:sp>
            <p:nvSpPr>
              <p:cNvPr id="7" name="Parallelogram 6">
                <a:extLst>
                  <a:ext uri="{FF2B5EF4-FFF2-40B4-BE49-F238E27FC236}">
                    <a16:creationId xmlns:a16="http://schemas.microsoft.com/office/drawing/2014/main" id="{8992F6AA-11B2-46AA-2044-9B4C0F3434BF}"/>
                  </a:ext>
                </a:extLst>
              </p:cNvPr>
              <p:cNvSpPr/>
              <p:nvPr/>
            </p:nvSpPr>
            <p:spPr>
              <a:xfrm>
                <a:off x="4529957" y="0"/>
                <a:ext cx="7325711" cy="6858000"/>
              </a:xfrm>
              <a:prstGeom prst="parallelogram">
                <a:avLst>
                  <a:gd name="adj" fmla="val 36207"/>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7D67A00-6485-CD9E-914A-AC7573EC7366}"/>
                  </a:ext>
                </a:extLst>
              </p:cNvPr>
              <p:cNvSpPr/>
              <p:nvPr/>
            </p:nvSpPr>
            <p:spPr>
              <a:xfrm>
                <a:off x="7294179" y="0"/>
                <a:ext cx="4897821"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 name="Group 8">
            <a:extLst>
              <a:ext uri="{FF2B5EF4-FFF2-40B4-BE49-F238E27FC236}">
                <a16:creationId xmlns:a16="http://schemas.microsoft.com/office/drawing/2014/main" id="{855852D5-819F-6574-467F-50FFDCFBDDAA}"/>
              </a:ext>
            </a:extLst>
          </p:cNvPr>
          <p:cNvGrpSpPr/>
          <p:nvPr/>
        </p:nvGrpSpPr>
        <p:grpSpPr>
          <a:xfrm>
            <a:off x="137019" y="6358476"/>
            <a:ext cx="4219142" cy="395869"/>
            <a:chOff x="974693" y="6379619"/>
            <a:chExt cx="4219142" cy="395869"/>
          </a:xfrm>
        </p:grpSpPr>
        <p:sp>
          <p:nvSpPr>
            <p:cNvPr id="16" name="TextBox 15">
              <a:extLst>
                <a:ext uri="{FF2B5EF4-FFF2-40B4-BE49-F238E27FC236}">
                  <a16:creationId xmlns:a16="http://schemas.microsoft.com/office/drawing/2014/main" id="{3A83B57F-F1C2-A047-0C78-752FDE8AD9E1}"/>
                </a:ext>
              </a:extLst>
            </p:cNvPr>
            <p:cNvSpPr txBox="1"/>
            <p:nvPr/>
          </p:nvSpPr>
          <p:spPr>
            <a:xfrm>
              <a:off x="4234017" y="6379619"/>
              <a:ext cx="959818" cy="380480"/>
            </a:xfrm>
            <a:prstGeom prst="rect">
              <a:avLst/>
            </a:prstGeom>
            <a:solidFill>
              <a:schemeClr val="bg1"/>
            </a:solidFill>
          </p:spPr>
          <p:txBody>
            <a:bodyPr wrap="square" lIns="108000" tIns="36000" rIns="108000" bIns="36000" rtlCol="0">
              <a:spAutoFit/>
            </a:bodyPr>
            <a:lstStyle/>
            <a:p>
              <a:r>
                <a:rPr lang="en-US" sz="2000" b="1" dirty="0">
                  <a:solidFill>
                    <a:srgbClr val="00B0F0"/>
                  </a:solidFill>
                </a:rPr>
                <a:t>UNIT 3</a:t>
              </a:r>
            </a:p>
          </p:txBody>
        </p:sp>
        <p:sp>
          <p:nvSpPr>
            <p:cNvPr id="22" name="TextBox 21">
              <a:extLst>
                <a:ext uri="{FF2B5EF4-FFF2-40B4-BE49-F238E27FC236}">
                  <a16:creationId xmlns:a16="http://schemas.microsoft.com/office/drawing/2014/main" id="{85AE5A51-51D0-00E5-2519-2D3949F8502E}"/>
                </a:ext>
              </a:extLst>
            </p:cNvPr>
            <p:cNvSpPr txBox="1"/>
            <p:nvPr/>
          </p:nvSpPr>
          <p:spPr>
            <a:xfrm>
              <a:off x="974693" y="6379619"/>
              <a:ext cx="3259321" cy="395869"/>
            </a:xfrm>
            <a:prstGeom prst="rect">
              <a:avLst/>
            </a:prstGeom>
            <a:noFill/>
          </p:spPr>
          <p:txBody>
            <a:bodyPr wrap="square" lIns="108000" tIns="36000" rIns="108000" bIns="36000" rtlCol="0">
              <a:spAutoFit/>
            </a:bodyPr>
            <a:lstStyle/>
            <a:p>
              <a:r>
                <a:rPr lang="en-US" sz="2100" b="1" dirty="0">
                  <a:solidFill>
                    <a:schemeClr val="bg1"/>
                  </a:solidFill>
                </a:rPr>
                <a:t>BTEC NATIONAL BUSINESS</a:t>
              </a:r>
            </a:p>
          </p:txBody>
        </p:sp>
      </p:grpSp>
      <p:pic>
        <p:nvPicPr>
          <p:cNvPr id="23" name="Picture 22" descr="Logo&#10;&#10;Description automatically generated">
            <a:extLst>
              <a:ext uri="{FF2B5EF4-FFF2-40B4-BE49-F238E27FC236}">
                <a16:creationId xmlns:a16="http://schemas.microsoft.com/office/drawing/2014/main" id="{AD4825F2-81F7-3B5E-CAE8-B53FCB3FD109}"/>
              </a:ext>
            </a:extLst>
          </p:cNvPr>
          <p:cNvPicPr>
            <a:picLocks noChangeAspect="1"/>
          </p:cNvPicPr>
          <p:nvPr/>
        </p:nvPicPr>
        <p:blipFill>
          <a:blip r:embed="rId2"/>
          <a:stretch>
            <a:fillRect/>
          </a:stretch>
        </p:blipFill>
        <p:spPr>
          <a:xfrm>
            <a:off x="10643191" y="6348426"/>
            <a:ext cx="1212477" cy="369658"/>
          </a:xfrm>
          <a:prstGeom prst="rect">
            <a:avLst/>
          </a:prstGeom>
        </p:spPr>
      </p:pic>
      <p:pic>
        <p:nvPicPr>
          <p:cNvPr id="24" name="Picture 23" descr="Logo&#10;&#10;Description automatically generated">
            <a:extLst>
              <a:ext uri="{FF2B5EF4-FFF2-40B4-BE49-F238E27FC236}">
                <a16:creationId xmlns:a16="http://schemas.microsoft.com/office/drawing/2014/main" id="{1385F22B-F422-6148-10EB-DF5E09C1A086}"/>
              </a:ext>
            </a:extLst>
          </p:cNvPr>
          <p:cNvPicPr>
            <a:picLocks noChangeAspect="1"/>
          </p:cNvPicPr>
          <p:nvPr/>
        </p:nvPicPr>
        <p:blipFill>
          <a:blip r:embed="rId3"/>
          <a:stretch>
            <a:fillRect/>
          </a:stretch>
        </p:blipFill>
        <p:spPr>
          <a:xfrm>
            <a:off x="4863349" y="6334759"/>
            <a:ext cx="1048717" cy="443302"/>
          </a:xfrm>
          <a:prstGeom prst="rect">
            <a:avLst/>
          </a:prstGeom>
        </p:spPr>
      </p:pic>
      <p:cxnSp>
        <p:nvCxnSpPr>
          <p:cNvPr id="34" name="Straight Connector 33">
            <a:extLst>
              <a:ext uri="{FF2B5EF4-FFF2-40B4-BE49-F238E27FC236}">
                <a16:creationId xmlns:a16="http://schemas.microsoft.com/office/drawing/2014/main" id="{F693EEA8-3490-F945-C059-032115A9E7C0}"/>
              </a:ext>
            </a:extLst>
          </p:cNvPr>
          <p:cNvCxnSpPr/>
          <p:nvPr/>
        </p:nvCxnSpPr>
        <p:spPr>
          <a:xfrm>
            <a:off x="1856961" y="0"/>
            <a:ext cx="0" cy="6239434"/>
          </a:xfrm>
          <a:prstGeom prst="line">
            <a:avLst/>
          </a:prstGeom>
          <a:ln w="127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4470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8" fill="hold" grpId="0" nodeType="clickEffect">
                                  <p:stCondLst>
                                    <p:cond delay="0"/>
                                  </p:stCondLst>
                                  <p:childTnLst>
                                    <p:anim calcmode="lin" valueType="num">
                                      <p:cBhvr additive="base">
                                        <p:cTn id="6" dur="500"/>
                                        <p:tgtEl>
                                          <p:spTgt spid="14"/>
                                        </p:tgtEl>
                                        <p:attrNameLst>
                                          <p:attrName>ppt_x</p:attrName>
                                        </p:attrNameLst>
                                      </p:cBhvr>
                                      <p:tavLst>
                                        <p:tav tm="0">
                                          <p:val>
                                            <p:strVal val="ppt_x"/>
                                          </p:val>
                                        </p:tav>
                                        <p:tav tm="100000">
                                          <p:val>
                                            <p:strVal val="0-ppt_w/2"/>
                                          </p:val>
                                        </p:tav>
                                      </p:tavLst>
                                    </p:anim>
                                    <p:anim calcmode="lin" valueType="num">
                                      <p:cBhvr additive="base">
                                        <p:cTn id="7" dur="500"/>
                                        <p:tgtEl>
                                          <p:spTgt spid="14"/>
                                        </p:tgtEl>
                                        <p:attrNameLst>
                                          <p:attrName>ppt_y</p:attrName>
                                        </p:attrNameLst>
                                      </p:cBhvr>
                                      <p:tavLst>
                                        <p:tav tm="0">
                                          <p:val>
                                            <p:strVal val="ppt_y"/>
                                          </p:val>
                                        </p:tav>
                                        <p:tav tm="100000">
                                          <p:val>
                                            <p:strVal val="ppt_y"/>
                                          </p:val>
                                        </p:tav>
                                      </p:tavLst>
                                    </p:anim>
                                    <p:set>
                                      <p:cBhvr>
                                        <p:cTn id="8" dur="1" fill="hold">
                                          <p:stCondLst>
                                            <p:cond delay="499"/>
                                          </p:stCondLst>
                                        </p:cTn>
                                        <p:tgtEl>
                                          <p:spTgt spid="14"/>
                                        </p:tgtEl>
                                        <p:attrNameLst>
                                          <p:attrName>style.visibility</p:attrName>
                                        </p:attrNameLst>
                                      </p:cBhvr>
                                      <p:to>
                                        <p:strVal val="hidden"/>
                                      </p:to>
                                    </p:set>
                                  </p:childTnLst>
                                </p:cTn>
                              </p:par>
                              <p:par>
                                <p:cTn id="9" presetID="2" presetClass="exit" presetSubtype="2" fill="hold" grpId="0" nodeType="withEffect">
                                  <p:stCondLst>
                                    <p:cond delay="0"/>
                                  </p:stCondLst>
                                  <p:childTnLst>
                                    <p:anim calcmode="lin" valueType="num">
                                      <p:cBhvr additive="base">
                                        <p:cTn id="10" dur="500"/>
                                        <p:tgtEl>
                                          <p:spTgt spid="15"/>
                                        </p:tgtEl>
                                        <p:attrNameLst>
                                          <p:attrName>ppt_x</p:attrName>
                                        </p:attrNameLst>
                                      </p:cBhvr>
                                      <p:tavLst>
                                        <p:tav tm="0">
                                          <p:val>
                                            <p:strVal val="ppt_x"/>
                                          </p:val>
                                        </p:tav>
                                        <p:tav tm="100000">
                                          <p:val>
                                            <p:strVal val="1+ppt_w/2"/>
                                          </p:val>
                                        </p:tav>
                                      </p:tavLst>
                                    </p:anim>
                                    <p:anim calcmode="lin" valueType="num">
                                      <p:cBhvr additive="base">
                                        <p:cTn id="11" dur="500"/>
                                        <p:tgtEl>
                                          <p:spTgt spid="15"/>
                                        </p:tgtEl>
                                        <p:attrNameLst>
                                          <p:attrName>ppt_y</p:attrName>
                                        </p:attrNameLst>
                                      </p:cBhvr>
                                      <p:tavLst>
                                        <p:tav tm="0">
                                          <p:val>
                                            <p:strVal val="ppt_y"/>
                                          </p:val>
                                        </p:tav>
                                        <p:tav tm="100000">
                                          <p:val>
                                            <p:strVal val="ppt_y"/>
                                          </p:val>
                                        </p:tav>
                                      </p:tavLst>
                                    </p:anim>
                                    <p:set>
                                      <p:cBhvr>
                                        <p:cTn id="12" dur="1" fill="hold">
                                          <p:stCondLst>
                                            <p:cond delay="499"/>
                                          </p:stCondLst>
                                        </p:cTn>
                                        <p:tgtEl>
                                          <p:spTgt spid="15"/>
                                        </p:tgtEl>
                                        <p:attrNameLst>
                                          <p:attrName>style.visibility</p:attrName>
                                        </p:attrNameLst>
                                      </p:cBhvr>
                                      <p:to>
                                        <p:strVal val="hidden"/>
                                      </p:to>
                                    </p:set>
                                  </p:childTnLst>
                                </p:cTn>
                              </p:par>
                              <p:par>
                                <p:cTn id="13" presetID="63" presetClass="path" presetSubtype="0" accel="50000" decel="50000" fill="hold" grpId="0" nodeType="withEffect">
                                  <p:stCondLst>
                                    <p:cond delay="0"/>
                                  </p:stCondLst>
                                  <p:childTnLst>
                                    <p:animMotion origin="layout" path="M -6.25E-7 4.07407E-6 L 0.22461 -0.00278 " pathEditMode="relative" rAng="0" ptsTypes="AA">
                                      <p:cBhvr>
                                        <p:cTn id="14" dur="2000" fill="hold"/>
                                        <p:tgtEl>
                                          <p:spTgt spid="12"/>
                                        </p:tgtEl>
                                        <p:attrNameLst>
                                          <p:attrName>ppt_x</p:attrName>
                                          <p:attrName>ppt_y</p:attrName>
                                        </p:attrNameLst>
                                      </p:cBhvr>
                                      <p:rCtr x="11224" y="-139"/>
                                    </p:animMotion>
                                  </p:childTnLst>
                                </p:cTn>
                              </p:par>
                              <p:par>
                                <p:cTn id="15" presetID="35" presetClass="path" presetSubtype="0" accel="50000" decel="50000" fill="hold" grpId="0" nodeType="withEffect">
                                  <p:stCondLst>
                                    <p:cond delay="0"/>
                                  </p:stCondLst>
                                  <p:childTnLst>
                                    <p:animMotion origin="layout" path="M 3.125E-6 4.07407E-6 L -0.22448 -0.00278 " pathEditMode="relative" rAng="0" ptsTypes="AA">
                                      <p:cBhvr>
                                        <p:cTn id="16" dur="2000" fill="hold"/>
                                        <p:tgtEl>
                                          <p:spTgt spid="13"/>
                                        </p:tgtEl>
                                        <p:attrNameLst>
                                          <p:attrName>ppt_x</p:attrName>
                                          <p:attrName>ppt_y</p:attrName>
                                        </p:attrNameLst>
                                      </p:cBhvr>
                                      <p:rCtr x="-11224" y="-13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2" grpId="0" animBg="1"/>
      <p:bldP spid="13" grpId="0" animBg="1"/>
      <p:bldP spid="1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A57E830-803C-48FC-9F31-2EF58818AF08}"/>
              </a:ext>
            </a:extLst>
          </p:cNvPr>
          <p:cNvSpPr/>
          <p:nvPr/>
        </p:nvSpPr>
        <p:spPr>
          <a:xfrm>
            <a:off x="6082966" y="4705667"/>
            <a:ext cx="5474695" cy="889132"/>
          </a:xfrm>
          <a:prstGeom prst="rec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FALSE</a:t>
            </a:r>
          </a:p>
        </p:txBody>
      </p:sp>
      <p:sp>
        <p:nvSpPr>
          <p:cNvPr id="14" name="Rectangle 13">
            <a:extLst>
              <a:ext uri="{FF2B5EF4-FFF2-40B4-BE49-F238E27FC236}">
                <a16:creationId xmlns:a16="http://schemas.microsoft.com/office/drawing/2014/main" id="{8882DAC4-6C25-48DC-A2B6-F33E54B3D085}"/>
              </a:ext>
            </a:extLst>
          </p:cNvPr>
          <p:cNvSpPr/>
          <p:nvPr/>
        </p:nvSpPr>
        <p:spPr>
          <a:xfrm>
            <a:off x="621305" y="4705667"/>
            <a:ext cx="5474695" cy="889132"/>
          </a:xfrm>
          <a:prstGeom prst="rect">
            <a:avLst/>
          </a:prstGeom>
          <a:solidFill>
            <a:srgbClr val="049EE6"/>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TRUE</a:t>
            </a:r>
          </a:p>
        </p:txBody>
      </p:sp>
      <p:sp>
        <p:nvSpPr>
          <p:cNvPr id="3" name="Rectangle 2">
            <a:extLst>
              <a:ext uri="{FF2B5EF4-FFF2-40B4-BE49-F238E27FC236}">
                <a16:creationId xmlns:a16="http://schemas.microsoft.com/office/drawing/2014/main" id="{F83C6318-31B5-456F-A58F-9193C1A1C284}"/>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DEA1086C-7583-4798-9055-BEDA7E66A631}"/>
              </a:ext>
            </a:extLst>
          </p:cNvPr>
          <p:cNvSpPr/>
          <p:nvPr/>
        </p:nvSpPr>
        <p:spPr>
          <a:xfrm>
            <a:off x="2057406" y="1378127"/>
            <a:ext cx="9500255" cy="3156546"/>
          </a:xfrm>
          <a:prstGeom prst="rect">
            <a:avLst/>
          </a:prstGeom>
          <a:solidFill>
            <a:schemeClr val="bg1">
              <a:lumMod val="95000"/>
            </a:schemeClr>
          </a:solidFill>
          <a:effectLst/>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rtlCol="0" anchor="ctr"/>
          <a:lstStyle/>
          <a:p>
            <a:pPr marL="0" marR="0" lvl="0" indent="0" algn="l" defTabSz="457200" rtl="0" eaLnBrk="1" fontAlgn="auto" latinLnBrk="0" hangingPunct="1">
              <a:lnSpc>
                <a:spcPct val="100000"/>
              </a:lnSpc>
              <a:spcBef>
                <a:spcPts val="1200"/>
              </a:spcBef>
              <a:spcAft>
                <a:spcPts val="120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Life assurance pays out a lump sum upon the death of the policyholder, whereas insurance provides a financial safety net in the event of specific types of loss or damage</a:t>
            </a:r>
          </a:p>
        </p:txBody>
      </p:sp>
      <p:sp>
        <p:nvSpPr>
          <p:cNvPr id="11" name="Rectangle 10">
            <a:extLst>
              <a:ext uri="{FF2B5EF4-FFF2-40B4-BE49-F238E27FC236}">
                <a16:creationId xmlns:a16="http://schemas.microsoft.com/office/drawing/2014/main" id="{C0BDB1B3-B89E-4435-8F1F-22BE18FEA06D}"/>
              </a:ext>
            </a:extLst>
          </p:cNvPr>
          <p:cNvSpPr/>
          <p:nvPr/>
        </p:nvSpPr>
        <p:spPr>
          <a:xfrm>
            <a:off x="2057406" y="318002"/>
            <a:ext cx="9500255" cy="889132"/>
          </a:xfrm>
          <a:prstGeom prst="rect">
            <a:avLst/>
          </a:prstGeom>
          <a:solidFill>
            <a:srgbClr val="049EE6"/>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TRUE OR FALSE?</a:t>
            </a:r>
          </a:p>
        </p:txBody>
      </p:sp>
      <p:sp>
        <p:nvSpPr>
          <p:cNvPr id="12" name="Rectangle 11">
            <a:extLst>
              <a:ext uri="{FF2B5EF4-FFF2-40B4-BE49-F238E27FC236}">
                <a16:creationId xmlns:a16="http://schemas.microsoft.com/office/drawing/2014/main" id="{E7E9A0C8-A71D-461E-8E4E-A9F8FD628E42}"/>
              </a:ext>
            </a:extLst>
          </p:cNvPr>
          <p:cNvSpPr/>
          <p:nvPr/>
        </p:nvSpPr>
        <p:spPr>
          <a:xfrm>
            <a:off x="2057406" y="4705667"/>
            <a:ext cx="4038594" cy="889132"/>
          </a:xfrm>
          <a:prstGeom prst="rect">
            <a:avLst/>
          </a:prstGeom>
          <a:solidFill>
            <a:srgbClr val="049EE6"/>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TRUE</a:t>
            </a:r>
          </a:p>
        </p:txBody>
      </p:sp>
      <p:sp>
        <p:nvSpPr>
          <p:cNvPr id="15" name="Rectangle 14">
            <a:extLst>
              <a:ext uri="{FF2B5EF4-FFF2-40B4-BE49-F238E27FC236}">
                <a16:creationId xmlns:a16="http://schemas.microsoft.com/office/drawing/2014/main" id="{039017F9-C4ED-46E6-8436-2112C2A4EE94}"/>
              </a:ext>
            </a:extLst>
          </p:cNvPr>
          <p:cNvSpPr/>
          <p:nvPr/>
        </p:nvSpPr>
        <p:spPr>
          <a:xfrm>
            <a:off x="7294177" y="4705667"/>
            <a:ext cx="4263484" cy="889132"/>
          </a:xfrm>
          <a:prstGeom prst="rect">
            <a:avLst/>
          </a:prstGeom>
          <a:solidFill>
            <a:srgbClr val="A6CE39"/>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chemeClr val="bg1"/>
                </a:solidFill>
                <a:effectLst/>
                <a:uLnTx/>
                <a:uFillTx/>
                <a:latin typeface="Calibri" panose="020F0502020204030204"/>
                <a:ea typeface="+mn-ea"/>
                <a:cs typeface="+mn-cs"/>
              </a:rPr>
              <a:t>FALSE</a:t>
            </a:r>
          </a:p>
        </p:txBody>
      </p:sp>
      <p:cxnSp>
        <p:nvCxnSpPr>
          <p:cNvPr id="2" name="Straight Connector 1">
            <a:extLst>
              <a:ext uri="{FF2B5EF4-FFF2-40B4-BE49-F238E27FC236}">
                <a16:creationId xmlns:a16="http://schemas.microsoft.com/office/drawing/2014/main" id="{411F3F2F-B77A-6B53-4D50-AD1313C70935}"/>
              </a:ext>
            </a:extLst>
          </p:cNvPr>
          <p:cNvCxnSpPr/>
          <p:nvPr/>
        </p:nvCxnSpPr>
        <p:spPr>
          <a:xfrm>
            <a:off x="1856961" y="0"/>
            <a:ext cx="0" cy="6239434"/>
          </a:xfrm>
          <a:prstGeom prst="line">
            <a:avLst/>
          </a:prstGeom>
          <a:ln w="127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CFA40091-5BA8-EB81-6A14-164806B3172A}"/>
              </a:ext>
            </a:extLst>
          </p:cNvPr>
          <p:cNvGrpSpPr/>
          <p:nvPr/>
        </p:nvGrpSpPr>
        <p:grpSpPr>
          <a:xfrm>
            <a:off x="0" y="6239434"/>
            <a:ext cx="12191997" cy="618565"/>
            <a:chOff x="0" y="0"/>
            <a:chExt cx="12192000" cy="6858000"/>
          </a:xfrm>
        </p:grpSpPr>
        <p:sp>
          <p:nvSpPr>
            <p:cNvPr id="6" name="Rectangle 5">
              <a:extLst>
                <a:ext uri="{FF2B5EF4-FFF2-40B4-BE49-F238E27FC236}">
                  <a16:creationId xmlns:a16="http://schemas.microsoft.com/office/drawing/2014/main" id="{FA49827D-B3FC-A379-ADDE-F84EEF1606E1}"/>
                </a:ext>
              </a:extLst>
            </p:cNvPr>
            <p:cNvSpPr/>
            <p:nvPr/>
          </p:nvSpPr>
          <p:spPr>
            <a:xfrm>
              <a:off x="0" y="0"/>
              <a:ext cx="12192000"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50A2F750-97ED-A19E-B81B-3617EA4C1F88}"/>
                </a:ext>
              </a:extLst>
            </p:cNvPr>
            <p:cNvGrpSpPr/>
            <p:nvPr/>
          </p:nvGrpSpPr>
          <p:grpSpPr>
            <a:xfrm>
              <a:off x="4529957" y="0"/>
              <a:ext cx="7662043" cy="6858000"/>
              <a:chOff x="4529957" y="0"/>
              <a:chExt cx="7662043" cy="6858000"/>
            </a:xfrm>
          </p:grpSpPr>
          <p:sp>
            <p:nvSpPr>
              <p:cNvPr id="8" name="Parallelogram 7">
                <a:extLst>
                  <a:ext uri="{FF2B5EF4-FFF2-40B4-BE49-F238E27FC236}">
                    <a16:creationId xmlns:a16="http://schemas.microsoft.com/office/drawing/2014/main" id="{02428F3E-BE39-1526-ACD4-1263854E4495}"/>
                  </a:ext>
                </a:extLst>
              </p:cNvPr>
              <p:cNvSpPr/>
              <p:nvPr/>
            </p:nvSpPr>
            <p:spPr>
              <a:xfrm>
                <a:off x="4529957" y="0"/>
                <a:ext cx="7325711" cy="6858000"/>
              </a:xfrm>
              <a:prstGeom prst="parallelogram">
                <a:avLst>
                  <a:gd name="adj" fmla="val 36207"/>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7D3B0F1-8AC7-77BE-4613-DEDE8F1CF286}"/>
                  </a:ext>
                </a:extLst>
              </p:cNvPr>
              <p:cNvSpPr/>
              <p:nvPr/>
            </p:nvSpPr>
            <p:spPr>
              <a:xfrm>
                <a:off x="7294179" y="0"/>
                <a:ext cx="4897821"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6" name="Group 15">
            <a:extLst>
              <a:ext uri="{FF2B5EF4-FFF2-40B4-BE49-F238E27FC236}">
                <a16:creationId xmlns:a16="http://schemas.microsoft.com/office/drawing/2014/main" id="{B37798C3-B9A9-BCBD-91EF-ADA92876C99A}"/>
              </a:ext>
            </a:extLst>
          </p:cNvPr>
          <p:cNvGrpSpPr/>
          <p:nvPr/>
        </p:nvGrpSpPr>
        <p:grpSpPr>
          <a:xfrm>
            <a:off x="137019" y="6358476"/>
            <a:ext cx="4219142" cy="395869"/>
            <a:chOff x="974693" y="6379619"/>
            <a:chExt cx="4219142" cy="395869"/>
          </a:xfrm>
        </p:grpSpPr>
        <p:sp>
          <p:nvSpPr>
            <p:cNvPr id="18" name="TextBox 17">
              <a:extLst>
                <a:ext uri="{FF2B5EF4-FFF2-40B4-BE49-F238E27FC236}">
                  <a16:creationId xmlns:a16="http://schemas.microsoft.com/office/drawing/2014/main" id="{B4F8E146-E3AB-4062-D2D8-62DDC5BEC6C4}"/>
                </a:ext>
              </a:extLst>
            </p:cNvPr>
            <p:cNvSpPr txBox="1"/>
            <p:nvPr/>
          </p:nvSpPr>
          <p:spPr>
            <a:xfrm>
              <a:off x="4234017" y="6379619"/>
              <a:ext cx="959818" cy="380480"/>
            </a:xfrm>
            <a:prstGeom prst="rect">
              <a:avLst/>
            </a:prstGeom>
            <a:solidFill>
              <a:schemeClr val="bg1"/>
            </a:solidFill>
          </p:spPr>
          <p:txBody>
            <a:bodyPr wrap="square" lIns="108000" tIns="36000" rIns="108000" bIns="36000" rtlCol="0">
              <a:spAutoFit/>
            </a:bodyPr>
            <a:lstStyle/>
            <a:p>
              <a:r>
                <a:rPr lang="en-US" sz="2000" b="1" dirty="0">
                  <a:solidFill>
                    <a:srgbClr val="00B0F0"/>
                  </a:solidFill>
                </a:rPr>
                <a:t>UNIT 3</a:t>
              </a:r>
            </a:p>
          </p:txBody>
        </p:sp>
        <p:sp>
          <p:nvSpPr>
            <p:cNvPr id="22" name="TextBox 21">
              <a:extLst>
                <a:ext uri="{FF2B5EF4-FFF2-40B4-BE49-F238E27FC236}">
                  <a16:creationId xmlns:a16="http://schemas.microsoft.com/office/drawing/2014/main" id="{E11CF3BD-939E-2B7A-2188-CE305F956A6D}"/>
                </a:ext>
              </a:extLst>
            </p:cNvPr>
            <p:cNvSpPr txBox="1"/>
            <p:nvPr/>
          </p:nvSpPr>
          <p:spPr>
            <a:xfrm>
              <a:off x="974693" y="6379619"/>
              <a:ext cx="3259321" cy="395869"/>
            </a:xfrm>
            <a:prstGeom prst="rect">
              <a:avLst/>
            </a:prstGeom>
            <a:noFill/>
          </p:spPr>
          <p:txBody>
            <a:bodyPr wrap="square" lIns="108000" tIns="36000" rIns="108000" bIns="36000" rtlCol="0">
              <a:spAutoFit/>
            </a:bodyPr>
            <a:lstStyle/>
            <a:p>
              <a:r>
                <a:rPr lang="en-US" sz="2100" b="1" dirty="0">
                  <a:solidFill>
                    <a:schemeClr val="bg1"/>
                  </a:solidFill>
                </a:rPr>
                <a:t>BTEC NATIONAL BUSINESS</a:t>
              </a:r>
            </a:p>
          </p:txBody>
        </p:sp>
      </p:grpSp>
      <p:pic>
        <p:nvPicPr>
          <p:cNvPr id="23" name="Picture 22" descr="Logo&#10;&#10;Description automatically generated">
            <a:extLst>
              <a:ext uri="{FF2B5EF4-FFF2-40B4-BE49-F238E27FC236}">
                <a16:creationId xmlns:a16="http://schemas.microsoft.com/office/drawing/2014/main" id="{5567B053-DF9C-39A2-2B56-05274EF9824A}"/>
              </a:ext>
            </a:extLst>
          </p:cNvPr>
          <p:cNvPicPr>
            <a:picLocks noChangeAspect="1"/>
          </p:cNvPicPr>
          <p:nvPr/>
        </p:nvPicPr>
        <p:blipFill>
          <a:blip r:embed="rId2"/>
          <a:stretch>
            <a:fillRect/>
          </a:stretch>
        </p:blipFill>
        <p:spPr>
          <a:xfrm>
            <a:off x="10643191" y="6348426"/>
            <a:ext cx="1212477" cy="369658"/>
          </a:xfrm>
          <a:prstGeom prst="rect">
            <a:avLst/>
          </a:prstGeom>
        </p:spPr>
      </p:pic>
      <p:pic>
        <p:nvPicPr>
          <p:cNvPr id="24" name="Picture 23" descr="Logo&#10;&#10;Description automatically generated">
            <a:extLst>
              <a:ext uri="{FF2B5EF4-FFF2-40B4-BE49-F238E27FC236}">
                <a16:creationId xmlns:a16="http://schemas.microsoft.com/office/drawing/2014/main" id="{1797446A-1026-619D-C368-D43ECA9D40F2}"/>
              </a:ext>
            </a:extLst>
          </p:cNvPr>
          <p:cNvPicPr>
            <a:picLocks noChangeAspect="1"/>
          </p:cNvPicPr>
          <p:nvPr/>
        </p:nvPicPr>
        <p:blipFill>
          <a:blip r:embed="rId3"/>
          <a:stretch>
            <a:fillRect/>
          </a:stretch>
        </p:blipFill>
        <p:spPr>
          <a:xfrm>
            <a:off x="4863349" y="6334759"/>
            <a:ext cx="1048717" cy="443302"/>
          </a:xfrm>
          <a:prstGeom prst="rect">
            <a:avLst/>
          </a:prstGeom>
        </p:spPr>
      </p:pic>
    </p:spTree>
    <p:extLst>
      <p:ext uri="{BB962C8B-B14F-4D97-AF65-F5344CB8AC3E}">
        <p14:creationId xmlns:p14="http://schemas.microsoft.com/office/powerpoint/2010/main" val="2530962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8" fill="hold" grpId="0" nodeType="clickEffect">
                                  <p:stCondLst>
                                    <p:cond delay="0"/>
                                  </p:stCondLst>
                                  <p:childTnLst>
                                    <p:anim calcmode="lin" valueType="num">
                                      <p:cBhvr additive="base">
                                        <p:cTn id="6" dur="500"/>
                                        <p:tgtEl>
                                          <p:spTgt spid="14"/>
                                        </p:tgtEl>
                                        <p:attrNameLst>
                                          <p:attrName>ppt_x</p:attrName>
                                        </p:attrNameLst>
                                      </p:cBhvr>
                                      <p:tavLst>
                                        <p:tav tm="0">
                                          <p:val>
                                            <p:strVal val="ppt_x"/>
                                          </p:val>
                                        </p:tav>
                                        <p:tav tm="100000">
                                          <p:val>
                                            <p:strVal val="0-ppt_w/2"/>
                                          </p:val>
                                        </p:tav>
                                      </p:tavLst>
                                    </p:anim>
                                    <p:anim calcmode="lin" valueType="num">
                                      <p:cBhvr additive="base">
                                        <p:cTn id="7" dur="500"/>
                                        <p:tgtEl>
                                          <p:spTgt spid="14"/>
                                        </p:tgtEl>
                                        <p:attrNameLst>
                                          <p:attrName>ppt_y</p:attrName>
                                        </p:attrNameLst>
                                      </p:cBhvr>
                                      <p:tavLst>
                                        <p:tav tm="0">
                                          <p:val>
                                            <p:strVal val="ppt_y"/>
                                          </p:val>
                                        </p:tav>
                                        <p:tav tm="100000">
                                          <p:val>
                                            <p:strVal val="ppt_y"/>
                                          </p:val>
                                        </p:tav>
                                      </p:tavLst>
                                    </p:anim>
                                    <p:set>
                                      <p:cBhvr>
                                        <p:cTn id="8" dur="1" fill="hold">
                                          <p:stCondLst>
                                            <p:cond delay="499"/>
                                          </p:stCondLst>
                                        </p:cTn>
                                        <p:tgtEl>
                                          <p:spTgt spid="14"/>
                                        </p:tgtEl>
                                        <p:attrNameLst>
                                          <p:attrName>style.visibility</p:attrName>
                                        </p:attrNameLst>
                                      </p:cBhvr>
                                      <p:to>
                                        <p:strVal val="hidden"/>
                                      </p:to>
                                    </p:set>
                                  </p:childTnLst>
                                </p:cTn>
                              </p:par>
                              <p:par>
                                <p:cTn id="9" presetID="2" presetClass="exit" presetSubtype="2" fill="hold" grpId="0" nodeType="withEffect">
                                  <p:stCondLst>
                                    <p:cond delay="0"/>
                                  </p:stCondLst>
                                  <p:childTnLst>
                                    <p:anim calcmode="lin" valueType="num">
                                      <p:cBhvr additive="base">
                                        <p:cTn id="10" dur="500"/>
                                        <p:tgtEl>
                                          <p:spTgt spid="15"/>
                                        </p:tgtEl>
                                        <p:attrNameLst>
                                          <p:attrName>ppt_x</p:attrName>
                                        </p:attrNameLst>
                                      </p:cBhvr>
                                      <p:tavLst>
                                        <p:tav tm="0">
                                          <p:val>
                                            <p:strVal val="ppt_x"/>
                                          </p:val>
                                        </p:tav>
                                        <p:tav tm="100000">
                                          <p:val>
                                            <p:strVal val="1+ppt_w/2"/>
                                          </p:val>
                                        </p:tav>
                                      </p:tavLst>
                                    </p:anim>
                                    <p:anim calcmode="lin" valueType="num">
                                      <p:cBhvr additive="base">
                                        <p:cTn id="11" dur="500"/>
                                        <p:tgtEl>
                                          <p:spTgt spid="15"/>
                                        </p:tgtEl>
                                        <p:attrNameLst>
                                          <p:attrName>ppt_y</p:attrName>
                                        </p:attrNameLst>
                                      </p:cBhvr>
                                      <p:tavLst>
                                        <p:tav tm="0">
                                          <p:val>
                                            <p:strVal val="ppt_y"/>
                                          </p:val>
                                        </p:tav>
                                        <p:tav tm="100000">
                                          <p:val>
                                            <p:strVal val="ppt_y"/>
                                          </p:val>
                                        </p:tav>
                                      </p:tavLst>
                                    </p:anim>
                                    <p:set>
                                      <p:cBhvr>
                                        <p:cTn id="12" dur="1" fill="hold">
                                          <p:stCondLst>
                                            <p:cond delay="499"/>
                                          </p:stCondLst>
                                        </p:cTn>
                                        <p:tgtEl>
                                          <p:spTgt spid="15"/>
                                        </p:tgtEl>
                                        <p:attrNameLst>
                                          <p:attrName>style.visibility</p:attrName>
                                        </p:attrNameLst>
                                      </p:cBhvr>
                                      <p:to>
                                        <p:strVal val="hidden"/>
                                      </p:to>
                                    </p:set>
                                  </p:childTnLst>
                                </p:cTn>
                              </p:par>
                              <p:par>
                                <p:cTn id="13" presetID="63" presetClass="path" presetSubtype="0" accel="50000" decel="50000" fill="hold" grpId="0" nodeType="withEffect">
                                  <p:stCondLst>
                                    <p:cond delay="0"/>
                                  </p:stCondLst>
                                  <p:childTnLst>
                                    <p:animMotion origin="layout" path="M 5E-6 4.07407E-6 L 0.22461 -0.00278 " pathEditMode="relative" rAng="0" ptsTypes="AA">
                                      <p:cBhvr>
                                        <p:cTn id="14" dur="2000" fill="hold"/>
                                        <p:tgtEl>
                                          <p:spTgt spid="12"/>
                                        </p:tgtEl>
                                        <p:attrNameLst>
                                          <p:attrName>ppt_x</p:attrName>
                                          <p:attrName>ppt_y</p:attrName>
                                        </p:attrNameLst>
                                      </p:cBhvr>
                                      <p:rCtr x="11224" y="-139"/>
                                    </p:animMotion>
                                  </p:childTnLst>
                                </p:cTn>
                              </p:par>
                              <p:par>
                                <p:cTn id="15" presetID="35" presetClass="path" presetSubtype="0" accel="50000" decel="50000" fill="hold" grpId="0" nodeType="withEffect">
                                  <p:stCondLst>
                                    <p:cond delay="0"/>
                                  </p:stCondLst>
                                  <p:childTnLst>
                                    <p:animMotion origin="layout" path="M 2.5E-6 4.07407E-6 L -0.22448 -0.00278 " pathEditMode="relative" rAng="0" ptsTypes="AA">
                                      <p:cBhvr>
                                        <p:cTn id="16" dur="2000" fill="hold"/>
                                        <p:tgtEl>
                                          <p:spTgt spid="13"/>
                                        </p:tgtEl>
                                        <p:attrNameLst>
                                          <p:attrName>ppt_x</p:attrName>
                                          <p:attrName>ppt_y</p:attrName>
                                        </p:attrNameLst>
                                      </p:cBhvr>
                                      <p:rCtr x="-11224" y="-13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2" grpId="0" animBg="1"/>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ES_WhenSomedayCame.mp3">
            <a:hlinkClick r:id="" action="ppaction://media"/>
            <a:extLst>
              <a:ext uri="{FF2B5EF4-FFF2-40B4-BE49-F238E27FC236}">
                <a16:creationId xmlns:a16="http://schemas.microsoft.com/office/drawing/2014/main" id="{F4CE131D-647C-CBFB-E351-8E1BC775D236}"/>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278110" y="469424"/>
            <a:ext cx="812800" cy="812800"/>
          </a:xfrm>
          <a:prstGeom prst="rect">
            <a:avLst/>
          </a:prstGeom>
        </p:spPr>
      </p:pic>
      <p:sp>
        <p:nvSpPr>
          <p:cNvPr id="11" name="Rectangle 10">
            <a:extLst>
              <a:ext uri="{FF2B5EF4-FFF2-40B4-BE49-F238E27FC236}">
                <a16:creationId xmlns:a16="http://schemas.microsoft.com/office/drawing/2014/main" id="{C0BDB1B3-B89E-4435-8F1F-22BE18FEA06D}"/>
              </a:ext>
            </a:extLst>
          </p:cNvPr>
          <p:cNvSpPr/>
          <p:nvPr/>
        </p:nvSpPr>
        <p:spPr>
          <a:xfrm>
            <a:off x="2193269" y="318002"/>
            <a:ext cx="9364392" cy="1373638"/>
          </a:xfrm>
          <a:prstGeom prst="rect">
            <a:avLst/>
          </a:prstGeom>
          <a:solidFill>
            <a:srgbClr val="00B0F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THE PERSONAL FINANCE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CONSULTANTS</a:t>
            </a:r>
          </a:p>
        </p:txBody>
      </p:sp>
      <p:pic>
        <p:nvPicPr>
          <p:cNvPr id="3" name="Guiton Sketch - Kevin MacLeod">
            <a:hlinkClick r:id="" action="ppaction://media"/>
            <a:extLst>
              <a:ext uri="{FF2B5EF4-FFF2-40B4-BE49-F238E27FC236}">
                <a16:creationId xmlns:a16="http://schemas.microsoft.com/office/drawing/2014/main" id="{F5E0518F-04E9-4971-BDF9-1B536FA79C30}"/>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12378442" y="0"/>
            <a:ext cx="406400" cy="406400"/>
          </a:xfrm>
          <a:prstGeom prst="rect">
            <a:avLst/>
          </a:prstGeom>
        </p:spPr>
      </p:pic>
      <p:pic>
        <p:nvPicPr>
          <p:cNvPr id="20" name="Picture 19" descr="Logo&#10;&#10;Description automatically generated">
            <a:extLst>
              <a:ext uri="{FF2B5EF4-FFF2-40B4-BE49-F238E27FC236}">
                <a16:creationId xmlns:a16="http://schemas.microsoft.com/office/drawing/2014/main" id="{A1EC63E8-9D7E-44AD-8743-E26AF9AF047D}"/>
              </a:ext>
            </a:extLst>
          </p:cNvPr>
          <p:cNvPicPr>
            <a:picLocks noChangeAspect="1"/>
          </p:cNvPicPr>
          <p:nvPr/>
        </p:nvPicPr>
        <p:blipFill>
          <a:blip r:embed="rId8"/>
          <a:stretch>
            <a:fillRect/>
          </a:stretch>
        </p:blipFill>
        <p:spPr>
          <a:xfrm>
            <a:off x="10643191" y="6348426"/>
            <a:ext cx="1212477" cy="369658"/>
          </a:xfrm>
          <a:prstGeom prst="rect">
            <a:avLst/>
          </a:prstGeom>
        </p:spPr>
      </p:pic>
      <p:pic>
        <p:nvPicPr>
          <p:cNvPr id="31" name="Picture 30" descr="Logo&#10;&#10;Description automatically generated">
            <a:extLst>
              <a:ext uri="{FF2B5EF4-FFF2-40B4-BE49-F238E27FC236}">
                <a16:creationId xmlns:a16="http://schemas.microsoft.com/office/drawing/2014/main" id="{F93A2568-05BB-43A6-9E03-6A3BD383799C}"/>
              </a:ext>
            </a:extLst>
          </p:cNvPr>
          <p:cNvPicPr>
            <a:picLocks noChangeAspect="1"/>
          </p:cNvPicPr>
          <p:nvPr/>
        </p:nvPicPr>
        <p:blipFill>
          <a:blip r:embed="rId8"/>
          <a:stretch>
            <a:fillRect/>
          </a:stretch>
        </p:blipFill>
        <p:spPr>
          <a:xfrm>
            <a:off x="10643191" y="6348426"/>
            <a:ext cx="1212477" cy="369658"/>
          </a:xfrm>
          <a:prstGeom prst="rect">
            <a:avLst/>
          </a:prstGeom>
        </p:spPr>
      </p:pic>
      <p:pic>
        <p:nvPicPr>
          <p:cNvPr id="18" name="Picture 17">
            <a:extLst>
              <a:ext uri="{FF2B5EF4-FFF2-40B4-BE49-F238E27FC236}">
                <a16:creationId xmlns:a16="http://schemas.microsoft.com/office/drawing/2014/main" id="{103CF3C9-6559-1DB5-5BF3-CED4F5CD0324}"/>
              </a:ext>
            </a:extLst>
          </p:cNvPr>
          <p:cNvPicPr>
            <a:picLocks noChangeAspect="1"/>
          </p:cNvPicPr>
          <p:nvPr/>
        </p:nvPicPr>
        <p:blipFill>
          <a:blip r:embed="rId9"/>
          <a:stretch>
            <a:fillRect/>
          </a:stretch>
        </p:blipFill>
        <p:spPr>
          <a:xfrm>
            <a:off x="2451650" y="533270"/>
            <a:ext cx="1548511" cy="963974"/>
          </a:xfrm>
          <a:prstGeom prst="rect">
            <a:avLst/>
          </a:prstGeom>
        </p:spPr>
      </p:pic>
      <p:cxnSp>
        <p:nvCxnSpPr>
          <p:cNvPr id="2" name="Straight Connector 1">
            <a:extLst>
              <a:ext uri="{FF2B5EF4-FFF2-40B4-BE49-F238E27FC236}">
                <a16:creationId xmlns:a16="http://schemas.microsoft.com/office/drawing/2014/main" id="{7311FDE0-9DE8-8A11-5D11-B9B55C5206BA}"/>
              </a:ext>
            </a:extLst>
          </p:cNvPr>
          <p:cNvCxnSpPr/>
          <p:nvPr/>
        </p:nvCxnSpPr>
        <p:spPr>
          <a:xfrm>
            <a:off x="1856961" y="0"/>
            <a:ext cx="0" cy="6239434"/>
          </a:xfrm>
          <a:prstGeom prst="line">
            <a:avLst/>
          </a:prstGeom>
          <a:ln w="127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2F209392-9829-67C1-1CBE-DE5C0FFD9417}"/>
              </a:ext>
            </a:extLst>
          </p:cNvPr>
          <p:cNvGrpSpPr/>
          <p:nvPr/>
        </p:nvGrpSpPr>
        <p:grpSpPr>
          <a:xfrm>
            <a:off x="0" y="6239434"/>
            <a:ext cx="12191997" cy="618565"/>
            <a:chOff x="0" y="0"/>
            <a:chExt cx="12192000" cy="6858000"/>
          </a:xfrm>
        </p:grpSpPr>
        <p:sp>
          <p:nvSpPr>
            <p:cNvPr id="5" name="Rectangle 4">
              <a:extLst>
                <a:ext uri="{FF2B5EF4-FFF2-40B4-BE49-F238E27FC236}">
                  <a16:creationId xmlns:a16="http://schemas.microsoft.com/office/drawing/2014/main" id="{44FF49F1-D7ED-208E-D97B-0611112F04FE}"/>
                </a:ext>
              </a:extLst>
            </p:cNvPr>
            <p:cNvSpPr/>
            <p:nvPr/>
          </p:nvSpPr>
          <p:spPr>
            <a:xfrm>
              <a:off x="0" y="0"/>
              <a:ext cx="12192000"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0161C827-D140-07F3-B618-EF46AB8ABDD3}"/>
                </a:ext>
              </a:extLst>
            </p:cNvPr>
            <p:cNvGrpSpPr/>
            <p:nvPr/>
          </p:nvGrpSpPr>
          <p:grpSpPr>
            <a:xfrm>
              <a:off x="4529957" y="0"/>
              <a:ext cx="7662043" cy="6858000"/>
              <a:chOff x="4529957" y="0"/>
              <a:chExt cx="7662043" cy="6858000"/>
            </a:xfrm>
          </p:grpSpPr>
          <p:sp>
            <p:nvSpPr>
              <p:cNvPr id="7" name="Parallelogram 6">
                <a:extLst>
                  <a:ext uri="{FF2B5EF4-FFF2-40B4-BE49-F238E27FC236}">
                    <a16:creationId xmlns:a16="http://schemas.microsoft.com/office/drawing/2014/main" id="{A9653008-AF25-9ADC-09CB-F45B6E187446}"/>
                  </a:ext>
                </a:extLst>
              </p:cNvPr>
              <p:cNvSpPr/>
              <p:nvPr/>
            </p:nvSpPr>
            <p:spPr>
              <a:xfrm>
                <a:off x="4529957" y="0"/>
                <a:ext cx="7325711" cy="6858000"/>
              </a:xfrm>
              <a:prstGeom prst="parallelogram">
                <a:avLst>
                  <a:gd name="adj" fmla="val 36207"/>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C0439AD-2984-2BF9-E0E6-037CA195030B}"/>
                  </a:ext>
                </a:extLst>
              </p:cNvPr>
              <p:cNvSpPr/>
              <p:nvPr/>
            </p:nvSpPr>
            <p:spPr>
              <a:xfrm>
                <a:off x="7294179" y="0"/>
                <a:ext cx="4897821"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 name="Group 8">
            <a:extLst>
              <a:ext uri="{FF2B5EF4-FFF2-40B4-BE49-F238E27FC236}">
                <a16:creationId xmlns:a16="http://schemas.microsoft.com/office/drawing/2014/main" id="{02506B74-3C71-D8C5-0C67-6F89B0653B2C}"/>
              </a:ext>
            </a:extLst>
          </p:cNvPr>
          <p:cNvGrpSpPr/>
          <p:nvPr/>
        </p:nvGrpSpPr>
        <p:grpSpPr>
          <a:xfrm>
            <a:off x="137019" y="6358476"/>
            <a:ext cx="4219142" cy="395869"/>
            <a:chOff x="974693" y="6379619"/>
            <a:chExt cx="4219142" cy="395869"/>
          </a:xfrm>
        </p:grpSpPr>
        <p:sp>
          <p:nvSpPr>
            <p:cNvPr id="10" name="TextBox 9">
              <a:extLst>
                <a:ext uri="{FF2B5EF4-FFF2-40B4-BE49-F238E27FC236}">
                  <a16:creationId xmlns:a16="http://schemas.microsoft.com/office/drawing/2014/main" id="{F03F318F-D78F-B874-18D9-4F90D8FFF369}"/>
                </a:ext>
              </a:extLst>
            </p:cNvPr>
            <p:cNvSpPr txBox="1"/>
            <p:nvPr/>
          </p:nvSpPr>
          <p:spPr>
            <a:xfrm>
              <a:off x="4234017" y="6379619"/>
              <a:ext cx="959818" cy="380480"/>
            </a:xfrm>
            <a:prstGeom prst="rect">
              <a:avLst/>
            </a:prstGeom>
            <a:solidFill>
              <a:schemeClr val="bg1"/>
            </a:solidFill>
          </p:spPr>
          <p:txBody>
            <a:bodyPr wrap="square" lIns="108000" tIns="36000" rIns="108000" bIns="36000" rtlCol="0">
              <a:spAutoFit/>
            </a:bodyPr>
            <a:lstStyle/>
            <a:p>
              <a:r>
                <a:rPr lang="en-US" sz="2000" b="1" dirty="0">
                  <a:solidFill>
                    <a:srgbClr val="00B0F0"/>
                  </a:solidFill>
                </a:rPr>
                <a:t>UNIT 3</a:t>
              </a:r>
            </a:p>
          </p:txBody>
        </p:sp>
        <p:sp>
          <p:nvSpPr>
            <p:cNvPr id="13" name="TextBox 12">
              <a:extLst>
                <a:ext uri="{FF2B5EF4-FFF2-40B4-BE49-F238E27FC236}">
                  <a16:creationId xmlns:a16="http://schemas.microsoft.com/office/drawing/2014/main" id="{E164F920-ADEF-2ED0-6D5B-283CE98BE13C}"/>
                </a:ext>
              </a:extLst>
            </p:cNvPr>
            <p:cNvSpPr txBox="1"/>
            <p:nvPr/>
          </p:nvSpPr>
          <p:spPr>
            <a:xfrm>
              <a:off x="974693" y="6379619"/>
              <a:ext cx="3259321" cy="395869"/>
            </a:xfrm>
            <a:prstGeom prst="rect">
              <a:avLst/>
            </a:prstGeom>
            <a:noFill/>
          </p:spPr>
          <p:txBody>
            <a:bodyPr wrap="square" lIns="108000" tIns="36000" rIns="108000" bIns="36000" rtlCol="0">
              <a:spAutoFit/>
            </a:bodyPr>
            <a:lstStyle/>
            <a:p>
              <a:r>
                <a:rPr lang="en-US" sz="2100" b="1" dirty="0">
                  <a:solidFill>
                    <a:schemeClr val="bg1"/>
                  </a:solidFill>
                </a:rPr>
                <a:t>BTEC NATIONAL BUSINESS</a:t>
              </a:r>
            </a:p>
          </p:txBody>
        </p:sp>
      </p:grpSp>
      <p:pic>
        <p:nvPicPr>
          <p:cNvPr id="14" name="Picture 13" descr="Logo&#10;&#10;Description automatically generated">
            <a:extLst>
              <a:ext uri="{FF2B5EF4-FFF2-40B4-BE49-F238E27FC236}">
                <a16:creationId xmlns:a16="http://schemas.microsoft.com/office/drawing/2014/main" id="{0D7D1B64-DBBC-7DF2-01BE-A9AF707F2882}"/>
              </a:ext>
            </a:extLst>
          </p:cNvPr>
          <p:cNvPicPr>
            <a:picLocks noChangeAspect="1"/>
          </p:cNvPicPr>
          <p:nvPr/>
        </p:nvPicPr>
        <p:blipFill>
          <a:blip r:embed="rId8"/>
          <a:stretch>
            <a:fillRect/>
          </a:stretch>
        </p:blipFill>
        <p:spPr>
          <a:xfrm>
            <a:off x="10643191" y="6348426"/>
            <a:ext cx="1212477" cy="369658"/>
          </a:xfrm>
          <a:prstGeom prst="rect">
            <a:avLst/>
          </a:prstGeom>
        </p:spPr>
      </p:pic>
      <p:pic>
        <p:nvPicPr>
          <p:cNvPr id="15" name="Picture 14" descr="Logo&#10;&#10;Description automatically generated">
            <a:extLst>
              <a:ext uri="{FF2B5EF4-FFF2-40B4-BE49-F238E27FC236}">
                <a16:creationId xmlns:a16="http://schemas.microsoft.com/office/drawing/2014/main" id="{A3E96948-9BD1-6B3A-F5A7-ABA47F2114D5}"/>
              </a:ext>
            </a:extLst>
          </p:cNvPr>
          <p:cNvPicPr>
            <a:picLocks noChangeAspect="1"/>
          </p:cNvPicPr>
          <p:nvPr/>
        </p:nvPicPr>
        <p:blipFill>
          <a:blip r:embed="rId10"/>
          <a:stretch>
            <a:fillRect/>
          </a:stretch>
        </p:blipFill>
        <p:spPr>
          <a:xfrm>
            <a:off x="4863349" y="6334759"/>
            <a:ext cx="1048717" cy="443302"/>
          </a:xfrm>
          <a:prstGeom prst="rect">
            <a:avLst/>
          </a:prstGeom>
        </p:spPr>
      </p:pic>
      <p:grpSp>
        <p:nvGrpSpPr>
          <p:cNvPr id="55" name="Group 54">
            <a:extLst>
              <a:ext uri="{FF2B5EF4-FFF2-40B4-BE49-F238E27FC236}">
                <a16:creationId xmlns:a16="http://schemas.microsoft.com/office/drawing/2014/main" id="{E336B2DE-AFE9-F28C-4B91-4D91171B6CCE}"/>
              </a:ext>
            </a:extLst>
          </p:cNvPr>
          <p:cNvGrpSpPr/>
          <p:nvPr/>
        </p:nvGrpSpPr>
        <p:grpSpPr>
          <a:xfrm>
            <a:off x="2193270" y="1856108"/>
            <a:ext cx="9295151" cy="3000544"/>
            <a:chOff x="2193270" y="1856108"/>
            <a:chExt cx="9295151" cy="3000544"/>
          </a:xfrm>
        </p:grpSpPr>
        <p:sp>
          <p:nvSpPr>
            <p:cNvPr id="12" name="Rectangle 11">
              <a:extLst>
                <a:ext uri="{FF2B5EF4-FFF2-40B4-BE49-F238E27FC236}">
                  <a16:creationId xmlns:a16="http://schemas.microsoft.com/office/drawing/2014/main" id="{C62D3902-4253-4323-95FC-CB607C9F74DA}"/>
                </a:ext>
              </a:extLst>
            </p:cNvPr>
            <p:cNvSpPr/>
            <p:nvPr/>
          </p:nvSpPr>
          <p:spPr>
            <a:xfrm>
              <a:off x="4356161" y="2017697"/>
              <a:ext cx="7132260" cy="2800856"/>
            </a:xfrm>
            <a:prstGeom prst="rec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3000" dirty="0">
                  <a:solidFill>
                    <a:prstClr val="black"/>
                  </a:solidFill>
                  <a:latin typeface="Calibri" panose="020F0502020204030204"/>
                </a:rPr>
                <a:t>Michelle has just bought a 9-week-old Labrador puppy. Michelle has never owned a pet before. Michelle lives alone and earns over £100,000 per year. Michelle is risk averse and likes to be well prepared for things that might go wrong.</a:t>
              </a:r>
              <a:endParaRPr kumimoji="0" lang="en-US" sz="300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3" name="Picture 52" descr="A dog sitting looking at the camera&#10;&#10;Description automatically generated with low confidence">
              <a:extLst>
                <a:ext uri="{FF2B5EF4-FFF2-40B4-BE49-F238E27FC236}">
                  <a16:creationId xmlns:a16="http://schemas.microsoft.com/office/drawing/2014/main" id="{64E45172-3BDA-E1A4-3920-E2AA0249C6EC}"/>
                </a:ext>
              </a:extLst>
            </p:cNvPr>
            <p:cNvPicPr>
              <a:picLocks noChangeAspect="1"/>
            </p:cNvPicPr>
            <p:nvPr/>
          </p:nvPicPr>
          <p:blipFill>
            <a:blip r:embed="rId11"/>
            <a:stretch>
              <a:fillRect/>
            </a:stretch>
          </p:blipFill>
          <p:spPr>
            <a:xfrm>
              <a:off x="2193270" y="1856108"/>
              <a:ext cx="2162892" cy="3000544"/>
            </a:xfrm>
            <a:prstGeom prst="rect">
              <a:avLst/>
            </a:prstGeom>
          </p:spPr>
        </p:pic>
      </p:grpSp>
      <p:sp>
        <p:nvSpPr>
          <p:cNvPr id="54" name="Rectangle 53">
            <a:extLst>
              <a:ext uri="{FF2B5EF4-FFF2-40B4-BE49-F238E27FC236}">
                <a16:creationId xmlns:a16="http://schemas.microsoft.com/office/drawing/2014/main" id="{0A13D7E0-066A-68DB-BEC9-DFE239974BF8}"/>
              </a:ext>
            </a:extLst>
          </p:cNvPr>
          <p:cNvSpPr/>
          <p:nvPr/>
        </p:nvSpPr>
        <p:spPr>
          <a:xfrm>
            <a:off x="2193269" y="5067300"/>
            <a:ext cx="9364392" cy="952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t>What factors should Michelle consider when deciding which pet insurance policy is the most appropriate for her?</a:t>
            </a:r>
          </a:p>
        </p:txBody>
      </p:sp>
      <p:sp>
        <p:nvSpPr>
          <p:cNvPr id="56" name="Oval 55">
            <a:extLst>
              <a:ext uri="{FF2B5EF4-FFF2-40B4-BE49-F238E27FC236}">
                <a16:creationId xmlns:a16="http://schemas.microsoft.com/office/drawing/2014/main" id="{771AD46D-27D6-2DE6-BD4B-7129C721DEDF}"/>
              </a:ext>
            </a:extLst>
          </p:cNvPr>
          <p:cNvSpPr/>
          <p:nvPr/>
        </p:nvSpPr>
        <p:spPr>
          <a:xfrm>
            <a:off x="10055767" y="382407"/>
            <a:ext cx="1242153" cy="124215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7" name="Picture 56" descr="A picture containing white, photo, black, plate&#10;&#10;Description automatically generated">
            <a:extLst>
              <a:ext uri="{FF2B5EF4-FFF2-40B4-BE49-F238E27FC236}">
                <a16:creationId xmlns:a16="http://schemas.microsoft.com/office/drawing/2014/main" id="{F6598598-AB05-4207-0C41-EDA48D355548}"/>
              </a:ext>
            </a:extLst>
          </p:cNvPr>
          <p:cNvPicPr>
            <a:picLocks noChangeAspect="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096500" y="400577"/>
            <a:ext cx="1176020" cy="1205813"/>
          </a:xfrm>
          <a:prstGeom prst="rect">
            <a:avLst/>
          </a:prstGeom>
        </p:spPr>
      </p:pic>
      <p:pic>
        <p:nvPicPr>
          <p:cNvPr id="58" name="Picture 57">
            <a:extLst>
              <a:ext uri="{FF2B5EF4-FFF2-40B4-BE49-F238E27FC236}">
                <a16:creationId xmlns:a16="http://schemas.microsoft.com/office/drawing/2014/main" id="{FB7421BF-37F8-DB9E-D24F-9182C5C7913C}"/>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650456" y="373483"/>
            <a:ext cx="68108" cy="1260000"/>
          </a:xfrm>
          <a:prstGeom prst="rect">
            <a:avLst/>
          </a:prstGeom>
        </p:spPr>
      </p:pic>
      <p:sp>
        <p:nvSpPr>
          <p:cNvPr id="59" name="Oval 58">
            <a:extLst>
              <a:ext uri="{FF2B5EF4-FFF2-40B4-BE49-F238E27FC236}">
                <a16:creationId xmlns:a16="http://schemas.microsoft.com/office/drawing/2014/main" id="{F943859F-4011-98A2-8AFE-7E90C38424C7}"/>
              </a:ext>
            </a:extLst>
          </p:cNvPr>
          <p:cNvSpPr/>
          <p:nvPr/>
        </p:nvSpPr>
        <p:spPr>
          <a:xfrm>
            <a:off x="10594510" y="913483"/>
            <a:ext cx="180000" cy="180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9523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1600000">
                                      <p:cBhvr>
                                        <p:cTn id="14" dur="60000" fill="hold"/>
                                        <p:tgtEl>
                                          <p:spTgt spid="58"/>
                                        </p:tgtEl>
                                        <p:attrNameLst>
                                          <p:attrName>r</p:attrName>
                                        </p:attrNameLst>
                                      </p:cBhvr>
                                    </p:animRot>
                                  </p:childTnLst>
                                </p:cTn>
                              </p:par>
                              <p:par>
                                <p:cTn id="15" presetID="1" presetClass="mediacall" presetSubtype="0" fill="hold" nodeType="withEffect">
                                  <p:stCondLst>
                                    <p:cond delay="0"/>
                                  </p:stCondLst>
                                  <p:childTnLst>
                                    <p:cmd type="call" cmd="playFrom(0.0)">
                                      <p:cBhvr>
                                        <p:cTn id="16" dur="60576" fill="hold"/>
                                        <p:tgtEl>
                                          <p:spTgt spid="6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cond evt="onNext" delay="0">
                      <p:tgtEl>
                        <p:sldTgt/>
                      </p:tgtEl>
                    </p:cond>
                  </p:endCondLst>
                </p:cTn>
                <p:tgtEl>
                  <p:spTgt spid="3"/>
                </p:tgtEl>
              </p:cMediaNode>
            </p:audio>
            <p:audio>
              <p:cMediaNode vol="80000">
                <p:cTn id="18" fill="hold" display="0">
                  <p:stCondLst>
                    <p:cond delay="indefinite"/>
                  </p:stCondLst>
                  <p:endCondLst>
                    <p:cond evt="onStopAudio" delay="0">
                      <p:tgtEl>
                        <p:sldTgt/>
                      </p:tgtEl>
                    </p:cond>
                  </p:endCondLst>
                </p:cTn>
                <p:tgtEl>
                  <p:spTgt spid="61"/>
                </p:tgtEl>
              </p:cMediaNode>
            </p:audio>
          </p:childTnLst>
        </p:cTn>
      </p:par>
    </p:tnLst>
    <p:bldLst>
      <p:bldP spid="5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w 3">
            <a:extLst>
              <a:ext uri="{FF2B5EF4-FFF2-40B4-BE49-F238E27FC236}">
                <a16:creationId xmlns:a16="http://schemas.microsoft.com/office/drawing/2014/main" id="{CC9852CC-2B1A-49F8-9A47-1083C4206833}"/>
              </a:ext>
            </a:extLst>
          </p:cNvPr>
          <p:cNvSpPr/>
          <p:nvPr/>
        </p:nvSpPr>
        <p:spPr>
          <a:xfrm>
            <a:off x="2201242" y="3026445"/>
            <a:ext cx="1545398" cy="825500"/>
          </a:xfrm>
          <a:prstGeom prst="homePlate">
            <a:avLst/>
          </a:prstGeom>
          <a:solidFill>
            <a:srgbClr val="049E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6600" b="1" i="0" u="none" strike="noStrike" kern="1200" cap="none" spc="0" normalizeH="0" baseline="0" noProof="0" dirty="0">
                <a:ln>
                  <a:noFill/>
                </a:ln>
                <a:solidFill>
                  <a:srgbClr val="FFFFFF"/>
                </a:solidFill>
                <a:effectLst/>
                <a:uLnTx/>
                <a:uFillTx/>
                <a:latin typeface="Calibri" panose="020F0502020204030204"/>
                <a:ea typeface="+mn-ea"/>
                <a:cs typeface="+mn-cs"/>
              </a:rPr>
              <a:t>1</a:t>
            </a:r>
          </a:p>
        </p:txBody>
      </p:sp>
      <p:sp>
        <p:nvSpPr>
          <p:cNvPr id="10" name="Arrow 9">
            <a:extLst>
              <a:ext uri="{FF2B5EF4-FFF2-40B4-BE49-F238E27FC236}">
                <a16:creationId xmlns:a16="http://schemas.microsoft.com/office/drawing/2014/main" id="{785CB3E8-00A2-49ED-A06D-74294DB25AC5}"/>
              </a:ext>
            </a:extLst>
          </p:cNvPr>
          <p:cNvSpPr/>
          <p:nvPr/>
        </p:nvSpPr>
        <p:spPr>
          <a:xfrm>
            <a:off x="2201242" y="4101279"/>
            <a:ext cx="1545398" cy="825500"/>
          </a:xfrm>
          <a:prstGeom prst="homePlate">
            <a:avLst/>
          </a:prstGeom>
          <a:solidFill>
            <a:srgbClr val="049E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6600" b="1" i="0" u="none" strike="noStrike" kern="1200" cap="none" spc="0" normalizeH="0" baseline="0" noProof="0" dirty="0">
                <a:ln>
                  <a:noFill/>
                </a:ln>
                <a:solidFill>
                  <a:srgbClr val="FFFFFF"/>
                </a:solidFill>
                <a:effectLst/>
                <a:uLnTx/>
                <a:uFillTx/>
                <a:latin typeface="Calibri" panose="020F0502020204030204"/>
                <a:ea typeface="+mn-ea"/>
                <a:cs typeface="+mn-cs"/>
              </a:rPr>
              <a:t>2</a:t>
            </a:r>
          </a:p>
        </p:txBody>
      </p:sp>
      <p:sp>
        <p:nvSpPr>
          <p:cNvPr id="13" name="Arrow 12">
            <a:extLst>
              <a:ext uri="{FF2B5EF4-FFF2-40B4-BE49-F238E27FC236}">
                <a16:creationId xmlns:a16="http://schemas.microsoft.com/office/drawing/2014/main" id="{96AC9A8C-C032-435E-97EA-6AAD31E9FA35}"/>
              </a:ext>
            </a:extLst>
          </p:cNvPr>
          <p:cNvSpPr/>
          <p:nvPr/>
        </p:nvSpPr>
        <p:spPr>
          <a:xfrm>
            <a:off x="2201242" y="5183254"/>
            <a:ext cx="1545398" cy="825500"/>
          </a:xfrm>
          <a:prstGeom prst="homePlate">
            <a:avLst/>
          </a:prstGeom>
          <a:solidFill>
            <a:srgbClr val="049E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6600" b="1" i="0" u="none" strike="noStrike" kern="1200" cap="none" spc="0" normalizeH="0" baseline="0" noProof="0" dirty="0">
                <a:ln>
                  <a:noFill/>
                </a:ln>
                <a:solidFill>
                  <a:srgbClr val="FFFFFF"/>
                </a:solidFill>
                <a:effectLst/>
                <a:uLnTx/>
                <a:uFillTx/>
                <a:latin typeface="Calibri" panose="020F0502020204030204"/>
                <a:ea typeface="+mn-ea"/>
                <a:cs typeface="+mn-cs"/>
              </a:rPr>
              <a:t>3</a:t>
            </a:r>
          </a:p>
        </p:txBody>
      </p:sp>
      <p:sp>
        <p:nvSpPr>
          <p:cNvPr id="14" name="Rectangle 13">
            <a:extLst>
              <a:ext uri="{FF2B5EF4-FFF2-40B4-BE49-F238E27FC236}">
                <a16:creationId xmlns:a16="http://schemas.microsoft.com/office/drawing/2014/main" id="{C5BCA3A0-8674-4E34-83E4-4F75705D774C}"/>
              </a:ext>
            </a:extLst>
          </p:cNvPr>
          <p:cNvSpPr/>
          <p:nvPr/>
        </p:nvSpPr>
        <p:spPr>
          <a:xfrm>
            <a:off x="3746640" y="2994953"/>
            <a:ext cx="6070454" cy="879342"/>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r>
              <a:rPr kumimoji="0" lang="en-US" sz="2000" b="1" i="0" u="none" strike="noStrike" kern="1200" cap="none" spc="0" normalizeH="0" baseline="0" noProof="0" dirty="0">
                <a:ln>
                  <a:noFill/>
                </a:ln>
                <a:solidFill>
                  <a:prstClr val="black"/>
                </a:solidFill>
                <a:effectLst/>
                <a:uLnTx/>
                <a:uFillTx/>
                <a:latin typeface="Calibri" panose="020F0502020204030204"/>
              </a:rPr>
              <a:t>Full</a:t>
            </a:r>
            <a:r>
              <a:rPr lang="en-US" sz="2000" b="1" dirty="0">
                <a:solidFill>
                  <a:prstClr val="black"/>
                </a:solidFill>
              </a:rPr>
              <a:t> coverage. </a:t>
            </a:r>
            <a:r>
              <a:rPr lang="en-US" sz="2000" dirty="0">
                <a:solidFill>
                  <a:prstClr val="black"/>
                </a:solidFill>
              </a:rPr>
              <a:t>Some policies may only cover accidents and illnesses, while others may also include wellness care and routine check-ups</a:t>
            </a:r>
            <a:endParaRPr kumimoji="0" lang="en-US" sz="2000" i="0" u="none" strike="noStrike" kern="1200" cap="none" spc="0" normalizeH="0" baseline="0" noProof="0" dirty="0">
              <a:ln>
                <a:noFill/>
              </a:ln>
              <a:solidFill>
                <a:prstClr val="black"/>
              </a:solidFill>
              <a:effectLst/>
              <a:uLnTx/>
              <a:uFillTx/>
              <a:latin typeface="Calibri" panose="020F0502020204030204"/>
            </a:endParaRPr>
          </a:p>
        </p:txBody>
      </p:sp>
      <p:sp>
        <p:nvSpPr>
          <p:cNvPr id="15" name="Rectangle 14">
            <a:extLst>
              <a:ext uri="{FF2B5EF4-FFF2-40B4-BE49-F238E27FC236}">
                <a16:creationId xmlns:a16="http://schemas.microsoft.com/office/drawing/2014/main" id="{EB2DB88C-C403-4023-8640-6BADB57D33EB}"/>
              </a:ext>
            </a:extLst>
          </p:cNvPr>
          <p:cNvSpPr/>
          <p:nvPr/>
        </p:nvSpPr>
        <p:spPr>
          <a:xfrm>
            <a:off x="3738603" y="3955179"/>
            <a:ext cx="5740255" cy="117626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r>
              <a:rPr lang="en-US" sz="2000" b="1" dirty="0">
                <a:solidFill>
                  <a:prstClr val="black"/>
                </a:solidFill>
              </a:rPr>
              <a:t>Exclusions: </a:t>
            </a:r>
            <a:r>
              <a:rPr lang="en-US" sz="2000" dirty="0">
                <a:solidFill>
                  <a:prstClr val="black"/>
                </a:solidFill>
              </a:rPr>
              <a:t>Michelle should check for any exclusions in the policy, such as pre-existing conditions or certain breeds.</a:t>
            </a:r>
          </a:p>
        </p:txBody>
      </p:sp>
      <p:sp>
        <p:nvSpPr>
          <p:cNvPr id="17" name="Rectangle 16">
            <a:extLst>
              <a:ext uri="{FF2B5EF4-FFF2-40B4-BE49-F238E27FC236}">
                <a16:creationId xmlns:a16="http://schemas.microsoft.com/office/drawing/2014/main" id="{D25EF94E-129B-4907-957E-196697AFB9AB}"/>
              </a:ext>
            </a:extLst>
          </p:cNvPr>
          <p:cNvSpPr/>
          <p:nvPr/>
        </p:nvSpPr>
        <p:spPr>
          <a:xfrm>
            <a:off x="3738603" y="5110723"/>
            <a:ext cx="5980782" cy="879343"/>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r>
              <a:rPr lang="en-US" sz="2000" b="1" dirty="0">
                <a:solidFill>
                  <a:prstClr val="black"/>
                </a:solidFill>
              </a:rPr>
              <a:t>Claim process</a:t>
            </a:r>
            <a:r>
              <a:rPr lang="en-US" sz="2000" dirty="0">
                <a:solidFill>
                  <a:prstClr val="black"/>
                </a:solidFill>
              </a:rPr>
              <a:t>: Michelle should research the claims process and make sure it is simple and straightforward.</a:t>
            </a:r>
          </a:p>
        </p:txBody>
      </p:sp>
      <p:sp>
        <p:nvSpPr>
          <p:cNvPr id="22" name="Rectangle 21">
            <a:extLst>
              <a:ext uri="{FF2B5EF4-FFF2-40B4-BE49-F238E27FC236}">
                <a16:creationId xmlns:a16="http://schemas.microsoft.com/office/drawing/2014/main" id="{8F134A5D-49B4-7C84-02CB-6688DEE2A5E1}"/>
              </a:ext>
            </a:extLst>
          </p:cNvPr>
          <p:cNvSpPr/>
          <p:nvPr/>
        </p:nvSpPr>
        <p:spPr>
          <a:xfrm>
            <a:off x="2193269" y="1878732"/>
            <a:ext cx="9356339" cy="763689"/>
          </a:xfrm>
          <a:prstGeom prst="rect">
            <a:avLst/>
          </a:prstGeom>
          <a:solidFill>
            <a:schemeClr val="accent4">
              <a:lumMod val="20000"/>
              <a:lumOff val="8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3000" b="1" dirty="0">
                <a:solidFill>
                  <a:prstClr val="black"/>
                </a:solidFill>
                <a:latin typeface="Calibri" panose="020F0502020204030204"/>
              </a:rPr>
              <a:t>PET INSURANCE | FACTORS FOR MICHELLE TO CONSIDER</a:t>
            </a:r>
            <a:endParaRPr kumimoji="0" lang="en-US" sz="3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5" name="Straight Connector 4">
            <a:extLst>
              <a:ext uri="{FF2B5EF4-FFF2-40B4-BE49-F238E27FC236}">
                <a16:creationId xmlns:a16="http://schemas.microsoft.com/office/drawing/2014/main" id="{BABE410E-68D1-8CEC-C674-1DCEB4A96246}"/>
              </a:ext>
            </a:extLst>
          </p:cNvPr>
          <p:cNvCxnSpPr/>
          <p:nvPr/>
        </p:nvCxnSpPr>
        <p:spPr>
          <a:xfrm>
            <a:off x="1856961" y="0"/>
            <a:ext cx="0" cy="6239434"/>
          </a:xfrm>
          <a:prstGeom prst="line">
            <a:avLst/>
          </a:prstGeom>
          <a:ln w="127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B454605D-BD96-4E2E-DC19-CCB3A0E32526}"/>
              </a:ext>
            </a:extLst>
          </p:cNvPr>
          <p:cNvSpPr/>
          <p:nvPr/>
        </p:nvSpPr>
        <p:spPr>
          <a:xfrm>
            <a:off x="2193269" y="318002"/>
            <a:ext cx="9364392" cy="1373638"/>
          </a:xfrm>
          <a:prstGeom prst="rect">
            <a:avLst/>
          </a:prstGeom>
          <a:solidFill>
            <a:srgbClr val="00B0F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THE PERSONAL FINANCE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CONSULTANTS</a:t>
            </a:r>
          </a:p>
        </p:txBody>
      </p:sp>
      <p:pic>
        <p:nvPicPr>
          <p:cNvPr id="7" name="Picture 6">
            <a:extLst>
              <a:ext uri="{FF2B5EF4-FFF2-40B4-BE49-F238E27FC236}">
                <a16:creationId xmlns:a16="http://schemas.microsoft.com/office/drawing/2014/main" id="{18695750-7597-6EB5-E504-FACA8CF4E14B}"/>
              </a:ext>
            </a:extLst>
          </p:cNvPr>
          <p:cNvPicPr>
            <a:picLocks noChangeAspect="1"/>
          </p:cNvPicPr>
          <p:nvPr/>
        </p:nvPicPr>
        <p:blipFill>
          <a:blip r:embed="rId2"/>
          <a:stretch>
            <a:fillRect/>
          </a:stretch>
        </p:blipFill>
        <p:spPr>
          <a:xfrm>
            <a:off x="2402950" y="533269"/>
            <a:ext cx="1597212" cy="994291"/>
          </a:xfrm>
          <a:prstGeom prst="rect">
            <a:avLst/>
          </a:prstGeom>
        </p:spPr>
      </p:pic>
      <p:pic>
        <p:nvPicPr>
          <p:cNvPr id="8" name="Picture 7" descr="Logo&#10;&#10;Description automatically generated">
            <a:extLst>
              <a:ext uri="{FF2B5EF4-FFF2-40B4-BE49-F238E27FC236}">
                <a16:creationId xmlns:a16="http://schemas.microsoft.com/office/drawing/2014/main" id="{DAFC8FD3-6302-346D-E375-DC081E8B1513}"/>
              </a:ext>
            </a:extLst>
          </p:cNvPr>
          <p:cNvPicPr>
            <a:picLocks noChangeAspect="1"/>
          </p:cNvPicPr>
          <p:nvPr/>
        </p:nvPicPr>
        <p:blipFill>
          <a:blip r:embed="rId3"/>
          <a:stretch>
            <a:fillRect/>
          </a:stretch>
        </p:blipFill>
        <p:spPr>
          <a:xfrm>
            <a:off x="10643191" y="6348426"/>
            <a:ext cx="1212477" cy="369658"/>
          </a:xfrm>
          <a:prstGeom prst="rect">
            <a:avLst/>
          </a:prstGeom>
        </p:spPr>
      </p:pic>
      <p:pic>
        <p:nvPicPr>
          <p:cNvPr id="9" name="Picture 8" descr="Logo&#10;&#10;Description automatically generated">
            <a:extLst>
              <a:ext uri="{FF2B5EF4-FFF2-40B4-BE49-F238E27FC236}">
                <a16:creationId xmlns:a16="http://schemas.microsoft.com/office/drawing/2014/main" id="{5DEA16EC-6A83-8548-D4D9-C9C116F25848}"/>
              </a:ext>
            </a:extLst>
          </p:cNvPr>
          <p:cNvPicPr>
            <a:picLocks noChangeAspect="1"/>
          </p:cNvPicPr>
          <p:nvPr/>
        </p:nvPicPr>
        <p:blipFill>
          <a:blip r:embed="rId3"/>
          <a:stretch>
            <a:fillRect/>
          </a:stretch>
        </p:blipFill>
        <p:spPr>
          <a:xfrm>
            <a:off x="10643191" y="6348426"/>
            <a:ext cx="1212477" cy="369658"/>
          </a:xfrm>
          <a:prstGeom prst="rect">
            <a:avLst/>
          </a:prstGeom>
        </p:spPr>
      </p:pic>
      <p:grpSp>
        <p:nvGrpSpPr>
          <p:cNvPr id="11" name="Group 10">
            <a:extLst>
              <a:ext uri="{FF2B5EF4-FFF2-40B4-BE49-F238E27FC236}">
                <a16:creationId xmlns:a16="http://schemas.microsoft.com/office/drawing/2014/main" id="{D1A0AD20-372E-8F4F-7AE6-09178083A542}"/>
              </a:ext>
            </a:extLst>
          </p:cNvPr>
          <p:cNvGrpSpPr/>
          <p:nvPr/>
        </p:nvGrpSpPr>
        <p:grpSpPr>
          <a:xfrm>
            <a:off x="0" y="6239434"/>
            <a:ext cx="12191997" cy="618565"/>
            <a:chOff x="0" y="0"/>
            <a:chExt cx="12192000" cy="6858000"/>
          </a:xfrm>
        </p:grpSpPr>
        <p:sp>
          <p:nvSpPr>
            <p:cNvPr id="12" name="Rectangle 11">
              <a:extLst>
                <a:ext uri="{FF2B5EF4-FFF2-40B4-BE49-F238E27FC236}">
                  <a16:creationId xmlns:a16="http://schemas.microsoft.com/office/drawing/2014/main" id="{775E4ECD-CCBF-FEE5-B4E6-521116E622A2}"/>
                </a:ext>
              </a:extLst>
            </p:cNvPr>
            <p:cNvSpPr/>
            <p:nvPr/>
          </p:nvSpPr>
          <p:spPr>
            <a:xfrm>
              <a:off x="0" y="0"/>
              <a:ext cx="12192000"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B16D6BC0-0A7A-F805-0C9C-7EE52A3B78C8}"/>
                </a:ext>
              </a:extLst>
            </p:cNvPr>
            <p:cNvGrpSpPr/>
            <p:nvPr/>
          </p:nvGrpSpPr>
          <p:grpSpPr>
            <a:xfrm>
              <a:off x="4529957" y="0"/>
              <a:ext cx="7662043" cy="6858000"/>
              <a:chOff x="4529957" y="0"/>
              <a:chExt cx="7662043" cy="6858000"/>
            </a:xfrm>
          </p:grpSpPr>
          <p:sp>
            <p:nvSpPr>
              <p:cNvPr id="18" name="Parallelogram 17">
                <a:extLst>
                  <a:ext uri="{FF2B5EF4-FFF2-40B4-BE49-F238E27FC236}">
                    <a16:creationId xmlns:a16="http://schemas.microsoft.com/office/drawing/2014/main" id="{2854E6BD-A65C-317D-1CA8-3BF85833A93E}"/>
                  </a:ext>
                </a:extLst>
              </p:cNvPr>
              <p:cNvSpPr/>
              <p:nvPr/>
            </p:nvSpPr>
            <p:spPr>
              <a:xfrm>
                <a:off x="4529957" y="0"/>
                <a:ext cx="7325711" cy="6858000"/>
              </a:xfrm>
              <a:prstGeom prst="parallelogram">
                <a:avLst>
                  <a:gd name="adj" fmla="val 36207"/>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664770D-FDA2-B6B3-4A12-D4CFD2574960}"/>
                  </a:ext>
                </a:extLst>
              </p:cNvPr>
              <p:cNvSpPr/>
              <p:nvPr/>
            </p:nvSpPr>
            <p:spPr>
              <a:xfrm>
                <a:off x="7294179" y="0"/>
                <a:ext cx="4897821"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 name="Group 19">
            <a:extLst>
              <a:ext uri="{FF2B5EF4-FFF2-40B4-BE49-F238E27FC236}">
                <a16:creationId xmlns:a16="http://schemas.microsoft.com/office/drawing/2014/main" id="{583689C8-FA33-AB5B-E505-94483B6EF52A}"/>
              </a:ext>
            </a:extLst>
          </p:cNvPr>
          <p:cNvGrpSpPr/>
          <p:nvPr/>
        </p:nvGrpSpPr>
        <p:grpSpPr>
          <a:xfrm>
            <a:off x="137019" y="6358476"/>
            <a:ext cx="4219142" cy="395869"/>
            <a:chOff x="974693" y="6379619"/>
            <a:chExt cx="4219142" cy="395869"/>
          </a:xfrm>
        </p:grpSpPr>
        <p:sp>
          <p:nvSpPr>
            <p:cNvPr id="21" name="TextBox 20">
              <a:extLst>
                <a:ext uri="{FF2B5EF4-FFF2-40B4-BE49-F238E27FC236}">
                  <a16:creationId xmlns:a16="http://schemas.microsoft.com/office/drawing/2014/main" id="{B2A629EB-B2C4-FF5F-98D3-3AD79DC9B22D}"/>
                </a:ext>
              </a:extLst>
            </p:cNvPr>
            <p:cNvSpPr txBox="1"/>
            <p:nvPr/>
          </p:nvSpPr>
          <p:spPr>
            <a:xfrm>
              <a:off x="4234017" y="6379619"/>
              <a:ext cx="959818" cy="380480"/>
            </a:xfrm>
            <a:prstGeom prst="rect">
              <a:avLst/>
            </a:prstGeom>
            <a:solidFill>
              <a:schemeClr val="bg1"/>
            </a:solidFill>
          </p:spPr>
          <p:txBody>
            <a:bodyPr wrap="square" lIns="108000" tIns="36000" rIns="108000" bIns="36000" rtlCol="0">
              <a:spAutoFit/>
            </a:bodyPr>
            <a:lstStyle/>
            <a:p>
              <a:r>
                <a:rPr lang="en-US" sz="2000" b="1" dirty="0">
                  <a:solidFill>
                    <a:srgbClr val="00B0F0"/>
                  </a:solidFill>
                </a:rPr>
                <a:t>UNIT 3</a:t>
              </a:r>
            </a:p>
          </p:txBody>
        </p:sp>
        <p:sp>
          <p:nvSpPr>
            <p:cNvPr id="35" name="TextBox 34">
              <a:extLst>
                <a:ext uri="{FF2B5EF4-FFF2-40B4-BE49-F238E27FC236}">
                  <a16:creationId xmlns:a16="http://schemas.microsoft.com/office/drawing/2014/main" id="{077DEC53-4671-B11B-7B56-4AF3F9C27E7E}"/>
                </a:ext>
              </a:extLst>
            </p:cNvPr>
            <p:cNvSpPr txBox="1"/>
            <p:nvPr/>
          </p:nvSpPr>
          <p:spPr>
            <a:xfrm>
              <a:off x="974693" y="6379619"/>
              <a:ext cx="3259321" cy="395869"/>
            </a:xfrm>
            <a:prstGeom prst="rect">
              <a:avLst/>
            </a:prstGeom>
            <a:noFill/>
          </p:spPr>
          <p:txBody>
            <a:bodyPr wrap="square" lIns="108000" tIns="36000" rIns="108000" bIns="36000" rtlCol="0">
              <a:spAutoFit/>
            </a:bodyPr>
            <a:lstStyle/>
            <a:p>
              <a:r>
                <a:rPr lang="en-US" sz="2100" b="1" dirty="0">
                  <a:solidFill>
                    <a:schemeClr val="bg1"/>
                  </a:solidFill>
                </a:rPr>
                <a:t>BTEC NATIONAL BUSINESS</a:t>
              </a:r>
            </a:p>
          </p:txBody>
        </p:sp>
      </p:grpSp>
      <p:pic>
        <p:nvPicPr>
          <p:cNvPr id="36" name="Picture 35" descr="Logo&#10;&#10;Description automatically generated">
            <a:extLst>
              <a:ext uri="{FF2B5EF4-FFF2-40B4-BE49-F238E27FC236}">
                <a16:creationId xmlns:a16="http://schemas.microsoft.com/office/drawing/2014/main" id="{8E8EFAA1-E1F1-DFC2-E1D9-E30AA8A7CF04}"/>
              </a:ext>
            </a:extLst>
          </p:cNvPr>
          <p:cNvPicPr>
            <a:picLocks noChangeAspect="1"/>
          </p:cNvPicPr>
          <p:nvPr/>
        </p:nvPicPr>
        <p:blipFill>
          <a:blip r:embed="rId3"/>
          <a:stretch>
            <a:fillRect/>
          </a:stretch>
        </p:blipFill>
        <p:spPr>
          <a:xfrm>
            <a:off x="10643191" y="6348426"/>
            <a:ext cx="1212477" cy="369658"/>
          </a:xfrm>
          <a:prstGeom prst="rect">
            <a:avLst/>
          </a:prstGeom>
        </p:spPr>
      </p:pic>
      <p:pic>
        <p:nvPicPr>
          <p:cNvPr id="37" name="Picture 36" descr="Logo&#10;&#10;Description automatically generated">
            <a:extLst>
              <a:ext uri="{FF2B5EF4-FFF2-40B4-BE49-F238E27FC236}">
                <a16:creationId xmlns:a16="http://schemas.microsoft.com/office/drawing/2014/main" id="{857A61DB-E309-7862-972F-9E30ADC325C8}"/>
              </a:ext>
            </a:extLst>
          </p:cNvPr>
          <p:cNvPicPr>
            <a:picLocks noChangeAspect="1"/>
          </p:cNvPicPr>
          <p:nvPr/>
        </p:nvPicPr>
        <p:blipFill>
          <a:blip r:embed="rId4"/>
          <a:stretch>
            <a:fillRect/>
          </a:stretch>
        </p:blipFill>
        <p:spPr>
          <a:xfrm>
            <a:off x="4863349" y="6334759"/>
            <a:ext cx="1048717" cy="443302"/>
          </a:xfrm>
          <a:prstGeom prst="rect">
            <a:avLst/>
          </a:prstGeom>
        </p:spPr>
      </p:pic>
      <p:pic>
        <p:nvPicPr>
          <p:cNvPr id="38" name="Picture 37" descr="A dog sitting looking at the camera&#10;&#10;Description automatically generated with low confidence">
            <a:extLst>
              <a:ext uri="{FF2B5EF4-FFF2-40B4-BE49-F238E27FC236}">
                <a16:creationId xmlns:a16="http://schemas.microsoft.com/office/drawing/2014/main" id="{9CF758A2-80C1-B814-C68E-0DFA5FA971BE}"/>
              </a:ext>
            </a:extLst>
          </p:cNvPr>
          <p:cNvPicPr>
            <a:picLocks noChangeAspect="1"/>
          </p:cNvPicPr>
          <p:nvPr/>
        </p:nvPicPr>
        <p:blipFill>
          <a:blip r:embed="rId5"/>
          <a:stretch>
            <a:fillRect/>
          </a:stretch>
        </p:blipFill>
        <p:spPr>
          <a:xfrm>
            <a:off x="9719388" y="3026444"/>
            <a:ext cx="2136277" cy="2963621"/>
          </a:xfrm>
          <a:prstGeom prst="rect">
            <a:avLst/>
          </a:prstGeom>
        </p:spPr>
      </p:pic>
    </p:spTree>
    <p:extLst>
      <p:ext uri="{BB962C8B-B14F-4D97-AF65-F5344CB8AC3E}">
        <p14:creationId xmlns:p14="http://schemas.microsoft.com/office/powerpoint/2010/main" val="27785168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par>
                          <p:cTn id="16" fill="hold">
                            <p:stCondLst>
                              <p:cond delay="1500"/>
                            </p:stCondLst>
                            <p:childTnLst>
                              <p:par>
                                <p:cTn id="17" presetID="2" presetClass="entr" presetSubtype="2"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1+#ppt_w/2"/>
                                          </p:val>
                                        </p:tav>
                                        <p:tav tm="100000">
                                          <p:val>
                                            <p:strVal val="#ppt_x"/>
                                          </p:val>
                                        </p:tav>
                                      </p:tavLst>
                                    </p:anim>
                                    <p:anim calcmode="lin" valueType="num">
                                      <p:cBhvr additive="base">
                                        <p:cTn id="20" dur="500" fill="hold"/>
                                        <p:tgtEl>
                                          <p:spTgt spid="14"/>
                                        </p:tgtEl>
                                        <p:attrNameLst>
                                          <p:attrName>ppt_y</p:attrName>
                                        </p:attrNameLst>
                                      </p:cBhvr>
                                      <p:tavLst>
                                        <p:tav tm="0">
                                          <p:val>
                                            <p:strVal val="#ppt_y"/>
                                          </p:val>
                                        </p:tav>
                                        <p:tav tm="100000">
                                          <p:val>
                                            <p:strVal val="#ppt_y"/>
                                          </p:val>
                                        </p:tav>
                                      </p:tavLst>
                                    </p:anim>
                                  </p:childTnLst>
                                </p:cTn>
                              </p:par>
                            </p:childTnLst>
                          </p:cTn>
                        </p:par>
                        <p:par>
                          <p:cTn id="21" fill="hold">
                            <p:stCondLst>
                              <p:cond delay="2000"/>
                            </p:stCondLst>
                            <p:childTnLst>
                              <p:par>
                                <p:cTn id="22" presetID="2" presetClass="entr" presetSubtype="2"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500" fill="hold"/>
                                        <p:tgtEl>
                                          <p:spTgt spid="15"/>
                                        </p:tgtEl>
                                        <p:attrNameLst>
                                          <p:attrName>ppt_x</p:attrName>
                                        </p:attrNameLst>
                                      </p:cBhvr>
                                      <p:tavLst>
                                        <p:tav tm="0">
                                          <p:val>
                                            <p:strVal val="1+#ppt_w/2"/>
                                          </p:val>
                                        </p:tav>
                                        <p:tav tm="100000">
                                          <p:val>
                                            <p:strVal val="#ppt_x"/>
                                          </p:val>
                                        </p:tav>
                                      </p:tavLst>
                                    </p:anim>
                                    <p:anim calcmode="lin" valueType="num">
                                      <p:cBhvr additive="base">
                                        <p:cTn id="25" dur="500" fill="hold"/>
                                        <p:tgtEl>
                                          <p:spTgt spid="15"/>
                                        </p:tgtEl>
                                        <p:attrNameLst>
                                          <p:attrName>ppt_y</p:attrName>
                                        </p:attrNameLst>
                                      </p:cBhvr>
                                      <p:tavLst>
                                        <p:tav tm="0">
                                          <p:val>
                                            <p:strVal val="#ppt_y"/>
                                          </p:val>
                                        </p:tav>
                                        <p:tav tm="100000">
                                          <p:val>
                                            <p:strVal val="#ppt_y"/>
                                          </p:val>
                                        </p:tav>
                                      </p:tavLst>
                                    </p:anim>
                                  </p:childTnLst>
                                </p:cTn>
                              </p:par>
                            </p:childTnLst>
                          </p:cTn>
                        </p:par>
                        <p:par>
                          <p:cTn id="26" fill="hold">
                            <p:stCondLst>
                              <p:cond delay="2500"/>
                            </p:stCondLst>
                            <p:childTnLst>
                              <p:par>
                                <p:cTn id="27" presetID="2" presetClass="entr" presetSubtype="2"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500" fill="hold"/>
                                        <p:tgtEl>
                                          <p:spTgt spid="17"/>
                                        </p:tgtEl>
                                        <p:attrNameLst>
                                          <p:attrName>ppt_x</p:attrName>
                                        </p:attrNameLst>
                                      </p:cBhvr>
                                      <p:tavLst>
                                        <p:tav tm="0">
                                          <p:val>
                                            <p:strVal val="1+#ppt_w/2"/>
                                          </p:val>
                                        </p:tav>
                                        <p:tav tm="100000">
                                          <p:val>
                                            <p:strVal val="#ppt_x"/>
                                          </p:val>
                                        </p:tav>
                                      </p:tavLst>
                                    </p:anim>
                                    <p:anim calcmode="lin" valueType="num">
                                      <p:cBhvr additive="base">
                                        <p:cTn id="30"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3" grpId="0" animBg="1"/>
      <p:bldP spid="14" grpId="0" animBg="1"/>
      <p:bldP spid="15" grpId="0" animBg="1"/>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26A09239-134D-C043-A528-6A414CB88B93}"/>
              </a:ext>
            </a:extLst>
          </p:cNvPr>
          <p:cNvCxnSpPr/>
          <p:nvPr/>
        </p:nvCxnSpPr>
        <p:spPr>
          <a:xfrm>
            <a:off x="1856961" y="0"/>
            <a:ext cx="0" cy="6239434"/>
          </a:xfrm>
          <a:prstGeom prst="line">
            <a:avLst/>
          </a:prstGeom>
          <a:ln w="127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C73F3C9F-608B-82E2-E985-5D7865D979E3}"/>
              </a:ext>
            </a:extLst>
          </p:cNvPr>
          <p:cNvSpPr/>
          <p:nvPr/>
        </p:nvSpPr>
        <p:spPr>
          <a:xfrm>
            <a:off x="2193269" y="3539358"/>
            <a:ext cx="1122741" cy="10156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0" b="1" dirty="0"/>
              <a:t>A</a:t>
            </a:r>
          </a:p>
        </p:txBody>
      </p:sp>
      <p:sp>
        <p:nvSpPr>
          <p:cNvPr id="14" name="Rectangle 13">
            <a:extLst>
              <a:ext uri="{FF2B5EF4-FFF2-40B4-BE49-F238E27FC236}">
                <a16:creationId xmlns:a16="http://schemas.microsoft.com/office/drawing/2014/main" id="{9B8AD0F6-5625-6F12-0A74-1030C8C24499}"/>
              </a:ext>
            </a:extLst>
          </p:cNvPr>
          <p:cNvSpPr/>
          <p:nvPr/>
        </p:nvSpPr>
        <p:spPr>
          <a:xfrm>
            <a:off x="7125266" y="3539358"/>
            <a:ext cx="1122741" cy="10156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0" b="1" dirty="0"/>
              <a:t>B</a:t>
            </a:r>
          </a:p>
        </p:txBody>
      </p:sp>
      <p:sp>
        <p:nvSpPr>
          <p:cNvPr id="15" name="Rectangle 14">
            <a:extLst>
              <a:ext uri="{FF2B5EF4-FFF2-40B4-BE49-F238E27FC236}">
                <a16:creationId xmlns:a16="http://schemas.microsoft.com/office/drawing/2014/main" id="{9BC12473-6B5B-35D6-2C15-0DAEC22C333D}"/>
              </a:ext>
            </a:extLst>
          </p:cNvPr>
          <p:cNvSpPr/>
          <p:nvPr/>
        </p:nvSpPr>
        <p:spPr>
          <a:xfrm>
            <a:off x="2193269" y="4868373"/>
            <a:ext cx="1122741" cy="10156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0" b="1" dirty="0"/>
              <a:t>C</a:t>
            </a:r>
          </a:p>
        </p:txBody>
      </p:sp>
      <p:sp>
        <p:nvSpPr>
          <p:cNvPr id="16" name="Rectangle 15">
            <a:extLst>
              <a:ext uri="{FF2B5EF4-FFF2-40B4-BE49-F238E27FC236}">
                <a16:creationId xmlns:a16="http://schemas.microsoft.com/office/drawing/2014/main" id="{B1E176AA-82F6-D2D9-7DEF-3055DDC9BDB6}"/>
              </a:ext>
            </a:extLst>
          </p:cNvPr>
          <p:cNvSpPr/>
          <p:nvPr/>
        </p:nvSpPr>
        <p:spPr>
          <a:xfrm>
            <a:off x="7125266" y="4868373"/>
            <a:ext cx="1122741" cy="10156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0" b="1" dirty="0"/>
              <a:t>D</a:t>
            </a:r>
          </a:p>
        </p:txBody>
      </p:sp>
      <p:sp>
        <p:nvSpPr>
          <p:cNvPr id="17" name="TextBox 16">
            <a:extLst>
              <a:ext uri="{FF2B5EF4-FFF2-40B4-BE49-F238E27FC236}">
                <a16:creationId xmlns:a16="http://schemas.microsoft.com/office/drawing/2014/main" id="{3ABD37FA-38A5-9408-DBA4-A3D9BE3E8519}"/>
              </a:ext>
            </a:extLst>
          </p:cNvPr>
          <p:cNvSpPr txBox="1"/>
          <p:nvPr/>
        </p:nvSpPr>
        <p:spPr>
          <a:xfrm>
            <a:off x="3421890" y="3809338"/>
            <a:ext cx="3153786" cy="584775"/>
          </a:xfrm>
          <a:prstGeom prst="rect">
            <a:avLst/>
          </a:prstGeom>
          <a:noFill/>
        </p:spPr>
        <p:txBody>
          <a:bodyPr wrap="square" rtlCol="0">
            <a:spAutoFit/>
          </a:bodyPr>
          <a:lstStyle/>
          <a:p>
            <a:r>
              <a:rPr lang="en-GB" sz="3200" dirty="0">
                <a:ea typeface="Open Sans" panose="020B0606030504020204" pitchFamily="34" charset="0"/>
                <a:cs typeface="Arial" panose="020B0604020202020204" pitchFamily="34" charset="0"/>
              </a:rPr>
              <a:t>Young adult</a:t>
            </a:r>
          </a:p>
        </p:txBody>
      </p:sp>
      <p:sp>
        <p:nvSpPr>
          <p:cNvPr id="21" name="TextBox 20">
            <a:extLst>
              <a:ext uri="{FF2B5EF4-FFF2-40B4-BE49-F238E27FC236}">
                <a16:creationId xmlns:a16="http://schemas.microsoft.com/office/drawing/2014/main" id="{E0A7D0E2-C800-B034-B586-9482D6889F80}"/>
              </a:ext>
            </a:extLst>
          </p:cNvPr>
          <p:cNvSpPr txBox="1"/>
          <p:nvPr/>
        </p:nvSpPr>
        <p:spPr>
          <a:xfrm>
            <a:off x="2167869" y="254875"/>
            <a:ext cx="9378618" cy="2215991"/>
          </a:xfrm>
          <a:prstGeom prst="rect">
            <a:avLst/>
          </a:prstGeom>
          <a:noFill/>
        </p:spPr>
        <p:txBody>
          <a:bodyPr wrap="square" rtlCol="0">
            <a:spAutoFit/>
          </a:bodyPr>
          <a:lstStyle/>
          <a:p>
            <a:r>
              <a:rPr lang="en-US" sz="4600" dirty="0"/>
              <a:t>In which life stage is a person most likely to access the financial benefits of making pension contributions?</a:t>
            </a:r>
          </a:p>
        </p:txBody>
      </p:sp>
      <p:sp>
        <p:nvSpPr>
          <p:cNvPr id="22" name="Rounded Rectangle 21">
            <a:extLst>
              <a:ext uri="{FF2B5EF4-FFF2-40B4-BE49-F238E27FC236}">
                <a16:creationId xmlns:a16="http://schemas.microsoft.com/office/drawing/2014/main" id="{3BFF66FC-F972-5B3D-B28C-67C08B7DC5E2}"/>
              </a:ext>
            </a:extLst>
          </p:cNvPr>
          <p:cNvSpPr/>
          <p:nvPr/>
        </p:nvSpPr>
        <p:spPr>
          <a:xfrm>
            <a:off x="1956539" y="4716045"/>
            <a:ext cx="4799244" cy="1279634"/>
          </a:xfrm>
          <a:prstGeom prst="round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3C7E3D7-988C-EA58-5024-3E9F60B78389}"/>
              </a:ext>
            </a:extLst>
          </p:cNvPr>
          <p:cNvSpPr txBox="1"/>
          <p:nvPr/>
        </p:nvSpPr>
        <p:spPr>
          <a:xfrm>
            <a:off x="3421890" y="5094252"/>
            <a:ext cx="3153786" cy="584775"/>
          </a:xfrm>
          <a:prstGeom prst="rect">
            <a:avLst/>
          </a:prstGeom>
          <a:noFill/>
        </p:spPr>
        <p:txBody>
          <a:bodyPr wrap="square" rtlCol="0">
            <a:spAutoFit/>
          </a:bodyPr>
          <a:lstStyle/>
          <a:p>
            <a:r>
              <a:rPr lang="en-GB" sz="3200" dirty="0">
                <a:ea typeface="Open Sans" panose="020B0606030504020204" pitchFamily="34" charset="0"/>
                <a:cs typeface="Arial" panose="020B0604020202020204" pitchFamily="34" charset="0"/>
              </a:rPr>
              <a:t>Old age</a:t>
            </a:r>
          </a:p>
        </p:txBody>
      </p:sp>
      <p:sp>
        <p:nvSpPr>
          <p:cNvPr id="24" name="TextBox 23">
            <a:extLst>
              <a:ext uri="{FF2B5EF4-FFF2-40B4-BE49-F238E27FC236}">
                <a16:creationId xmlns:a16="http://schemas.microsoft.com/office/drawing/2014/main" id="{8F3B806F-F102-9B20-0D06-54A1D6CB3B4D}"/>
              </a:ext>
            </a:extLst>
          </p:cNvPr>
          <p:cNvSpPr txBox="1"/>
          <p:nvPr/>
        </p:nvSpPr>
        <p:spPr>
          <a:xfrm>
            <a:off x="8469123" y="3785579"/>
            <a:ext cx="2948178" cy="584775"/>
          </a:xfrm>
          <a:prstGeom prst="rect">
            <a:avLst/>
          </a:prstGeom>
          <a:noFill/>
        </p:spPr>
        <p:txBody>
          <a:bodyPr wrap="square" rtlCol="0">
            <a:spAutoFit/>
          </a:bodyPr>
          <a:lstStyle/>
          <a:p>
            <a:r>
              <a:rPr lang="en-GB" sz="3200" dirty="0">
                <a:ea typeface="Open Sans" panose="020B0606030504020204" pitchFamily="34" charset="0"/>
                <a:cs typeface="Arial" panose="020B0604020202020204" pitchFamily="34" charset="0"/>
              </a:rPr>
              <a:t>Middle age</a:t>
            </a:r>
          </a:p>
        </p:txBody>
      </p:sp>
      <p:sp>
        <p:nvSpPr>
          <p:cNvPr id="25" name="TextBox 24">
            <a:extLst>
              <a:ext uri="{FF2B5EF4-FFF2-40B4-BE49-F238E27FC236}">
                <a16:creationId xmlns:a16="http://schemas.microsoft.com/office/drawing/2014/main" id="{D1DDF540-3EF1-E260-8948-5132B198BC19}"/>
              </a:ext>
            </a:extLst>
          </p:cNvPr>
          <p:cNvSpPr txBox="1"/>
          <p:nvPr/>
        </p:nvSpPr>
        <p:spPr>
          <a:xfrm>
            <a:off x="8469122" y="5085825"/>
            <a:ext cx="2948179" cy="584775"/>
          </a:xfrm>
          <a:prstGeom prst="rect">
            <a:avLst/>
          </a:prstGeom>
          <a:noFill/>
        </p:spPr>
        <p:txBody>
          <a:bodyPr wrap="square" rtlCol="0">
            <a:spAutoFit/>
          </a:bodyPr>
          <a:lstStyle/>
          <a:p>
            <a:r>
              <a:rPr lang="en-GB" sz="3200" dirty="0">
                <a:ea typeface="Open Sans" panose="020B0606030504020204" pitchFamily="34" charset="0"/>
                <a:cs typeface="Arial" panose="020B0604020202020204" pitchFamily="34" charset="0"/>
              </a:rPr>
              <a:t>Adolescence</a:t>
            </a:r>
          </a:p>
        </p:txBody>
      </p:sp>
      <p:grpSp>
        <p:nvGrpSpPr>
          <p:cNvPr id="18" name="Group 17">
            <a:extLst>
              <a:ext uri="{FF2B5EF4-FFF2-40B4-BE49-F238E27FC236}">
                <a16:creationId xmlns:a16="http://schemas.microsoft.com/office/drawing/2014/main" id="{189EAD4D-A387-500B-1A02-9F3CA2AEBCC4}"/>
              </a:ext>
            </a:extLst>
          </p:cNvPr>
          <p:cNvGrpSpPr/>
          <p:nvPr/>
        </p:nvGrpSpPr>
        <p:grpSpPr>
          <a:xfrm>
            <a:off x="0" y="6239434"/>
            <a:ext cx="12191997" cy="618565"/>
            <a:chOff x="0" y="0"/>
            <a:chExt cx="12192000" cy="6858000"/>
          </a:xfrm>
        </p:grpSpPr>
        <p:sp>
          <p:nvSpPr>
            <p:cNvPr id="19" name="Rectangle 18">
              <a:extLst>
                <a:ext uri="{FF2B5EF4-FFF2-40B4-BE49-F238E27FC236}">
                  <a16:creationId xmlns:a16="http://schemas.microsoft.com/office/drawing/2014/main" id="{5B8B8679-6B7C-B068-1947-969F6327FE87}"/>
                </a:ext>
              </a:extLst>
            </p:cNvPr>
            <p:cNvSpPr/>
            <p:nvPr/>
          </p:nvSpPr>
          <p:spPr>
            <a:xfrm>
              <a:off x="0" y="0"/>
              <a:ext cx="12192000"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51D08E8-D964-F83A-582A-EB1CAC6A22EB}"/>
                </a:ext>
              </a:extLst>
            </p:cNvPr>
            <p:cNvGrpSpPr/>
            <p:nvPr/>
          </p:nvGrpSpPr>
          <p:grpSpPr>
            <a:xfrm>
              <a:off x="4529957" y="0"/>
              <a:ext cx="7662043" cy="6858000"/>
              <a:chOff x="4529957" y="0"/>
              <a:chExt cx="7662043" cy="6858000"/>
            </a:xfrm>
          </p:grpSpPr>
          <p:sp>
            <p:nvSpPr>
              <p:cNvPr id="26" name="Parallelogram 25">
                <a:extLst>
                  <a:ext uri="{FF2B5EF4-FFF2-40B4-BE49-F238E27FC236}">
                    <a16:creationId xmlns:a16="http://schemas.microsoft.com/office/drawing/2014/main" id="{B87B901F-0F76-90BB-ED86-DDC10BDC94FE}"/>
                  </a:ext>
                </a:extLst>
              </p:cNvPr>
              <p:cNvSpPr/>
              <p:nvPr/>
            </p:nvSpPr>
            <p:spPr>
              <a:xfrm>
                <a:off x="4529957" y="0"/>
                <a:ext cx="7325711" cy="6858000"/>
              </a:xfrm>
              <a:prstGeom prst="parallelogram">
                <a:avLst>
                  <a:gd name="adj" fmla="val 36207"/>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1123CAE2-E014-3CA6-68F9-9FDB4E1A2FE5}"/>
                  </a:ext>
                </a:extLst>
              </p:cNvPr>
              <p:cNvSpPr/>
              <p:nvPr/>
            </p:nvSpPr>
            <p:spPr>
              <a:xfrm>
                <a:off x="7294179" y="0"/>
                <a:ext cx="4897821"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8" name="Group 27">
            <a:extLst>
              <a:ext uri="{FF2B5EF4-FFF2-40B4-BE49-F238E27FC236}">
                <a16:creationId xmlns:a16="http://schemas.microsoft.com/office/drawing/2014/main" id="{FACCB05E-663B-6A53-08ED-E61FF4512A0A}"/>
              </a:ext>
            </a:extLst>
          </p:cNvPr>
          <p:cNvGrpSpPr/>
          <p:nvPr/>
        </p:nvGrpSpPr>
        <p:grpSpPr>
          <a:xfrm>
            <a:off x="137019" y="6358476"/>
            <a:ext cx="4219142" cy="395869"/>
            <a:chOff x="974693" y="6379619"/>
            <a:chExt cx="4219142" cy="395869"/>
          </a:xfrm>
        </p:grpSpPr>
        <p:sp>
          <p:nvSpPr>
            <p:cNvPr id="29" name="TextBox 28">
              <a:extLst>
                <a:ext uri="{FF2B5EF4-FFF2-40B4-BE49-F238E27FC236}">
                  <a16:creationId xmlns:a16="http://schemas.microsoft.com/office/drawing/2014/main" id="{732B3462-4C66-F29E-6FCE-F4443335F4CF}"/>
                </a:ext>
              </a:extLst>
            </p:cNvPr>
            <p:cNvSpPr txBox="1"/>
            <p:nvPr/>
          </p:nvSpPr>
          <p:spPr>
            <a:xfrm>
              <a:off x="4234017" y="6379619"/>
              <a:ext cx="959818" cy="380480"/>
            </a:xfrm>
            <a:prstGeom prst="rect">
              <a:avLst/>
            </a:prstGeom>
            <a:solidFill>
              <a:schemeClr val="bg1"/>
            </a:solidFill>
          </p:spPr>
          <p:txBody>
            <a:bodyPr wrap="square" lIns="108000" tIns="36000" rIns="108000" bIns="36000" rtlCol="0">
              <a:spAutoFit/>
            </a:bodyPr>
            <a:lstStyle/>
            <a:p>
              <a:r>
                <a:rPr lang="en-US" sz="2000" b="1" dirty="0">
                  <a:solidFill>
                    <a:srgbClr val="00B0F0"/>
                  </a:solidFill>
                </a:rPr>
                <a:t>UNIT 3</a:t>
              </a:r>
            </a:p>
          </p:txBody>
        </p:sp>
        <p:sp>
          <p:nvSpPr>
            <p:cNvPr id="30" name="TextBox 29">
              <a:extLst>
                <a:ext uri="{FF2B5EF4-FFF2-40B4-BE49-F238E27FC236}">
                  <a16:creationId xmlns:a16="http://schemas.microsoft.com/office/drawing/2014/main" id="{9F4BE0D9-5870-012C-ACF4-FE94BBCA9A14}"/>
                </a:ext>
              </a:extLst>
            </p:cNvPr>
            <p:cNvSpPr txBox="1"/>
            <p:nvPr/>
          </p:nvSpPr>
          <p:spPr>
            <a:xfrm>
              <a:off x="974693" y="6379619"/>
              <a:ext cx="3259321" cy="395869"/>
            </a:xfrm>
            <a:prstGeom prst="rect">
              <a:avLst/>
            </a:prstGeom>
            <a:noFill/>
          </p:spPr>
          <p:txBody>
            <a:bodyPr wrap="square" lIns="108000" tIns="36000" rIns="108000" bIns="36000" rtlCol="0">
              <a:spAutoFit/>
            </a:bodyPr>
            <a:lstStyle/>
            <a:p>
              <a:r>
                <a:rPr lang="en-US" sz="2100" b="1" dirty="0">
                  <a:solidFill>
                    <a:schemeClr val="bg1"/>
                  </a:solidFill>
                </a:rPr>
                <a:t>BTEC NATIONAL BUSINESS</a:t>
              </a:r>
            </a:p>
          </p:txBody>
        </p:sp>
      </p:grpSp>
      <p:pic>
        <p:nvPicPr>
          <p:cNvPr id="31" name="Picture 30" descr="Logo&#10;&#10;Description automatically generated">
            <a:extLst>
              <a:ext uri="{FF2B5EF4-FFF2-40B4-BE49-F238E27FC236}">
                <a16:creationId xmlns:a16="http://schemas.microsoft.com/office/drawing/2014/main" id="{04510A1B-EA55-BFD7-15BE-A8599C01C3F8}"/>
              </a:ext>
            </a:extLst>
          </p:cNvPr>
          <p:cNvPicPr>
            <a:picLocks noChangeAspect="1"/>
          </p:cNvPicPr>
          <p:nvPr/>
        </p:nvPicPr>
        <p:blipFill>
          <a:blip r:embed="rId2"/>
          <a:stretch>
            <a:fillRect/>
          </a:stretch>
        </p:blipFill>
        <p:spPr>
          <a:xfrm>
            <a:off x="10643191" y="6348426"/>
            <a:ext cx="1212477" cy="369658"/>
          </a:xfrm>
          <a:prstGeom prst="rect">
            <a:avLst/>
          </a:prstGeom>
        </p:spPr>
      </p:pic>
      <p:pic>
        <p:nvPicPr>
          <p:cNvPr id="32" name="Picture 31" descr="Logo&#10;&#10;Description automatically generated">
            <a:extLst>
              <a:ext uri="{FF2B5EF4-FFF2-40B4-BE49-F238E27FC236}">
                <a16:creationId xmlns:a16="http://schemas.microsoft.com/office/drawing/2014/main" id="{3189B34F-DD9D-9DB5-57E6-3C9450350CB1}"/>
              </a:ext>
            </a:extLst>
          </p:cNvPr>
          <p:cNvPicPr>
            <a:picLocks noChangeAspect="1"/>
          </p:cNvPicPr>
          <p:nvPr/>
        </p:nvPicPr>
        <p:blipFill>
          <a:blip r:embed="rId3"/>
          <a:stretch>
            <a:fillRect/>
          </a:stretch>
        </p:blipFill>
        <p:spPr>
          <a:xfrm>
            <a:off x="4863349" y="6334759"/>
            <a:ext cx="1048717" cy="443302"/>
          </a:xfrm>
          <a:prstGeom prst="rect">
            <a:avLst/>
          </a:prstGeom>
        </p:spPr>
      </p:pic>
    </p:spTree>
    <p:extLst>
      <p:ext uri="{BB962C8B-B14F-4D97-AF65-F5344CB8AC3E}">
        <p14:creationId xmlns:p14="http://schemas.microsoft.com/office/powerpoint/2010/main" val="3678328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0BDB1B3-B89E-4435-8F1F-22BE18FEA06D}"/>
              </a:ext>
            </a:extLst>
          </p:cNvPr>
          <p:cNvSpPr/>
          <p:nvPr/>
        </p:nvSpPr>
        <p:spPr>
          <a:xfrm>
            <a:off x="2193269" y="318002"/>
            <a:ext cx="9364392" cy="1373638"/>
          </a:xfrm>
          <a:prstGeom prst="rect">
            <a:avLst/>
          </a:prstGeom>
          <a:solidFill>
            <a:srgbClr val="00B0F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THE PERSONAL FINANCE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CONSULTANTS</a:t>
            </a:r>
          </a:p>
        </p:txBody>
      </p:sp>
      <p:pic>
        <p:nvPicPr>
          <p:cNvPr id="3" name="Guiton Sketch - Kevin MacLeod">
            <a:hlinkClick r:id="" action="ppaction://media"/>
            <a:extLst>
              <a:ext uri="{FF2B5EF4-FFF2-40B4-BE49-F238E27FC236}">
                <a16:creationId xmlns:a16="http://schemas.microsoft.com/office/drawing/2014/main" id="{F5E0518F-04E9-4971-BDF9-1B536FA79C30}"/>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2378442" y="0"/>
            <a:ext cx="406400" cy="406400"/>
          </a:xfrm>
          <a:prstGeom prst="rect">
            <a:avLst/>
          </a:prstGeom>
        </p:spPr>
      </p:pic>
      <p:pic>
        <p:nvPicPr>
          <p:cNvPr id="20" name="Picture 19" descr="Logo&#10;&#10;Description automatically generated">
            <a:extLst>
              <a:ext uri="{FF2B5EF4-FFF2-40B4-BE49-F238E27FC236}">
                <a16:creationId xmlns:a16="http://schemas.microsoft.com/office/drawing/2014/main" id="{A1EC63E8-9D7E-44AD-8743-E26AF9AF047D}"/>
              </a:ext>
            </a:extLst>
          </p:cNvPr>
          <p:cNvPicPr>
            <a:picLocks noChangeAspect="1"/>
          </p:cNvPicPr>
          <p:nvPr/>
        </p:nvPicPr>
        <p:blipFill>
          <a:blip r:embed="rId7"/>
          <a:stretch>
            <a:fillRect/>
          </a:stretch>
        </p:blipFill>
        <p:spPr>
          <a:xfrm>
            <a:off x="10643191" y="6348426"/>
            <a:ext cx="1212477" cy="369658"/>
          </a:xfrm>
          <a:prstGeom prst="rect">
            <a:avLst/>
          </a:prstGeom>
        </p:spPr>
      </p:pic>
      <p:pic>
        <p:nvPicPr>
          <p:cNvPr id="31" name="Picture 30" descr="Logo&#10;&#10;Description automatically generated">
            <a:extLst>
              <a:ext uri="{FF2B5EF4-FFF2-40B4-BE49-F238E27FC236}">
                <a16:creationId xmlns:a16="http://schemas.microsoft.com/office/drawing/2014/main" id="{F93A2568-05BB-43A6-9E03-6A3BD383799C}"/>
              </a:ext>
            </a:extLst>
          </p:cNvPr>
          <p:cNvPicPr>
            <a:picLocks noChangeAspect="1"/>
          </p:cNvPicPr>
          <p:nvPr/>
        </p:nvPicPr>
        <p:blipFill>
          <a:blip r:embed="rId7"/>
          <a:stretch>
            <a:fillRect/>
          </a:stretch>
        </p:blipFill>
        <p:spPr>
          <a:xfrm>
            <a:off x="10643191" y="6348426"/>
            <a:ext cx="1212477" cy="369658"/>
          </a:xfrm>
          <a:prstGeom prst="rect">
            <a:avLst/>
          </a:prstGeom>
        </p:spPr>
      </p:pic>
      <p:pic>
        <p:nvPicPr>
          <p:cNvPr id="18" name="Picture 17">
            <a:extLst>
              <a:ext uri="{FF2B5EF4-FFF2-40B4-BE49-F238E27FC236}">
                <a16:creationId xmlns:a16="http://schemas.microsoft.com/office/drawing/2014/main" id="{103CF3C9-6559-1DB5-5BF3-CED4F5CD0324}"/>
              </a:ext>
            </a:extLst>
          </p:cNvPr>
          <p:cNvPicPr>
            <a:picLocks noChangeAspect="1"/>
          </p:cNvPicPr>
          <p:nvPr/>
        </p:nvPicPr>
        <p:blipFill>
          <a:blip r:embed="rId8"/>
          <a:stretch>
            <a:fillRect/>
          </a:stretch>
        </p:blipFill>
        <p:spPr>
          <a:xfrm>
            <a:off x="2451650" y="533270"/>
            <a:ext cx="1548511" cy="963974"/>
          </a:xfrm>
          <a:prstGeom prst="rect">
            <a:avLst/>
          </a:prstGeom>
        </p:spPr>
      </p:pic>
      <p:cxnSp>
        <p:nvCxnSpPr>
          <p:cNvPr id="2" name="Straight Connector 1">
            <a:extLst>
              <a:ext uri="{FF2B5EF4-FFF2-40B4-BE49-F238E27FC236}">
                <a16:creationId xmlns:a16="http://schemas.microsoft.com/office/drawing/2014/main" id="{7311FDE0-9DE8-8A11-5D11-B9B55C5206BA}"/>
              </a:ext>
            </a:extLst>
          </p:cNvPr>
          <p:cNvCxnSpPr/>
          <p:nvPr/>
        </p:nvCxnSpPr>
        <p:spPr>
          <a:xfrm>
            <a:off x="1856961" y="0"/>
            <a:ext cx="0" cy="6239434"/>
          </a:xfrm>
          <a:prstGeom prst="line">
            <a:avLst/>
          </a:prstGeom>
          <a:ln w="127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2F209392-9829-67C1-1CBE-DE5C0FFD9417}"/>
              </a:ext>
            </a:extLst>
          </p:cNvPr>
          <p:cNvGrpSpPr/>
          <p:nvPr/>
        </p:nvGrpSpPr>
        <p:grpSpPr>
          <a:xfrm>
            <a:off x="0" y="6239434"/>
            <a:ext cx="12191997" cy="618565"/>
            <a:chOff x="0" y="0"/>
            <a:chExt cx="12192000" cy="6858000"/>
          </a:xfrm>
        </p:grpSpPr>
        <p:sp>
          <p:nvSpPr>
            <p:cNvPr id="5" name="Rectangle 4">
              <a:extLst>
                <a:ext uri="{FF2B5EF4-FFF2-40B4-BE49-F238E27FC236}">
                  <a16:creationId xmlns:a16="http://schemas.microsoft.com/office/drawing/2014/main" id="{44FF49F1-D7ED-208E-D97B-0611112F04FE}"/>
                </a:ext>
              </a:extLst>
            </p:cNvPr>
            <p:cNvSpPr/>
            <p:nvPr/>
          </p:nvSpPr>
          <p:spPr>
            <a:xfrm>
              <a:off x="0" y="0"/>
              <a:ext cx="12192000"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0161C827-D140-07F3-B618-EF46AB8ABDD3}"/>
                </a:ext>
              </a:extLst>
            </p:cNvPr>
            <p:cNvGrpSpPr/>
            <p:nvPr/>
          </p:nvGrpSpPr>
          <p:grpSpPr>
            <a:xfrm>
              <a:off x="4529957" y="0"/>
              <a:ext cx="7662043" cy="6858000"/>
              <a:chOff x="4529957" y="0"/>
              <a:chExt cx="7662043" cy="6858000"/>
            </a:xfrm>
          </p:grpSpPr>
          <p:sp>
            <p:nvSpPr>
              <p:cNvPr id="7" name="Parallelogram 6">
                <a:extLst>
                  <a:ext uri="{FF2B5EF4-FFF2-40B4-BE49-F238E27FC236}">
                    <a16:creationId xmlns:a16="http://schemas.microsoft.com/office/drawing/2014/main" id="{A9653008-AF25-9ADC-09CB-F45B6E187446}"/>
                  </a:ext>
                </a:extLst>
              </p:cNvPr>
              <p:cNvSpPr/>
              <p:nvPr/>
            </p:nvSpPr>
            <p:spPr>
              <a:xfrm>
                <a:off x="4529957" y="0"/>
                <a:ext cx="7325711" cy="6858000"/>
              </a:xfrm>
              <a:prstGeom prst="parallelogram">
                <a:avLst>
                  <a:gd name="adj" fmla="val 36207"/>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C0439AD-2984-2BF9-E0E6-037CA195030B}"/>
                  </a:ext>
                </a:extLst>
              </p:cNvPr>
              <p:cNvSpPr/>
              <p:nvPr/>
            </p:nvSpPr>
            <p:spPr>
              <a:xfrm>
                <a:off x="7294179" y="0"/>
                <a:ext cx="4897821"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 name="Group 8">
            <a:extLst>
              <a:ext uri="{FF2B5EF4-FFF2-40B4-BE49-F238E27FC236}">
                <a16:creationId xmlns:a16="http://schemas.microsoft.com/office/drawing/2014/main" id="{02506B74-3C71-D8C5-0C67-6F89B0653B2C}"/>
              </a:ext>
            </a:extLst>
          </p:cNvPr>
          <p:cNvGrpSpPr/>
          <p:nvPr/>
        </p:nvGrpSpPr>
        <p:grpSpPr>
          <a:xfrm>
            <a:off x="137019" y="6358476"/>
            <a:ext cx="4219142" cy="395869"/>
            <a:chOff x="974693" y="6379619"/>
            <a:chExt cx="4219142" cy="395869"/>
          </a:xfrm>
        </p:grpSpPr>
        <p:sp>
          <p:nvSpPr>
            <p:cNvPr id="10" name="TextBox 9">
              <a:extLst>
                <a:ext uri="{FF2B5EF4-FFF2-40B4-BE49-F238E27FC236}">
                  <a16:creationId xmlns:a16="http://schemas.microsoft.com/office/drawing/2014/main" id="{F03F318F-D78F-B874-18D9-4F90D8FFF369}"/>
                </a:ext>
              </a:extLst>
            </p:cNvPr>
            <p:cNvSpPr txBox="1"/>
            <p:nvPr/>
          </p:nvSpPr>
          <p:spPr>
            <a:xfrm>
              <a:off x="4234017" y="6379619"/>
              <a:ext cx="959818" cy="380480"/>
            </a:xfrm>
            <a:prstGeom prst="rect">
              <a:avLst/>
            </a:prstGeom>
            <a:solidFill>
              <a:schemeClr val="bg1"/>
            </a:solidFill>
          </p:spPr>
          <p:txBody>
            <a:bodyPr wrap="square" lIns="108000" tIns="36000" rIns="108000" bIns="36000" rtlCol="0">
              <a:spAutoFit/>
            </a:bodyPr>
            <a:lstStyle/>
            <a:p>
              <a:r>
                <a:rPr lang="en-US" sz="2000" b="1" dirty="0">
                  <a:solidFill>
                    <a:srgbClr val="00B0F0"/>
                  </a:solidFill>
                </a:rPr>
                <a:t>UNIT 3</a:t>
              </a:r>
            </a:p>
          </p:txBody>
        </p:sp>
        <p:sp>
          <p:nvSpPr>
            <p:cNvPr id="13" name="TextBox 12">
              <a:extLst>
                <a:ext uri="{FF2B5EF4-FFF2-40B4-BE49-F238E27FC236}">
                  <a16:creationId xmlns:a16="http://schemas.microsoft.com/office/drawing/2014/main" id="{E164F920-ADEF-2ED0-6D5B-283CE98BE13C}"/>
                </a:ext>
              </a:extLst>
            </p:cNvPr>
            <p:cNvSpPr txBox="1"/>
            <p:nvPr/>
          </p:nvSpPr>
          <p:spPr>
            <a:xfrm>
              <a:off x="974693" y="6379619"/>
              <a:ext cx="3259321" cy="395869"/>
            </a:xfrm>
            <a:prstGeom prst="rect">
              <a:avLst/>
            </a:prstGeom>
            <a:noFill/>
          </p:spPr>
          <p:txBody>
            <a:bodyPr wrap="square" lIns="108000" tIns="36000" rIns="108000" bIns="36000" rtlCol="0">
              <a:spAutoFit/>
            </a:bodyPr>
            <a:lstStyle/>
            <a:p>
              <a:r>
                <a:rPr lang="en-US" sz="2100" b="1" dirty="0">
                  <a:solidFill>
                    <a:schemeClr val="bg1"/>
                  </a:solidFill>
                </a:rPr>
                <a:t>BTEC NATIONAL BUSINESS</a:t>
              </a:r>
            </a:p>
          </p:txBody>
        </p:sp>
      </p:grpSp>
      <p:pic>
        <p:nvPicPr>
          <p:cNvPr id="14" name="Picture 13" descr="Logo&#10;&#10;Description automatically generated">
            <a:extLst>
              <a:ext uri="{FF2B5EF4-FFF2-40B4-BE49-F238E27FC236}">
                <a16:creationId xmlns:a16="http://schemas.microsoft.com/office/drawing/2014/main" id="{0D7D1B64-DBBC-7DF2-01BE-A9AF707F2882}"/>
              </a:ext>
            </a:extLst>
          </p:cNvPr>
          <p:cNvPicPr>
            <a:picLocks noChangeAspect="1"/>
          </p:cNvPicPr>
          <p:nvPr/>
        </p:nvPicPr>
        <p:blipFill>
          <a:blip r:embed="rId7"/>
          <a:stretch>
            <a:fillRect/>
          </a:stretch>
        </p:blipFill>
        <p:spPr>
          <a:xfrm>
            <a:off x="10643191" y="6348426"/>
            <a:ext cx="1212477" cy="369658"/>
          </a:xfrm>
          <a:prstGeom prst="rect">
            <a:avLst/>
          </a:prstGeom>
        </p:spPr>
      </p:pic>
      <p:pic>
        <p:nvPicPr>
          <p:cNvPr id="15" name="Picture 14" descr="Logo&#10;&#10;Description automatically generated">
            <a:extLst>
              <a:ext uri="{FF2B5EF4-FFF2-40B4-BE49-F238E27FC236}">
                <a16:creationId xmlns:a16="http://schemas.microsoft.com/office/drawing/2014/main" id="{A3E96948-9BD1-6B3A-F5A7-ABA47F2114D5}"/>
              </a:ext>
            </a:extLst>
          </p:cNvPr>
          <p:cNvPicPr>
            <a:picLocks noChangeAspect="1"/>
          </p:cNvPicPr>
          <p:nvPr/>
        </p:nvPicPr>
        <p:blipFill>
          <a:blip r:embed="rId9"/>
          <a:stretch>
            <a:fillRect/>
          </a:stretch>
        </p:blipFill>
        <p:spPr>
          <a:xfrm>
            <a:off x="4863349" y="6334759"/>
            <a:ext cx="1048717" cy="443302"/>
          </a:xfrm>
          <a:prstGeom prst="rect">
            <a:avLst/>
          </a:prstGeom>
        </p:spPr>
      </p:pic>
      <p:grpSp>
        <p:nvGrpSpPr>
          <p:cNvPr id="23" name="Group 22">
            <a:extLst>
              <a:ext uri="{FF2B5EF4-FFF2-40B4-BE49-F238E27FC236}">
                <a16:creationId xmlns:a16="http://schemas.microsoft.com/office/drawing/2014/main" id="{64070476-F9A6-5AD7-8358-5C117B1FE020}"/>
              </a:ext>
            </a:extLst>
          </p:cNvPr>
          <p:cNvGrpSpPr/>
          <p:nvPr/>
        </p:nvGrpSpPr>
        <p:grpSpPr>
          <a:xfrm>
            <a:off x="2148523" y="1856108"/>
            <a:ext cx="9339898" cy="3000544"/>
            <a:chOff x="2148523" y="1856108"/>
            <a:chExt cx="9339898" cy="3000544"/>
          </a:xfrm>
        </p:grpSpPr>
        <p:sp>
          <p:nvSpPr>
            <p:cNvPr id="12" name="Rectangle 11">
              <a:extLst>
                <a:ext uri="{FF2B5EF4-FFF2-40B4-BE49-F238E27FC236}">
                  <a16:creationId xmlns:a16="http://schemas.microsoft.com/office/drawing/2014/main" id="{C62D3902-4253-4323-95FC-CB607C9F74DA}"/>
                </a:ext>
              </a:extLst>
            </p:cNvPr>
            <p:cNvSpPr/>
            <p:nvPr/>
          </p:nvSpPr>
          <p:spPr>
            <a:xfrm>
              <a:off x="4356161" y="2017697"/>
              <a:ext cx="7132260" cy="2800856"/>
            </a:xfrm>
            <a:prstGeom prst="rec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a:noFill/>
                  </a:ln>
                  <a:solidFill>
                    <a:prstClr val="black"/>
                  </a:solidFill>
                  <a:effectLst/>
                  <a:uLnTx/>
                  <a:uFillTx/>
                  <a:latin typeface="Calibri" panose="020F0502020204030204"/>
                  <a:ea typeface="+mn-ea"/>
                  <a:cs typeface="+mn-cs"/>
                </a:rPr>
                <a:t>Grace is 18 years old. She is going </a:t>
              </a:r>
              <a:r>
                <a:rPr lang="en-US" sz="2400" dirty="0">
                  <a:solidFill>
                    <a:prstClr val="black"/>
                  </a:solidFill>
                  <a:latin typeface="Calibri" panose="020F0502020204030204"/>
                </a:rPr>
                <a:t>into </a:t>
              </a:r>
              <a:r>
                <a:rPr kumimoji="0" lang="en-US" sz="2400" i="0" u="none" strike="noStrike" kern="1200" cap="none" spc="0" normalizeH="0" baseline="0" noProof="0" dirty="0">
                  <a:ln>
                    <a:noFill/>
                  </a:ln>
                  <a:solidFill>
                    <a:prstClr val="black"/>
                  </a:solidFill>
                  <a:effectLst/>
                  <a:uLnTx/>
                  <a:uFillTx/>
                  <a:latin typeface="Calibri" panose="020F0502020204030204"/>
                  <a:ea typeface="+mn-ea"/>
                  <a:cs typeface="+mn-cs"/>
                </a:rPr>
                <a:t>higher education later this year and wants to open a student bank account. </a:t>
              </a:r>
              <a:r>
                <a:rPr lang="en-US" sz="2400" dirty="0">
                  <a:solidFill>
                    <a:prstClr val="black"/>
                  </a:solidFill>
                  <a:latin typeface="Calibri" panose="020F0502020204030204"/>
                </a:rPr>
                <a:t>Grace has limited savings and</a:t>
              </a:r>
              <a:r>
                <a:rPr kumimoji="0" lang="en-US" sz="2400" i="0" u="none" strike="noStrike" kern="1200" cap="none" spc="0" normalizeH="0" baseline="0" noProof="0" dirty="0">
                  <a:ln>
                    <a:noFill/>
                  </a:ln>
                  <a:solidFill>
                    <a:prstClr val="black"/>
                  </a:solidFill>
                  <a:effectLst/>
                  <a:uLnTx/>
                  <a:uFillTx/>
                  <a:latin typeface="Calibri" panose="020F0502020204030204"/>
                  <a:ea typeface="+mn-ea"/>
                  <a:cs typeface="+mn-cs"/>
                </a:rPr>
                <a:t> expects to have to work part-time whilst studying. Grace finds it hard to budget for her personal expenditure and often finds herself asking her parents for a “loan”. When not studying hard, Grace loves travelling and shopping.</a:t>
              </a:r>
            </a:p>
          </p:txBody>
        </p:sp>
        <p:pic>
          <p:nvPicPr>
            <p:cNvPr id="53" name="Picture 52">
              <a:extLst>
                <a:ext uri="{FF2B5EF4-FFF2-40B4-BE49-F238E27FC236}">
                  <a16:creationId xmlns:a16="http://schemas.microsoft.com/office/drawing/2014/main" id="{64E45172-3BDA-E1A4-3920-E2AA0249C6EC}"/>
                </a:ext>
              </a:extLst>
            </p:cNvPr>
            <p:cNvPicPr>
              <a:picLocks noChangeAspect="1"/>
            </p:cNvPicPr>
            <p:nvPr/>
          </p:nvPicPr>
          <p:blipFill>
            <a:blip r:embed="rId10"/>
            <a:srcRect/>
            <a:stretch/>
          </p:blipFill>
          <p:spPr>
            <a:xfrm>
              <a:off x="2148523" y="1856108"/>
              <a:ext cx="2125385" cy="3000544"/>
            </a:xfrm>
            <a:prstGeom prst="rect">
              <a:avLst/>
            </a:prstGeom>
          </p:spPr>
        </p:pic>
      </p:grpSp>
      <p:sp>
        <p:nvSpPr>
          <p:cNvPr id="54" name="Rectangle 53">
            <a:extLst>
              <a:ext uri="{FF2B5EF4-FFF2-40B4-BE49-F238E27FC236}">
                <a16:creationId xmlns:a16="http://schemas.microsoft.com/office/drawing/2014/main" id="{0A13D7E0-066A-68DB-BEC9-DFE239974BF8}"/>
              </a:ext>
            </a:extLst>
          </p:cNvPr>
          <p:cNvSpPr/>
          <p:nvPr/>
        </p:nvSpPr>
        <p:spPr>
          <a:xfrm>
            <a:off x="2193269" y="5067300"/>
            <a:ext cx="9364392" cy="952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t>What factors should Grace consider when deciding which student bank account is best for her?</a:t>
            </a:r>
          </a:p>
        </p:txBody>
      </p:sp>
      <p:pic>
        <p:nvPicPr>
          <p:cNvPr id="16" name="ES_WhenSomedayCame.mp3">
            <a:hlinkClick r:id="" action="ppaction://media"/>
            <a:extLst>
              <a:ext uri="{FF2B5EF4-FFF2-40B4-BE49-F238E27FC236}">
                <a16:creationId xmlns:a16="http://schemas.microsoft.com/office/drawing/2014/main" id="{D5BE7BC8-8911-7CFB-78BD-54C13752B459}"/>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0278110" y="469424"/>
            <a:ext cx="812800" cy="812800"/>
          </a:xfrm>
          <a:prstGeom prst="rect">
            <a:avLst/>
          </a:prstGeom>
        </p:spPr>
      </p:pic>
      <p:sp>
        <p:nvSpPr>
          <p:cNvPr id="17" name="Oval 16">
            <a:extLst>
              <a:ext uri="{FF2B5EF4-FFF2-40B4-BE49-F238E27FC236}">
                <a16:creationId xmlns:a16="http://schemas.microsoft.com/office/drawing/2014/main" id="{1D877368-0910-A616-9E53-889AB3D8F98B}"/>
              </a:ext>
            </a:extLst>
          </p:cNvPr>
          <p:cNvSpPr/>
          <p:nvPr/>
        </p:nvSpPr>
        <p:spPr>
          <a:xfrm>
            <a:off x="10055767" y="382407"/>
            <a:ext cx="1242153" cy="124215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Picture 18" descr="A picture containing white, photo, black, plate&#10;&#10;Description automatically generated">
            <a:extLst>
              <a:ext uri="{FF2B5EF4-FFF2-40B4-BE49-F238E27FC236}">
                <a16:creationId xmlns:a16="http://schemas.microsoft.com/office/drawing/2014/main" id="{79B92863-C1A9-4E13-A7E6-1362C17C7518}"/>
              </a:ext>
            </a:extLst>
          </p:cNvPr>
          <p:cNvPicPr>
            <a:picLocks noChangeAspect="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096500" y="400577"/>
            <a:ext cx="1176020" cy="1205813"/>
          </a:xfrm>
          <a:prstGeom prst="rect">
            <a:avLst/>
          </a:prstGeom>
        </p:spPr>
      </p:pic>
      <p:pic>
        <p:nvPicPr>
          <p:cNvPr id="21" name="Picture 20">
            <a:extLst>
              <a:ext uri="{FF2B5EF4-FFF2-40B4-BE49-F238E27FC236}">
                <a16:creationId xmlns:a16="http://schemas.microsoft.com/office/drawing/2014/main" id="{CEBECBDB-4F7C-0A3B-D82D-6247952CEB70}"/>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650456" y="373483"/>
            <a:ext cx="68108" cy="1260000"/>
          </a:xfrm>
          <a:prstGeom prst="rect">
            <a:avLst/>
          </a:prstGeom>
        </p:spPr>
      </p:pic>
      <p:sp>
        <p:nvSpPr>
          <p:cNvPr id="22" name="Oval 21">
            <a:extLst>
              <a:ext uri="{FF2B5EF4-FFF2-40B4-BE49-F238E27FC236}">
                <a16:creationId xmlns:a16="http://schemas.microsoft.com/office/drawing/2014/main" id="{52DA93B1-65BA-EAD9-671C-5B66380B5287}"/>
              </a:ext>
            </a:extLst>
          </p:cNvPr>
          <p:cNvSpPr/>
          <p:nvPr/>
        </p:nvSpPr>
        <p:spPr>
          <a:xfrm>
            <a:off x="10594510" y="913483"/>
            <a:ext cx="180000" cy="180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68124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1600000">
                                      <p:cBhvr>
                                        <p:cTn id="14" dur="60000" fill="hold"/>
                                        <p:tgtEl>
                                          <p:spTgt spid="21"/>
                                        </p:tgtEl>
                                        <p:attrNameLst>
                                          <p:attrName>r</p:attrName>
                                        </p:attrNameLst>
                                      </p:cBhvr>
                                    </p:animRot>
                                  </p:childTnLst>
                                </p:cTn>
                              </p:par>
                              <p:par>
                                <p:cTn id="15" presetID="1" presetClass="mediacall" presetSubtype="0" fill="hold" nodeType="withEffect">
                                  <p:stCondLst>
                                    <p:cond delay="0"/>
                                  </p:stCondLst>
                                  <p:childTnLst>
                                    <p:cmd type="call" cmd="playFrom(0.0)">
                                      <p:cBhvr>
                                        <p:cTn id="16" dur="60576"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cond evt="onNext" delay="0">
                      <p:tgtEl>
                        <p:sldTgt/>
                      </p:tgtEl>
                    </p:cond>
                  </p:endCondLst>
                </p:cTn>
                <p:tgtEl>
                  <p:spTgt spid="3"/>
                </p:tgtEl>
              </p:cMediaNode>
            </p:audio>
            <p:audio>
              <p:cMediaNode vol="80000">
                <p:cTn id="18" fill="hold" display="0">
                  <p:stCondLst>
                    <p:cond delay="indefinite"/>
                  </p:stCondLst>
                  <p:endCondLst>
                    <p:cond evt="onStopAudio" delay="0">
                      <p:tgtEl>
                        <p:sldTgt/>
                      </p:tgtEl>
                    </p:cond>
                  </p:endCondLst>
                </p:cTn>
                <p:tgtEl>
                  <p:spTgt spid="16"/>
                </p:tgtEl>
              </p:cMediaNode>
            </p:audio>
          </p:childTnLst>
        </p:cTn>
      </p:par>
    </p:tnLst>
    <p:bldLst>
      <p:bldP spid="5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w 3">
            <a:extLst>
              <a:ext uri="{FF2B5EF4-FFF2-40B4-BE49-F238E27FC236}">
                <a16:creationId xmlns:a16="http://schemas.microsoft.com/office/drawing/2014/main" id="{CC9852CC-2B1A-49F8-9A47-1083C4206833}"/>
              </a:ext>
            </a:extLst>
          </p:cNvPr>
          <p:cNvSpPr/>
          <p:nvPr/>
        </p:nvSpPr>
        <p:spPr>
          <a:xfrm>
            <a:off x="2201242" y="3026445"/>
            <a:ext cx="1545398" cy="825500"/>
          </a:xfrm>
          <a:prstGeom prst="homePlate">
            <a:avLst/>
          </a:prstGeom>
          <a:solidFill>
            <a:srgbClr val="049E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6600" b="1" i="0" u="none" strike="noStrike" kern="1200" cap="none" spc="0" normalizeH="0" baseline="0" noProof="0" dirty="0">
                <a:ln>
                  <a:noFill/>
                </a:ln>
                <a:solidFill>
                  <a:srgbClr val="FFFFFF"/>
                </a:solidFill>
                <a:effectLst/>
                <a:uLnTx/>
                <a:uFillTx/>
                <a:latin typeface="Calibri" panose="020F0502020204030204"/>
                <a:ea typeface="+mn-ea"/>
                <a:cs typeface="+mn-cs"/>
              </a:rPr>
              <a:t>1</a:t>
            </a:r>
          </a:p>
        </p:txBody>
      </p:sp>
      <p:sp>
        <p:nvSpPr>
          <p:cNvPr id="10" name="Arrow 9">
            <a:extLst>
              <a:ext uri="{FF2B5EF4-FFF2-40B4-BE49-F238E27FC236}">
                <a16:creationId xmlns:a16="http://schemas.microsoft.com/office/drawing/2014/main" id="{785CB3E8-00A2-49ED-A06D-74294DB25AC5}"/>
              </a:ext>
            </a:extLst>
          </p:cNvPr>
          <p:cNvSpPr/>
          <p:nvPr/>
        </p:nvSpPr>
        <p:spPr>
          <a:xfrm>
            <a:off x="2201242" y="4101279"/>
            <a:ext cx="1545398" cy="825500"/>
          </a:xfrm>
          <a:prstGeom prst="homePlate">
            <a:avLst/>
          </a:prstGeom>
          <a:solidFill>
            <a:srgbClr val="049E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6600" b="1" i="0" u="none" strike="noStrike" kern="1200" cap="none" spc="0" normalizeH="0" baseline="0" noProof="0" dirty="0">
                <a:ln>
                  <a:noFill/>
                </a:ln>
                <a:solidFill>
                  <a:srgbClr val="FFFFFF"/>
                </a:solidFill>
                <a:effectLst/>
                <a:uLnTx/>
                <a:uFillTx/>
                <a:latin typeface="Calibri" panose="020F0502020204030204"/>
                <a:ea typeface="+mn-ea"/>
                <a:cs typeface="+mn-cs"/>
              </a:rPr>
              <a:t>2</a:t>
            </a:r>
          </a:p>
        </p:txBody>
      </p:sp>
      <p:sp>
        <p:nvSpPr>
          <p:cNvPr id="13" name="Arrow 12">
            <a:extLst>
              <a:ext uri="{FF2B5EF4-FFF2-40B4-BE49-F238E27FC236}">
                <a16:creationId xmlns:a16="http://schemas.microsoft.com/office/drawing/2014/main" id="{96AC9A8C-C032-435E-97EA-6AAD31E9FA35}"/>
              </a:ext>
            </a:extLst>
          </p:cNvPr>
          <p:cNvSpPr/>
          <p:nvPr/>
        </p:nvSpPr>
        <p:spPr>
          <a:xfrm>
            <a:off x="2201242" y="5183254"/>
            <a:ext cx="1545398" cy="825500"/>
          </a:xfrm>
          <a:prstGeom prst="homePlate">
            <a:avLst/>
          </a:prstGeom>
          <a:solidFill>
            <a:srgbClr val="049E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6600" b="1" i="0" u="none" strike="noStrike" kern="1200" cap="none" spc="0" normalizeH="0" baseline="0" noProof="0" dirty="0">
                <a:ln>
                  <a:noFill/>
                </a:ln>
                <a:solidFill>
                  <a:srgbClr val="FFFFFF"/>
                </a:solidFill>
                <a:effectLst/>
                <a:uLnTx/>
                <a:uFillTx/>
                <a:latin typeface="Calibri" panose="020F0502020204030204"/>
                <a:ea typeface="+mn-ea"/>
                <a:cs typeface="+mn-cs"/>
              </a:rPr>
              <a:t>3</a:t>
            </a:r>
          </a:p>
        </p:txBody>
      </p:sp>
      <p:sp>
        <p:nvSpPr>
          <p:cNvPr id="14" name="Rectangle 13">
            <a:extLst>
              <a:ext uri="{FF2B5EF4-FFF2-40B4-BE49-F238E27FC236}">
                <a16:creationId xmlns:a16="http://schemas.microsoft.com/office/drawing/2014/main" id="{C5BCA3A0-8674-4E34-83E4-4F75705D774C}"/>
              </a:ext>
            </a:extLst>
          </p:cNvPr>
          <p:cNvSpPr/>
          <p:nvPr/>
        </p:nvSpPr>
        <p:spPr>
          <a:xfrm>
            <a:off x="3746639" y="2994953"/>
            <a:ext cx="6426057" cy="879342"/>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r>
              <a:rPr lang="en-US" sz="2000" b="1" dirty="0">
                <a:solidFill>
                  <a:prstClr val="black"/>
                </a:solidFill>
                <a:latin typeface="Calibri" panose="020F0502020204030204"/>
              </a:rPr>
              <a:t>Overdraft limit and terms</a:t>
            </a:r>
            <a:r>
              <a:rPr lang="en-US" sz="2000" b="1" dirty="0">
                <a:solidFill>
                  <a:prstClr val="black"/>
                </a:solidFill>
              </a:rPr>
              <a:t>. </a:t>
            </a:r>
            <a:r>
              <a:rPr lang="en-US" sz="2000" dirty="0">
                <a:solidFill>
                  <a:prstClr val="black"/>
                </a:solidFill>
              </a:rPr>
              <a:t>Student accounts usually offer overdraft facilities, which can be useful for students who may struggle to budget their money effectively.</a:t>
            </a:r>
            <a:endParaRPr kumimoji="0" lang="en-US" sz="2000" i="0" u="none" strike="noStrike" kern="1200" cap="none" spc="0" normalizeH="0" baseline="0" noProof="0" dirty="0">
              <a:ln>
                <a:noFill/>
              </a:ln>
              <a:solidFill>
                <a:prstClr val="black"/>
              </a:solidFill>
              <a:effectLst/>
              <a:uLnTx/>
              <a:uFillTx/>
              <a:latin typeface="Calibri" panose="020F0502020204030204"/>
            </a:endParaRPr>
          </a:p>
        </p:txBody>
      </p:sp>
      <p:sp>
        <p:nvSpPr>
          <p:cNvPr id="15" name="Rectangle 14">
            <a:extLst>
              <a:ext uri="{FF2B5EF4-FFF2-40B4-BE49-F238E27FC236}">
                <a16:creationId xmlns:a16="http://schemas.microsoft.com/office/drawing/2014/main" id="{EB2DB88C-C403-4023-8640-6BADB57D33EB}"/>
              </a:ext>
            </a:extLst>
          </p:cNvPr>
          <p:cNvSpPr/>
          <p:nvPr/>
        </p:nvSpPr>
        <p:spPr>
          <a:xfrm>
            <a:off x="3738603" y="3955179"/>
            <a:ext cx="5980779" cy="117626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r>
              <a:rPr lang="en-US" sz="2000" b="1" dirty="0">
                <a:solidFill>
                  <a:prstClr val="black"/>
                </a:solidFill>
              </a:rPr>
              <a:t>Fees and charges. </a:t>
            </a:r>
            <a:r>
              <a:rPr lang="en-US" sz="2000" dirty="0">
                <a:solidFill>
                  <a:prstClr val="black"/>
                </a:solidFill>
              </a:rPr>
              <a:t>Grace should check for any fees and charges associated with the account, such as monthly maintenance fees or ATM withdrawal fees.</a:t>
            </a:r>
          </a:p>
        </p:txBody>
      </p:sp>
      <p:sp>
        <p:nvSpPr>
          <p:cNvPr id="17" name="Rectangle 16">
            <a:extLst>
              <a:ext uri="{FF2B5EF4-FFF2-40B4-BE49-F238E27FC236}">
                <a16:creationId xmlns:a16="http://schemas.microsoft.com/office/drawing/2014/main" id="{D25EF94E-129B-4907-957E-196697AFB9AB}"/>
              </a:ext>
            </a:extLst>
          </p:cNvPr>
          <p:cNvSpPr/>
          <p:nvPr/>
        </p:nvSpPr>
        <p:spPr>
          <a:xfrm>
            <a:off x="3738602" y="5110723"/>
            <a:ext cx="6230127" cy="879343"/>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defRPr/>
            </a:pPr>
            <a:r>
              <a:rPr lang="en-US" sz="2000" b="1" dirty="0">
                <a:solidFill>
                  <a:prstClr val="black"/>
                </a:solidFill>
              </a:rPr>
              <a:t>Perks and rewards. </a:t>
            </a:r>
            <a:r>
              <a:rPr lang="en-US" sz="2000" dirty="0">
                <a:solidFill>
                  <a:prstClr val="black"/>
                </a:solidFill>
              </a:rPr>
              <a:t>student bank accounts come with perks and rewards such as discounts on certain products or services, or cashback on certain types of purchases.</a:t>
            </a:r>
          </a:p>
        </p:txBody>
      </p:sp>
      <p:sp>
        <p:nvSpPr>
          <p:cNvPr id="22" name="Rectangle 21">
            <a:extLst>
              <a:ext uri="{FF2B5EF4-FFF2-40B4-BE49-F238E27FC236}">
                <a16:creationId xmlns:a16="http://schemas.microsoft.com/office/drawing/2014/main" id="{8F134A5D-49B4-7C84-02CB-6688DEE2A5E1}"/>
              </a:ext>
            </a:extLst>
          </p:cNvPr>
          <p:cNvSpPr/>
          <p:nvPr/>
        </p:nvSpPr>
        <p:spPr>
          <a:xfrm>
            <a:off x="2193269" y="1878732"/>
            <a:ext cx="9356339" cy="763689"/>
          </a:xfrm>
          <a:prstGeom prst="rect">
            <a:avLst/>
          </a:prstGeom>
          <a:solidFill>
            <a:schemeClr val="accent4">
              <a:lumMod val="20000"/>
              <a:lumOff val="8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700" b="1" dirty="0">
                <a:solidFill>
                  <a:prstClr val="black"/>
                </a:solidFill>
                <a:latin typeface="Calibri" panose="020F0502020204030204"/>
              </a:rPr>
              <a:t>STUDENT BANK ACCOUNT | FACTORS FOR GRACE TO CONSIDER</a:t>
            </a:r>
            <a:endParaRPr kumimoji="0" lang="en-US" sz="27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5" name="Straight Connector 4">
            <a:extLst>
              <a:ext uri="{FF2B5EF4-FFF2-40B4-BE49-F238E27FC236}">
                <a16:creationId xmlns:a16="http://schemas.microsoft.com/office/drawing/2014/main" id="{BABE410E-68D1-8CEC-C674-1DCEB4A96246}"/>
              </a:ext>
            </a:extLst>
          </p:cNvPr>
          <p:cNvCxnSpPr/>
          <p:nvPr/>
        </p:nvCxnSpPr>
        <p:spPr>
          <a:xfrm>
            <a:off x="1856961" y="0"/>
            <a:ext cx="0" cy="6239434"/>
          </a:xfrm>
          <a:prstGeom prst="line">
            <a:avLst/>
          </a:prstGeom>
          <a:ln w="127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B454605D-BD96-4E2E-DC19-CCB3A0E32526}"/>
              </a:ext>
            </a:extLst>
          </p:cNvPr>
          <p:cNvSpPr/>
          <p:nvPr/>
        </p:nvSpPr>
        <p:spPr>
          <a:xfrm>
            <a:off x="2193269" y="318002"/>
            <a:ext cx="9364392" cy="1373638"/>
          </a:xfrm>
          <a:prstGeom prst="rect">
            <a:avLst/>
          </a:prstGeom>
          <a:solidFill>
            <a:srgbClr val="00B0F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THE PERSONAL FINANCE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CONSULTANTS</a:t>
            </a:r>
          </a:p>
        </p:txBody>
      </p:sp>
      <p:pic>
        <p:nvPicPr>
          <p:cNvPr id="7" name="Picture 6">
            <a:extLst>
              <a:ext uri="{FF2B5EF4-FFF2-40B4-BE49-F238E27FC236}">
                <a16:creationId xmlns:a16="http://schemas.microsoft.com/office/drawing/2014/main" id="{18695750-7597-6EB5-E504-FACA8CF4E14B}"/>
              </a:ext>
            </a:extLst>
          </p:cNvPr>
          <p:cNvPicPr>
            <a:picLocks noChangeAspect="1"/>
          </p:cNvPicPr>
          <p:nvPr/>
        </p:nvPicPr>
        <p:blipFill>
          <a:blip r:embed="rId2"/>
          <a:stretch>
            <a:fillRect/>
          </a:stretch>
        </p:blipFill>
        <p:spPr>
          <a:xfrm>
            <a:off x="2402950" y="533269"/>
            <a:ext cx="1597212" cy="994291"/>
          </a:xfrm>
          <a:prstGeom prst="rect">
            <a:avLst/>
          </a:prstGeom>
        </p:spPr>
      </p:pic>
      <p:pic>
        <p:nvPicPr>
          <p:cNvPr id="8" name="Picture 7" descr="Logo&#10;&#10;Description automatically generated">
            <a:extLst>
              <a:ext uri="{FF2B5EF4-FFF2-40B4-BE49-F238E27FC236}">
                <a16:creationId xmlns:a16="http://schemas.microsoft.com/office/drawing/2014/main" id="{DAFC8FD3-6302-346D-E375-DC081E8B1513}"/>
              </a:ext>
            </a:extLst>
          </p:cNvPr>
          <p:cNvPicPr>
            <a:picLocks noChangeAspect="1"/>
          </p:cNvPicPr>
          <p:nvPr/>
        </p:nvPicPr>
        <p:blipFill>
          <a:blip r:embed="rId3"/>
          <a:stretch>
            <a:fillRect/>
          </a:stretch>
        </p:blipFill>
        <p:spPr>
          <a:xfrm>
            <a:off x="10643191" y="6348426"/>
            <a:ext cx="1212477" cy="369658"/>
          </a:xfrm>
          <a:prstGeom prst="rect">
            <a:avLst/>
          </a:prstGeom>
        </p:spPr>
      </p:pic>
      <p:pic>
        <p:nvPicPr>
          <p:cNvPr id="9" name="Picture 8" descr="Logo&#10;&#10;Description automatically generated">
            <a:extLst>
              <a:ext uri="{FF2B5EF4-FFF2-40B4-BE49-F238E27FC236}">
                <a16:creationId xmlns:a16="http://schemas.microsoft.com/office/drawing/2014/main" id="{5DEA16EC-6A83-8548-D4D9-C9C116F25848}"/>
              </a:ext>
            </a:extLst>
          </p:cNvPr>
          <p:cNvPicPr>
            <a:picLocks noChangeAspect="1"/>
          </p:cNvPicPr>
          <p:nvPr/>
        </p:nvPicPr>
        <p:blipFill>
          <a:blip r:embed="rId3"/>
          <a:stretch>
            <a:fillRect/>
          </a:stretch>
        </p:blipFill>
        <p:spPr>
          <a:xfrm>
            <a:off x="10643191" y="6348426"/>
            <a:ext cx="1212477" cy="369658"/>
          </a:xfrm>
          <a:prstGeom prst="rect">
            <a:avLst/>
          </a:prstGeom>
        </p:spPr>
      </p:pic>
      <p:grpSp>
        <p:nvGrpSpPr>
          <p:cNvPr id="11" name="Group 10">
            <a:extLst>
              <a:ext uri="{FF2B5EF4-FFF2-40B4-BE49-F238E27FC236}">
                <a16:creationId xmlns:a16="http://schemas.microsoft.com/office/drawing/2014/main" id="{D1A0AD20-372E-8F4F-7AE6-09178083A542}"/>
              </a:ext>
            </a:extLst>
          </p:cNvPr>
          <p:cNvGrpSpPr/>
          <p:nvPr/>
        </p:nvGrpSpPr>
        <p:grpSpPr>
          <a:xfrm>
            <a:off x="0" y="6239434"/>
            <a:ext cx="12191997" cy="618565"/>
            <a:chOff x="0" y="0"/>
            <a:chExt cx="12192000" cy="6858000"/>
          </a:xfrm>
        </p:grpSpPr>
        <p:sp>
          <p:nvSpPr>
            <p:cNvPr id="12" name="Rectangle 11">
              <a:extLst>
                <a:ext uri="{FF2B5EF4-FFF2-40B4-BE49-F238E27FC236}">
                  <a16:creationId xmlns:a16="http://schemas.microsoft.com/office/drawing/2014/main" id="{775E4ECD-CCBF-FEE5-B4E6-521116E622A2}"/>
                </a:ext>
              </a:extLst>
            </p:cNvPr>
            <p:cNvSpPr/>
            <p:nvPr/>
          </p:nvSpPr>
          <p:spPr>
            <a:xfrm>
              <a:off x="0" y="0"/>
              <a:ext cx="12192000"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B16D6BC0-0A7A-F805-0C9C-7EE52A3B78C8}"/>
                </a:ext>
              </a:extLst>
            </p:cNvPr>
            <p:cNvGrpSpPr/>
            <p:nvPr/>
          </p:nvGrpSpPr>
          <p:grpSpPr>
            <a:xfrm>
              <a:off x="4529957" y="0"/>
              <a:ext cx="7662043" cy="6858000"/>
              <a:chOff x="4529957" y="0"/>
              <a:chExt cx="7662043" cy="6858000"/>
            </a:xfrm>
          </p:grpSpPr>
          <p:sp>
            <p:nvSpPr>
              <p:cNvPr id="18" name="Parallelogram 17">
                <a:extLst>
                  <a:ext uri="{FF2B5EF4-FFF2-40B4-BE49-F238E27FC236}">
                    <a16:creationId xmlns:a16="http://schemas.microsoft.com/office/drawing/2014/main" id="{2854E6BD-A65C-317D-1CA8-3BF85833A93E}"/>
                  </a:ext>
                </a:extLst>
              </p:cNvPr>
              <p:cNvSpPr/>
              <p:nvPr/>
            </p:nvSpPr>
            <p:spPr>
              <a:xfrm>
                <a:off x="4529957" y="0"/>
                <a:ext cx="7325711" cy="6858000"/>
              </a:xfrm>
              <a:prstGeom prst="parallelogram">
                <a:avLst>
                  <a:gd name="adj" fmla="val 36207"/>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664770D-FDA2-B6B3-4A12-D4CFD2574960}"/>
                  </a:ext>
                </a:extLst>
              </p:cNvPr>
              <p:cNvSpPr/>
              <p:nvPr/>
            </p:nvSpPr>
            <p:spPr>
              <a:xfrm>
                <a:off x="7294179" y="0"/>
                <a:ext cx="4897821"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 name="Group 19">
            <a:extLst>
              <a:ext uri="{FF2B5EF4-FFF2-40B4-BE49-F238E27FC236}">
                <a16:creationId xmlns:a16="http://schemas.microsoft.com/office/drawing/2014/main" id="{583689C8-FA33-AB5B-E505-94483B6EF52A}"/>
              </a:ext>
            </a:extLst>
          </p:cNvPr>
          <p:cNvGrpSpPr/>
          <p:nvPr/>
        </p:nvGrpSpPr>
        <p:grpSpPr>
          <a:xfrm>
            <a:off x="137019" y="6358476"/>
            <a:ext cx="4219142" cy="395869"/>
            <a:chOff x="974693" y="6379619"/>
            <a:chExt cx="4219142" cy="395869"/>
          </a:xfrm>
        </p:grpSpPr>
        <p:sp>
          <p:nvSpPr>
            <p:cNvPr id="21" name="TextBox 20">
              <a:extLst>
                <a:ext uri="{FF2B5EF4-FFF2-40B4-BE49-F238E27FC236}">
                  <a16:creationId xmlns:a16="http://schemas.microsoft.com/office/drawing/2014/main" id="{B2A629EB-B2C4-FF5F-98D3-3AD79DC9B22D}"/>
                </a:ext>
              </a:extLst>
            </p:cNvPr>
            <p:cNvSpPr txBox="1"/>
            <p:nvPr/>
          </p:nvSpPr>
          <p:spPr>
            <a:xfrm>
              <a:off x="4234017" y="6379619"/>
              <a:ext cx="959818" cy="380480"/>
            </a:xfrm>
            <a:prstGeom prst="rect">
              <a:avLst/>
            </a:prstGeom>
            <a:solidFill>
              <a:schemeClr val="bg1"/>
            </a:solidFill>
          </p:spPr>
          <p:txBody>
            <a:bodyPr wrap="square" lIns="108000" tIns="36000" rIns="108000" bIns="36000" rtlCol="0">
              <a:spAutoFit/>
            </a:bodyPr>
            <a:lstStyle/>
            <a:p>
              <a:r>
                <a:rPr lang="en-US" sz="2000" b="1" dirty="0">
                  <a:solidFill>
                    <a:srgbClr val="00B0F0"/>
                  </a:solidFill>
                </a:rPr>
                <a:t>UNIT 3</a:t>
              </a:r>
            </a:p>
          </p:txBody>
        </p:sp>
        <p:sp>
          <p:nvSpPr>
            <p:cNvPr id="35" name="TextBox 34">
              <a:extLst>
                <a:ext uri="{FF2B5EF4-FFF2-40B4-BE49-F238E27FC236}">
                  <a16:creationId xmlns:a16="http://schemas.microsoft.com/office/drawing/2014/main" id="{077DEC53-4671-B11B-7B56-4AF3F9C27E7E}"/>
                </a:ext>
              </a:extLst>
            </p:cNvPr>
            <p:cNvSpPr txBox="1"/>
            <p:nvPr/>
          </p:nvSpPr>
          <p:spPr>
            <a:xfrm>
              <a:off x="974693" y="6379619"/>
              <a:ext cx="3259321" cy="395869"/>
            </a:xfrm>
            <a:prstGeom prst="rect">
              <a:avLst/>
            </a:prstGeom>
            <a:noFill/>
          </p:spPr>
          <p:txBody>
            <a:bodyPr wrap="square" lIns="108000" tIns="36000" rIns="108000" bIns="36000" rtlCol="0">
              <a:spAutoFit/>
            </a:bodyPr>
            <a:lstStyle/>
            <a:p>
              <a:r>
                <a:rPr lang="en-US" sz="2100" b="1" dirty="0">
                  <a:solidFill>
                    <a:schemeClr val="bg1"/>
                  </a:solidFill>
                </a:rPr>
                <a:t>BTEC NATIONAL BUSINESS</a:t>
              </a:r>
            </a:p>
          </p:txBody>
        </p:sp>
      </p:grpSp>
      <p:pic>
        <p:nvPicPr>
          <p:cNvPr id="36" name="Picture 35" descr="Logo&#10;&#10;Description automatically generated">
            <a:extLst>
              <a:ext uri="{FF2B5EF4-FFF2-40B4-BE49-F238E27FC236}">
                <a16:creationId xmlns:a16="http://schemas.microsoft.com/office/drawing/2014/main" id="{8E8EFAA1-E1F1-DFC2-E1D9-E30AA8A7CF04}"/>
              </a:ext>
            </a:extLst>
          </p:cNvPr>
          <p:cNvPicPr>
            <a:picLocks noChangeAspect="1"/>
          </p:cNvPicPr>
          <p:nvPr/>
        </p:nvPicPr>
        <p:blipFill>
          <a:blip r:embed="rId3"/>
          <a:stretch>
            <a:fillRect/>
          </a:stretch>
        </p:blipFill>
        <p:spPr>
          <a:xfrm>
            <a:off x="10643191" y="6348426"/>
            <a:ext cx="1212477" cy="369658"/>
          </a:xfrm>
          <a:prstGeom prst="rect">
            <a:avLst/>
          </a:prstGeom>
        </p:spPr>
      </p:pic>
      <p:pic>
        <p:nvPicPr>
          <p:cNvPr id="37" name="Picture 36" descr="Logo&#10;&#10;Description automatically generated">
            <a:extLst>
              <a:ext uri="{FF2B5EF4-FFF2-40B4-BE49-F238E27FC236}">
                <a16:creationId xmlns:a16="http://schemas.microsoft.com/office/drawing/2014/main" id="{857A61DB-E309-7862-972F-9E30ADC325C8}"/>
              </a:ext>
            </a:extLst>
          </p:cNvPr>
          <p:cNvPicPr>
            <a:picLocks noChangeAspect="1"/>
          </p:cNvPicPr>
          <p:nvPr/>
        </p:nvPicPr>
        <p:blipFill>
          <a:blip r:embed="rId4"/>
          <a:stretch>
            <a:fillRect/>
          </a:stretch>
        </p:blipFill>
        <p:spPr>
          <a:xfrm>
            <a:off x="4863349" y="6334759"/>
            <a:ext cx="1048717" cy="443302"/>
          </a:xfrm>
          <a:prstGeom prst="rect">
            <a:avLst/>
          </a:prstGeom>
        </p:spPr>
      </p:pic>
      <p:pic>
        <p:nvPicPr>
          <p:cNvPr id="38" name="Picture 37">
            <a:extLst>
              <a:ext uri="{FF2B5EF4-FFF2-40B4-BE49-F238E27FC236}">
                <a16:creationId xmlns:a16="http://schemas.microsoft.com/office/drawing/2014/main" id="{9CF758A2-80C1-B814-C68E-0DFA5FA971BE}"/>
              </a:ext>
            </a:extLst>
          </p:cNvPr>
          <p:cNvPicPr>
            <a:picLocks noChangeAspect="1"/>
          </p:cNvPicPr>
          <p:nvPr/>
        </p:nvPicPr>
        <p:blipFill>
          <a:blip r:embed="rId5"/>
          <a:srcRect/>
          <a:stretch/>
        </p:blipFill>
        <p:spPr>
          <a:xfrm>
            <a:off x="9968732" y="3026445"/>
            <a:ext cx="1868410" cy="2637756"/>
          </a:xfrm>
          <a:prstGeom prst="rect">
            <a:avLst/>
          </a:prstGeom>
        </p:spPr>
      </p:pic>
    </p:spTree>
    <p:extLst>
      <p:ext uri="{BB962C8B-B14F-4D97-AF65-F5344CB8AC3E}">
        <p14:creationId xmlns:p14="http://schemas.microsoft.com/office/powerpoint/2010/main" val="8348886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par>
                          <p:cTn id="16" fill="hold">
                            <p:stCondLst>
                              <p:cond delay="1500"/>
                            </p:stCondLst>
                            <p:childTnLst>
                              <p:par>
                                <p:cTn id="17" presetID="2" presetClass="entr" presetSubtype="2"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1+#ppt_w/2"/>
                                          </p:val>
                                        </p:tav>
                                        <p:tav tm="100000">
                                          <p:val>
                                            <p:strVal val="#ppt_x"/>
                                          </p:val>
                                        </p:tav>
                                      </p:tavLst>
                                    </p:anim>
                                    <p:anim calcmode="lin" valueType="num">
                                      <p:cBhvr additive="base">
                                        <p:cTn id="20" dur="500" fill="hold"/>
                                        <p:tgtEl>
                                          <p:spTgt spid="14"/>
                                        </p:tgtEl>
                                        <p:attrNameLst>
                                          <p:attrName>ppt_y</p:attrName>
                                        </p:attrNameLst>
                                      </p:cBhvr>
                                      <p:tavLst>
                                        <p:tav tm="0">
                                          <p:val>
                                            <p:strVal val="#ppt_y"/>
                                          </p:val>
                                        </p:tav>
                                        <p:tav tm="100000">
                                          <p:val>
                                            <p:strVal val="#ppt_y"/>
                                          </p:val>
                                        </p:tav>
                                      </p:tavLst>
                                    </p:anim>
                                  </p:childTnLst>
                                </p:cTn>
                              </p:par>
                            </p:childTnLst>
                          </p:cTn>
                        </p:par>
                        <p:par>
                          <p:cTn id="21" fill="hold">
                            <p:stCondLst>
                              <p:cond delay="2000"/>
                            </p:stCondLst>
                            <p:childTnLst>
                              <p:par>
                                <p:cTn id="22" presetID="2" presetClass="entr" presetSubtype="2"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500" fill="hold"/>
                                        <p:tgtEl>
                                          <p:spTgt spid="15"/>
                                        </p:tgtEl>
                                        <p:attrNameLst>
                                          <p:attrName>ppt_x</p:attrName>
                                        </p:attrNameLst>
                                      </p:cBhvr>
                                      <p:tavLst>
                                        <p:tav tm="0">
                                          <p:val>
                                            <p:strVal val="1+#ppt_w/2"/>
                                          </p:val>
                                        </p:tav>
                                        <p:tav tm="100000">
                                          <p:val>
                                            <p:strVal val="#ppt_x"/>
                                          </p:val>
                                        </p:tav>
                                      </p:tavLst>
                                    </p:anim>
                                    <p:anim calcmode="lin" valueType="num">
                                      <p:cBhvr additive="base">
                                        <p:cTn id="25" dur="500" fill="hold"/>
                                        <p:tgtEl>
                                          <p:spTgt spid="15"/>
                                        </p:tgtEl>
                                        <p:attrNameLst>
                                          <p:attrName>ppt_y</p:attrName>
                                        </p:attrNameLst>
                                      </p:cBhvr>
                                      <p:tavLst>
                                        <p:tav tm="0">
                                          <p:val>
                                            <p:strVal val="#ppt_y"/>
                                          </p:val>
                                        </p:tav>
                                        <p:tav tm="100000">
                                          <p:val>
                                            <p:strVal val="#ppt_y"/>
                                          </p:val>
                                        </p:tav>
                                      </p:tavLst>
                                    </p:anim>
                                  </p:childTnLst>
                                </p:cTn>
                              </p:par>
                            </p:childTnLst>
                          </p:cTn>
                        </p:par>
                        <p:par>
                          <p:cTn id="26" fill="hold">
                            <p:stCondLst>
                              <p:cond delay="2500"/>
                            </p:stCondLst>
                            <p:childTnLst>
                              <p:par>
                                <p:cTn id="27" presetID="2" presetClass="entr" presetSubtype="2"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500" fill="hold"/>
                                        <p:tgtEl>
                                          <p:spTgt spid="17"/>
                                        </p:tgtEl>
                                        <p:attrNameLst>
                                          <p:attrName>ppt_x</p:attrName>
                                        </p:attrNameLst>
                                      </p:cBhvr>
                                      <p:tavLst>
                                        <p:tav tm="0">
                                          <p:val>
                                            <p:strVal val="1+#ppt_w/2"/>
                                          </p:val>
                                        </p:tav>
                                        <p:tav tm="100000">
                                          <p:val>
                                            <p:strVal val="#ppt_x"/>
                                          </p:val>
                                        </p:tav>
                                      </p:tavLst>
                                    </p:anim>
                                    <p:anim calcmode="lin" valueType="num">
                                      <p:cBhvr additive="base">
                                        <p:cTn id="30"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3" grpId="0" animBg="1"/>
      <p:bldP spid="14" grpId="0" animBg="1"/>
      <p:bldP spid="15" grpId="0" animBg="1"/>
      <p:bldP spid="1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0BDB1B3-B89E-4435-8F1F-22BE18FEA06D}"/>
              </a:ext>
            </a:extLst>
          </p:cNvPr>
          <p:cNvSpPr/>
          <p:nvPr/>
        </p:nvSpPr>
        <p:spPr>
          <a:xfrm>
            <a:off x="2193269" y="318002"/>
            <a:ext cx="9364392" cy="1373638"/>
          </a:xfrm>
          <a:prstGeom prst="rect">
            <a:avLst/>
          </a:prstGeom>
          <a:solidFill>
            <a:srgbClr val="00B0F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THE PERSONAL FINANCE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CONSULTANTS</a:t>
            </a:r>
          </a:p>
        </p:txBody>
      </p:sp>
      <p:pic>
        <p:nvPicPr>
          <p:cNvPr id="3" name="Guiton Sketch - Kevin MacLeod">
            <a:hlinkClick r:id="" action="ppaction://media"/>
            <a:extLst>
              <a:ext uri="{FF2B5EF4-FFF2-40B4-BE49-F238E27FC236}">
                <a16:creationId xmlns:a16="http://schemas.microsoft.com/office/drawing/2014/main" id="{F5E0518F-04E9-4971-BDF9-1B536FA79C30}"/>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2378442" y="0"/>
            <a:ext cx="406400" cy="406400"/>
          </a:xfrm>
          <a:prstGeom prst="rect">
            <a:avLst/>
          </a:prstGeom>
        </p:spPr>
      </p:pic>
      <p:grpSp>
        <p:nvGrpSpPr>
          <p:cNvPr id="23" name="Group 22">
            <a:extLst>
              <a:ext uri="{FF2B5EF4-FFF2-40B4-BE49-F238E27FC236}">
                <a16:creationId xmlns:a16="http://schemas.microsoft.com/office/drawing/2014/main" id="{41F6BDFB-C4CC-6389-CD74-51BB3FDDEAF9}"/>
              </a:ext>
            </a:extLst>
          </p:cNvPr>
          <p:cNvGrpSpPr/>
          <p:nvPr/>
        </p:nvGrpSpPr>
        <p:grpSpPr>
          <a:xfrm>
            <a:off x="2025114" y="1864213"/>
            <a:ext cx="9463307" cy="2810825"/>
            <a:chOff x="2025114" y="1864213"/>
            <a:chExt cx="9463307" cy="2810825"/>
          </a:xfrm>
        </p:grpSpPr>
        <p:pic>
          <p:nvPicPr>
            <p:cNvPr id="53" name="Picture 52">
              <a:extLst>
                <a:ext uri="{FF2B5EF4-FFF2-40B4-BE49-F238E27FC236}">
                  <a16:creationId xmlns:a16="http://schemas.microsoft.com/office/drawing/2014/main" id="{64E45172-3BDA-E1A4-3920-E2AA0249C6EC}"/>
                </a:ext>
              </a:extLst>
            </p:cNvPr>
            <p:cNvPicPr>
              <a:picLocks noChangeAspect="1"/>
            </p:cNvPicPr>
            <p:nvPr/>
          </p:nvPicPr>
          <p:blipFill>
            <a:blip r:embed="rId7"/>
            <a:srcRect/>
            <a:stretch/>
          </p:blipFill>
          <p:spPr>
            <a:xfrm>
              <a:off x="2025114" y="1874181"/>
              <a:ext cx="2707495" cy="2800857"/>
            </a:xfrm>
            <a:prstGeom prst="rect">
              <a:avLst/>
            </a:prstGeom>
          </p:spPr>
        </p:pic>
        <p:sp>
          <p:nvSpPr>
            <p:cNvPr id="12" name="Rectangle 11">
              <a:extLst>
                <a:ext uri="{FF2B5EF4-FFF2-40B4-BE49-F238E27FC236}">
                  <a16:creationId xmlns:a16="http://schemas.microsoft.com/office/drawing/2014/main" id="{C62D3902-4253-4323-95FC-CB607C9F74DA}"/>
                </a:ext>
              </a:extLst>
            </p:cNvPr>
            <p:cNvSpPr/>
            <p:nvPr/>
          </p:nvSpPr>
          <p:spPr>
            <a:xfrm>
              <a:off x="4529957" y="1864213"/>
              <a:ext cx="6958464" cy="2800856"/>
            </a:xfrm>
            <a:prstGeom prst="rec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800" dirty="0">
                  <a:solidFill>
                    <a:prstClr val="black"/>
                  </a:solidFill>
                  <a:latin typeface="Calibri" panose="020F0502020204030204"/>
                </a:rPr>
                <a:t>Josh is a 45-year-old sales director. He recently inherited a significant cash sum. Josh is married and has two teenage children who plan to study at university. Josh and his wife would like advice as to whether to save or invest the inheritance. </a:t>
              </a:r>
              <a:endParaRPr kumimoji="0" lang="en-US" sz="280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pic>
        <p:nvPicPr>
          <p:cNvPr id="20" name="Picture 19" descr="Logo&#10;&#10;Description automatically generated">
            <a:extLst>
              <a:ext uri="{FF2B5EF4-FFF2-40B4-BE49-F238E27FC236}">
                <a16:creationId xmlns:a16="http://schemas.microsoft.com/office/drawing/2014/main" id="{A1EC63E8-9D7E-44AD-8743-E26AF9AF047D}"/>
              </a:ext>
            </a:extLst>
          </p:cNvPr>
          <p:cNvPicPr>
            <a:picLocks noChangeAspect="1"/>
          </p:cNvPicPr>
          <p:nvPr/>
        </p:nvPicPr>
        <p:blipFill>
          <a:blip r:embed="rId8"/>
          <a:stretch>
            <a:fillRect/>
          </a:stretch>
        </p:blipFill>
        <p:spPr>
          <a:xfrm>
            <a:off x="10643191" y="6348426"/>
            <a:ext cx="1212477" cy="369658"/>
          </a:xfrm>
          <a:prstGeom prst="rect">
            <a:avLst/>
          </a:prstGeom>
        </p:spPr>
      </p:pic>
      <p:pic>
        <p:nvPicPr>
          <p:cNvPr id="31" name="Picture 30" descr="Logo&#10;&#10;Description automatically generated">
            <a:extLst>
              <a:ext uri="{FF2B5EF4-FFF2-40B4-BE49-F238E27FC236}">
                <a16:creationId xmlns:a16="http://schemas.microsoft.com/office/drawing/2014/main" id="{F93A2568-05BB-43A6-9E03-6A3BD383799C}"/>
              </a:ext>
            </a:extLst>
          </p:cNvPr>
          <p:cNvPicPr>
            <a:picLocks noChangeAspect="1"/>
          </p:cNvPicPr>
          <p:nvPr/>
        </p:nvPicPr>
        <p:blipFill>
          <a:blip r:embed="rId8"/>
          <a:stretch>
            <a:fillRect/>
          </a:stretch>
        </p:blipFill>
        <p:spPr>
          <a:xfrm>
            <a:off x="10643191" y="6348426"/>
            <a:ext cx="1212477" cy="369658"/>
          </a:xfrm>
          <a:prstGeom prst="rect">
            <a:avLst/>
          </a:prstGeom>
        </p:spPr>
      </p:pic>
      <p:pic>
        <p:nvPicPr>
          <p:cNvPr id="18" name="Picture 17">
            <a:extLst>
              <a:ext uri="{FF2B5EF4-FFF2-40B4-BE49-F238E27FC236}">
                <a16:creationId xmlns:a16="http://schemas.microsoft.com/office/drawing/2014/main" id="{103CF3C9-6559-1DB5-5BF3-CED4F5CD0324}"/>
              </a:ext>
            </a:extLst>
          </p:cNvPr>
          <p:cNvPicPr>
            <a:picLocks noChangeAspect="1"/>
          </p:cNvPicPr>
          <p:nvPr/>
        </p:nvPicPr>
        <p:blipFill>
          <a:blip r:embed="rId9"/>
          <a:stretch>
            <a:fillRect/>
          </a:stretch>
        </p:blipFill>
        <p:spPr>
          <a:xfrm>
            <a:off x="2451650" y="533270"/>
            <a:ext cx="1548511" cy="963974"/>
          </a:xfrm>
          <a:prstGeom prst="rect">
            <a:avLst/>
          </a:prstGeom>
        </p:spPr>
      </p:pic>
      <p:cxnSp>
        <p:nvCxnSpPr>
          <p:cNvPr id="2" name="Straight Connector 1">
            <a:extLst>
              <a:ext uri="{FF2B5EF4-FFF2-40B4-BE49-F238E27FC236}">
                <a16:creationId xmlns:a16="http://schemas.microsoft.com/office/drawing/2014/main" id="{7311FDE0-9DE8-8A11-5D11-B9B55C5206BA}"/>
              </a:ext>
            </a:extLst>
          </p:cNvPr>
          <p:cNvCxnSpPr/>
          <p:nvPr/>
        </p:nvCxnSpPr>
        <p:spPr>
          <a:xfrm>
            <a:off x="1856961" y="0"/>
            <a:ext cx="0" cy="6239434"/>
          </a:xfrm>
          <a:prstGeom prst="line">
            <a:avLst/>
          </a:prstGeom>
          <a:ln w="127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2F209392-9829-67C1-1CBE-DE5C0FFD9417}"/>
              </a:ext>
            </a:extLst>
          </p:cNvPr>
          <p:cNvGrpSpPr/>
          <p:nvPr/>
        </p:nvGrpSpPr>
        <p:grpSpPr>
          <a:xfrm>
            <a:off x="0" y="6239434"/>
            <a:ext cx="12191997" cy="618565"/>
            <a:chOff x="0" y="0"/>
            <a:chExt cx="12192000" cy="6858000"/>
          </a:xfrm>
        </p:grpSpPr>
        <p:sp>
          <p:nvSpPr>
            <p:cNvPr id="5" name="Rectangle 4">
              <a:extLst>
                <a:ext uri="{FF2B5EF4-FFF2-40B4-BE49-F238E27FC236}">
                  <a16:creationId xmlns:a16="http://schemas.microsoft.com/office/drawing/2014/main" id="{44FF49F1-D7ED-208E-D97B-0611112F04FE}"/>
                </a:ext>
              </a:extLst>
            </p:cNvPr>
            <p:cNvSpPr/>
            <p:nvPr/>
          </p:nvSpPr>
          <p:spPr>
            <a:xfrm>
              <a:off x="0" y="0"/>
              <a:ext cx="12192000"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0161C827-D140-07F3-B618-EF46AB8ABDD3}"/>
                </a:ext>
              </a:extLst>
            </p:cNvPr>
            <p:cNvGrpSpPr/>
            <p:nvPr/>
          </p:nvGrpSpPr>
          <p:grpSpPr>
            <a:xfrm>
              <a:off x="4529957" y="0"/>
              <a:ext cx="7662043" cy="6858000"/>
              <a:chOff x="4529957" y="0"/>
              <a:chExt cx="7662043" cy="6858000"/>
            </a:xfrm>
          </p:grpSpPr>
          <p:sp>
            <p:nvSpPr>
              <p:cNvPr id="7" name="Parallelogram 6">
                <a:extLst>
                  <a:ext uri="{FF2B5EF4-FFF2-40B4-BE49-F238E27FC236}">
                    <a16:creationId xmlns:a16="http://schemas.microsoft.com/office/drawing/2014/main" id="{A9653008-AF25-9ADC-09CB-F45B6E187446}"/>
                  </a:ext>
                </a:extLst>
              </p:cNvPr>
              <p:cNvSpPr/>
              <p:nvPr/>
            </p:nvSpPr>
            <p:spPr>
              <a:xfrm>
                <a:off x="4529957" y="0"/>
                <a:ext cx="7325711" cy="6858000"/>
              </a:xfrm>
              <a:prstGeom prst="parallelogram">
                <a:avLst>
                  <a:gd name="adj" fmla="val 36207"/>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C0439AD-2984-2BF9-E0E6-037CA195030B}"/>
                  </a:ext>
                </a:extLst>
              </p:cNvPr>
              <p:cNvSpPr/>
              <p:nvPr/>
            </p:nvSpPr>
            <p:spPr>
              <a:xfrm>
                <a:off x="7294179" y="0"/>
                <a:ext cx="4897821"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 name="Group 8">
            <a:extLst>
              <a:ext uri="{FF2B5EF4-FFF2-40B4-BE49-F238E27FC236}">
                <a16:creationId xmlns:a16="http://schemas.microsoft.com/office/drawing/2014/main" id="{02506B74-3C71-D8C5-0C67-6F89B0653B2C}"/>
              </a:ext>
            </a:extLst>
          </p:cNvPr>
          <p:cNvGrpSpPr/>
          <p:nvPr/>
        </p:nvGrpSpPr>
        <p:grpSpPr>
          <a:xfrm>
            <a:off x="137019" y="6358476"/>
            <a:ext cx="4219142" cy="395869"/>
            <a:chOff x="974693" y="6379619"/>
            <a:chExt cx="4219142" cy="395869"/>
          </a:xfrm>
        </p:grpSpPr>
        <p:sp>
          <p:nvSpPr>
            <p:cNvPr id="10" name="TextBox 9">
              <a:extLst>
                <a:ext uri="{FF2B5EF4-FFF2-40B4-BE49-F238E27FC236}">
                  <a16:creationId xmlns:a16="http://schemas.microsoft.com/office/drawing/2014/main" id="{F03F318F-D78F-B874-18D9-4F90D8FFF369}"/>
                </a:ext>
              </a:extLst>
            </p:cNvPr>
            <p:cNvSpPr txBox="1"/>
            <p:nvPr/>
          </p:nvSpPr>
          <p:spPr>
            <a:xfrm>
              <a:off x="4234017" y="6379619"/>
              <a:ext cx="959818" cy="380480"/>
            </a:xfrm>
            <a:prstGeom prst="rect">
              <a:avLst/>
            </a:prstGeom>
            <a:solidFill>
              <a:schemeClr val="bg1"/>
            </a:solidFill>
          </p:spPr>
          <p:txBody>
            <a:bodyPr wrap="square" lIns="108000" tIns="36000" rIns="108000" bIns="36000" rtlCol="0">
              <a:spAutoFit/>
            </a:bodyPr>
            <a:lstStyle/>
            <a:p>
              <a:r>
                <a:rPr lang="en-US" sz="2000" b="1" dirty="0">
                  <a:solidFill>
                    <a:srgbClr val="00B0F0"/>
                  </a:solidFill>
                </a:rPr>
                <a:t>UNIT 3</a:t>
              </a:r>
            </a:p>
          </p:txBody>
        </p:sp>
        <p:sp>
          <p:nvSpPr>
            <p:cNvPr id="13" name="TextBox 12">
              <a:extLst>
                <a:ext uri="{FF2B5EF4-FFF2-40B4-BE49-F238E27FC236}">
                  <a16:creationId xmlns:a16="http://schemas.microsoft.com/office/drawing/2014/main" id="{E164F920-ADEF-2ED0-6D5B-283CE98BE13C}"/>
                </a:ext>
              </a:extLst>
            </p:cNvPr>
            <p:cNvSpPr txBox="1"/>
            <p:nvPr/>
          </p:nvSpPr>
          <p:spPr>
            <a:xfrm>
              <a:off x="974693" y="6379619"/>
              <a:ext cx="3259321" cy="395869"/>
            </a:xfrm>
            <a:prstGeom prst="rect">
              <a:avLst/>
            </a:prstGeom>
            <a:noFill/>
          </p:spPr>
          <p:txBody>
            <a:bodyPr wrap="square" lIns="108000" tIns="36000" rIns="108000" bIns="36000" rtlCol="0">
              <a:spAutoFit/>
            </a:bodyPr>
            <a:lstStyle/>
            <a:p>
              <a:r>
                <a:rPr lang="en-US" sz="2100" b="1" dirty="0">
                  <a:solidFill>
                    <a:schemeClr val="bg1"/>
                  </a:solidFill>
                </a:rPr>
                <a:t>BTEC NATIONAL BUSINESS</a:t>
              </a:r>
            </a:p>
          </p:txBody>
        </p:sp>
      </p:grpSp>
      <p:pic>
        <p:nvPicPr>
          <p:cNvPr id="14" name="Picture 13" descr="Logo&#10;&#10;Description automatically generated">
            <a:extLst>
              <a:ext uri="{FF2B5EF4-FFF2-40B4-BE49-F238E27FC236}">
                <a16:creationId xmlns:a16="http://schemas.microsoft.com/office/drawing/2014/main" id="{0D7D1B64-DBBC-7DF2-01BE-A9AF707F2882}"/>
              </a:ext>
            </a:extLst>
          </p:cNvPr>
          <p:cNvPicPr>
            <a:picLocks noChangeAspect="1"/>
          </p:cNvPicPr>
          <p:nvPr/>
        </p:nvPicPr>
        <p:blipFill>
          <a:blip r:embed="rId8"/>
          <a:stretch>
            <a:fillRect/>
          </a:stretch>
        </p:blipFill>
        <p:spPr>
          <a:xfrm>
            <a:off x="10643191" y="6348426"/>
            <a:ext cx="1212477" cy="369658"/>
          </a:xfrm>
          <a:prstGeom prst="rect">
            <a:avLst/>
          </a:prstGeom>
        </p:spPr>
      </p:pic>
      <p:pic>
        <p:nvPicPr>
          <p:cNvPr id="15" name="Picture 14" descr="Logo&#10;&#10;Description automatically generated">
            <a:extLst>
              <a:ext uri="{FF2B5EF4-FFF2-40B4-BE49-F238E27FC236}">
                <a16:creationId xmlns:a16="http://schemas.microsoft.com/office/drawing/2014/main" id="{A3E96948-9BD1-6B3A-F5A7-ABA47F2114D5}"/>
              </a:ext>
            </a:extLst>
          </p:cNvPr>
          <p:cNvPicPr>
            <a:picLocks noChangeAspect="1"/>
          </p:cNvPicPr>
          <p:nvPr/>
        </p:nvPicPr>
        <p:blipFill>
          <a:blip r:embed="rId10"/>
          <a:stretch>
            <a:fillRect/>
          </a:stretch>
        </p:blipFill>
        <p:spPr>
          <a:xfrm>
            <a:off x="4863349" y="6334759"/>
            <a:ext cx="1048717" cy="443302"/>
          </a:xfrm>
          <a:prstGeom prst="rect">
            <a:avLst/>
          </a:prstGeom>
        </p:spPr>
      </p:pic>
      <p:sp>
        <p:nvSpPr>
          <p:cNvPr id="54" name="Rectangle 53">
            <a:extLst>
              <a:ext uri="{FF2B5EF4-FFF2-40B4-BE49-F238E27FC236}">
                <a16:creationId xmlns:a16="http://schemas.microsoft.com/office/drawing/2014/main" id="{0A13D7E0-066A-68DB-BEC9-DFE239974BF8}"/>
              </a:ext>
            </a:extLst>
          </p:cNvPr>
          <p:cNvSpPr/>
          <p:nvPr/>
        </p:nvSpPr>
        <p:spPr>
          <a:xfrm>
            <a:off x="2193269" y="5067300"/>
            <a:ext cx="9364392" cy="952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t>What factors should Josh consider when deciding whether to save or invest the inheritance?</a:t>
            </a:r>
          </a:p>
        </p:txBody>
      </p:sp>
      <p:pic>
        <p:nvPicPr>
          <p:cNvPr id="16" name="ES_WhenSomedayCame.mp3">
            <a:hlinkClick r:id="" action="ppaction://media"/>
            <a:extLst>
              <a:ext uri="{FF2B5EF4-FFF2-40B4-BE49-F238E27FC236}">
                <a16:creationId xmlns:a16="http://schemas.microsoft.com/office/drawing/2014/main" id="{7AA8668E-618A-AE60-3F5F-0036C538A9A3}"/>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0278110" y="469424"/>
            <a:ext cx="812800" cy="812800"/>
          </a:xfrm>
          <a:prstGeom prst="rect">
            <a:avLst/>
          </a:prstGeom>
        </p:spPr>
      </p:pic>
      <p:sp>
        <p:nvSpPr>
          <p:cNvPr id="17" name="Oval 16">
            <a:extLst>
              <a:ext uri="{FF2B5EF4-FFF2-40B4-BE49-F238E27FC236}">
                <a16:creationId xmlns:a16="http://schemas.microsoft.com/office/drawing/2014/main" id="{B47E8645-BC19-6CA7-4570-A4B4221CA3CB}"/>
              </a:ext>
            </a:extLst>
          </p:cNvPr>
          <p:cNvSpPr/>
          <p:nvPr/>
        </p:nvSpPr>
        <p:spPr>
          <a:xfrm>
            <a:off x="10055767" y="382407"/>
            <a:ext cx="1242153" cy="124215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Picture 18" descr="A picture containing white, photo, black, plate&#10;&#10;Description automatically generated">
            <a:extLst>
              <a:ext uri="{FF2B5EF4-FFF2-40B4-BE49-F238E27FC236}">
                <a16:creationId xmlns:a16="http://schemas.microsoft.com/office/drawing/2014/main" id="{4B73B361-3CB0-2DEC-6A45-AA78B9D87A3F}"/>
              </a:ext>
            </a:extLst>
          </p:cNvPr>
          <p:cNvPicPr>
            <a:picLocks noChangeAspect="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096500" y="400577"/>
            <a:ext cx="1176020" cy="1205813"/>
          </a:xfrm>
          <a:prstGeom prst="rect">
            <a:avLst/>
          </a:prstGeom>
        </p:spPr>
      </p:pic>
      <p:pic>
        <p:nvPicPr>
          <p:cNvPr id="21" name="Picture 20">
            <a:extLst>
              <a:ext uri="{FF2B5EF4-FFF2-40B4-BE49-F238E27FC236}">
                <a16:creationId xmlns:a16="http://schemas.microsoft.com/office/drawing/2014/main" id="{EE70ABBA-40C2-51B9-F51E-865FC74B3E11}"/>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650456" y="373483"/>
            <a:ext cx="68108" cy="1260000"/>
          </a:xfrm>
          <a:prstGeom prst="rect">
            <a:avLst/>
          </a:prstGeom>
        </p:spPr>
      </p:pic>
      <p:sp>
        <p:nvSpPr>
          <p:cNvPr id="22" name="Oval 21">
            <a:extLst>
              <a:ext uri="{FF2B5EF4-FFF2-40B4-BE49-F238E27FC236}">
                <a16:creationId xmlns:a16="http://schemas.microsoft.com/office/drawing/2014/main" id="{436D5ADF-A4D8-E5F6-C69D-6D61C2935BC3}"/>
              </a:ext>
            </a:extLst>
          </p:cNvPr>
          <p:cNvSpPr/>
          <p:nvPr/>
        </p:nvSpPr>
        <p:spPr>
          <a:xfrm>
            <a:off x="10594510" y="913483"/>
            <a:ext cx="180000" cy="180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01146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1600000">
                                      <p:cBhvr>
                                        <p:cTn id="14" dur="60000" fill="hold"/>
                                        <p:tgtEl>
                                          <p:spTgt spid="21"/>
                                        </p:tgtEl>
                                        <p:attrNameLst>
                                          <p:attrName>r</p:attrName>
                                        </p:attrNameLst>
                                      </p:cBhvr>
                                    </p:animRot>
                                  </p:childTnLst>
                                </p:cTn>
                              </p:par>
                              <p:par>
                                <p:cTn id="15" presetID="1" presetClass="mediacall" presetSubtype="0" fill="hold" nodeType="withEffect">
                                  <p:stCondLst>
                                    <p:cond delay="0"/>
                                  </p:stCondLst>
                                  <p:childTnLst>
                                    <p:cmd type="call" cmd="playFrom(0.0)">
                                      <p:cBhvr>
                                        <p:cTn id="16" dur="60576"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cond evt="onNext" delay="0">
                      <p:tgtEl>
                        <p:sldTgt/>
                      </p:tgtEl>
                    </p:cond>
                  </p:endCondLst>
                </p:cTn>
                <p:tgtEl>
                  <p:spTgt spid="3"/>
                </p:tgtEl>
              </p:cMediaNode>
            </p:audio>
            <p:audio>
              <p:cMediaNode vol="80000">
                <p:cTn id="18" fill="hold" display="0">
                  <p:stCondLst>
                    <p:cond delay="indefinite"/>
                  </p:stCondLst>
                  <p:endCondLst>
                    <p:cond evt="onStopAudio" delay="0">
                      <p:tgtEl>
                        <p:sldTgt/>
                      </p:tgtEl>
                    </p:cond>
                  </p:endCondLst>
                </p:cTn>
                <p:tgtEl>
                  <p:spTgt spid="16"/>
                </p:tgtEl>
              </p:cMediaNode>
            </p:audio>
          </p:childTnLst>
        </p:cTn>
      </p:par>
    </p:tnLst>
    <p:bldLst>
      <p:bldP spid="5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7680A9D-CC63-2893-7A74-342EDF0313EE}"/>
              </a:ext>
            </a:extLst>
          </p:cNvPr>
          <p:cNvPicPr>
            <a:picLocks noChangeAspect="1"/>
          </p:cNvPicPr>
          <p:nvPr/>
        </p:nvPicPr>
        <p:blipFill>
          <a:blip r:embed="rId2"/>
          <a:srcRect/>
          <a:stretch/>
        </p:blipFill>
        <p:spPr>
          <a:xfrm>
            <a:off x="9657743" y="2994953"/>
            <a:ext cx="2707495" cy="2800857"/>
          </a:xfrm>
          <a:prstGeom prst="rect">
            <a:avLst/>
          </a:prstGeom>
        </p:spPr>
      </p:pic>
      <p:sp>
        <p:nvSpPr>
          <p:cNvPr id="4" name="Arrow 3">
            <a:extLst>
              <a:ext uri="{FF2B5EF4-FFF2-40B4-BE49-F238E27FC236}">
                <a16:creationId xmlns:a16="http://schemas.microsoft.com/office/drawing/2014/main" id="{CC9852CC-2B1A-49F8-9A47-1083C4206833}"/>
              </a:ext>
            </a:extLst>
          </p:cNvPr>
          <p:cNvSpPr/>
          <p:nvPr/>
        </p:nvSpPr>
        <p:spPr>
          <a:xfrm>
            <a:off x="2201242" y="3026445"/>
            <a:ext cx="1545398" cy="825500"/>
          </a:xfrm>
          <a:prstGeom prst="homePlate">
            <a:avLst/>
          </a:prstGeom>
          <a:solidFill>
            <a:srgbClr val="049E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6600" b="1" i="0" u="none" strike="noStrike" kern="1200" cap="none" spc="0" normalizeH="0" baseline="0" noProof="0" dirty="0">
                <a:ln>
                  <a:noFill/>
                </a:ln>
                <a:solidFill>
                  <a:srgbClr val="FFFFFF"/>
                </a:solidFill>
                <a:effectLst/>
                <a:uLnTx/>
                <a:uFillTx/>
                <a:latin typeface="Calibri" panose="020F0502020204030204"/>
                <a:ea typeface="+mn-ea"/>
                <a:cs typeface="+mn-cs"/>
              </a:rPr>
              <a:t>1</a:t>
            </a:r>
          </a:p>
        </p:txBody>
      </p:sp>
      <p:sp>
        <p:nvSpPr>
          <p:cNvPr id="10" name="Arrow 9">
            <a:extLst>
              <a:ext uri="{FF2B5EF4-FFF2-40B4-BE49-F238E27FC236}">
                <a16:creationId xmlns:a16="http://schemas.microsoft.com/office/drawing/2014/main" id="{785CB3E8-00A2-49ED-A06D-74294DB25AC5}"/>
              </a:ext>
            </a:extLst>
          </p:cNvPr>
          <p:cNvSpPr/>
          <p:nvPr/>
        </p:nvSpPr>
        <p:spPr>
          <a:xfrm>
            <a:off x="2201242" y="4101279"/>
            <a:ext cx="1545398" cy="825500"/>
          </a:xfrm>
          <a:prstGeom prst="homePlate">
            <a:avLst/>
          </a:prstGeom>
          <a:solidFill>
            <a:srgbClr val="049E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6600" b="1" i="0" u="none" strike="noStrike" kern="1200" cap="none" spc="0" normalizeH="0" baseline="0" noProof="0" dirty="0">
                <a:ln>
                  <a:noFill/>
                </a:ln>
                <a:solidFill>
                  <a:srgbClr val="FFFFFF"/>
                </a:solidFill>
                <a:effectLst/>
                <a:uLnTx/>
                <a:uFillTx/>
                <a:latin typeface="Calibri" panose="020F0502020204030204"/>
                <a:ea typeface="+mn-ea"/>
                <a:cs typeface="+mn-cs"/>
              </a:rPr>
              <a:t>2</a:t>
            </a:r>
          </a:p>
        </p:txBody>
      </p:sp>
      <p:sp>
        <p:nvSpPr>
          <p:cNvPr id="13" name="Arrow 12">
            <a:extLst>
              <a:ext uri="{FF2B5EF4-FFF2-40B4-BE49-F238E27FC236}">
                <a16:creationId xmlns:a16="http://schemas.microsoft.com/office/drawing/2014/main" id="{96AC9A8C-C032-435E-97EA-6AAD31E9FA35}"/>
              </a:ext>
            </a:extLst>
          </p:cNvPr>
          <p:cNvSpPr/>
          <p:nvPr/>
        </p:nvSpPr>
        <p:spPr>
          <a:xfrm>
            <a:off x="2201242" y="5183254"/>
            <a:ext cx="1545398" cy="825500"/>
          </a:xfrm>
          <a:prstGeom prst="homePlate">
            <a:avLst/>
          </a:prstGeom>
          <a:solidFill>
            <a:srgbClr val="049E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6600" b="1" i="0" u="none" strike="noStrike" kern="1200" cap="none" spc="0" normalizeH="0" baseline="0" noProof="0" dirty="0">
                <a:ln>
                  <a:noFill/>
                </a:ln>
                <a:solidFill>
                  <a:srgbClr val="FFFFFF"/>
                </a:solidFill>
                <a:effectLst/>
                <a:uLnTx/>
                <a:uFillTx/>
                <a:latin typeface="Calibri" panose="020F0502020204030204"/>
                <a:ea typeface="+mn-ea"/>
                <a:cs typeface="+mn-cs"/>
              </a:rPr>
              <a:t>3</a:t>
            </a:r>
          </a:p>
        </p:txBody>
      </p:sp>
      <p:sp>
        <p:nvSpPr>
          <p:cNvPr id="14" name="Rectangle 13">
            <a:extLst>
              <a:ext uri="{FF2B5EF4-FFF2-40B4-BE49-F238E27FC236}">
                <a16:creationId xmlns:a16="http://schemas.microsoft.com/office/drawing/2014/main" id="{C5BCA3A0-8674-4E34-83E4-4F75705D774C}"/>
              </a:ext>
            </a:extLst>
          </p:cNvPr>
          <p:cNvSpPr/>
          <p:nvPr/>
        </p:nvSpPr>
        <p:spPr>
          <a:xfrm>
            <a:off x="3746639" y="2994953"/>
            <a:ext cx="5980783" cy="879342"/>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r>
              <a:rPr kumimoji="0" lang="en-US" b="1" i="0" u="none" strike="noStrike" kern="1200" cap="none" spc="0" normalizeH="0" baseline="0" noProof="0" dirty="0">
                <a:ln>
                  <a:noFill/>
                </a:ln>
                <a:solidFill>
                  <a:prstClr val="black"/>
                </a:solidFill>
                <a:effectLst/>
                <a:uLnTx/>
                <a:uFillTx/>
                <a:latin typeface="Calibri" panose="020F0502020204030204"/>
              </a:rPr>
              <a:t>Attitude</a:t>
            </a:r>
            <a:r>
              <a:rPr kumimoji="0" lang="en-US" b="1" i="0" u="none" strike="noStrike" kern="1200" cap="none" spc="0" normalizeH="0" noProof="0" dirty="0">
                <a:ln>
                  <a:noFill/>
                </a:ln>
                <a:solidFill>
                  <a:prstClr val="black"/>
                </a:solidFill>
                <a:effectLst/>
                <a:uLnTx/>
                <a:uFillTx/>
                <a:latin typeface="Calibri" panose="020F0502020204030204"/>
              </a:rPr>
              <a:t> to risk</a:t>
            </a:r>
            <a:r>
              <a:rPr lang="en-US" b="1" dirty="0">
                <a:solidFill>
                  <a:prstClr val="black"/>
                </a:solidFill>
              </a:rPr>
              <a:t>. </a:t>
            </a:r>
            <a:r>
              <a:rPr lang="en-US" dirty="0">
                <a:solidFill>
                  <a:prstClr val="black"/>
                </a:solidFill>
              </a:rPr>
              <a:t>Investing typically involves more risk than saving. If Josh &amp; his wife are not comfortable with the idea of potentially losing some of the inheritance, they may want to opt for saving instead.</a:t>
            </a:r>
            <a:endParaRPr kumimoji="0" lang="en-US" i="0" u="none" strike="noStrike" kern="1200" cap="none" spc="0" normalizeH="0" baseline="0" noProof="0" dirty="0">
              <a:ln>
                <a:noFill/>
              </a:ln>
              <a:solidFill>
                <a:prstClr val="black"/>
              </a:solidFill>
              <a:effectLst/>
              <a:uLnTx/>
              <a:uFillTx/>
              <a:latin typeface="Calibri" panose="020F0502020204030204"/>
            </a:endParaRPr>
          </a:p>
        </p:txBody>
      </p:sp>
      <p:sp>
        <p:nvSpPr>
          <p:cNvPr id="15" name="Rectangle 14">
            <a:extLst>
              <a:ext uri="{FF2B5EF4-FFF2-40B4-BE49-F238E27FC236}">
                <a16:creationId xmlns:a16="http://schemas.microsoft.com/office/drawing/2014/main" id="{EB2DB88C-C403-4023-8640-6BADB57D33EB}"/>
              </a:ext>
            </a:extLst>
          </p:cNvPr>
          <p:cNvSpPr/>
          <p:nvPr/>
        </p:nvSpPr>
        <p:spPr>
          <a:xfrm>
            <a:off x="3738603" y="3955179"/>
            <a:ext cx="5740255" cy="117626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r>
              <a:rPr lang="en-US" b="1" dirty="0">
                <a:solidFill>
                  <a:prstClr val="black"/>
                </a:solidFill>
              </a:rPr>
              <a:t>Liquidity: </a:t>
            </a:r>
            <a:r>
              <a:rPr lang="en-US" dirty="0">
                <a:solidFill>
                  <a:prstClr val="black"/>
                </a:solidFill>
              </a:rPr>
              <a:t>they should consider if they might need access to some of the inheritance at short notice and choose the options that provide liquidity.</a:t>
            </a:r>
          </a:p>
        </p:txBody>
      </p:sp>
      <p:sp>
        <p:nvSpPr>
          <p:cNvPr id="17" name="Rectangle 16">
            <a:extLst>
              <a:ext uri="{FF2B5EF4-FFF2-40B4-BE49-F238E27FC236}">
                <a16:creationId xmlns:a16="http://schemas.microsoft.com/office/drawing/2014/main" id="{D25EF94E-129B-4907-957E-196697AFB9AB}"/>
              </a:ext>
            </a:extLst>
          </p:cNvPr>
          <p:cNvSpPr/>
          <p:nvPr/>
        </p:nvSpPr>
        <p:spPr>
          <a:xfrm>
            <a:off x="3738603" y="5110723"/>
            <a:ext cx="5980782" cy="879343"/>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r>
              <a:rPr lang="en-US" b="1" dirty="0">
                <a:solidFill>
                  <a:prstClr val="black"/>
                </a:solidFill>
              </a:rPr>
              <a:t>Taxation</a:t>
            </a:r>
            <a:r>
              <a:rPr lang="en-US" dirty="0">
                <a:solidFill>
                  <a:prstClr val="black"/>
                </a:solidFill>
              </a:rPr>
              <a:t>: For example, investments in some types of accounts may be taxed differently than savings.</a:t>
            </a:r>
          </a:p>
        </p:txBody>
      </p:sp>
      <p:sp>
        <p:nvSpPr>
          <p:cNvPr id="22" name="Rectangle 21">
            <a:extLst>
              <a:ext uri="{FF2B5EF4-FFF2-40B4-BE49-F238E27FC236}">
                <a16:creationId xmlns:a16="http://schemas.microsoft.com/office/drawing/2014/main" id="{8F134A5D-49B4-7C84-02CB-6688DEE2A5E1}"/>
              </a:ext>
            </a:extLst>
          </p:cNvPr>
          <p:cNvSpPr/>
          <p:nvPr/>
        </p:nvSpPr>
        <p:spPr>
          <a:xfrm>
            <a:off x="2193269" y="1878732"/>
            <a:ext cx="9356339" cy="763689"/>
          </a:xfrm>
          <a:prstGeom prst="rect">
            <a:avLst/>
          </a:prstGeom>
          <a:solidFill>
            <a:schemeClr val="accent4">
              <a:lumMod val="20000"/>
              <a:lumOff val="8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800" b="1" dirty="0">
                <a:solidFill>
                  <a:prstClr val="black"/>
                </a:solidFill>
                <a:latin typeface="Calibri" panose="020F0502020204030204"/>
              </a:rPr>
              <a:t>SAVINGS OR INVESTMENT | FACTORS FOR JOSH TO CONSIDER</a:t>
            </a: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5" name="Straight Connector 4">
            <a:extLst>
              <a:ext uri="{FF2B5EF4-FFF2-40B4-BE49-F238E27FC236}">
                <a16:creationId xmlns:a16="http://schemas.microsoft.com/office/drawing/2014/main" id="{BABE410E-68D1-8CEC-C674-1DCEB4A96246}"/>
              </a:ext>
            </a:extLst>
          </p:cNvPr>
          <p:cNvCxnSpPr/>
          <p:nvPr/>
        </p:nvCxnSpPr>
        <p:spPr>
          <a:xfrm>
            <a:off x="1856961" y="0"/>
            <a:ext cx="0" cy="6239434"/>
          </a:xfrm>
          <a:prstGeom prst="line">
            <a:avLst/>
          </a:prstGeom>
          <a:ln w="127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B454605D-BD96-4E2E-DC19-CCB3A0E32526}"/>
              </a:ext>
            </a:extLst>
          </p:cNvPr>
          <p:cNvSpPr/>
          <p:nvPr/>
        </p:nvSpPr>
        <p:spPr>
          <a:xfrm>
            <a:off x="2193269" y="318002"/>
            <a:ext cx="9364392" cy="1373638"/>
          </a:xfrm>
          <a:prstGeom prst="rect">
            <a:avLst/>
          </a:prstGeom>
          <a:solidFill>
            <a:srgbClr val="00B0F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THE PERSONAL FINANCE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rPr>
              <a:t>CONSULTANTS</a:t>
            </a:r>
          </a:p>
        </p:txBody>
      </p:sp>
      <p:pic>
        <p:nvPicPr>
          <p:cNvPr id="7" name="Picture 6">
            <a:extLst>
              <a:ext uri="{FF2B5EF4-FFF2-40B4-BE49-F238E27FC236}">
                <a16:creationId xmlns:a16="http://schemas.microsoft.com/office/drawing/2014/main" id="{18695750-7597-6EB5-E504-FACA8CF4E14B}"/>
              </a:ext>
            </a:extLst>
          </p:cNvPr>
          <p:cNvPicPr>
            <a:picLocks noChangeAspect="1"/>
          </p:cNvPicPr>
          <p:nvPr/>
        </p:nvPicPr>
        <p:blipFill>
          <a:blip r:embed="rId3"/>
          <a:stretch>
            <a:fillRect/>
          </a:stretch>
        </p:blipFill>
        <p:spPr>
          <a:xfrm>
            <a:off x="2402950" y="533269"/>
            <a:ext cx="1597212" cy="994291"/>
          </a:xfrm>
          <a:prstGeom prst="rect">
            <a:avLst/>
          </a:prstGeom>
        </p:spPr>
      </p:pic>
      <p:pic>
        <p:nvPicPr>
          <p:cNvPr id="8" name="Picture 7" descr="Logo&#10;&#10;Description automatically generated">
            <a:extLst>
              <a:ext uri="{FF2B5EF4-FFF2-40B4-BE49-F238E27FC236}">
                <a16:creationId xmlns:a16="http://schemas.microsoft.com/office/drawing/2014/main" id="{DAFC8FD3-6302-346D-E375-DC081E8B1513}"/>
              </a:ext>
            </a:extLst>
          </p:cNvPr>
          <p:cNvPicPr>
            <a:picLocks noChangeAspect="1"/>
          </p:cNvPicPr>
          <p:nvPr/>
        </p:nvPicPr>
        <p:blipFill>
          <a:blip r:embed="rId4"/>
          <a:stretch>
            <a:fillRect/>
          </a:stretch>
        </p:blipFill>
        <p:spPr>
          <a:xfrm>
            <a:off x="10643191" y="6348426"/>
            <a:ext cx="1212477" cy="369658"/>
          </a:xfrm>
          <a:prstGeom prst="rect">
            <a:avLst/>
          </a:prstGeom>
        </p:spPr>
      </p:pic>
      <p:pic>
        <p:nvPicPr>
          <p:cNvPr id="9" name="Picture 8" descr="Logo&#10;&#10;Description automatically generated">
            <a:extLst>
              <a:ext uri="{FF2B5EF4-FFF2-40B4-BE49-F238E27FC236}">
                <a16:creationId xmlns:a16="http://schemas.microsoft.com/office/drawing/2014/main" id="{5DEA16EC-6A83-8548-D4D9-C9C116F25848}"/>
              </a:ext>
            </a:extLst>
          </p:cNvPr>
          <p:cNvPicPr>
            <a:picLocks noChangeAspect="1"/>
          </p:cNvPicPr>
          <p:nvPr/>
        </p:nvPicPr>
        <p:blipFill>
          <a:blip r:embed="rId4"/>
          <a:stretch>
            <a:fillRect/>
          </a:stretch>
        </p:blipFill>
        <p:spPr>
          <a:xfrm>
            <a:off x="10643191" y="6348426"/>
            <a:ext cx="1212477" cy="369658"/>
          </a:xfrm>
          <a:prstGeom prst="rect">
            <a:avLst/>
          </a:prstGeom>
        </p:spPr>
      </p:pic>
      <p:grpSp>
        <p:nvGrpSpPr>
          <p:cNvPr id="11" name="Group 10">
            <a:extLst>
              <a:ext uri="{FF2B5EF4-FFF2-40B4-BE49-F238E27FC236}">
                <a16:creationId xmlns:a16="http://schemas.microsoft.com/office/drawing/2014/main" id="{D1A0AD20-372E-8F4F-7AE6-09178083A542}"/>
              </a:ext>
            </a:extLst>
          </p:cNvPr>
          <p:cNvGrpSpPr/>
          <p:nvPr/>
        </p:nvGrpSpPr>
        <p:grpSpPr>
          <a:xfrm>
            <a:off x="0" y="6239434"/>
            <a:ext cx="12191997" cy="618565"/>
            <a:chOff x="0" y="0"/>
            <a:chExt cx="12192000" cy="6858000"/>
          </a:xfrm>
        </p:grpSpPr>
        <p:sp>
          <p:nvSpPr>
            <p:cNvPr id="12" name="Rectangle 11">
              <a:extLst>
                <a:ext uri="{FF2B5EF4-FFF2-40B4-BE49-F238E27FC236}">
                  <a16:creationId xmlns:a16="http://schemas.microsoft.com/office/drawing/2014/main" id="{775E4ECD-CCBF-FEE5-B4E6-521116E622A2}"/>
                </a:ext>
              </a:extLst>
            </p:cNvPr>
            <p:cNvSpPr/>
            <p:nvPr/>
          </p:nvSpPr>
          <p:spPr>
            <a:xfrm>
              <a:off x="0" y="0"/>
              <a:ext cx="12192000"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B16D6BC0-0A7A-F805-0C9C-7EE52A3B78C8}"/>
                </a:ext>
              </a:extLst>
            </p:cNvPr>
            <p:cNvGrpSpPr/>
            <p:nvPr/>
          </p:nvGrpSpPr>
          <p:grpSpPr>
            <a:xfrm>
              <a:off x="4529957" y="0"/>
              <a:ext cx="7662043" cy="6858000"/>
              <a:chOff x="4529957" y="0"/>
              <a:chExt cx="7662043" cy="6858000"/>
            </a:xfrm>
          </p:grpSpPr>
          <p:sp>
            <p:nvSpPr>
              <p:cNvPr id="18" name="Parallelogram 17">
                <a:extLst>
                  <a:ext uri="{FF2B5EF4-FFF2-40B4-BE49-F238E27FC236}">
                    <a16:creationId xmlns:a16="http://schemas.microsoft.com/office/drawing/2014/main" id="{2854E6BD-A65C-317D-1CA8-3BF85833A93E}"/>
                  </a:ext>
                </a:extLst>
              </p:cNvPr>
              <p:cNvSpPr/>
              <p:nvPr/>
            </p:nvSpPr>
            <p:spPr>
              <a:xfrm>
                <a:off x="4529957" y="0"/>
                <a:ext cx="7325711" cy="6858000"/>
              </a:xfrm>
              <a:prstGeom prst="parallelogram">
                <a:avLst>
                  <a:gd name="adj" fmla="val 36207"/>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664770D-FDA2-B6B3-4A12-D4CFD2574960}"/>
                  </a:ext>
                </a:extLst>
              </p:cNvPr>
              <p:cNvSpPr/>
              <p:nvPr/>
            </p:nvSpPr>
            <p:spPr>
              <a:xfrm>
                <a:off x="7294179" y="0"/>
                <a:ext cx="4897821"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 name="Group 19">
            <a:extLst>
              <a:ext uri="{FF2B5EF4-FFF2-40B4-BE49-F238E27FC236}">
                <a16:creationId xmlns:a16="http://schemas.microsoft.com/office/drawing/2014/main" id="{583689C8-FA33-AB5B-E505-94483B6EF52A}"/>
              </a:ext>
            </a:extLst>
          </p:cNvPr>
          <p:cNvGrpSpPr/>
          <p:nvPr/>
        </p:nvGrpSpPr>
        <p:grpSpPr>
          <a:xfrm>
            <a:off x="137019" y="6358476"/>
            <a:ext cx="4219142" cy="395869"/>
            <a:chOff x="974693" y="6379619"/>
            <a:chExt cx="4219142" cy="395869"/>
          </a:xfrm>
        </p:grpSpPr>
        <p:sp>
          <p:nvSpPr>
            <p:cNvPr id="21" name="TextBox 20">
              <a:extLst>
                <a:ext uri="{FF2B5EF4-FFF2-40B4-BE49-F238E27FC236}">
                  <a16:creationId xmlns:a16="http://schemas.microsoft.com/office/drawing/2014/main" id="{B2A629EB-B2C4-FF5F-98D3-3AD79DC9B22D}"/>
                </a:ext>
              </a:extLst>
            </p:cNvPr>
            <p:cNvSpPr txBox="1"/>
            <p:nvPr/>
          </p:nvSpPr>
          <p:spPr>
            <a:xfrm>
              <a:off x="4234017" y="6379619"/>
              <a:ext cx="959818" cy="380480"/>
            </a:xfrm>
            <a:prstGeom prst="rect">
              <a:avLst/>
            </a:prstGeom>
            <a:solidFill>
              <a:schemeClr val="bg1"/>
            </a:solidFill>
          </p:spPr>
          <p:txBody>
            <a:bodyPr wrap="square" lIns="108000" tIns="36000" rIns="108000" bIns="36000" rtlCol="0">
              <a:spAutoFit/>
            </a:bodyPr>
            <a:lstStyle/>
            <a:p>
              <a:r>
                <a:rPr lang="en-US" sz="2000" b="1" dirty="0">
                  <a:solidFill>
                    <a:srgbClr val="00B0F0"/>
                  </a:solidFill>
                </a:rPr>
                <a:t>UNIT 3</a:t>
              </a:r>
            </a:p>
          </p:txBody>
        </p:sp>
        <p:sp>
          <p:nvSpPr>
            <p:cNvPr id="35" name="TextBox 34">
              <a:extLst>
                <a:ext uri="{FF2B5EF4-FFF2-40B4-BE49-F238E27FC236}">
                  <a16:creationId xmlns:a16="http://schemas.microsoft.com/office/drawing/2014/main" id="{077DEC53-4671-B11B-7B56-4AF3F9C27E7E}"/>
                </a:ext>
              </a:extLst>
            </p:cNvPr>
            <p:cNvSpPr txBox="1"/>
            <p:nvPr/>
          </p:nvSpPr>
          <p:spPr>
            <a:xfrm>
              <a:off x="974693" y="6379619"/>
              <a:ext cx="3259321" cy="395869"/>
            </a:xfrm>
            <a:prstGeom prst="rect">
              <a:avLst/>
            </a:prstGeom>
            <a:noFill/>
          </p:spPr>
          <p:txBody>
            <a:bodyPr wrap="square" lIns="108000" tIns="36000" rIns="108000" bIns="36000" rtlCol="0">
              <a:spAutoFit/>
            </a:bodyPr>
            <a:lstStyle/>
            <a:p>
              <a:r>
                <a:rPr lang="en-US" sz="2100" b="1" dirty="0">
                  <a:solidFill>
                    <a:schemeClr val="bg1"/>
                  </a:solidFill>
                </a:rPr>
                <a:t>BTEC NATIONAL BUSINESS</a:t>
              </a:r>
            </a:p>
          </p:txBody>
        </p:sp>
      </p:grpSp>
      <p:pic>
        <p:nvPicPr>
          <p:cNvPr id="36" name="Picture 35" descr="Logo&#10;&#10;Description automatically generated">
            <a:extLst>
              <a:ext uri="{FF2B5EF4-FFF2-40B4-BE49-F238E27FC236}">
                <a16:creationId xmlns:a16="http://schemas.microsoft.com/office/drawing/2014/main" id="{8E8EFAA1-E1F1-DFC2-E1D9-E30AA8A7CF04}"/>
              </a:ext>
            </a:extLst>
          </p:cNvPr>
          <p:cNvPicPr>
            <a:picLocks noChangeAspect="1"/>
          </p:cNvPicPr>
          <p:nvPr/>
        </p:nvPicPr>
        <p:blipFill>
          <a:blip r:embed="rId4"/>
          <a:stretch>
            <a:fillRect/>
          </a:stretch>
        </p:blipFill>
        <p:spPr>
          <a:xfrm>
            <a:off x="10643191" y="6348426"/>
            <a:ext cx="1212477" cy="369658"/>
          </a:xfrm>
          <a:prstGeom prst="rect">
            <a:avLst/>
          </a:prstGeom>
        </p:spPr>
      </p:pic>
      <p:pic>
        <p:nvPicPr>
          <p:cNvPr id="37" name="Picture 36" descr="Logo&#10;&#10;Description automatically generated">
            <a:extLst>
              <a:ext uri="{FF2B5EF4-FFF2-40B4-BE49-F238E27FC236}">
                <a16:creationId xmlns:a16="http://schemas.microsoft.com/office/drawing/2014/main" id="{857A61DB-E309-7862-972F-9E30ADC325C8}"/>
              </a:ext>
            </a:extLst>
          </p:cNvPr>
          <p:cNvPicPr>
            <a:picLocks noChangeAspect="1"/>
          </p:cNvPicPr>
          <p:nvPr/>
        </p:nvPicPr>
        <p:blipFill>
          <a:blip r:embed="rId5"/>
          <a:stretch>
            <a:fillRect/>
          </a:stretch>
        </p:blipFill>
        <p:spPr>
          <a:xfrm>
            <a:off x="4863349" y="6334759"/>
            <a:ext cx="1048717" cy="443302"/>
          </a:xfrm>
          <a:prstGeom prst="rect">
            <a:avLst/>
          </a:prstGeom>
        </p:spPr>
      </p:pic>
    </p:spTree>
    <p:extLst>
      <p:ext uri="{BB962C8B-B14F-4D97-AF65-F5344CB8AC3E}">
        <p14:creationId xmlns:p14="http://schemas.microsoft.com/office/powerpoint/2010/main" val="4601418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par>
                          <p:cTn id="16" fill="hold">
                            <p:stCondLst>
                              <p:cond delay="1500"/>
                            </p:stCondLst>
                            <p:childTnLst>
                              <p:par>
                                <p:cTn id="17" presetID="2" presetClass="entr" presetSubtype="2"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1+#ppt_w/2"/>
                                          </p:val>
                                        </p:tav>
                                        <p:tav tm="100000">
                                          <p:val>
                                            <p:strVal val="#ppt_x"/>
                                          </p:val>
                                        </p:tav>
                                      </p:tavLst>
                                    </p:anim>
                                    <p:anim calcmode="lin" valueType="num">
                                      <p:cBhvr additive="base">
                                        <p:cTn id="20" dur="500" fill="hold"/>
                                        <p:tgtEl>
                                          <p:spTgt spid="14"/>
                                        </p:tgtEl>
                                        <p:attrNameLst>
                                          <p:attrName>ppt_y</p:attrName>
                                        </p:attrNameLst>
                                      </p:cBhvr>
                                      <p:tavLst>
                                        <p:tav tm="0">
                                          <p:val>
                                            <p:strVal val="#ppt_y"/>
                                          </p:val>
                                        </p:tav>
                                        <p:tav tm="100000">
                                          <p:val>
                                            <p:strVal val="#ppt_y"/>
                                          </p:val>
                                        </p:tav>
                                      </p:tavLst>
                                    </p:anim>
                                  </p:childTnLst>
                                </p:cTn>
                              </p:par>
                            </p:childTnLst>
                          </p:cTn>
                        </p:par>
                        <p:par>
                          <p:cTn id="21" fill="hold">
                            <p:stCondLst>
                              <p:cond delay="2000"/>
                            </p:stCondLst>
                            <p:childTnLst>
                              <p:par>
                                <p:cTn id="22" presetID="2" presetClass="entr" presetSubtype="2"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500" fill="hold"/>
                                        <p:tgtEl>
                                          <p:spTgt spid="15"/>
                                        </p:tgtEl>
                                        <p:attrNameLst>
                                          <p:attrName>ppt_x</p:attrName>
                                        </p:attrNameLst>
                                      </p:cBhvr>
                                      <p:tavLst>
                                        <p:tav tm="0">
                                          <p:val>
                                            <p:strVal val="1+#ppt_w/2"/>
                                          </p:val>
                                        </p:tav>
                                        <p:tav tm="100000">
                                          <p:val>
                                            <p:strVal val="#ppt_x"/>
                                          </p:val>
                                        </p:tav>
                                      </p:tavLst>
                                    </p:anim>
                                    <p:anim calcmode="lin" valueType="num">
                                      <p:cBhvr additive="base">
                                        <p:cTn id="25" dur="500" fill="hold"/>
                                        <p:tgtEl>
                                          <p:spTgt spid="15"/>
                                        </p:tgtEl>
                                        <p:attrNameLst>
                                          <p:attrName>ppt_y</p:attrName>
                                        </p:attrNameLst>
                                      </p:cBhvr>
                                      <p:tavLst>
                                        <p:tav tm="0">
                                          <p:val>
                                            <p:strVal val="#ppt_y"/>
                                          </p:val>
                                        </p:tav>
                                        <p:tav tm="100000">
                                          <p:val>
                                            <p:strVal val="#ppt_y"/>
                                          </p:val>
                                        </p:tav>
                                      </p:tavLst>
                                    </p:anim>
                                  </p:childTnLst>
                                </p:cTn>
                              </p:par>
                            </p:childTnLst>
                          </p:cTn>
                        </p:par>
                        <p:par>
                          <p:cTn id="26" fill="hold">
                            <p:stCondLst>
                              <p:cond delay="2500"/>
                            </p:stCondLst>
                            <p:childTnLst>
                              <p:par>
                                <p:cTn id="27" presetID="2" presetClass="entr" presetSubtype="2"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500" fill="hold"/>
                                        <p:tgtEl>
                                          <p:spTgt spid="17"/>
                                        </p:tgtEl>
                                        <p:attrNameLst>
                                          <p:attrName>ppt_x</p:attrName>
                                        </p:attrNameLst>
                                      </p:cBhvr>
                                      <p:tavLst>
                                        <p:tav tm="0">
                                          <p:val>
                                            <p:strVal val="1+#ppt_w/2"/>
                                          </p:val>
                                        </p:tav>
                                        <p:tav tm="100000">
                                          <p:val>
                                            <p:strVal val="#ppt_x"/>
                                          </p:val>
                                        </p:tav>
                                      </p:tavLst>
                                    </p:anim>
                                    <p:anim calcmode="lin" valueType="num">
                                      <p:cBhvr additive="base">
                                        <p:cTn id="30"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3" grpId="0" animBg="1"/>
      <p:bldP spid="14" grpId="0" animBg="1"/>
      <p:bldP spid="15" grpId="0" animBg="1"/>
      <p:bldP spid="1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3CCB36E-3C3B-C7B3-1437-633E58D73804}"/>
              </a:ext>
            </a:extLst>
          </p:cNvPr>
          <p:cNvPicPr>
            <a:picLocks noChangeAspect="1"/>
          </p:cNvPicPr>
          <p:nvPr/>
        </p:nvPicPr>
        <p:blipFill>
          <a:blip r:embed="rId2"/>
          <a:stretch>
            <a:fillRect/>
          </a:stretch>
        </p:blipFill>
        <p:spPr>
          <a:xfrm>
            <a:off x="4529583" y="1181831"/>
            <a:ext cx="4500114" cy="4500114"/>
          </a:xfrm>
          <a:prstGeom prst="rect">
            <a:avLst/>
          </a:prstGeom>
        </p:spPr>
      </p:pic>
      <p:sp>
        <p:nvSpPr>
          <p:cNvPr id="31" name="Oval 30">
            <a:extLst>
              <a:ext uri="{FF2B5EF4-FFF2-40B4-BE49-F238E27FC236}">
                <a16:creationId xmlns:a16="http://schemas.microsoft.com/office/drawing/2014/main" id="{C4FA0E4A-58BB-4687-869B-C65EEF5C656C}"/>
              </a:ext>
            </a:extLst>
          </p:cNvPr>
          <p:cNvSpPr/>
          <p:nvPr/>
        </p:nvSpPr>
        <p:spPr>
          <a:xfrm>
            <a:off x="5322170" y="1983541"/>
            <a:ext cx="2880000" cy="288000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solidFill>
                <a:schemeClr val="tx1"/>
              </a:solidFill>
            </a:endParaRPr>
          </a:p>
        </p:txBody>
      </p:sp>
      <p:grpSp>
        <p:nvGrpSpPr>
          <p:cNvPr id="18" name="Group 17">
            <a:extLst>
              <a:ext uri="{FF2B5EF4-FFF2-40B4-BE49-F238E27FC236}">
                <a16:creationId xmlns:a16="http://schemas.microsoft.com/office/drawing/2014/main" id="{D7601999-ACF1-463E-94AF-BEBE0A79955E}"/>
              </a:ext>
            </a:extLst>
          </p:cNvPr>
          <p:cNvGrpSpPr/>
          <p:nvPr/>
        </p:nvGrpSpPr>
        <p:grpSpPr>
          <a:xfrm>
            <a:off x="6408657" y="1269000"/>
            <a:ext cx="720000" cy="4320000"/>
            <a:chOff x="6879021" y="1269000"/>
            <a:chExt cx="720000" cy="4320000"/>
          </a:xfrm>
        </p:grpSpPr>
        <p:sp>
          <p:nvSpPr>
            <p:cNvPr id="20" name="point">
              <a:extLst>
                <a:ext uri="{FF2B5EF4-FFF2-40B4-BE49-F238E27FC236}">
                  <a16:creationId xmlns:a16="http://schemas.microsoft.com/office/drawing/2014/main" id="{1CD70A8A-47F7-4D21-B8A4-6FDD51D6434E}"/>
                </a:ext>
              </a:extLst>
            </p:cNvPr>
            <p:cNvSpPr/>
            <p:nvPr/>
          </p:nvSpPr>
          <p:spPr>
            <a:xfrm>
              <a:off x="6879021" y="1269000"/>
              <a:ext cx="720000" cy="2453421"/>
            </a:xfrm>
            <a:prstGeom prst="triangle">
              <a:avLst/>
            </a:prstGeom>
            <a:solidFill>
              <a:srgbClr val="049EE6"/>
            </a:solid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Isosceles Triangle 21">
              <a:extLst>
                <a:ext uri="{FF2B5EF4-FFF2-40B4-BE49-F238E27FC236}">
                  <a16:creationId xmlns:a16="http://schemas.microsoft.com/office/drawing/2014/main" id="{A31A161B-2AE0-443C-98FD-4A995C2F9246}"/>
                </a:ext>
              </a:extLst>
            </p:cNvPr>
            <p:cNvSpPr/>
            <p:nvPr/>
          </p:nvSpPr>
          <p:spPr>
            <a:xfrm flipV="1">
              <a:off x="6879021" y="3135579"/>
              <a:ext cx="720000" cy="2453421"/>
            </a:xfrm>
            <a:prstGeom prst="triangle">
              <a:avLst/>
            </a:prstGeom>
            <a:solidFill>
              <a:srgbClr val="429D45">
                <a:alpha val="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1" name="Oval 20">
            <a:extLst>
              <a:ext uri="{FF2B5EF4-FFF2-40B4-BE49-F238E27FC236}">
                <a16:creationId xmlns:a16="http://schemas.microsoft.com/office/drawing/2014/main" id="{B12BD37B-45ED-4AB9-8723-4F7DACF95E8A}"/>
              </a:ext>
            </a:extLst>
          </p:cNvPr>
          <p:cNvSpPr/>
          <p:nvPr/>
        </p:nvSpPr>
        <p:spPr>
          <a:xfrm>
            <a:off x="5508657" y="2169000"/>
            <a:ext cx="2520000" cy="2520000"/>
          </a:xfrm>
          <a:prstGeom prst="ellipse">
            <a:avLst/>
          </a:prstGeom>
          <a:blipFill>
            <a:blip r:embed="rId3"/>
            <a:stretch>
              <a:fillRect/>
            </a:stretch>
          </a:blipFill>
          <a:ln w="381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solidFill>
                <a:schemeClr val="tx1"/>
              </a:solidFill>
            </a:endParaRPr>
          </a:p>
        </p:txBody>
      </p:sp>
      <p:sp>
        <p:nvSpPr>
          <p:cNvPr id="11" name="Rectangle 10">
            <a:extLst>
              <a:ext uri="{FF2B5EF4-FFF2-40B4-BE49-F238E27FC236}">
                <a16:creationId xmlns:a16="http://schemas.microsoft.com/office/drawing/2014/main" id="{C0BDB1B3-B89E-4435-8F1F-22BE18FEA06D}"/>
              </a:ext>
            </a:extLst>
          </p:cNvPr>
          <p:cNvSpPr/>
          <p:nvPr/>
        </p:nvSpPr>
        <p:spPr>
          <a:xfrm>
            <a:off x="2028500" y="318002"/>
            <a:ext cx="9837676" cy="889132"/>
          </a:xfrm>
          <a:prstGeom prst="rect">
            <a:avLst/>
          </a:prstGeom>
          <a:solidFill>
            <a:srgbClr val="049EE6"/>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solidFill>
                  <a:srgbClr val="FFFFFF"/>
                </a:solidFill>
              </a:rPr>
              <a:t>PERSONAL FINANCE LIFE STAGE</a:t>
            </a:r>
          </a:p>
        </p:txBody>
      </p:sp>
      <p:sp>
        <p:nvSpPr>
          <p:cNvPr id="3" name="Rectangle 2">
            <a:extLst>
              <a:ext uri="{FF2B5EF4-FFF2-40B4-BE49-F238E27FC236}">
                <a16:creationId xmlns:a16="http://schemas.microsoft.com/office/drawing/2014/main" id="{B8BD97E6-1232-48BD-B388-2BB7C4E79590}"/>
              </a:ext>
            </a:extLst>
          </p:cNvPr>
          <p:cNvSpPr/>
          <p:nvPr/>
        </p:nvSpPr>
        <p:spPr>
          <a:xfrm>
            <a:off x="2112578" y="5163771"/>
            <a:ext cx="9753595" cy="889132"/>
          </a:xfrm>
          <a:prstGeom prst="rect">
            <a:avLst/>
          </a:prstGeom>
          <a:solidFill>
            <a:schemeClr val="accent4">
              <a:lumMod val="20000"/>
              <a:lumOff val="8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tx1"/>
                </a:solidFill>
              </a:rPr>
              <a:t>LIFE EVENTS AND PERSONAL FINANCE</a:t>
            </a:r>
            <a:endParaRPr lang="en-GB" sz="4400" dirty="0">
              <a:solidFill>
                <a:schemeClr val="tx1"/>
              </a:solidFill>
            </a:endParaRPr>
          </a:p>
        </p:txBody>
      </p:sp>
      <p:cxnSp>
        <p:nvCxnSpPr>
          <p:cNvPr id="2" name="Straight Connector 1">
            <a:extLst>
              <a:ext uri="{FF2B5EF4-FFF2-40B4-BE49-F238E27FC236}">
                <a16:creationId xmlns:a16="http://schemas.microsoft.com/office/drawing/2014/main" id="{EC1A27AE-94F7-969C-898C-26C10417B393}"/>
              </a:ext>
            </a:extLst>
          </p:cNvPr>
          <p:cNvCxnSpPr/>
          <p:nvPr/>
        </p:nvCxnSpPr>
        <p:spPr>
          <a:xfrm>
            <a:off x="1856961" y="0"/>
            <a:ext cx="0" cy="6239434"/>
          </a:xfrm>
          <a:prstGeom prst="line">
            <a:avLst/>
          </a:prstGeom>
          <a:ln w="127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A88F9D70-AFCD-0E7E-5A4B-8F266730B01C}"/>
              </a:ext>
            </a:extLst>
          </p:cNvPr>
          <p:cNvGrpSpPr/>
          <p:nvPr/>
        </p:nvGrpSpPr>
        <p:grpSpPr>
          <a:xfrm>
            <a:off x="0" y="6239434"/>
            <a:ext cx="12192000" cy="618565"/>
            <a:chOff x="0" y="0"/>
            <a:chExt cx="12192000" cy="6858000"/>
          </a:xfrm>
        </p:grpSpPr>
        <p:sp>
          <p:nvSpPr>
            <p:cNvPr id="12" name="Rectangle 11">
              <a:extLst>
                <a:ext uri="{FF2B5EF4-FFF2-40B4-BE49-F238E27FC236}">
                  <a16:creationId xmlns:a16="http://schemas.microsoft.com/office/drawing/2014/main" id="{CC924AC8-1CBC-5F81-C231-B296A6397B13}"/>
                </a:ext>
              </a:extLst>
            </p:cNvPr>
            <p:cNvSpPr/>
            <p:nvPr/>
          </p:nvSpPr>
          <p:spPr>
            <a:xfrm>
              <a:off x="0" y="0"/>
              <a:ext cx="12192000"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72931256-E90B-7156-C2BA-BA80822C876D}"/>
                </a:ext>
              </a:extLst>
            </p:cNvPr>
            <p:cNvGrpSpPr/>
            <p:nvPr/>
          </p:nvGrpSpPr>
          <p:grpSpPr>
            <a:xfrm>
              <a:off x="4529957" y="0"/>
              <a:ext cx="7662043" cy="6858000"/>
              <a:chOff x="4529957" y="0"/>
              <a:chExt cx="7662043" cy="6858000"/>
            </a:xfrm>
          </p:grpSpPr>
          <p:sp>
            <p:nvSpPr>
              <p:cNvPr id="14" name="Parallelogram 13">
                <a:extLst>
                  <a:ext uri="{FF2B5EF4-FFF2-40B4-BE49-F238E27FC236}">
                    <a16:creationId xmlns:a16="http://schemas.microsoft.com/office/drawing/2014/main" id="{4E6F352C-B468-79FD-8C55-0FFA6B040864}"/>
                  </a:ext>
                </a:extLst>
              </p:cNvPr>
              <p:cNvSpPr/>
              <p:nvPr/>
            </p:nvSpPr>
            <p:spPr>
              <a:xfrm>
                <a:off x="4529957" y="0"/>
                <a:ext cx="7325711" cy="6858000"/>
              </a:xfrm>
              <a:prstGeom prst="parallelogram">
                <a:avLst>
                  <a:gd name="adj" fmla="val 36207"/>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4262C0B-3F4A-EA8F-F62D-6766C3CD6F8F}"/>
                  </a:ext>
                </a:extLst>
              </p:cNvPr>
              <p:cNvSpPr/>
              <p:nvPr/>
            </p:nvSpPr>
            <p:spPr>
              <a:xfrm>
                <a:off x="7294179" y="0"/>
                <a:ext cx="4897821"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24" name="Picture 23" descr="Logo&#10;&#10;Description automatically generated">
            <a:extLst>
              <a:ext uri="{FF2B5EF4-FFF2-40B4-BE49-F238E27FC236}">
                <a16:creationId xmlns:a16="http://schemas.microsoft.com/office/drawing/2014/main" id="{C6687BCC-5246-9F82-F468-FAA3DCBEA6C9}"/>
              </a:ext>
            </a:extLst>
          </p:cNvPr>
          <p:cNvPicPr>
            <a:picLocks noChangeAspect="1"/>
          </p:cNvPicPr>
          <p:nvPr/>
        </p:nvPicPr>
        <p:blipFill>
          <a:blip r:embed="rId4"/>
          <a:stretch>
            <a:fillRect/>
          </a:stretch>
        </p:blipFill>
        <p:spPr>
          <a:xfrm>
            <a:off x="10643191" y="6348426"/>
            <a:ext cx="1212477" cy="369658"/>
          </a:xfrm>
          <a:prstGeom prst="rect">
            <a:avLst/>
          </a:prstGeom>
        </p:spPr>
      </p:pic>
      <p:sp>
        <p:nvSpPr>
          <p:cNvPr id="4" name="TextBox 3">
            <a:extLst>
              <a:ext uri="{FF2B5EF4-FFF2-40B4-BE49-F238E27FC236}">
                <a16:creationId xmlns:a16="http://schemas.microsoft.com/office/drawing/2014/main" id="{CDE4FDE6-E0C7-36A9-A78F-FD81EC14B427}"/>
              </a:ext>
            </a:extLst>
          </p:cNvPr>
          <p:cNvSpPr txBox="1"/>
          <p:nvPr/>
        </p:nvSpPr>
        <p:spPr>
          <a:xfrm>
            <a:off x="3396343" y="6358476"/>
            <a:ext cx="959818" cy="380480"/>
          </a:xfrm>
          <a:prstGeom prst="rect">
            <a:avLst/>
          </a:prstGeom>
          <a:solidFill>
            <a:schemeClr val="bg1"/>
          </a:solidFill>
        </p:spPr>
        <p:txBody>
          <a:bodyPr wrap="square" lIns="108000" tIns="36000" rIns="108000" bIns="36000" rtlCol="0">
            <a:spAutoFit/>
          </a:bodyPr>
          <a:lstStyle/>
          <a:p>
            <a:r>
              <a:rPr lang="en-US" sz="2000" b="1" dirty="0">
                <a:solidFill>
                  <a:srgbClr val="00B0F0"/>
                </a:solidFill>
              </a:rPr>
              <a:t>UNIT 3</a:t>
            </a:r>
          </a:p>
        </p:txBody>
      </p:sp>
      <p:sp>
        <p:nvSpPr>
          <p:cNvPr id="5" name="TextBox 4">
            <a:extLst>
              <a:ext uri="{FF2B5EF4-FFF2-40B4-BE49-F238E27FC236}">
                <a16:creationId xmlns:a16="http://schemas.microsoft.com/office/drawing/2014/main" id="{011E20F8-7273-A440-FD73-953026521E97}"/>
              </a:ext>
            </a:extLst>
          </p:cNvPr>
          <p:cNvSpPr txBox="1"/>
          <p:nvPr/>
        </p:nvSpPr>
        <p:spPr>
          <a:xfrm>
            <a:off x="137019" y="6358476"/>
            <a:ext cx="3259321" cy="395869"/>
          </a:xfrm>
          <a:prstGeom prst="rect">
            <a:avLst/>
          </a:prstGeom>
          <a:noFill/>
        </p:spPr>
        <p:txBody>
          <a:bodyPr wrap="square" lIns="108000" tIns="36000" rIns="108000" bIns="36000" rtlCol="0">
            <a:spAutoFit/>
          </a:bodyPr>
          <a:lstStyle/>
          <a:p>
            <a:r>
              <a:rPr lang="en-US" sz="2100" b="1" dirty="0">
                <a:solidFill>
                  <a:schemeClr val="bg1"/>
                </a:solidFill>
              </a:rPr>
              <a:t>BTEC NATIONAL BUSINESS</a:t>
            </a:r>
          </a:p>
        </p:txBody>
      </p:sp>
    </p:spTree>
    <p:extLst>
      <p:ext uri="{BB962C8B-B14F-4D97-AF65-F5344CB8AC3E}">
        <p14:creationId xmlns:p14="http://schemas.microsoft.com/office/powerpoint/2010/main" val="61664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2000" fill="hold"/>
                                        <p:tgtEl>
                                          <p:spTgt spid="1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ry6">
            <a:extLst>
              <a:ext uri="{FF2B5EF4-FFF2-40B4-BE49-F238E27FC236}">
                <a16:creationId xmlns:a16="http://schemas.microsoft.com/office/drawing/2014/main" id="{3DE4986E-F0D5-4EA7-82D6-2B5D54DD7089}"/>
              </a:ext>
            </a:extLst>
          </p:cNvPr>
          <p:cNvSpPr/>
          <p:nvPr/>
        </p:nvSpPr>
        <p:spPr>
          <a:xfrm>
            <a:off x="0" y="0"/>
            <a:ext cx="4402640" cy="3414472"/>
          </a:xfrm>
          <a:custGeom>
            <a:avLst/>
            <a:gdLst>
              <a:gd name="connsiteX0" fmla="*/ 0 w 4402640"/>
              <a:gd name="connsiteY0" fmla="*/ 0 h 3414472"/>
              <a:gd name="connsiteX1" fmla="*/ 2419238 w 4402640"/>
              <a:gd name="connsiteY1" fmla="*/ 0 h 3414472"/>
              <a:gd name="connsiteX2" fmla="*/ 4402640 w 4402640"/>
              <a:gd name="connsiteY2" fmla="*/ 3414472 h 3414472"/>
              <a:gd name="connsiteX3" fmla="*/ 2419238 w 4402640"/>
              <a:gd name="connsiteY3" fmla="*/ 3414472 h 3414472"/>
              <a:gd name="connsiteX4" fmla="*/ 2419238 w 4402640"/>
              <a:gd name="connsiteY4" fmla="*/ 3399888 h 3414472"/>
              <a:gd name="connsiteX5" fmla="*/ 0 w 4402640"/>
              <a:gd name="connsiteY5" fmla="*/ 3399888 h 3414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02640" h="3414472">
                <a:moveTo>
                  <a:pt x="0" y="0"/>
                </a:moveTo>
                <a:lnTo>
                  <a:pt x="2419238" y="0"/>
                </a:lnTo>
                <a:lnTo>
                  <a:pt x="4402640" y="3414472"/>
                </a:lnTo>
                <a:lnTo>
                  <a:pt x="2419238" y="3414472"/>
                </a:lnTo>
                <a:lnTo>
                  <a:pt x="2419238" y="3399888"/>
                </a:lnTo>
                <a:lnTo>
                  <a:pt x="0" y="3399888"/>
                </a:lnTo>
                <a:close/>
              </a:path>
            </a:pathLst>
          </a:cu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5" name="Try5">
            <a:extLst>
              <a:ext uri="{FF2B5EF4-FFF2-40B4-BE49-F238E27FC236}">
                <a16:creationId xmlns:a16="http://schemas.microsoft.com/office/drawing/2014/main" id="{E93C7B0C-6CE6-468E-A05B-6DA7CF68BC3E}"/>
              </a:ext>
            </a:extLst>
          </p:cNvPr>
          <p:cNvSpPr/>
          <p:nvPr/>
        </p:nvSpPr>
        <p:spPr>
          <a:xfrm flipV="1">
            <a:off x="-8419" y="3397280"/>
            <a:ext cx="4402640" cy="3449801"/>
          </a:xfrm>
          <a:custGeom>
            <a:avLst/>
            <a:gdLst>
              <a:gd name="connsiteX0" fmla="*/ 0 w 4402640"/>
              <a:gd name="connsiteY0" fmla="*/ 0 h 3414472"/>
              <a:gd name="connsiteX1" fmla="*/ 2419238 w 4402640"/>
              <a:gd name="connsiteY1" fmla="*/ 0 h 3414472"/>
              <a:gd name="connsiteX2" fmla="*/ 4402640 w 4402640"/>
              <a:gd name="connsiteY2" fmla="*/ 3414472 h 3414472"/>
              <a:gd name="connsiteX3" fmla="*/ 2419238 w 4402640"/>
              <a:gd name="connsiteY3" fmla="*/ 3414472 h 3414472"/>
              <a:gd name="connsiteX4" fmla="*/ 2419238 w 4402640"/>
              <a:gd name="connsiteY4" fmla="*/ 3399888 h 3414472"/>
              <a:gd name="connsiteX5" fmla="*/ 0 w 4402640"/>
              <a:gd name="connsiteY5" fmla="*/ 3399888 h 3414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02640" h="3414472">
                <a:moveTo>
                  <a:pt x="0" y="0"/>
                </a:moveTo>
                <a:lnTo>
                  <a:pt x="2419238" y="0"/>
                </a:lnTo>
                <a:lnTo>
                  <a:pt x="4402640" y="3414472"/>
                </a:lnTo>
                <a:lnTo>
                  <a:pt x="2419238" y="3414472"/>
                </a:lnTo>
                <a:lnTo>
                  <a:pt x="2419238" y="3399888"/>
                </a:lnTo>
                <a:lnTo>
                  <a:pt x="0" y="3399888"/>
                </a:lnTo>
                <a:close/>
              </a:path>
            </a:pathLst>
          </a:cu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9" name="Try4">
            <a:extLst>
              <a:ext uri="{FF2B5EF4-FFF2-40B4-BE49-F238E27FC236}">
                <a16:creationId xmlns:a16="http://schemas.microsoft.com/office/drawing/2014/main" id="{6BCBB2C6-EEAB-47FF-B9CB-7E9D022EEB06}"/>
              </a:ext>
            </a:extLst>
          </p:cNvPr>
          <p:cNvSpPr/>
          <p:nvPr/>
        </p:nvSpPr>
        <p:spPr>
          <a:xfrm>
            <a:off x="2445794" y="3382695"/>
            <a:ext cx="3900813" cy="3475305"/>
          </a:xfrm>
          <a:prstGeom prst="triangl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Try2">
            <a:extLst>
              <a:ext uri="{FF2B5EF4-FFF2-40B4-BE49-F238E27FC236}">
                <a16:creationId xmlns:a16="http://schemas.microsoft.com/office/drawing/2014/main" id="{742A1DB1-5EA9-476D-AABD-1D97AE56C537}"/>
              </a:ext>
            </a:extLst>
          </p:cNvPr>
          <p:cNvSpPr/>
          <p:nvPr/>
        </p:nvSpPr>
        <p:spPr>
          <a:xfrm flipH="1">
            <a:off x="4372248" y="0"/>
            <a:ext cx="4402640" cy="3414472"/>
          </a:xfrm>
          <a:custGeom>
            <a:avLst/>
            <a:gdLst>
              <a:gd name="connsiteX0" fmla="*/ 0 w 4402640"/>
              <a:gd name="connsiteY0" fmla="*/ 0 h 3414472"/>
              <a:gd name="connsiteX1" fmla="*/ 2419238 w 4402640"/>
              <a:gd name="connsiteY1" fmla="*/ 0 h 3414472"/>
              <a:gd name="connsiteX2" fmla="*/ 4402640 w 4402640"/>
              <a:gd name="connsiteY2" fmla="*/ 3414472 h 3414472"/>
              <a:gd name="connsiteX3" fmla="*/ 2419238 w 4402640"/>
              <a:gd name="connsiteY3" fmla="*/ 3414472 h 3414472"/>
              <a:gd name="connsiteX4" fmla="*/ 2419238 w 4402640"/>
              <a:gd name="connsiteY4" fmla="*/ 3399888 h 3414472"/>
              <a:gd name="connsiteX5" fmla="*/ 0 w 4402640"/>
              <a:gd name="connsiteY5" fmla="*/ 3399888 h 3414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02640" h="3414472">
                <a:moveTo>
                  <a:pt x="0" y="0"/>
                </a:moveTo>
                <a:lnTo>
                  <a:pt x="2419238" y="0"/>
                </a:lnTo>
                <a:lnTo>
                  <a:pt x="4402640" y="3414472"/>
                </a:lnTo>
                <a:lnTo>
                  <a:pt x="2419238" y="3414472"/>
                </a:lnTo>
                <a:lnTo>
                  <a:pt x="2419238" y="3399888"/>
                </a:lnTo>
                <a:lnTo>
                  <a:pt x="0" y="3399888"/>
                </a:lnTo>
                <a:close/>
              </a:path>
            </a:pathLst>
          </a:cu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42" name="Try1">
            <a:extLst>
              <a:ext uri="{FF2B5EF4-FFF2-40B4-BE49-F238E27FC236}">
                <a16:creationId xmlns:a16="http://schemas.microsoft.com/office/drawing/2014/main" id="{5E464F5F-7574-430B-8A1B-56D12DCCFA43}"/>
              </a:ext>
            </a:extLst>
          </p:cNvPr>
          <p:cNvSpPr/>
          <p:nvPr/>
        </p:nvSpPr>
        <p:spPr>
          <a:xfrm flipV="1">
            <a:off x="2445794" y="0"/>
            <a:ext cx="3900813" cy="3475305"/>
          </a:xfrm>
          <a:prstGeom prst="triangl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09BBE1F9-E0AB-4288-B4A3-B56799C8759A}"/>
              </a:ext>
            </a:extLst>
          </p:cNvPr>
          <p:cNvSpPr/>
          <p:nvPr/>
        </p:nvSpPr>
        <p:spPr>
          <a:xfrm>
            <a:off x="-1" y="-10919"/>
            <a:ext cx="12192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53">
            <a:extLst>
              <a:ext uri="{FF2B5EF4-FFF2-40B4-BE49-F238E27FC236}">
                <a16:creationId xmlns:a16="http://schemas.microsoft.com/office/drawing/2014/main" id="{C2610EE2-F284-49FF-BDFE-DD87CDF517E0}"/>
              </a:ext>
            </a:extLst>
          </p:cNvPr>
          <p:cNvSpPr/>
          <p:nvPr/>
        </p:nvSpPr>
        <p:spPr>
          <a:xfrm>
            <a:off x="8907517" y="318002"/>
            <a:ext cx="3024467" cy="889132"/>
          </a:xfrm>
          <a:prstGeom prst="rect">
            <a:avLst/>
          </a:prstGeom>
          <a:solidFill>
            <a:srgbClr val="049EE6"/>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dirty="0">
                <a:solidFill>
                  <a:srgbClr val="FFFFFF"/>
                </a:solidFill>
              </a:rPr>
              <a:t>LIFESTAGE SPINNER</a:t>
            </a:r>
          </a:p>
        </p:txBody>
      </p:sp>
      <p:sp>
        <p:nvSpPr>
          <p:cNvPr id="56" name="Rectangle 55">
            <a:extLst>
              <a:ext uri="{FF2B5EF4-FFF2-40B4-BE49-F238E27FC236}">
                <a16:creationId xmlns:a16="http://schemas.microsoft.com/office/drawing/2014/main" id="{E8DF256A-D08C-4B88-8544-0E812A7F9889}"/>
              </a:ext>
            </a:extLst>
          </p:cNvPr>
          <p:cNvSpPr/>
          <p:nvPr/>
        </p:nvSpPr>
        <p:spPr>
          <a:xfrm>
            <a:off x="8907516" y="1350613"/>
            <a:ext cx="3024467" cy="4569338"/>
          </a:xfrm>
          <a:prstGeom prst="rect">
            <a:avLst/>
          </a:prstGeom>
          <a:solidFill>
            <a:schemeClr val="bg1">
              <a:lumMod val="95000"/>
            </a:schemeClr>
          </a:solidFill>
          <a:ln>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3200" i="1" dirty="0">
              <a:solidFill>
                <a:schemeClr val="tx1"/>
              </a:solidFill>
            </a:endParaRPr>
          </a:p>
        </p:txBody>
      </p:sp>
      <p:sp>
        <p:nvSpPr>
          <p:cNvPr id="57" name="Rectangle 56">
            <a:extLst>
              <a:ext uri="{FF2B5EF4-FFF2-40B4-BE49-F238E27FC236}">
                <a16:creationId xmlns:a16="http://schemas.microsoft.com/office/drawing/2014/main" id="{C0C40AF8-8AA0-46F3-8CE7-0EA8D9732E61}"/>
              </a:ext>
            </a:extLst>
          </p:cNvPr>
          <p:cNvSpPr/>
          <p:nvPr/>
        </p:nvSpPr>
        <p:spPr>
          <a:xfrm>
            <a:off x="9047030" y="1526617"/>
            <a:ext cx="2752204" cy="4054375"/>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spcAft>
                <a:spcPts val="600"/>
              </a:spcAft>
            </a:pPr>
            <a:r>
              <a:rPr lang="en-US" sz="2800" dirty="0">
                <a:solidFill>
                  <a:schemeClr val="tx1"/>
                </a:solidFill>
              </a:rPr>
              <a:t>Supporting children through education</a:t>
            </a:r>
          </a:p>
          <a:p>
            <a:pPr algn="ctr">
              <a:spcBef>
                <a:spcPts val="600"/>
              </a:spcBef>
              <a:spcAft>
                <a:spcPts val="600"/>
              </a:spcAft>
            </a:pPr>
            <a:r>
              <a:rPr lang="en-US" sz="2800" dirty="0">
                <a:solidFill>
                  <a:schemeClr val="tx1"/>
                </a:solidFill>
              </a:rPr>
              <a:t> Helping children into housing market </a:t>
            </a:r>
          </a:p>
          <a:p>
            <a:pPr algn="ctr">
              <a:spcBef>
                <a:spcPts val="600"/>
              </a:spcBef>
              <a:spcAft>
                <a:spcPts val="600"/>
              </a:spcAft>
            </a:pPr>
            <a:r>
              <a:rPr lang="en-US" sz="2800" dirty="0">
                <a:solidFill>
                  <a:schemeClr val="tx1"/>
                </a:solidFill>
              </a:rPr>
              <a:t>Divorce</a:t>
            </a:r>
          </a:p>
          <a:p>
            <a:pPr algn="ctr">
              <a:spcBef>
                <a:spcPts val="600"/>
              </a:spcBef>
              <a:spcAft>
                <a:spcPts val="600"/>
              </a:spcAft>
            </a:pPr>
            <a:r>
              <a:rPr lang="en-US" sz="2800" dirty="0">
                <a:solidFill>
                  <a:schemeClr val="tx1"/>
                </a:solidFill>
              </a:rPr>
              <a:t>Bereavement &amp; inheritance</a:t>
            </a:r>
            <a:endParaRPr lang="en-GB" sz="2800" dirty="0">
              <a:solidFill>
                <a:schemeClr val="tx1"/>
              </a:solidFill>
            </a:endParaRPr>
          </a:p>
        </p:txBody>
      </p:sp>
      <p:pic>
        <p:nvPicPr>
          <p:cNvPr id="16" name="Picture 15" descr="Chart, pie chart&#10;&#10;Description automatically generated">
            <a:extLst>
              <a:ext uri="{FF2B5EF4-FFF2-40B4-BE49-F238E27FC236}">
                <a16:creationId xmlns:a16="http://schemas.microsoft.com/office/drawing/2014/main" id="{93BC2A2E-749A-10E7-BD19-8550DBE907AE}"/>
              </a:ext>
            </a:extLst>
          </p:cNvPr>
          <p:cNvPicPr>
            <a:picLocks noChangeAspect="1"/>
          </p:cNvPicPr>
          <p:nvPr/>
        </p:nvPicPr>
        <p:blipFill>
          <a:blip r:embed="rId3"/>
          <a:stretch>
            <a:fillRect/>
          </a:stretch>
        </p:blipFill>
        <p:spPr>
          <a:xfrm>
            <a:off x="2311488" y="152506"/>
            <a:ext cx="6070509" cy="5970842"/>
          </a:xfrm>
          <a:prstGeom prst="rect">
            <a:avLst/>
          </a:prstGeom>
        </p:spPr>
      </p:pic>
      <p:cxnSp>
        <p:nvCxnSpPr>
          <p:cNvPr id="2" name="Straight Connector 1">
            <a:extLst>
              <a:ext uri="{FF2B5EF4-FFF2-40B4-BE49-F238E27FC236}">
                <a16:creationId xmlns:a16="http://schemas.microsoft.com/office/drawing/2014/main" id="{3C552DB2-5A57-1690-72C4-EC8392FF457C}"/>
              </a:ext>
            </a:extLst>
          </p:cNvPr>
          <p:cNvCxnSpPr/>
          <p:nvPr/>
        </p:nvCxnSpPr>
        <p:spPr>
          <a:xfrm>
            <a:off x="1856961" y="0"/>
            <a:ext cx="0" cy="6239434"/>
          </a:xfrm>
          <a:prstGeom prst="line">
            <a:avLst/>
          </a:prstGeom>
          <a:ln w="127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5B33397F-B9AC-B9A8-226E-AED3C27810DC}"/>
              </a:ext>
            </a:extLst>
          </p:cNvPr>
          <p:cNvGrpSpPr/>
          <p:nvPr/>
        </p:nvGrpSpPr>
        <p:grpSpPr>
          <a:xfrm>
            <a:off x="0" y="6239434"/>
            <a:ext cx="12192000" cy="618565"/>
            <a:chOff x="0" y="0"/>
            <a:chExt cx="12192000" cy="6858000"/>
          </a:xfrm>
        </p:grpSpPr>
        <p:sp>
          <p:nvSpPr>
            <p:cNvPr id="24" name="Rectangle 23">
              <a:extLst>
                <a:ext uri="{FF2B5EF4-FFF2-40B4-BE49-F238E27FC236}">
                  <a16:creationId xmlns:a16="http://schemas.microsoft.com/office/drawing/2014/main" id="{7F794C10-FA7A-8D00-9086-E814C7F732CD}"/>
                </a:ext>
              </a:extLst>
            </p:cNvPr>
            <p:cNvSpPr/>
            <p:nvPr/>
          </p:nvSpPr>
          <p:spPr>
            <a:xfrm>
              <a:off x="0" y="0"/>
              <a:ext cx="12192000"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7E2B284E-5CCF-6CC6-817F-7ECCAA906014}"/>
                </a:ext>
              </a:extLst>
            </p:cNvPr>
            <p:cNvGrpSpPr/>
            <p:nvPr/>
          </p:nvGrpSpPr>
          <p:grpSpPr>
            <a:xfrm>
              <a:off x="4529957" y="0"/>
              <a:ext cx="7662043" cy="6858000"/>
              <a:chOff x="4529957" y="0"/>
              <a:chExt cx="7662043" cy="6858000"/>
            </a:xfrm>
          </p:grpSpPr>
          <p:sp>
            <p:nvSpPr>
              <p:cNvPr id="26" name="Parallelogram 25">
                <a:extLst>
                  <a:ext uri="{FF2B5EF4-FFF2-40B4-BE49-F238E27FC236}">
                    <a16:creationId xmlns:a16="http://schemas.microsoft.com/office/drawing/2014/main" id="{BA62CD3F-278E-EEB8-490D-2982B983284A}"/>
                  </a:ext>
                </a:extLst>
              </p:cNvPr>
              <p:cNvSpPr/>
              <p:nvPr/>
            </p:nvSpPr>
            <p:spPr>
              <a:xfrm>
                <a:off x="4529957" y="0"/>
                <a:ext cx="7325711" cy="6858000"/>
              </a:xfrm>
              <a:prstGeom prst="parallelogram">
                <a:avLst>
                  <a:gd name="adj" fmla="val 36207"/>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4F050EF9-4B2F-BF60-6E9D-874AF6224793}"/>
                  </a:ext>
                </a:extLst>
              </p:cNvPr>
              <p:cNvSpPr/>
              <p:nvPr/>
            </p:nvSpPr>
            <p:spPr>
              <a:xfrm>
                <a:off x="7294179" y="0"/>
                <a:ext cx="4897821"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43" name="Picture 42" descr="Logo&#10;&#10;Description automatically generated">
            <a:extLst>
              <a:ext uri="{FF2B5EF4-FFF2-40B4-BE49-F238E27FC236}">
                <a16:creationId xmlns:a16="http://schemas.microsoft.com/office/drawing/2014/main" id="{82909666-1849-5D11-BADA-3868EBEECAD0}"/>
              </a:ext>
            </a:extLst>
          </p:cNvPr>
          <p:cNvPicPr>
            <a:picLocks noChangeAspect="1"/>
          </p:cNvPicPr>
          <p:nvPr/>
        </p:nvPicPr>
        <p:blipFill>
          <a:blip r:embed="rId4"/>
          <a:stretch>
            <a:fillRect/>
          </a:stretch>
        </p:blipFill>
        <p:spPr>
          <a:xfrm>
            <a:off x="10643191" y="6348426"/>
            <a:ext cx="1212477" cy="369658"/>
          </a:xfrm>
          <a:prstGeom prst="rect">
            <a:avLst/>
          </a:prstGeom>
        </p:spPr>
      </p:pic>
      <p:grpSp>
        <p:nvGrpSpPr>
          <p:cNvPr id="7" name="Group 6">
            <a:extLst>
              <a:ext uri="{FF2B5EF4-FFF2-40B4-BE49-F238E27FC236}">
                <a16:creationId xmlns:a16="http://schemas.microsoft.com/office/drawing/2014/main" id="{CDB62B18-93AB-4159-8A52-0015667FD651}"/>
              </a:ext>
            </a:extLst>
          </p:cNvPr>
          <p:cNvGrpSpPr/>
          <p:nvPr/>
        </p:nvGrpSpPr>
        <p:grpSpPr>
          <a:xfrm rot="3127029">
            <a:off x="4561609" y="446721"/>
            <a:ext cx="1509289" cy="5806782"/>
            <a:chOff x="6819196" y="993983"/>
            <a:chExt cx="779825" cy="4595017"/>
          </a:xfrm>
        </p:grpSpPr>
        <p:sp>
          <p:nvSpPr>
            <p:cNvPr id="6" name="point">
              <a:extLst>
                <a:ext uri="{FF2B5EF4-FFF2-40B4-BE49-F238E27FC236}">
                  <a16:creationId xmlns:a16="http://schemas.microsoft.com/office/drawing/2014/main" id="{FB0677B1-0D67-4A95-BD77-06E03FE5C8A7}"/>
                </a:ext>
              </a:extLst>
            </p:cNvPr>
            <p:cNvSpPr/>
            <p:nvPr/>
          </p:nvSpPr>
          <p:spPr>
            <a:xfrm>
              <a:off x="6819196" y="993983"/>
              <a:ext cx="720000" cy="2453421"/>
            </a:xfrm>
            <a:prstGeom prst="triangle">
              <a:avLst/>
            </a:prstGeom>
            <a:solidFill>
              <a:srgbClr val="049EE6"/>
            </a:solid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Isosceles Triangle 37">
              <a:extLst>
                <a:ext uri="{FF2B5EF4-FFF2-40B4-BE49-F238E27FC236}">
                  <a16:creationId xmlns:a16="http://schemas.microsoft.com/office/drawing/2014/main" id="{86FFC2DE-F55D-49F1-B429-D0EE05D3FCC4}"/>
                </a:ext>
              </a:extLst>
            </p:cNvPr>
            <p:cNvSpPr/>
            <p:nvPr/>
          </p:nvSpPr>
          <p:spPr>
            <a:xfrm flipV="1">
              <a:off x="6879021" y="3135579"/>
              <a:ext cx="720000" cy="2453421"/>
            </a:xfrm>
            <a:prstGeom prst="triangle">
              <a:avLst/>
            </a:prstGeom>
            <a:solidFill>
              <a:srgbClr val="429D45">
                <a:alpha val="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 name="TextBox 2">
            <a:extLst>
              <a:ext uri="{FF2B5EF4-FFF2-40B4-BE49-F238E27FC236}">
                <a16:creationId xmlns:a16="http://schemas.microsoft.com/office/drawing/2014/main" id="{6307E67D-7C61-76BE-F113-FF0E048F25A3}"/>
              </a:ext>
            </a:extLst>
          </p:cNvPr>
          <p:cNvSpPr txBox="1"/>
          <p:nvPr/>
        </p:nvSpPr>
        <p:spPr>
          <a:xfrm>
            <a:off x="3396343" y="6358476"/>
            <a:ext cx="959818" cy="380480"/>
          </a:xfrm>
          <a:prstGeom prst="rect">
            <a:avLst/>
          </a:prstGeom>
          <a:solidFill>
            <a:schemeClr val="bg1"/>
          </a:solidFill>
        </p:spPr>
        <p:txBody>
          <a:bodyPr wrap="square" lIns="108000" tIns="36000" rIns="108000" bIns="36000" rtlCol="0">
            <a:spAutoFit/>
          </a:bodyPr>
          <a:lstStyle/>
          <a:p>
            <a:r>
              <a:rPr lang="en-US" sz="2000" b="1" dirty="0">
                <a:solidFill>
                  <a:srgbClr val="00B0F0"/>
                </a:solidFill>
              </a:rPr>
              <a:t>UNIT 3</a:t>
            </a:r>
          </a:p>
        </p:txBody>
      </p:sp>
      <p:sp>
        <p:nvSpPr>
          <p:cNvPr id="4" name="TextBox 3">
            <a:extLst>
              <a:ext uri="{FF2B5EF4-FFF2-40B4-BE49-F238E27FC236}">
                <a16:creationId xmlns:a16="http://schemas.microsoft.com/office/drawing/2014/main" id="{CBEFB74E-D0CB-7B05-9CBA-FE06A746F7F4}"/>
              </a:ext>
            </a:extLst>
          </p:cNvPr>
          <p:cNvSpPr txBox="1"/>
          <p:nvPr/>
        </p:nvSpPr>
        <p:spPr>
          <a:xfrm>
            <a:off x="137019" y="6358476"/>
            <a:ext cx="3259321" cy="395869"/>
          </a:xfrm>
          <a:prstGeom prst="rect">
            <a:avLst/>
          </a:prstGeom>
          <a:noFill/>
        </p:spPr>
        <p:txBody>
          <a:bodyPr wrap="square" lIns="108000" tIns="36000" rIns="108000" bIns="36000" rtlCol="0">
            <a:spAutoFit/>
          </a:bodyPr>
          <a:lstStyle/>
          <a:p>
            <a:r>
              <a:rPr lang="en-US" sz="2100" b="1" dirty="0">
                <a:solidFill>
                  <a:schemeClr val="bg1"/>
                </a:solidFill>
              </a:rPr>
              <a:t>BTEC NATIONAL BUSINESS</a:t>
            </a:r>
          </a:p>
        </p:txBody>
      </p:sp>
      <p:sp>
        <p:nvSpPr>
          <p:cNvPr id="19" name="Oval 18">
            <a:extLst>
              <a:ext uri="{FF2B5EF4-FFF2-40B4-BE49-F238E27FC236}">
                <a16:creationId xmlns:a16="http://schemas.microsoft.com/office/drawing/2014/main" id="{20976122-CA1D-4090-B5A1-C7BB5835C86E}"/>
              </a:ext>
            </a:extLst>
          </p:cNvPr>
          <p:cNvSpPr/>
          <p:nvPr/>
        </p:nvSpPr>
        <p:spPr>
          <a:xfrm>
            <a:off x="4086503" y="2043742"/>
            <a:ext cx="2520000" cy="2520000"/>
          </a:xfrm>
          <a:prstGeom prst="ellipse">
            <a:avLst/>
          </a:prstGeom>
          <a:solidFill>
            <a:schemeClr val="accent5">
              <a:lumMod val="20000"/>
              <a:lumOff val="80000"/>
            </a:schemeClr>
          </a:solidFill>
          <a:ln w="381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dirty="0">
                <a:solidFill>
                  <a:schemeClr val="tx1"/>
                </a:solidFill>
              </a:rPr>
              <a:t>Life events impacting personal finance</a:t>
            </a:r>
          </a:p>
        </p:txBody>
      </p:sp>
      <p:sp>
        <p:nvSpPr>
          <p:cNvPr id="17" name="TextBox 16">
            <a:extLst>
              <a:ext uri="{FF2B5EF4-FFF2-40B4-BE49-F238E27FC236}">
                <a16:creationId xmlns:a16="http://schemas.microsoft.com/office/drawing/2014/main" id="{91C9BF83-6171-351A-4997-5C96AA8527E8}"/>
              </a:ext>
            </a:extLst>
          </p:cNvPr>
          <p:cNvSpPr txBox="1"/>
          <p:nvPr/>
        </p:nvSpPr>
        <p:spPr>
          <a:xfrm>
            <a:off x="3136900" y="1144439"/>
            <a:ext cx="1845279" cy="553998"/>
          </a:xfrm>
          <a:prstGeom prst="rect">
            <a:avLst/>
          </a:prstGeom>
          <a:noFill/>
        </p:spPr>
        <p:txBody>
          <a:bodyPr wrap="square" rtlCol="0">
            <a:spAutoFit/>
          </a:bodyPr>
          <a:lstStyle/>
          <a:p>
            <a:pPr algn="ctr"/>
            <a:r>
              <a:rPr lang="en-GB" sz="3000" b="1" dirty="0">
                <a:solidFill>
                  <a:schemeClr val="bg1"/>
                </a:solidFill>
              </a:rPr>
              <a:t>C</a:t>
            </a:r>
            <a:r>
              <a:rPr lang="en-GB" sz="3000" b="1" dirty="0">
                <a:solidFill>
                  <a:schemeClr val="bg1"/>
                </a:solidFill>
                <a:effectLst/>
              </a:rPr>
              <a:t>hildhood</a:t>
            </a:r>
          </a:p>
        </p:txBody>
      </p:sp>
      <p:sp>
        <p:nvSpPr>
          <p:cNvPr id="18" name="TextBox 17">
            <a:extLst>
              <a:ext uri="{FF2B5EF4-FFF2-40B4-BE49-F238E27FC236}">
                <a16:creationId xmlns:a16="http://schemas.microsoft.com/office/drawing/2014/main" id="{0F341973-7964-75A5-8C0B-863E9FCD0686}"/>
              </a:ext>
            </a:extLst>
          </p:cNvPr>
          <p:cNvSpPr txBox="1"/>
          <p:nvPr/>
        </p:nvSpPr>
        <p:spPr>
          <a:xfrm>
            <a:off x="2239460" y="3179719"/>
            <a:ext cx="1739897" cy="1015663"/>
          </a:xfrm>
          <a:prstGeom prst="rect">
            <a:avLst/>
          </a:prstGeom>
          <a:noFill/>
        </p:spPr>
        <p:txBody>
          <a:bodyPr wrap="square" rtlCol="0">
            <a:spAutoFit/>
          </a:bodyPr>
          <a:lstStyle/>
          <a:p>
            <a:pPr algn="ctr"/>
            <a:r>
              <a:rPr lang="en-GB" sz="3000" b="1" dirty="0">
                <a:solidFill>
                  <a:schemeClr val="bg1"/>
                </a:solidFill>
                <a:effectLst/>
              </a:rPr>
              <a:t>Young</a:t>
            </a:r>
          </a:p>
          <a:p>
            <a:pPr algn="ctr"/>
            <a:r>
              <a:rPr lang="en-GB" sz="3000" b="1" dirty="0">
                <a:solidFill>
                  <a:schemeClr val="bg1"/>
                </a:solidFill>
              </a:rPr>
              <a:t>Adult</a:t>
            </a:r>
            <a:endParaRPr lang="en-GB" sz="3000" b="1" dirty="0">
              <a:solidFill>
                <a:schemeClr val="bg1"/>
              </a:solidFill>
              <a:effectLst/>
            </a:endParaRPr>
          </a:p>
        </p:txBody>
      </p:sp>
      <p:sp>
        <p:nvSpPr>
          <p:cNvPr id="20" name="TextBox 19">
            <a:extLst>
              <a:ext uri="{FF2B5EF4-FFF2-40B4-BE49-F238E27FC236}">
                <a16:creationId xmlns:a16="http://schemas.microsoft.com/office/drawing/2014/main" id="{1B9F7B14-04AD-8646-7CA6-F94967E65020}"/>
              </a:ext>
            </a:extLst>
          </p:cNvPr>
          <p:cNvSpPr txBox="1"/>
          <p:nvPr/>
        </p:nvSpPr>
        <p:spPr>
          <a:xfrm>
            <a:off x="4264400" y="5088549"/>
            <a:ext cx="2311596" cy="553998"/>
          </a:xfrm>
          <a:prstGeom prst="rect">
            <a:avLst/>
          </a:prstGeom>
          <a:noFill/>
        </p:spPr>
        <p:txBody>
          <a:bodyPr wrap="square" rtlCol="0">
            <a:spAutoFit/>
          </a:bodyPr>
          <a:lstStyle/>
          <a:p>
            <a:pPr algn="ctr"/>
            <a:r>
              <a:rPr lang="en-GB" sz="3000" b="1" dirty="0">
                <a:solidFill>
                  <a:schemeClr val="bg1"/>
                </a:solidFill>
                <a:effectLst/>
              </a:rPr>
              <a:t>Adolescence</a:t>
            </a:r>
          </a:p>
        </p:txBody>
      </p:sp>
      <p:sp>
        <p:nvSpPr>
          <p:cNvPr id="21" name="TextBox 20">
            <a:extLst>
              <a:ext uri="{FF2B5EF4-FFF2-40B4-BE49-F238E27FC236}">
                <a16:creationId xmlns:a16="http://schemas.microsoft.com/office/drawing/2014/main" id="{585185A0-2276-F52F-C599-60B29851D2DD}"/>
              </a:ext>
            </a:extLst>
          </p:cNvPr>
          <p:cNvSpPr txBox="1"/>
          <p:nvPr/>
        </p:nvSpPr>
        <p:spPr>
          <a:xfrm>
            <a:off x="6533164" y="3218906"/>
            <a:ext cx="1739897" cy="1015663"/>
          </a:xfrm>
          <a:prstGeom prst="rect">
            <a:avLst/>
          </a:prstGeom>
          <a:noFill/>
        </p:spPr>
        <p:txBody>
          <a:bodyPr wrap="square" rtlCol="0">
            <a:spAutoFit/>
          </a:bodyPr>
          <a:lstStyle/>
          <a:p>
            <a:pPr algn="ctr"/>
            <a:r>
              <a:rPr lang="en-GB" sz="3000" b="1" dirty="0">
                <a:solidFill>
                  <a:schemeClr val="bg1"/>
                </a:solidFill>
                <a:effectLst/>
              </a:rPr>
              <a:t>Old</a:t>
            </a:r>
          </a:p>
          <a:p>
            <a:pPr algn="ctr"/>
            <a:r>
              <a:rPr lang="en-GB" sz="3000" b="1" dirty="0">
                <a:solidFill>
                  <a:schemeClr val="bg1"/>
                </a:solidFill>
              </a:rPr>
              <a:t>Age</a:t>
            </a:r>
            <a:endParaRPr lang="en-GB" sz="3000" b="1" dirty="0">
              <a:solidFill>
                <a:schemeClr val="bg1"/>
              </a:solidFill>
              <a:effectLst/>
            </a:endParaRPr>
          </a:p>
        </p:txBody>
      </p:sp>
      <p:sp>
        <p:nvSpPr>
          <p:cNvPr id="22" name="TextBox 21">
            <a:extLst>
              <a:ext uri="{FF2B5EF4-FFF2-40B4-BE49-F238E27FC236}">
                <a16:creationId xmlns:a16="http://schemas.microsoft.com/office/drawing/2014/main" id="{91D2BF20-AF55-C81E-DB7A-391441DDA984}"/>
              </a:ext>
            </a:extLst>
          </p:cNvPr>
          <p:cNvSpPr txBox="1"/>
          <p:nvPr/>
        </p:nvSpPr>
        <p:spPr>
          <a:xfrm>
            <a:off x="5494084" y="715813"/>
            <a:ext cx="1739897" cy="1015663"/>
          </a:xfrm>
          <a:prstGeom prst="rect">
            <a:avLst/>
          </a:prstGeom>
          <a:noFill/>
        </p:spPr>
        <p:txBody>
          <a:bodyPr wrap="square" rtlCol="0">
            <a:spAutoFit/>
          </a:bodyPr>
          <a:lstStyle/>
          <a:p>
            <a:pPr algn="ctr"/>
            <a:r>
              <a:rPr lang="en-GB" sz="3000" b="1" dirty="0">
                <a:solidFill>
                  <a:schemeClr val="bg1"/>
                </a:solidFill>
                <a:effectLst/>
              </a:rPr>
              <a:t>Middle</a:t>
            </a:r>
          </a:p>
          <a:p>
            <a:pPr algn="ctr"/>
            <a:r>
              <a:rPr lang="en-GB" sz="3000" b="1" dirty="0">
                <a:solidFill>
                  <a:schemeClr val="bg1"/>
                </a:solidFill>
              </a:rPr>
              <a:t>Age</a:t>
            </a:r>
            <a:endParaRPr lang="en-GB" sz="3000" b="1" dirty="0">
              <a:solidFill>
                <a:schemeClr val="bg1"/>
              </a:solidFill>
              <a:effectLst/>
            </a:endParaRPr>
          </a:p>
        </p:txBody>
      </p:sp>
    </p:spTree>
    <p:extLst>
      <p:ext uri="{BB962C8B-B14F-4D97-AF65-F5344CB8AC3E}">
        <p14:creationId xmlns:p14="http://schemas.microsoft.com/office/powerpoint/2010/main" val="37852403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strVal val="4*#ppt_w"/>
                                          </p:val>
                                        </p:tav>
                                        <p:tav tm="100000">
                                          <p:val>
                                            <p:strVal val="#ppt_w"/>
                                          </p:val>
                                        </p:tav>
                                      </p:tavLst>
                                    </p:anim>
                                    <p:anim calcmode="lin" valueType="num">
                                      <p:cBhvr>
                                        <p:cTn id="8" dur="500" fill="hold"/>
                                        <p:tgtEl>
                                          <p:spTgt spid="19"/>
                                        </p:tgtEl>
                                        <p:attrNameLst>
                                          <p:attrName>ppt_h</p:attrName>
                                        </p:attrNameLst>
                                      </p:cBhvr>
                                      <p:tavLst>
                                        <p:tav tm="0">
                                          <p:val>
                                            <p:strVal val="4*#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2000"/>
                                        <p:tgtEl>
                                          <p:spTgt spid="7"/>
                                        </p:tgtEl>
                                      </p:cBhvr>
                                    </p:animEffect>
                                  </p:childTnLst>
                                </p:cTn>
                              </p:par>
                              <p:par>
                                <p:cTn id="14" presetID="8" presetClass="emph" presetSubtype="0" decel="50000" fill="hold" nodeType="withEffect">
                                  <p:stCondLst>
                                    <p:cond delay="0"/>
                                  </p:stCondLst>
                                  <p:childTnLst>
                                    <p:animRot by="86400000">
                                      <p:cBhvr>
                                        <p:cTn id="15" dur="8000" fill="hold"/>
                                        <p:tgtEl>
                                          <p:spTgt spid="7"/>
                                        </p:tgtEl>
                                        <p:attrNameLst>
                                          <p:attrName>r</p:attrName>
                                        </p:attrNameLst>
                                      </p:cBhvr>
                                    </p:animRot>
                                  </p:childTnLst>
                                  <p:subTnLst>
                                    <p:audio>
                                      <p:cMediaNode>
                                        <p:cTn display="0" masterRel="sameClick">
                                          <p:stCondLst>
                                            <p:cond evt="begin" delay="0">
                                              <p:tn val="14"/>
                                            </p:cond>
                                          </p:stCondLst>
                                          <p:endCondLst>
                                            <p:cond evt="onStopAudio" delay="0">
                                              <p:tgtEl>
                                                <p:sldTgt/>
                                              </p:tgtEl>
                                            </p:cond>
                                          </p:endCondLst>
                                        </p:cTn>
                                        <p:tgtEl>
                                          <p:sndTgt r:embed="rId2" name="spin.wav"/>
                                        </p:tgtEl>
                                      </p:cMediaNode>
                                    </p:audio>
                                  </p:subTnLst>
                                </p:cTn>
                              </p:par>
                            </p:childTnLst>
                          </p:cTn>
                        </p:par>
                        <p:par>
                          <p:cTn id="16" fill="hold">
                            <p:stCondLst>
                              <p:cond delay="8000"/>
                            </p:stCondLst>
                            <p:childTnLst>
                              <p:par>
                                <p:cTn id="17" presetID="10" presetClass="entr" presetSubtype="0"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fade">
                                      <p:cBhvr>
                                        <p:cTn id="19" dur="500"/>
                                        <p:tgtEl>
                                          <p:spTgt spid="4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500"/>
                                        <p:tgtEl>
                                          <p:spTgt spid="3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fade">
                                      <p:cBhvr>
                                        <p:cTn id="25" dur="500"/>
                                        <p:tgtEl>
                                          <p:spTgt spid="3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500"/>
                                        <p:tgtEl>
                                          <p:spTgt spid="3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5" grpId="0" animBg="1"/>
      <p:bldP spid="9" grpId="0" animBg="1"/>
      <p:bldP spid="36" grpId="0" animBg="1"/>
      <p:bldP spid="42" grpId="0" animBg="1"/>
      <p:bldP spid="57" grpId="0" animBg="1"/>
      <p:bldP spid="1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ry6">
            <a:extLst>
              <a:ext uri="{FF2B5EF4-FFF2-40B4-BE49-F238E27FC236}">
                <a16:creationId xmlns:a16="http://schemas.microsoft.com/office/drawing/2014/main" id="{3DE4986E-F0D5-4EA7-82D6-2B5D54DD7089}"/>
              </a:ext>
            </a:extLst>
          </p:cNvPr>
          <p:cNvSpPr/>
          <p:nvPr/>
        </p:nvSpPr>
        <p:spPr>
          <a:xfrm>
            <a:off x="0" y="0"/>
            <a:ext cx="4402640" cy="3414472"/>
          </a:xfrm>
          <a:custGeom>
            <a:avLst/>
            <a:gdLst>
              <a:gd name="connsiteX0" fmla="*/ 0 w 4402640"/>
              <a:gd name="connsiteY0" fmla="*/ 0 h 3414472"/>
              <a:gd name="connsiteX1" fmla="*/ 2419238 w 4402640"/>
              <a:gd name="connsiteY1" fmla="*/ 0 h 3414472"/>
              <a:gd name="connsiteX2" fmla="*/ 4402640 w 4402640"/>
              <a:gd name="connsiteY2" fmla="*/ 3414472 h 3414472"/>
              <a:gd name="connsiteX3" fmla="*/ 2419238 w 4402640"/>
              <a:gd name="connsiteY3" fmla="*/ 3414472 h 3414472"/>
              <a:gd name="connsiteX4" fmla="*/ 2419238 w 4402640"/>
              <a:gd name="connsiteY4" fmla="*/ 3399888 h 3414472"/>
              <a:gd name="connsiteX5" fmla="*/ 0 w 4402640"/>
              <a:gd name="connsiteY5" fmla="*/ 3399888 h 3414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02640" h="3414472">
                <a:moveTo>
                  <a:pt x="0" y="0"/>
                </a:moveTo>
                <a:lnTo>
                  <a:pt x="2419238" y="0"/>
                </a:lnTo>
                <a:lnTo>
                  <a:pt x="4402640" y="3414472"/>
                </a:lnTo>
                <a:lnTo>
                  <a:pt x="2419238" y="3414472"/>
                </a:lnTo>
                <a:lnTo>
                  <a:pt x="2419238" y="3399888"/>
                </a:lnTo>
                <a:lnTo>
                  <a:pt x="0" y="3399888"/>
                </a:lnTo>
                <a:close/>
              </a:path>
            </a:pathLst>
          </a:cu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5" name="Try5">
            <a:extLst>
              <a:ext uri="{FF2B5EF4-FFF2-40B4-BE49-F238E27FC236}">
                <a16:creationId xmlns:a16="http://schemas.microsoft.com/office/drawing/2014/main" id="{E93C7B0C-6CE6-468E-A05B-6DA7CF68BC3E}"/>
              </a:ext>
            </a:extLst>
          </p:cNvPr>
          <p:cNvSpPr/>
          <p:nvPr/>
        </p:nvSpPr>
        <p:spPr>
          <a:xfrm flipV="1">
            <a:off x="-8419" y="3397280"/>
            <a:ext cx="4402640" cy="3449801"/>
          </a:xfrm>
          <a:custGeom>
            <a:avLst/>
            <a:gdLst>
              <a:gd name="connsiteX0" fmla="*/ 0 w 4402640"/>
              <a:gd name="connsiteY0" fmla="*/ 0 h 3414472"/>
              <a:gd name="connsiteX1" fmla="*/ 2419238 w 4402640"/>
              <a:gd name="connsiteY1" fmla="*/ 0 h 3414472"/>
              <a:gd name="connsiteX2" fmla="*/ 4402640 w 4402640"/>
              <a:gd name="connsiteY2" fmla="*/ 3414472 h 3414472"/>
              <a:gd name="connsiteX3" fmla="*/ 2419238 w 4402640"/>
              <a:gd name="connsiteY3" fmla="*/ 3414472 h 3414472"/>
              <a:gd name="connsiteX4" fmla="*/ 2419238 w 4402640"/>
              <a:gd name="connsiteY4" fmla="*/ 3399888 h 3414472"/>
              <a:gd name="connsiteX5" fmla="*/ 0 w 4402640"/>
              <a:gd name="connsiteY5" fmla="*/ 3399888 h 3414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02640" h="3414472">
                <a:moveTo>
                  <a:pt x="0" y="0"/>
                </a:moveTo>
                <a:lnTo>
                  <a:pt x="2419238" y="0"/>
                </a:lnTo>
                <a:lnTo>
                  <a:pt x="4402640" y="3414472"/>
                </a:lnTo>
                <a:lnTo>
                  <a:pt x="2419238" y="3414472"/>
                </a:lnTo>
                <a:lnTo>
                  <a:pt x="2419238" y="3399888"/>
                </a:lnTo>
                <a:lnTo>
                  <a:pt x="0" y="3399888"/>
                </a:lnTo>
                <a:close/>
              </a:path>
            </a:pathLst>
          </a:cu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9" name="Try4">
            <a:extLst>
              <a:ext uri="{FF2B5EF4-FFF2-40B4-BE49-F238E27FC236}">
                <a16:creationId xmlns:a16="http://schemas.microsoft.com/office/drawing/2014/main" id="{6BCBB2C6-EEAB-47FF-B9CB-7E9D022EEB06}"/>
              </a:ext>
            </a:extLst>
          </p:cNvPr>
          <p:cNvSpPr/>
          <p:nvPr/>
        </p:nvSpPr>
        <p:spPr>
          <a:xfrm>
            <a:off x="2445794" y="3382695"/>
            <a:ext cx="3900813" cy="3475305"/>
          </a:xfrm>
          <a:prstGeom prst="triangl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Try2">
            <a:extLst>
              <a:ext uri="{FF2B5EF4-FFF2-40B4-BE49-F238E27FC236}">
                <a16:creationId xmlns:a16="http://schemas.microsoft.com/office/drawing/2014/main" id="{742A1DB1-5EA9-476D-AABD-1D97AE56C537}"/>
              </a:ext>
            </a:extLst>
          </p:cNvPr>
          <p:cNvSpPr/>
          <p:nvPr/>
        </p:nvSpPr>
        <p:spPr>
          <a:xfrm flipH="1">
            <a:off x="4372248" y="0"/>
            <a:ext cx="4402640" cy="3414472"/>
          </a:xfrm>
          <a:custGeom>
            <a:avLst/>
            <a:gdLst>
              <a:gd name="connsiteX0" fmla="*/ 0 w 4402640"/>
              <a:gd name="connsiteY0" fmla="*/ 0 h 3414472"/>
              <a:gd name="connsiteX1" fmla="*/ 2419238 w 4402640"/>
              <a:gd name="connsiteY1" fmla="*/ 0 h 3414472"/>
              <a:gd name="connsiteX2" fmla="*/ 4402640 w 4402640"/>
              <a:gd name="connsiteY2" fmla="*/ 3414472 h 3414472"/>
              <a:gd name="connsiteX3" fmla="*/ 2419238 w 4402640"/>
              <a:gd name="connsiteY3" fmla="*/ 3414472 h 3414472"/>
              <a:gd name="connsiteX4" fmla="*/ 2419238 w 4402640"/>
              <a:gd name="connsiteY4" fmla="*/ 3399888 h 3414472"/>
              <a:gd name="connsiteX5" fmla="*/ 0 w 4402640"/>
              <a:gd name="connsiteY5" fmla="*/ 3399888 h 3414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02640" h="3414472">
                <a:moveTo>
                  <a:pt x="0" y="0"/>
                </a:moveTo>
                <a:lnTo>
                  <a:pt x="2419238" y="0"/>
                </a:lnTo>
                <a:lnTo>
                  <a:pt x="4402640" y="3414472"/>
                </a:lnTo>
                <a:lnTo>
                  <a:pt x="2419238" y="3414472"/>
                </a:lnTo>
                <a:lnTo>
                  <a:pt x="2419238" y="3399888"/>
                </a:lnTo>
                <a:lnTo>
                  <a:pt x="0" y="3399888"/>
                </a:lnTo>
                <a:close/>
              </a:path>
            </a:pathLst>
          </a:cu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42" name="Try1">
            <a:extLst>
              <a:ext uri="{FF2B5EF4-FFF2-40B4-BE49-F238E27FC236}">
                <a16:creationId xmlns:a16="http://schemas.microsoft.com/office/drawing/2014/main" id="{5E464F5F-7574-430B-8A1B-56D12DCCFA43}"/>
              </a:ext>
            </a:extLst>
          </p:cNvPr>
          <p:cNvSpPr/>
          <p:nvPr/>
        </p:nvSpPr>
        <p:spPr>
          <a:xfrm flipV="1">
            <a:off x="2445794" y="0"/>
            <a:ext cx="3900813" cy="3475305"/>
          </a:xfrm>
          <a:prstGeom prst="triangl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09BBE1F9-E0AB-4288-B4A3-B56799C8759A}"/>
              </a:ext>
            </a:extLst>
          </p:cNvPr>
          <p:cNvSpPr/>
          <p:nvPr/>
        </p:nvSpPr>
        <p:spPr>
          <a:xfrm>
            <a:off x="-1" y="-10919"/>
            <a:ext cx="12192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53">
            <a:extLst>
              <a:ext uri="{FF2B5EF4-FFF2-40B4-BE49-F238E27FC236}">
                <a16:creationId xmlns:a16="http://schemas.microsoft.com/office/drawing/2014/main" id="{C2610EE2-F284-49FF-BDFE-DD87CDF517E0}"/>
              </a:ext>
            </a:extLst>
          </p:cNvPr>
          <p:cNvSpPr/>
          <p:nvPr/>
        </p:nvSpPr>
        <p:spPr>
          <a:xfrm>
            <a:off x="8907517" y="318002"/>
            <a:ext cx="3024467" cy="889132"/>
          </a:xfrm>
          <a:prstGeom prst="rect">
            <a:avLst/>
          </a:prstGeom>
          <a:solidFill>
            <a:srgbClr val="049EE6"/>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b="1" dirty="0">
                <a:solidFill>
                  <a:srgbClr val="FFFFFF"/>
                </a:solidFill>
              </a:rPr>
              <a:t>LIFESTAGE SPINNER</a:t>
            </a:r>
          </a:p>
        </p:txBody>
      </p:sp>
      <p:sp>
        <p:nvSpPr>
          <p:cNvPr id="56" name="Rectangle 55">
            <a:extLst>
              <a:ext uri="{FF2B5EF4-FFF2-40B4-BE49-F238E27FC236}">
                <a16:creationId xmlns:a16="http://schemas.microsoft.com/office/drawing/2014/main" id="{E8DF256A-D08C-4B88-8544-0E812A7F9889}"/>
              </a:ext>
            </a:extLst>
          </p:cNvPr>
          <p:cNvSpPr/>
          <p:nvPr/>
        </p:nvSpPr>
        <p:spPr>
          <a:xfrm>
            <a:off x="8907516" y="1350613"/>
            <a:ext cx="3024467" cy="4569338"/>
          </a:xfrm>
          <a:prstGeom prst="rect">
            <a:avLst/>
          </a:prstGeom>
          <a:solidFill>
            <a:schemeClr val="bg1">
              <a:lumMod val="95000"/>
            </a:schemeClr>
          </a:solidFill>
          <a:ln>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3200" i="1" dirty="0">
              <a:solidFill>
                <a:schemeClr val="tx1"/>
              </a:solidFill>
            </a:endParaRPr>
          </a:p>
        </p:txBody>
      </p:sp>
      <p:sp>
        <p:nvSpPr>
          <p:cNvPr id="57" name="Rectangle 56">
            <a:extLst>
              <a:ext uri="{FF2B5EF4-FFF2-40B4-BE49-F238E27FC236}">
                <a16:creationId xmlns:a16="http://schemas.microsoft.com/office/drawing/2014/main" id="{C0C40AF8-8AA0-46F3-8CE7-0EA8D9732E61}"/>
              </a:ext>
            </a:extLst>
          </p:cNvPr>
          <p:cNvSpPr/>
          <p:nvPr/>
        </p:nvSpPr>
        <p:spPr>
          <a:xfrm>
            <a:off x="9116466" y="1526617"/>
            <a:ext cx="2606567" cy="4054375"/>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spcAft>
                <a:spcPts val="600"/>
              </a:spcAft>
            </a:pPr>
            <a:r>
              <a:rPr lang="en-US" sz="2900" dirty="0">
                <a:solidFill>
                  <a:schemeClr val="tx1"/>
                </a:solidFill>
              </a:rPr>
              <a:t>Receive pension (monthly or lump-sum)</a:t>
            </a:r>
          </a:p>
          <a:p>
            <a:pPr algn="ctr">
              <a:spcBef>
                <a:spcPts val="600"/>
              </a:spcBef>
              <a:spcAft>
                <a:spcPts val="600"/>
              </a:spcAft>
            </a:pPr>
            <a:r>
              <a:rPr lang="en-US" sz="2900" dirty="0">
                <a:solidFill>
                  <a:schemeClr val="tx1"/>
                </a:solidFill>
              </a:rPr>
              <a:t>Mortgage paid off; kids left home</a:t>
            </a:r>
          </a:p>
          <a:p>
            <a:pPr algn="ctr">
              <a:spcBef>
                <a:spcPts val="600"/>
              </a:spcBef>
              <a:spcAft>
                <a:spcPts val="600"/>
              </a:spcAft>
            </a:pPr>
            <a:r>
              <a:rPr lang="en-US" sz="2900" dirty="0">
                <a:solidFill>
                  <a:schemeClr val="tx1"/>
                </a:solidFill>
              </a:rPr>
              <a:t>Health care needs</a:t>
            </a:r>
            <a:endParaRPr lang="en-GB" sz="2900" dirty="0">
              <a:solidFill>
                <a:schemeClr val="tx1"/>
              </a:solidFill>
            </a:endParaRPr>
          </a:p>
        </p:txBody>
      </p:sp>
      <p:pic>
        <p:nvPicPr>
          <p:cNvPr id="16" name="Picture 15" descr="Chart, pie chart&#10;&#10;Description automatically generated">
            <a:extLst>
              <a:ext uri="{FF2B5EF4-FFF2-40B4-BE49-F238E27FC236}">
                <a16:creationId xmlns:a16="http://schemas.microsoft.com/office/drawing/2014/main" id="{93BC2A2E-749A-10E7-BD19-8550DBE907AE}"/>
              </a:ext>
            </a:extLst>
          </p:cNvPr>
          <p:cNvPicPr>
            <a:picLocks noChangeAspect="1"/>
          </p:cNvPicPr>
          <p:nvPr/>
        </p:nvPicPr>
        <p:blipFill>
          <a:blip r:embed="rId3"/>
          <a:stretch>
            <a:fillRect/>
          </a:stretch>
        </p:blipFill>
        <p:spPr>
          <a:xfrm>
            <a:off x="2311488" y="152506"/>
            <a:ext cx="6070509" cy="5970842"/>
          </a:xfrm>
          <a:prstGeom prst="rect">
            <a:avLst/>
          </a:prstGeom>
        </p:spPr>
      </p:pic>
      <p:cxnSp>
        <p:nvCxnSpPr>
          <p:cNvPr id="2" name="Straight Connector 1">
            <a:extLst>
              <a:ext uri="{FF2B5EF4-FFF2-40B4-BE49-F238E27FC236}">
                <a16:creationId xmlns:a16="http://schemas.microsoft.com/office/drawing/2014/main" id="{3C552DB2-5A57-1690-72C4-EC8392FF457C}"/>
              </a:ext>
            </a:extLst>
          </p:cNvPr>
          <p:cNvCxnSpPr/>
          <p:nvPr/>
        </p:nvCxnSpPr>
        <p:spPr>
          <a:xfrm>
            <a:off x="1856961" y="0"/>
            <a:ext cx="0" cy="6239434"/>
          </a:xfrm>
          <a:prstGeom prst="line">
            <a:avLst/>
          </a:prstGeom>
          <a:ln w="127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5B33397F-B9AC-B9A8-226E-AED3C27810DC}"/>
              </a:ext>
            </a:extLst>
          </p:cNvPr>
          <p:cNvGrpSpPr/>
          <p:nvPr/>
        </p:nvGrpSpPr>
        <p:grpSpPr>
          <a:xfrm>
            <a:off x="0" y="6239434"/>
            <a:ext cx="12192000" cy="618565"/>
            <a:chOff x="0" y="0"/>
            <a:chExt cx="12192000" cy="6858000"/>
          </a:xfrm>
        </p:grpSpPr>
        <p:sp>
          <p:nvSpPr>
            <p:cNvPr id="24" name="Rectangle 23">
              <a:extLst>
                <a:ext uri="{FF2B5EF4-FFF2-40B4-BE49-F238E27FC236}">
                  <a16:creationId xmlns:a16="http://schemas.microsoft.com/office/drawing/2014/main" id="{7F794C10-FA7A-8D00-9086-E814C7F732CD}"/>
                </a:ext>
              </a:extLst>
            </p:cNvPr>
            <p:cNvSpPr/>
            <p:nvPr/>
          </p:nvSpPr>
          <p:spPr>
            <a:xfrm>
              <a:off x="0" y="0"/>
              <a:ext cx="12192000"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7E2B284E-5CCF-6CC6-817F-7ECCAA906014}"/>
                </a:ext>
              </a:extLst>
            </p:cNvPr>
            <p:cNvGrpSpPr/>
            <p:nvPr/>
          </p:nvGrpSpPr>
          <p:grpSpPr>
            <a:xfrm>
              <a:off x="4529957" y="0"/>
              <a:ext cx="7662043" cy="6858000"/>
              <a:chOff x="4529957" y="0"/>
              <a:chExt cx="7662043" cy="6858000"/>
            </a:xfrm>
          </p:grpSpPr>
          <p:sp>
            <p:nvSpPr>
              <p:cNvPr id="26" name="Parallelogram 25">
                <a:extLst>
                  <a:ext uri="{FF2B5EF4-FFF2-40B4-BE49-F238E27FC236}">
                    <a16:creationId xmlns:a16="http://schemas.microsoft.com/office/drawing/2014/main" id="{BA62CD3F-278E-EEB8-490D-2982B983284A}"/>
                  </a:ext>
                </a:extLst>
              </p:cNvPr>
              <p:cNvSpPr/>
              <p:nvPr/>
            </p:nvSpPr>
            <p:spPr>
              <a:xfrm>
                <a:off x="4529957" y="0"/>
                <a:ext cx="7325711" cy="6858000"/>
              </a:xfrm>
              <a:prstGeom prst="parallelogram">
                <a:avLst>
                  <a:gd name="adj" fmla="val 36207"/>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4F050EF9-4B2F-BF60-6E9D-874AF6224793}"/>
                  </a:ext>
                </a:extLst>
              </p:cNvPr>
              <p:cNvSpPr/>
              <p:nvPr/>
            </p:nvSpPr>
            <p:spPr>
              <a:xfrm>
                <a:off x="7294179" y="0"/>
                <a:ext cx="4897821"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43" name="Picture 42" descr="Logo&#10;&#10;Description automatically generated">
            <a:extLst>
              <a:ext uri="{FF2B5EF4-FFF2-40B4-BE49-F238E27FC236}">
                <a16:creationId xmlns:a16="http://schemas.microsoft.com/office/drawing/2014/main" id="{82909666-1849-5D11-BADA-3868EBEECAD0}"/>
              </a:ext>
            </a:extLst>
          </p:cNvPr>
          <p:cNvPicPr>
            <a:picLocks noChangeAspect="1"/>
          </p:cNvPicPr>
          <p:nvPr/>
        </p:nvPicPr>
        <p:blipFill>
          <a:blip r:embed="rId4"/>
          <a:stretch>
            <a:fillRect/>
          </a:stretch>
        </p:blipFill>
        <p:spPr>
          <a:xfrm>
            <a:off x="10643191" y="6348426"/>
            <a:ext cx="1212477" cy="369658"/>
          </a:xfrm>
          <a:prstGeom prst="rect">
            <a:avLst/>
          </a:prstGeom>
        </p:spPr>
      </p:pic>
      <p:grpSp>
        <p:nvGrpSpPr>
          <p:cNvPr id="7" name="Group 6">
            <a:extLst>
              <a:ext uri="{FF2B5EF4-FFF2-40B4-BE49-F238E27FC236}">
                <a16:creationId xmlns:a16="http://schemas.microsoft.com/office/drawing/2014/main" id="{CDB62B18-93AB-4159-8A52-0015667FD651}"/>
              </a:ext>
            </a:extLst>
          </p:cNvPr>
          <p:cNvGrpSpPr/>
          <p:nvPr/>
        </p:nvGrpSpPr>
        <p:grpSpPr>
          <a:xfrm rot="7973371">
            <a:off x="4561609" y="446721"/>
            <a:ext cx="1509289" cy="5806782"/>
            <a:chOff x="6819196" y="993983"/>
            <a:chExt cx="779825" cy="4595017"/>
          </a:xfrm>
        </p:grpSpPr>
        <p:sp>
          <p:nvSpPr>
            <p:cNvPr id="6" name="point">
              <a:extLst>
                <a:ext uri="{FF2B5EF4-FFF2-40B4-BE49-F238E27FC236}">
                  <a16:creationId xmlns:a16="http://schemas.microsoft.com/office/drawing/2014/main" id="{FB0677B1-0D67-4A95-BD77-06E03FE5C8A7}"/>
                </a:ext>
              </a:extLst>
            </p:cNvPr>
            <p:cNvSpPr/>
            <p:nvPr/>
          </p:nvSpPr>
          <p:spPr>
            <a:xfrm>
              <a:off x="6819196" y="993983"/>
              <a:ext cx="720000" cy="2453421"/>
            </a:xfrm>
            <a:prstGeom prst="triangle">
              <a:avLst/>
            </a:prstGeom>
            <a:solidFill>
              <a:srgbClr val="049EE6"/>
            </a:solid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Isosceles Triangle 37">
              <a:extLst>
                <a:ext uri="{FF2B5EF4-FFF2-40B4-BE49-F238E27FC236}">
                  <a16:creationId xmlns:a16="http://schemas.microsoft.com/office/drawing/2014/main" id="{86FFC2DE-F55D-49F1-B429-D0EE05D3FCC4}"/>
                </a:ext>
              </a:extLst>
            </p:cNvPr>
            <p:cNvSpPr/>
            <p:nvPr/>
          </p:nvSpPr>
          <p:spPr>
            <a:xfrm flipV="1">
              <a:off x="6879021" y="3135579"/>
              <a:ext cx="720000" cy="2453421"/>
            </a:xfrm>
            <a:prstGeom prst="triangle">
              <a:avLst/>
            </a:prstGeom>
            <a:solidFill>
              <a:srgbClr val="429D45">
                <a:alpha val="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 name="TextBox 2">
            <a:extLst>
              <a:ext uri="{FF2B5EF4-FFF2-40B4-BE49-F238E27FC236}">
                <a16:creationId xmlns:a16="http://schemas.microsoft.com/office/drawing/2014/main" id="{6307E67D-7C61-76BE-F113-FF0E048F25A3}"/>
              </a:ext>
            </a:extLst>
          </p:cNvPr>
          <p:cNvSpPr txBox="1"/>
          <p:nvPr/>
        </p:nvSpPr>
        <p:spPr>
          <a:xfrm>
            <a:off x="3396343" y="6358476"/>
            <a:ext cx="959818" cy="380480"/>
          </a:xfrm>
          <a:prstGeom prst="rect">
            <a:avLst/>
          </a:prstGeom>
          <a:solidFill>
            <a:schemeClr val="bg1"/>
          </a:solidFill>
        </p:spPr>
        <p:txBody>
          <a:bodyPr wrap="square" lIns="108000" tIns="36000" rIns="108000" bIns="36000" rtlCol="0">
            <a:spAutoFit/>
          </a:bodyPr>
          <a:lstStyle/>
          <a:p>
            <a:r>
              <a:rPr lang="en-US" sz="2000" b="1" dirty="0">
                <a:solidFill>
                  <a:srgbClr val="00B0F0"/>
                </a:solidFill>
              </a:rPr>
              <a:t>UNIT 3</a:t>
            </a:r>
          </a:p>
        </p:txBody>
      </p:sp>
      <p:sp>
        <p:nvSpPr>
          <p:cNvPr id="4" name="TextBox 3">
            <a:extLst>
              <a:ext uri="{FF2B5EF4-FFF2-40B4-BE49-F238E27FC236}">
                <a16:creationId xmlns:a16="http://schemas.microsoft.com/office/drawing/2014/main" id="{CBEFB74E-D0CB-7B05-9CBA-FE06A746F7F4}"/>
              </a:ext>
            </a:extLst>
          </p:cNvPr>
          <p:cNvSpPr txBox="1"/>
          <p:nvPr/>
        </p:nvSpPr>
        <p:spPr>
          <a:xfrm>
            <a:off x="137019" y="6358476"/>
            <a:ext cx="3259321" cy="395869"/>
          </a:xfrm>
          <a:prstGeom prst="rect">
            <a:avLst/>
          </a:prstGeom>
          <a:noFill/>
        </p:spPr>
        <p:txBody>
          <a:bodyPr wrap="square" lIns="108000" tIns="36000" rIns="108000" bIns="36000" rtlCol="0">
            <a:spAutoFit/>
          </a:bodyPr>
          <a:lstStyle/>
          <a:p>
            <a:r>
              <a:rPr lang="en-US" sz="2100" b="1" dirty="0">
                <a:solidFill>
                  <a:schemeClr val="bg1"/>
                </a:solidFill>
              </a:rPr>
              <a:t>BTEC NATIONAL BUSINESS</a:t>
            </a:r>
          </a:p>
        </p:txBody>
      </p:sp>
      <p:sp>
        <p:nvSpPr>
          <p:cNvPr id="19" name="Oval 18">
            <a:extLst>
              <a:ext uri="{FF2B5EF4-FFF2-40B4-BE49-F238E27FC236}">
                <a16:creationId xmlns:a16="http://schemas.microsoft.com/office/drawing/2014/main" id="{20976122-CA1D-4090-B5A1-C7BB5835C86E}"/>
              </a:ext>
            </a:extLst>
          </p:cNvPr>
          <p:cNvSpPr/>
          <p:nvPr/>
        </p:nvSpPr>
        <p:spPr>
          <a:xfrm>
            <a:off x="4086503" y="2043742"/>
            <a:ext cx="2520000" cy="2520000"/>
          </a:xfrm>
          <a:prstGeom prst="ellipse">
            <a:avLst/>
          </a:prstGeom>
          <a:solidFill>
            <a:schemeClr val="accent5">
              <a:lumMod val="20000"/>
              <a:lumOff val="80000"/>
            </a:schemeClr>
          </a:solidFill>
          <a:ln w="381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dirty="0">
                <a:solidFill>
                  <a:schemeClr val="tx1"/>
                </a:solidFill>
              </a:rPr>
              <a:t>Life events impacting personal finance</a:t>
            </a:r>
          </a:p>
        </p:txBody>
      </p:sp>
      <p:sp>
        <p:nvSpPr>
          <p:cNvPr id="17" name="TextBox 16">
            <a:extLst>
              <a:ext uri="{FF2B5EF4-FFF2-40B4-BE49-F238E27FC236}">
                <a16:creationId xmlns:a16="http://schemas.microsoft.com/office/drawing/2014/main" id="{91C9BF83-6171-351A-4997-5C96AA8527E8}"/>
              </a:ext>
            </a:extLst>
          </p:cNvPr>
          <p:cNvSpPr txBox="1"/>
          <p:nvPr/>
        </p:nvSpPr>
        <p:spPr>
          <a:xfrm>
            <a:off x="3136900" y="1144439"/>
            <a:ext cx="1845279" cy="553998"/>
          </a:xfrm>
          <a:prstGeom prst="rect">
            <a:avLst/>
          </a:prstGeom>
          <a:noFill/>
        </p:spPr>
        <p:txBody>
          <a:bodyPr wrap="square" rtlCol="0">
            <a:spAutoFit/>
          </a:bodyPr>
          <a:lstStyle/>
          <a:p>
            <a:pPr algn="ctr"/>
            <a:r>
              <a:rPr lang="en-GB" sz="3000" b="1" dirty="0">
                <a:solidFill>
                  <a:schemeClr val="bg1"/>
                </a:solidFill>
              </a:rPr>
              <a:t>C</a:t>
            </a:r>
            <a:r>
              <a:rPr lang="en-GB" sz="3000" b="1" dirty="0">
                <a:solidFill>
                  <a:schemeClr val="bg1"/>
                </a:solidFill>
                <a:effectLst/>
              </a:rPr>
              <a:t>hildhood</a:t>
            </a:r>
          </a:p>
        </p:txBody>
      </p:sp>
      <p:sp>
        <p:nvSpPr>
          <p:cNvPr id="18" name="TextBox 17">
            <a:extLst>
              <a:ext uri="{FF2B5EF4-FFF2-40B4-BE49-F238E27FC236}">
                <a16:creationId xmlns:a16="http://schemas.microsoft.com/office/drawing/2014/main" id="{0F341973-7964-75A5-8C0B-863E9FCD0686}"/>
              </a:ext>
            </a:extLst>
          </p:cNvPr>
          <p:cNvSpPr txBox="1"/>
          <p:nvPr/>
        </p:nvSpPr>
        <p:spPr>
          <a:xfrm>
            <a:off x="2239460" y="3179719"/>
            <a:ext cx="1739897" cy="1015663"/>
          </a:xfrm>
          <a:prstGeom prst="rect">
            <a:avLst/>
          </a:prstGeom>
          <a:noFill/>
        </p:spPr>
        <p:txBody>
          <a:bodyPr wrap="square" rtlCol="0">
            <a:spAutoFit/>
          </a:bodyPr>
          <a:lstStyle/>
          <a:p>
            <a:pPr algn="ctr"/>
            <a:r>
              <a:rPr lang="en-GB" sz="3000" b="1" dirty="0">
                <a:solidFill>
                  <a:schemeClr val="bg1"/>
                </a:solidFill>
                <a:effectLst/>
              </a:rPr>
              <a:t>Young</a:t>
            </a:r>
          </a:p>
          <a:p>
            <a:pPr algn="ctr"/>
            <a:r>
              <a:rPr lang="en-GB" sz="3000" b="1" dirty="0">
                <a:solidFill>
                  <a:schemeClr val="bg1"/>
                </a:solidFill>
              </a:rPr>
              <a:t>Adult</a:t>
            </a:r>
            <a:endParaRPr lang="en-GB" sz="3000" b="1" dirty="0">
              <a:solidFill>
                <a:schemeClr val="bg1"/>
              </a:solidFill>
              <a:effectLst/>
            </a:endParaRPr>
          </a:p>
        </p:txBody>
      </p:sp>
      <p:sp>
        <p:nvSpPr>
          <p:cNvPr id="20" name="TextBox 19">
            <a:extLst>
              <a:ext uri="{FF2B5EF4-FFF2-40B4-BE49-F238E27FC236}">
                <a16:creationId xmlns:a16="http://schemas.microsoft.com/office/drawing/2014/main" id="{1B9F7B14-04AD-8646-7CA6-F94967E65020}"/>
              </a:ext>
            </a:extLst>
          </p:cNvPr>
          <p:cNvSpPr txBox="1"/>
          <p:nvPr/>
        </p:nvSpPr>
        <p:spPr>
          <a:xfrm>
            <a:off x="4264400" y="5088549"/>
            <a:ext cx="2311596" cy="553998"/>
          </a:xfrm>
          <a:prstGeom prst="rect">
            <a:avLst/>
          </a:prstGeom>
          <a:noFill/>
        </p:spPr>
        <p:txBody>
          <a:bodyPr wrap="square" rtlCol="0">
            <a:spAutoFit/>
          </a:bodyPr>
          <a:lstStyle/>
          <a:p>
            <a:pPr algn="ctr"/>
            <a:r>
              <a:rPr lang="en-GB" sz="3000" b="1" dirty="0">
                <a:solidFill>
                  <a:schemeClr val="bg1"/>
                </a:solidFill>
                <a:effectLst/>
              </a:rPr>
              <a:t>Adolescence</a:t>
            </a:r>
          </a:p>
        </p:txBody>
      </p:sp>
      <p:sp>
        <p:nvSpPr>
          <p:cNvPr id="21" name="TextBox 20">
            <a:extLst>
              <a:ext uri="{FF2B5EF4-FFF2-40B4-BE49-F238E27FC236}">
                <a16:creationId xmlns:a16="http://schemas.microsoft.com/office/drawing/2014/main" id="{585185A0-2276-F52F-C599-60B29851D2DD}"/>
              </a:ext>
            </a:extLst>
          </p:cNvPr>
          <p:cNvSpPr txBox="1"/>
          <p:nvPr/>
        </p:nvSpPr>
        <p:spPr>
          <a:xfrm>
            <a:off x="6533164" y="3218906"/>
            <a:ext cx="1739897" cy="1015663"/>
          </a:xfrm>
          <a:prstGeom prst="rect">
            <a:avLst/>
          </a:prstGeom>
          <a:noFill/>
        </p:spPr>
        <p:txBody>
          <a:bodyPr wrap="square" rtlCol="0">
            <a:spAutoFit/>
          </a:bodyPr>
          <a:lstStyle/>
          <a:p>
            <a:pPr algn="ctr"/>
            <a:r>
              <a:rPr lang="en-GB" sz="3000" b="1" dirty="0">
                <a:solidFill>
                  <a:schemeClr val="bg1"/>
                </a:solidFill>
                <a:effectLst/>
              </a:rPr>
              <a:t>Old</a:t>
            </a:r>
          </a:p>
          <a:p>
            <a:pPr algn="ctr"/>
            <a:r>
              <a:rPr lang="en-GB" sz="3000" b="1" dirty="0">
                <a:solidFill>
                  <a:schemeClr val="bg1"/>
                </a:solidFill>
              </a:rPr>
              <a:t>Age</a:t>
            </a:r>
            <a:endParaRPr lang="en-GB" sz="3000" b="1" dirty="0">
              <a:solidFill>
                <a:schemeClr val="bg1"/>
              </a:solidFill>
              <a:effectLst/>
            </a:endParaRPr>
          </a:p>
        </p:txBody>
      </p:sp>
      <p:sp>
        <p:nvSpPr>
          <p:cNvPr id="22" name="TextBox 21">
            <a:extLst>
              <a:ext uri="{FF2B5EF4-FFF2-40B4-BE49-F238E27FC236}">
                <a16:creationId xmlns:a16="http://schemas.microsoft.com/office/drawing/2014/main" id="{91D2BF20-AF55-C81E-DB7A-391441DDA984}"/>
              </a:ext>
            </a:extLst>
          </p:cNvPr>
          <p:cNvSpPr txBox="1"/>
          <p:nvPr/>
        </p:nvSpPr>
        <p:spPr>
          <a:xfrm>
            <a:off x="5494084" y="715813"/>
            <a:ext cx="1739897" cy="1015663"/>
          </a:xfrm>
          <a:prstGeom prst="rect">
            <a:avLst/>
          </a:prstGeom>
          <a:noFill/>
        </p:spPr>
        <p:txBody>
          <a:bodyPr wrap="square" rtlCol="0">
            <a:spAutoFit/>
          </a:bodyPr>
          <a:lstStyle/>
          <a:p>
            <a:pPr algn="ctr"/>
            <a:r>
              <a:rPr lang="en-GB" sz="3000" b="1" dirty="0">
                <a:solidFill>
                  <a:schemeClr val="bg1"/>
                </a:solidFill>
                <a:effectLst/>
              </a:rPr>
              <a:t>Middle</a:t>
            </a:r>
          </a:p>
          <a:p>
            <a:pPr algn="ctr"/>
            <a:r>
              <a:rPr lang="en-GB" sz="3000" b="1" dirty="0">
                <a:solidFill>
                  <a:schemeClr val="bg1"/>
                </a:solidFill>
              </a:rPr>
              <a:t>Age</a:t>
            </a:r>
            <a:endParaRPr lang="en-GB" sz="3000" b="1" dirty="0">
              <a:solidFill>
                <a:schemeClr val="bg1"/>
              </a:solidFill>
              <a:effectLst/>
            </a:endParaRPr>
          </a:p>
        </p:txBody>
      </p:sp>
    </p:spTree>
    <p:extLst>
      <p:ext uri="{BB962C8B-B14F-4D97-AF65-F5344CB8AC3E}">
        <p14:creationId xmlns:p14="http://schemas.microsoft.com/office/powerpoint/2010/main" val="17149084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strVal val="4*#ppt_w"/>
                                          </p:val>
                                        </p:tav>
                                        <p:tav tm="100000">
                                          <p:val>
                                            <p:strVal val="#ppt_w"/>
                                          </p:val>
                                        </p:tav>
                                      </p:tavLst>
                                    </p:anim>
                                    <p:anim calcmode="lin" valueType="num">
                                      <p:cBhvr>
                                        <p:cTn id="8" dur="500" fill="hold"/>
                                        <p:tgtEl>
                                          <p:spTgt spid="19"/>
                                        </p:tgtEl>
                                        <p:attrNameLst>
                                          <p:attrName>ppt_h</p:attrName>
                                        </p:attrNameLst>
                                      </p:cBhvr>
                                      <p:tavLst>
                                        <p:tav tm="0">
                                          <p:val>
                                            <p:strVal val="4*#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2000"/>
                                        <p:tgtEl>
                                          <p:spTgt spid="7"/>
                                        </p:tgtEl>
                                      </p:cBhvr>
                                    </p:animEffect>
                                  </p:childTnLst>
                                </p:cTn>
                              </p:par>
                              <p:par>
                                <p:cTn id="14" presetID="8" presetClass="emph" presetSubtype="0" decel="50000" fill="hold" nodeType="withEffect">
                                  <p:stCondLst>
                                    <p:cond delay="0"/>
                                  </p:stCondLst>
                                  <p:childTnLst>
                                    <p:animRot by="86400000">
                                      <p:cBhvr>
                                        <p:cTn id="15" dur="8000" fill="hold"/>
                                        <p:tgtEl>
                                          <p:spTgt spid="7"/>
                                        </p:tgtEl>
                                        <p:attrNameLst>
                                          <p:attrName>r</p:attrName>
                                        </p:attrNameLst>
                                      </p:cBhvr>
                                    </p:animRot>
                                  </p:childTnLst>
                                  <p:subTnLst>
                                    <p:audio>
                                      <p:cMediaNode>
                                        <p:cTn display="0" masterRel="sameClick">
                                          <p:stCondLst>
                                            <p:cond evt="begin" delay="0">
                                              <p:tn val="14"/>
                                            </p:cond>
                                          </p:stCondLst>
                                          <p:endCondLst>
                                            <p:cond evt="onStopAudio" delay="0">
                                              <p:tgtEl>
                                                <p:sldTgt/>
                                              </p:tgtEl>
                                            </p:cond>
                                          </p:endCondLst>
                                        </p:cTn>
                                        <p:tgtEl>
                                          <p:sndTgt r:embed="rId2" name="spin.wav"/>
                                        </p:tgtEl>
                                      </p:cMediaNode>
                                    </p:audio>
                                  </p:subTnLst>
                                </p:cTn>
                              </p:par>
                            </p:childTnLst>
                          </p:cTn>
                        </p:par>
                        <p:par>
                          <p:cTn id="16" fill="hold">
                            <p:stCondLst>
                              <p:cond delay="8000"/>
                            </p:stCondLst>
                            <p:childTnLst>
                              <p:par>
                                <p:cTn id="17" presetID="10" presetClass="entr" presetSubtype="0"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fade">
                                      <p:cBhvr>
                                        <p:cTn id="19" dur="500"/>
                                        <p:tgtEl>
                                          <p:spTgt spid="4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500"/>
                                        <p:tgtEl>
                                          <p:spTgt spid="3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fade">
                                      <p:cBhvr>
                                        <p:cTn id="25" dur="500"/>
                                        <p:tgtEl>
                                          <p:spTgt spid="3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500"/>
                                        <p:tgtEl>
                                          <p:spTgt spid="3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5" grpId="0" animBg="1"/>
      <p:bldP spid="9" grpId="0" animBg="1"/>
      <p:bldP spid="36" grpId="0" animBg="1"/>
      <p:bldP spid="42" grpId="0" animBg="1"/>
      <p:bldP spid="57" grpId="0" animBg="1"/>
      <p:bldP spid="1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0BDB1B3-B89E-4435-8F1F-22BE18FEA06D}"/>
              </a:ext>
            </a:extLst>
          </p:cNvPr>
          <p:cNvSpPr/>
          <p:nvPr/>
        </p:nvSpPr>
        <p:spPr>
          <a:xfrm>
            <a:off x="2214398" y="318002"/>
            <a:ext cx="9343264" cy="905932"/>
          </a:xfrm>
          <a:prstGeom prst="rect">
            <a:avLst/>
          </a:prstGeom>
          <a:solidFill>
            <a:srgbClr val="049EE6"/>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r>
              <a:rPr lang="en-US" sz="4000" b="1" dirty="0">
                <a:solidFill>
                  <a:srgbClr val="FFFFFF"/>
                </a:solidFill>
                <a:effectLst>
                  <a:outerShdw blurRad="38100" dist="38100" dir="2700000" algn="tl">
                    <a:srgbClr val="000000">
                      <a:alpha val="43137"/>
                    </a:srgbClr>
                  </a:outerShdw>
                </a:effectLst>
              </a:rPr>
              <a:t>PERSONAL FINANCE CHILLI QUIZ</a:t>
            </a:r>
          </a:p>
        </p:txBody>
      </p:sp>
      <p:sp>
        <p:nvSpPr>
          <p:cNvPr id="29" name="Rectangle 28">
            <a:extLst>
              <a:ext uri="{FF2B5EF4-FFF2-40B4-BE49-F238E27FC236}">
                <a16:creationId xmlns:a16="http://schemas.microsoft.com/office/drawing/2014/main" id="{3C619472-B9E1-4DF3-B56E-0FC8CAC9BEDE}"/>
              </a:ext>
            </a:extLst>
          </p:cNvPr>
          <p:cNvSpPr/>
          <p:nvPr/>
        </p:nvSpPr>
        <p:spPr>
          <a:xfrm>
            <a:off x="2214399" y="1567386"/>
            <a:ext cx="9343264" cy="2178348"/>
          </a:xfrm>
          <a:prstGeom prst="rect">
            <a:avLst/>
          </a:prstGeom>
          <a:solidFill>
            <a:schemeClr val="bg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r>
              <a:rPr lang="en-US" sz="3400" dirty="0">
                <a:solidFill>
                  <a:schemeClr val="tx1"/>
                </a:solidFill>
              </a:rPr>
              <a:t>You have 60 seconds to answer one of three questions.  Choose your question carefully. Each question has a different level of difficulty as rated by our chilli rankings below. </a:t>
            </a:r>
          </a:p>
        </p:txBody>
      </p:sp>
      <p:grpSp>
        <p:nvGrpSpPr>
          <p:cNvPr id="13" name="Group 12">
            <a:extLst>
              <a:ext uri="{FF2B5EF4-FFF2-40B4-BE49-F238E27FC236}">
                <a16:creationId xmlns:a16="http://schemas.microsoft.com/office/drawing/2014/main" id="{25923E34-3AA9-51F6-46A1-628B0844FB0F}"/>
              </a:ext>
            </a:extLst>
          </p:cNvPr>
          <p:cNvGrpSpPr/>
          <p:nvPr/>
        </p:nvGrpSpPr>
        <p:grpSpPr>
          <a:xfrm>
            <a:off x="1766679" y="4003124"/>
            <a:ext cx="2886577" cy="1494304"/>
            <a:chOff x="310703" y="4729741"/>
            <a:chExt cx="3258925" cy="1663700"/>
          </a:xfrm>
        </p:grpSpPr>
        <p:pic>
          <p:nvPicPr>
            <p:cNvPr id="31" name="Picture 30" descr="A group of red peppers&#10;&#10;Description automatically generated with medium confidence">
              <a:extLst>
                <a:ext uri="{FF2B5EF4-FFF2-40B4-BE49-F238E27FC236}">
                  <a16:creationId xmlns:a16="http://schemas.microsoft.com/office/drawing/2014/main" id="{F47B16D2-F459-431F-ADA5-D844F465C695}"/>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10703" y="4729741"/>
              <a:ext cx="3200400" cy="1663700"/>
            </a:xfrm>
            <a:prstGeom prst="rect">
              <a:avLst/>
            </a:prstGeom>
          </p:spPr>
        </p:pic>
        <p:sp>
          <p:nvSpPr>
            <p:cNvPr id="3" name="Oval 2">
              <a:extLst>
                <a:ext uri="{FF2B5EF4-FFF2-40B4-BE49-F238E27FC236}">
                  <a16:creationId xmlns:a16="http://schemas.microsoft.com/office/drawing/2014/main" id="{3A635EB2-FDF1-458D-A08F-9A32D8E7D86A}"/>
                </a:ext>
              </a:extLst>
            </p:cNvPr>
            <p:cNvSpPr/>
            <p:nvPr/>
          </p:nvSpPr>
          <p:spPr>
            <a:xfrm>
              <a:off x="2885628" y="5130800"/>
              <a:ext cx="684000" cy="684000"/>
            </a:xfrm>
            <a:prstGeom prst="ellipse">
              <a:avLst/>
            </a:prstGeom>
            <a:solidFill>
              <a:srgbClr val="00A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t>1</a:t>
              </a:r>
            </a:p>
          </p:txBody>
        </p:sp>
      </p:grpSp>
      <p:grpSp>
        <p:nvGrpSpPr>
          <p:cNvPr id="14" name="Group 13">
            <a:extLst>
              <a:ext uri="{FF2B5EF4-FFF2-40B4-BE49-F238E27FC236}">
                <a16:creationId xmlns:a16="http://schemas.microsoft.com/office/drawing/2014/main" id="{94DA2E8F-E75D-25FD-7544-36A87DDD23CC}"/>
              </a:ext>
            </a:extLst>
          </p:cNvPr>
          <p:cNvGrpSpPr/>
          <p:nvPr/>
        </p:nvGrpSpPr>
        <p:grpSpPr>
          <a:xfrm>
            <a:off x="4691700" y="4003124"/>
            <a:ext cx="3425869" cy="1494304"/>
            <a:chOff x="3484813" y="4729741"/>
            <a:chExt cx="3982415" cy="1663700"/>
          </a:xfrm>
        </p:grpSpPr>
        <p:pic>
          <p:nvPicPr>
            <p:cNvPr id="32" name="Picture 31" descr="A group of red peppers&#10;&#10;Description automatically generated with medium confidence">
              <a:extLst>
                <a:ext uri="{FF2B5EF4-FFF2-40B4-BE49-F238E27FC236}">
                  <a16:creationId xmlns:a16="http://schemas.microsoft.com/office/drawing/2014/main" id="{750891F7-51C3-48D6-8DEA-77812E343B7C}"/>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484813" y="4729741"/>
              <a:ext cx="3530600" cy="1663700"/>
            </a:xfrm>
            <a:prstGeom prst="rect">
              <a:avLst/>
            </a:prstGeom>
          </p:spPr>
        </p:pic>
        <p:sp>
          <p:nvSpPr>
            <p:cNvPr id="33" name="Oval 32">
              <a:extLst>
                <a:ext uri="{FF2B5EF4-FFF2-40B4-BE49-F238E27FC236}">
                  <a16:creationId xmlns:a16="http://schemas.microsoft.com/office/drawing/2014/main" id="{CD25848A-A3D3-4113-9FCA-5CEFC8A322B4}"/>
                </a:ext>
              </a:extLst>
            </p:cNvPr>
            <p:cNvSpPr/>
            <p:nvPr/>
          </p:nvSpPr>
          <p:spPr>
            <a:xfrm>
              <a:off x="6783228" y="5130800"/>
              <a:ext cx="684000" cy="684000"/>
            </a:xfrm>
            <a:prstGeom prst="ellipse">
              <a:avLst/>
            </a:prstGeom>
            <a:solidFill>
              <a:srgbClr val="FFA1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t>2</a:t>
              </a:r>
            </a:p>
          </p:txBody>
        </p:sp>
      </p:grpSp>
      <p:grpSp>
        <p:nvGrpSpPr>
          <p:cNvPr id="15" name="Group 14">
            <a:extLst>
              <a:ext uri="{FF2B5EF4-FFF2-40B4-BE49-F238E27FC236}">
                <a16:creationId xmlns:a16="http://schemas.microsoft.com/office/drawing/2014/main" id="{3869A262-4CDB-393F-DC11-2C1C0A5D9B72}"/>
              </a:ext>
            </a:extLst>
          </p:cNvPr>
          <p:cNvGrpSpPr/>
          <p:nvPr/>
        </p:nvGrpSpPr>
        <p:grpSpPr>
          <a:xfrm>
            <a:off x="8500572" y="4016255"/>
            <a:ext cx="3057090" cy="1233776"/>
            <a:chOff x="7899400" y="4729741"/>
            <a:chExt cx="3451433" cy="1373638"/>
          </a:xfrm>
        </p:grpSpPr>
        <p:pic>
          <p:nvPicPr>
            <p:cNvPr id="30" name="Picture 29" descr="A group of red peppers&#10;&#10;Description automatically generated with medium confidence">
              <a:extLst>
                <a:ext uri="{FF2B5EF4-FFF2-40B4-BE49-F238E27FC236}">
                  <a16:creationId xmlns:a16="http://schemas.microsoft.com/office/drawing/2014/main" id="{F34991CA-05AF-4D2B-A135-4924B75F3E28}"/>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7899400" y="4729741"/>
              <a:ext cx="3098800" cy="1373638"/>
            </a:xfrm>
            <a:prstGeom prst="rect">
              <a:avLst/>
            </a:prstGeom>
          </p:spPr>
        </p:pic>
        <p:sp>
          <p:nvSpPr>
            <p:cNvPr id="34" name="Oval 33">
              <a:extLst>
                <a:ext uri="{FF2B5EF4-FFF2-40B4-BE49-F238E27FC236}">
                  <a16:creationId xmlns:a16="http://schemas.microsoft.com/office/drawing/2014/main" id="{8242A9EE-F2CF-4DBE-BBC1-3F79DB85F0B7}"/>
                </a:ext>
              </a:extLst>
            </p:cNvPr>
            <p:cNvSpPr/>
            <p:nvPr/>
          </p:nvSpPr>
          <p:spPr>
            <a:xfrm>
              <a:off x="10666833" y="5130800"/>
              <a:ext cx="684000" cy="684000"/>
            </a:xfrm>
            <a:prstGeom prst="ellipse">
              <a:avLst/>
            </a:prstGeom>
            <a:solidFill>
              <a:srgbClr val="E640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t>3</a:t>
              </a:r>
            </a:p>
          </p:txBody>
        </p:sp>
      </p:grpSp>
      <p:cxnSp>
        <p:nvCxnSpPr>
          <p:cNvPr id="2" name="Straight Connector 1">
            <a:extLst>
              <a:ext uri="{FF2B5EF4-FFF2-40B4-BE49-F238E27FC236}">
                <a16:creationId xmlns:a16="http://schemas.microsoft.com/office/drawing/2014/main" id="{345FCD09-C0D4-8DF7-B9FB-6EE207150E74}"/>
              </a:ext>
            </a:extLst>
          </p:cNvPr>
          <p:cNvCxnSpPr/>
          <p:nvPr/>
        </p:nvCxnSpPr>
        <p:spPr>
          <a:xfrm>
            <a:off x="1856961" y="0"/>
            <a:ext cx="0" cy="6239434"/>
          </a:xfrm>
          <a:prstGeom prst="line">
            <a:avLst/>
          </a:prstGeom>
          <a:ln w="127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E5172BC9-DBD4-63AC-B403-E7415DB19266}"/>
              </a:ext>
            </a:extLst>
          </p:cNvPr>
          <p:cNvGrpSpPr/>
          <p:nvPr/>
        </p:nvGrpSpPr>
        <p:grpSpPr>
          <a:xfrm>
            <a:off x="0" y="6239434"/>
            <a:ext cx="12192000" cy="618565"/>
            <a:chOff x="0" y="0"/>
            <a:chExt cx="12192000" cy="6858000"/>
          </a:xfrm>
        </p:grpSpPr>
        <p:sp>
          <p:nvSpPr>
            <p:cNvPr id="5" name="Rectangle 4">
              <a:extLst>
                <a:ext uri="{FF2B5EF4-FFF2-40B4-BE49-F238E27FC236}">
                  <a16:creationId xmlns:a16="http://schemas.microsoft.com/office/drawing/2014/main" id="{EE946DB7-5041-0B51-A4F0-A39282EC30A5}"/>
                </a:ext>
              </a:extLst>
            </p:cNvPr>
            <p:cNvSpPr/>
            <p:nvPr/>
          </p:nvSpPr>
          <p:spPr>
            <a:xfrm>
              <a:off x="0" y="0"/>
              <a:ext cx="12192000"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3FA5C13A-61F5-F329-265B-31CA2752AC67}"/>
                </a:ext>
              </a:extLst>
            </p:cNvPr>
            <p:cNvGrpSpPr/>
            <p:nvPr/>
          </p:nvGrpSpPr>
          <p:grpSpPr>
            <a:xfrm>
              <a:off x="4529957" y="0"/>
              <a:ext cx="7662043" cy="6858000"/>
              <a:chOff x="4529957" y="0"/>
              <a:chExt cx="7662043" cy="6858000"/>
            </a:xfrm>
          </p:grpSpPr>
          <p:sp>
            <p:nvSpPr>
              <p:cNvPr id="7" name="Parallelogram 6">
                <a:extLst>
                  <a:ext uri="{FF2B5EF4-FFF2-40B4-BE49-F238E27FC236}">
                    <a16:creationId xmlns:a16="http://schemas.microsoft.com/office/drawing/2014/main" id="{016B22FD-9778-02E6-311F-613828597F06}"/>
                  </a:ext>
                </a:extLst>
              </p:cNvPr>
              <p:cNvSpPr/>
              <p:nvPr/>
            </p:nvSpPr>
            <p:spPr>
              <a:xfrm>
                <a:off x="4529957" y="0"/>
                <a:ext cx="7325711" cy="6858000"/>
              </a:xfrm>
              <a:prstGeom prst="parallelogram">
                <a:avLst>
                  <a:gd name="adj" fmla="val 36207"/>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68AB42A-385B-A43D-4CFD-C0C898CA00F6}"/>
                  </a:ext>
                </a:extLst>
              </p:cNvPr>
              <p:cNvSpPr/>
              <p:nvPr/>
            </p:nvSpPr>
            <p:spPr>
              <a:xfrm>
                <a:off x="7294179" y="0"/>
                <a:ext cx="4897821"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9" name="Picture 8" descr="Logo&#10;&#10;Description automatically generated">
            <a:extLst>
              <a:ext uri="{FF2B5EF4-FFF2-40B4-BE49-F238E27FC236}">
                <a16:creationId xmlns:a16="http://schemas.microsoft.com/office/drawing/2014/main" id="{CF37447D-D22B-4337-1B66-B266CC4236F0}"/>
              </a:ext>
            </a:extLst>
          </p:cNvPr>
          <p:cNvPicPr>
            <a:picLocks noChangeAspect="1"/>
          </p:cNvPicPr>
          <p:nvPr/>
        </p:nvPicPr>
        <p:blipFill>
          <a:blip r:embed="rId5"/>
          <a:stretch>
            <a:fillRect/>
          </a:stretch>
        </p:blipFill>
        <p:spPr>
          <a:xfrm>
            <a:off x="10643191" y="6348426"/>
            <a:ext cx="1212477" cy="369658"/>
          </a:xfrm>
          <a:prstGeom prst="rect">
            <a:avLst/>
          </a:prstGeom>
        </p:spPr>
      </p:pic>
      <p:sp>
        <p:nvSpPr>
          <p:cNvPr id="10" name="TextBox 9">
            <a:extLst>
              <a:ext uri="{FF2B5EF4-FFF2-40B4-BE49-F238E27FC236}">
                <a16:creationId xmlns:a16="http://schemas.microsoft.com/office/drawing/2014/main" id="{CDAB271D-755C-A246-D7AA-D6AC116E0C87}"/>
              </a:ext>
            </a:extLst>
          </p:cNvPr>
          <p:cNvSpPr txBox="1"/>
          <p:nvPr/>
        </p:nvSpPr>
        <p:spPr>
          <a:xfrm>
            <a:off x="3396343" y="6358476"/>
            <a:ext cx="959818" cy="380480"/>
          </a:xfrm>
          <a:prstGeom prst="rect">
            <a:avLst/>
          </a:prstGeom>
          <a:solidFill>
            <a:schemeClr val="bg1"/>
          </a:solidFill>
        </p:spPr>
        <p:txBody>
          <a:bodyPr wrap="square" lIns="108000" tIns="36000" rIns="108000" bIns="36000" rtlCol="0">
            <a:spAutoFit/>
          </a:bodyPr>
          <a:lstStyle/>
          <a:p>
            <a:r>
              <a:rPr lang="en-US" sz="2000" b="1" dirty="0">
                <a:solidFill>
                  <a:srgbClr val="00B0F0"/>
                </a:solidFill>
              </a:rPr>
              <a:t>UNIT 3</a:t>
            </a:r>
          </a:p>
        </p:txBody>
      </p:sp>
      <p:sp>
        <p:nvSpPr>
          <p:cNvPr id="12" name="TextBox 11">
            <a:extLst>
              <a:ext uri="{FF2B5EF4-FFF2-40B4-BE49-F238E27FC236}">
                <a16:creationId xmlns:a16="http://schemas.microsoft.com/office/drawing/2014/main" id="{278324B6-81DC-378A-4565-79CB5B80B254}"/>
              </a:ext>
            </a:extLst>
          </p:cNvPr>
          <p:cNvSpPr txBox="1"/>
          <p:nvPr/>
        </p:nvSpPr>
        <p:spPr>
          <a:xfrm>
            <a:off x="137019" y="6358476"/>
            <a:ext cx="3259321" cy="395869"/>
          </a:xfrm>
          <a:prstGeom prst="rect">
            <a:avLst/>
          </a:prstGeom>
          <a:noFill/>
        </p:spPr>
        <p:txBody>
          <a:bodyPr wrap="square" lIns="108000" tIns="36000" rIns="108000" bIns="36000" rtlCol="0">
            <a:spAutoFit/>
          </a:bodyPr>
          <a:lstStyle/>
          <a:p>
            <a:r>
              <a:rPr lang="en-US" sz="2100" b="1" dirty="0">
                <a:solidFill>
                  <a:schemeClr val="bg1"/>
                </a:solidFill>
              </a:rPr>
              <a:t>BTEC NATIONAL BUSINESS</a:t>
            </a:r>
          </a:p>
        </p:txBody>
      </p:sp>
    </p:spTree>
    <p:extLst>
      <p:ext uri="{BB962C8B-B14F-4D97-AF65-F5344CB8AC3E}">
        <p14:creationId xmlns:p14="http://schemas.microsoft.com/office/powerpoint/2010/main" val="24325851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ES_Mural Legends - Adriel Fair.m4a">
            <a:hlinkClick r:id="" action="ppaction://media"/>
            <a:extLst>
              <a:ext uri="{FF2B5EF4-FFF2-40B4-BE49-F238E27FC236}">
                <a16:creationId xmlns:a16="http://schemas.microsoft.com/office/drawing/2014/main" id="{BC6D7CF6-5C23-0B4A-B370-FB6642844D40}"/>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843029" y="441054"/>
            <a:ext cx="812800" cy="812800"/>
          </a:xfrm>
          <a:prstGeom prst="rect">
            <a:avLst/>
          </a:prstGeom>
        </p:spPr>
      </p:pic>
      <p:pic>
        <p:nvPicPr>
          <p:cNvPr id="20" name="Picture 19" descr="A group of red peppers&#10;&#10;Description automatically generated with medium confidence">
            <a:extLst>
              <a:ext uri="{FF2B5EF4-FFF2-40B4-BE49-F238E27FC236}">
                <a16:creationId xmlns:a16="http://schemas.microsoft.com/office/drawing/2014/main" id="{8928E7A4-0800-618E-F911-233856DCEA92}"/>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1945047" y="4743009"/>
            <a:ext cx="1954434" cy="878527"/>
          </a:xfrm>
          <a:prstGeom prst="rect">
            <a:avLst/>
          </a:prstGeom>
        </p:spPr>
      </p:pic>
      <p:pic>
        <p:nvPicPr>
          <p:cNvPr id="19" name="Picture 18" descr="A group of red peppers&#10;&#10;Description automatically generated with medium confidence">
            <a:extLst>
              <a:ext uri="{FF2B5EF4-FFF2-40B4-BE49-F238E27FC236}">
                <a16:creationId xmlns:a16="http://schemas.microsoft.com/office/drawing/2014/main" id="{8272E8FA-D2FF-3A14-6BFD-F82FFB8FDB3D}"/>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1617073" y="3352842"/>
            <a:ext cx="2282408" cy="1122947"/>
          </a:xfrm>
          <a:prstGeom prst="rect">
            <a:avLst/>
          </a:prstGeom>
        </p:spPr>
      </p:pic>
      <p:pic>
        <p:nvPicPr>
          <p:cNvPr id="15" name="Picture 14" descr="A group of red peppers&#10;&#10;Description automatically generated with medium confidence">
            <a:extLst>
              <a:ext uri="{FF2B5EF4-FFF2-40B4-BE49-F238E27FC236}">
                <a16:creationId xmlns:a16="http://schemas.microsoft.com/office/drawing/2014/main" id="{D2CB52C0-EF81-E7CA-CA6A-3212545AEB1C}"/>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1766679" y="1992951"/>
            <a:ext cx="2430748" cy="1281344"/>
          </a:xfrm>
          <a:prstGeom prst="rect">
            <a:avLst/>
          </a:prstGeom>
        </p:spPr>
      </p:pic>
      <p:sp>
        <p:nvSpPr>
          <p:cNvPr id="11" name="Rectangle 10">
            <a:extLst>
              <a:ext uri="{FF2B5EF4-FFF2-40B4-BE49-F238E27FC236}">
                <a16:creationId xmlns:a16="http://schemas.microsoft.com/office/drawing/2014/main" id="{C0BDB1B3-B89E-4435-8F1F-22BE18FEA06D}"/>
              </a:ext>
            </a:extLst>
          </p:cNvPr>
          <p:cNvSpPr/>
          <p:nvPr/>
        </p:nvSpPr>
        <p:spPr>
          <a:xfrm>
            <a:off x="3066757" y="318002"/>
            <a:ext cx="8828780" cy="1203187"/>
          </a:xfrm>
          <a:prstGeom prst="rect">
            <a:avLst/>
          </a:prstGeom>
          <a:solidFill>
            <a:srgbClr val="049EE6"/>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4000" b="1" dirty="0">
                <a:solidFill>
                  <a:srgbClr val="FFFFFF"/>
                </a:solidFill>
                <a:effectLst>
                  <a:outerShdw blurRad="38100" dist="38100" dir="2700000" algn="tl">
                    <a:srgbClr val="000000">
                      <a:alpha val="43137"/>
                    </a:srgbClr>
                  </a:outerShdw>
                </a:effectLst>
              </a:rPr>
              <a:t>PERSONAL FINANCE CHILLI QUIZ</a:t>
            </a:r>
          </a:p>
        </p:txBody>
      </p:sp>
      <p:sp>
        <p:nvSpPr>
          <p:cNvPr id="5" name="Rectangle 4">
            <a:extLst>
              <a:ext uri="{FF2B5EF4-FFF2-40B4-BE49-F238E27FC236}">
                <a16:creationId xmlns:a16="http://schemas.microsoft.com/office/drawing/2014/main" id="{34246D3B-004D-45C4-B6F3-665BC0E4F0C1}"/>
              </a:ext>
            </a:extLst>
          </p:cNvPr>
          <p:cNvSpPr/>
          <p:nvPr/>
        </p:nvSpPr>
        <p:spPr>
          <a:xfrm>
            <a:off x="4036878" y="1937286"/>
            <a:ext cx="3568124" cy="1122947"/>
          </a:xfrm>
          <a:prstGeom prst="rect">
            <a:avLst/>
          </a:prstGeom>
          <a:solidFill>
            <a:srgbClr val="00A5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a:effectLst>
                  <a:outerShdw blurRad="38100" dist="38100" dir="2700000" algn="tl">
                    <a:srgbClr val="000000">
                      <a:alpha val="43137"/>
                    </a:srgbClr>
                  </a:outerShdw>
                </a:effectLst>
              </a:rPr>
              <a:t>Give me a way in which someone might get into debt</a:t>
            </a:r>
            <a:endParaRPr lang="en-GB" sz="2100" b="1" dirty="0">
              <a:effectLst>
                <a:outerShdw blurRad="38100" dist="38100" dir="2700000" algn="tl">
                  <a:srgbClr val="000000">
                    <a:alpha val="43137"/>
                  </a:srgbClr>
                </a:outerShdw>
              </a:effectLst>
            </a:endParaRPr>
          </a:p>
        </p:txBody>
      </p:sp>
      <p:sp>
        <p:nvSpPr>
          <p:cNvPr id="47" name="Rectangle 46">
            <a:extLst>
              <a:ext uri="{FF2B5EF4-FFF2-40B4-BE49-F238E27FC236}">
                <a16:creationId xmlns:a16="http://schemas.microsoft.com/office/drawing/2014/main" id="{077675AF-EECE-496F-B002-A51407A6B563}"/>
              </a:ext>
            </a:extLst>
          </p:cNvPr>
          <p:cNvSpPr/>
          <p:nvPr/>
        </p:nvSpPr>
        <p:spPr>
          <a:xfrm>
            <a:off x="4044899" y="3363381"/>
            <a:ext cx="3568124" cy="1122947"/>
          </a:xfrm>
          <a:prstGeom prst="rect">
            <a:avLst/>
          </a:prstGeom>
          <a:solidFill>
            <a:srgbClr val="FFA12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effectLst>
                  <a:outerShdw blurRad="38100" dist="38100" dir="2700000" algn="tl">
                    <a:srgbClr val="000000">
                      <a:alpha val="43137"/>
                    </a:srgbClr>
                  </a:outerShdw>
                </a:effectLst>
              </a:rPr>
              <a:t>Give me some events or other circumstances that can lead to problems with debt </a:t>
            </a:r>
            <a:endParaRPr lang="en-GB" sz="2000" b="1" dirty="0">
              <a:effectLst>
                <a:outerShdw blurRad="38100" dist="38100" dir="2700000" algn="tl">
                  <a:srgbClr val="000000">
                    <a:alpha val="43137"/>
                  </a:srgbClr>
                </a:outerShdw>
              </a:effectLst>
            </a:endParaRPr>
          </a:p>
        </p:txBody>
      </p:sp>
      <p:sp>
        <p:nvSpPr>
          <p:cNvPr id="48" name="Rectangle 47">
            <a:extLst>
              <a:ext uri="{FF2B5EF4-FFF2-40B4-BE49-F238E27FC236}">
                <a16:creationId xmlns:a16="http://schemas.microsoft.com/office/drawing/2014/main" id="{AF45BE1D-A965-4635-BB77-81E8EC31020B}"/>
              </a:ext>
            </a:extLst>
          </p:cNvPr>
          <p:cNvSpPr/>
          <p:nvPr/>
        </p:nvSpPr>
        <p:spPr>
          <a:xfrm>
            <a:off x="4044899" y="4782275"/>
            <a:ext cx="3568124" cy="1122947"/>
          </a:xfrm>
          <a:prstGeom prst="rect">
            <a:avLst/>
          </a:prstGeom>
          <a:solidFill>
            <a:srgbClr val="E6400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a:effectLst>
                  <a:outerShdw blurRad="38100" dist="38100" dir="2700000" algn="tl">
                    <a:srgbClr val="000000">
                      <a:alpha val="43137"/>
                    </a:srgbClr>
                  </a:outerShdw>
                </a:effectLst>
              </a:rPr>
              <a:t>Why should an </a:t>
            </a:r>
          </a:p>
          <a:p>
            <a:pPr algn="ctr"/>
            <a:r>
              <a:rPr lang="en-US" sz="2100" b="1" dirty="0">
                <a:effectLst>
                  <a:outerShdw blurRad="38100" dist="38100" dir="2700000" algn="tl">
                    <a:srgbClr val="000000">
                      <a:alpha val="43137"/>
                    </a:srgbClr>
                  </a:outerShdw>
                </a:effectLst>
              </a:rPr>
              <a:t>individual try to avoid personal bankruptcy?</a:t>
            </a:r>
            <a:endParaRPr lang="en-GB" sz="2100" b="1" dirty="0">
              <a:effectLst>
                <a:outerShdw blurRad="38100" dist="38100" dir="2700000" algn="tl">
                  <a:srgbClr val="000000">
                    <a:alpha val="43137"/>
                  </a:srgbClr>
                </a:outerShdw>
              </a:effectLst>
            </a:endParaRPr>
          </a:p>
        </p:txBody>
      </p:sp>
      <p:sp>
        <p:nvSpPr>
          <p:cNvPr id="49" name="Rectangle 48">
            <a:extLst>
              <a:ext uri="{FF2B5EF4-FFF2-40B4-BE49-F238E27FC236}">
                <a16:creationId xmlns:a16="http://schemas.microsoft.com/office/drawing/2014/main" id="{0AA5D461-9036-42EA-97F3-B8AA821A0B34}"/>
              </a:ext>
            </a:extLst>
          </p:cNvPr>
          <p:cNvSpPr/>
          <p:nvPr/>
        </p:nvSpPr>
        <p:spPr>
          <a:xfrm>
            <a:off x="7750420" y="1937286"/>
            <a:ext cx="4137096" cy="1122947"/>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Failing to pay a credit card balance</a:t>
            </a:r>
          </a:p>
          <a:p>
            <a:pPr algn="ctr"/>
            <a:r>
              <a:rPr lang="en-US" sz="2000" dirty="0">
                <a:solidFill>
                  <a:schemeClr val="tx1"/>
                </a:solidFill>
              </a:rPr>
              <a:t>Not meeting repayments on a loan or mortgage</a:t>
            </a:r>
            <a:endParaRPr lang="en-GB" sz="2000" dirty="0">
              <a:solidFill>
                <a:schemeClr val="tx1"/>
              </a:solidFill>
            </a:endParaRPr>
          </a:p>
        </p:txBody>
      </p:sp>
      <p:sp>
        <p:nvSpPr>
          <p:cNvPr id="50" name="Rectangle 49">
            <a:extLst>
              <a:ext uri="{FF2B5EF4-FFF2-40B4-BE49-F238E27FC236}">
                <a16:creationId xmlns:a16="http://schemas.microsoft.com/office/drawing/2014/main" id="{27C7C3AA-1DCF-4A5B-87A0-40A3087F6A57}"/>
              </a:ext>
            </a:extLst>
          </p:cNvPr>
          <p:cNvSpPr/>
          <p:nvPr/>
        </p:nvSpPr>
        <p:spPr>
          <a:xfrm>
            <a:off x="7758441" y="3363381"/>
            <a:ext cx="4137096" cy="1122947"/>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Redundancy</a:t>
            </a:r>
          </a:p>
          <a:p>
            <a:pPr algn="ctr"/>
            <a:r>
              <a:rPr lang="en-US" sz="2000" dirty="0">
                <a:solidFill>
                  <a:schemeClr val="tx1"/>
                </a:solidFill>
              </a:rPr>
              <a:t>Addiction (e.g., gambling)</a:t>
            </a:r>
            <a:endParaRPr lang="en-GB" sz="2000" dirty="0">
              <a:solidFill>
                <a:schemeClr val="tx1"/>
              </a:solidFill>
            </a:endParaRPr>
          </a:p>
        </p:txBody>
      </p:sp>
      <p:sp>
        <p:nvSpPr>
          <p:cNvPr id="51" name="Rectangle 50">
            <a:extLst>
              <a:ext uri="{FF2B5EF4-FFF2-40B4-BE49-F238E27FC236}">
                <a16:creationId xmlns:a16="http://schemas.microsoft.com/office/drawing/2014/main" id="{4E37E956-D90D-4F90-B0F8-FEBA98515777}"/>
              </a:ext>
            </a:extLst>
          </p:cNvPr>
          <p:cNvSpPr/>
          <p:nvPr/>
        </p:nvSpPr>
        <p:spPr>
          <a:xfrm>
            <a:off x="7758441" y="4782275"/>
            <a:ext cx="4137096" cy="1122947"/>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Stress and emotional burden</a:t>
            </a:r>
          </a:p>
          <a:p>
            <a:pPr algn="ctr"/>
            <a:r>
              <a:rPr lang="en-US" dirty="0">
                <a:solidFill>
                  <a:schemeClr val="tx1"/>
                </a:solidFill>
              </a:rPr>
              <a:t>Can restrict ability to work in some jobs</a:t>
            </a:r>
          </a:p>
          <a:p>
            <a:pPr algn="ctr"/>
            <a:r>
              <a:rPr lang="en-US" dirty="0">
                <a:solidFill>
                  <a:schemeClr val="tx1"/>
                </a:solidFill>
              </a:rPr>
              <a:t>Severe impact on ability to obtain credit in the future</a:t>
            </a:r>
            <a:endParaRPr lang="en-GB" dirty="0">
              <a:solidFill>
                <a:schemeClr val="tx1"/>
              </a:solidFill>
            </a:endParaRPr>
          </a:p>
        </p:txBody>
      </p:sp>
      <p:cxnSp>
        <p:nvCxnSpPr>
          <p:cNvPr id="3" name="Straight Connector 2">
            <a:extLst>
              <a:ext uri="{FF2B5EF4-FFF2-40B4-BE49-F238E27FC236}">
                <a16:creationId xmlns:a16="http://schemas.microsoft.com/office/drawing/2014/main" id="{2AAD3A87-86A8-5BC9-FFA2-0D0212FF1EE0}"/>
              </a:ext>
            </a:extLst>
          </p:cNvPr>
          <p:cNvCxnSpPr/>
          <p:nvPr/>
        </p:nvCxnSpPr>
        <p:spPr>
          <a:xfrm>
            <a:off x="1856961" y="0"/>
            <a:ext cx="0" cy="6239434"/>
          </a:xfrm>
          <a:prstGeom prst="line">
            <a:avLst/>
          </a:prstGeom>
          <a:ln w="127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E321B518-1243-EFFC-CF41-0A6F0635CD36}"/>
              </a:ext>
            </a:extLst>
          </p:cNvPr>
          <p:cNvGrpSpPr/>
          <p:nvPr/>
        </p:nvGrpSpPr>
        <p:grpSpPr>
          <a:xfrm>
            <a:off x="0" y="6239434"/>
            <a:ext cx="12192000" cy="618565"/>
            <a:chOff x="0" y="0"/>
            <a:chExt cx="12192000" cy="6858000"/>
          </a:xfrm>
        </p:grpSpPr>
        <p:sp>
          <p:nvSpPr>
            <p:cNvPr id="6" name="Rectangle 5">
              <a:extLst>
                <a:ext uri="{FF2B5EF4-FFF2-40B4-BE49-F238E27FC236}">
                  <a16:creationId xmlns:a16="http://schemas.microsoft.com/office/drawing/2014/main" id="{47A54CFC-6459-7EB1-7107-F08AFC26AD01}"/>
                </a:ext>
              </a:extLst>
            </p:cNvPr>
            <p:cNvSpPr/>
            <p:nvPr/>
          </p:nvSpPr>
          <p:spPr>
            <a:xfrm>
              <a:off x="0" y="0"/>
              <a:ext cx="12192000"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3BA342E7-E8D4-9601-B74D-649668D4B16B}"/>
                </a:ext>
              </a:extLst>
            </p:cNvPr>
            <p:cNvGrpSpPr/>
            <p:nvPr/>
          </p:nvGrpSpPr>
          <p:grpSpPr>
            <a:xfrm>
              <a:off x="4529957" y="0"/>
              <a:ext cx="7662043" cy="6858000"/>
              <a:chOff x="4529957" y="0"/>
              <a:chExt cx="7662043" cy="6858000"/>
            </a:xfrm>
          </p:grpSpPr>
          <p:sp>
            <p:nvSpPr>
              <p:cNvPr id="8" name="Parallelogram 7">
                <a:extLst>
                  <a:ext uri="{FF2B5EF4-FFF2-40B4-BE49-F238E27FC236}">
                    <a16:creationId xmlns:a16="http://schemas.microsoft.com/office/drawing/2014/main" id="{6F60AE58-CBD8-98FF-848B-D0943210BFBD}"/>
                  </a:ext>
                </a:extLst>
              </p:cNvPr>
              <p:cNvSpPr/>
              <p:nvPr/>
            </p:nvSpPr>
            <p:spPr>
              <a:xfrm>
                <a:off x="4529957" y="0"/>
                <a:ext cx="7325711" cy="6858000"/>
              </a:xfrm>
              <a:prstGeom prst="parallelogram">
                <a:avLst>
                  <a:gd name="adj" fmla="val 36207"/>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0026300-F1E3-E99F-34D0-8438041FF153}"/>
                  </a:ext>
                </a:extLst>
              </p:cNvPr>
              <p:cNvSpPr/>
              <p:nvPr/>
            </p:nvSpPr>
            <p:spPr>
              <a:xfrm>
                <a:off x="7294179" y="0"/>
                <a:ext cx="4897821"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10" name="Picture 9" descr="Logo&#10;&#10;Description automatically generated">
            <a:extLst>
              <a:ext uri="{FF2B5EF4-FFF2-40B4-BE49-F238E27FC236}">
                <a16:creationId xmlns:a16="http://schemas.microsoft.com/office/drawing/2014/main" id="{2B7C5244-59BD-F509-CB2C-3CA67CC5F99E}"/>
              </a:ext>
            </a:extLst>
          </p:cNvPr>
          <p:cNvPicPr>
            <a:picLocks noChangeAspect="1"/>
          </p:cNvPicPr>
          <p:nvPr/>
        </p:nvPicPr>
        <p:blipFill>
          <a:blip r:embed="rId10"/>
          <a:stretch>
            <a:fillRect/>
          </a:stretch>
        </p:blipFill>
        <p:spPr>
          <a:xfrm>
            <a:off x="10643191" y="6348426"/>
            <a:ext cx="1212477" cy="369658"/>
          </a:xfrm>
          <a:prstGeom prst="rect">
            <a:avLst/>
          </a:prstGeom>
        </p:spPr>
      </p:pic>
      <p:sp>
        <p:nvSpPr>
          <p:cNvPr id="12" name="TextBox 11">
            <a:extLst>
              <a:ext uri="{FF2B5EF4-FFF2-40B4-BE49-F238E27FC236}">
                <a16:creationId xmlns:a16="http://schemas.microsoft.com/office/drawing/2014/main" id="{1835D531-1E59-3D06-6ED1-7B7F19235F39}"/>
              </a:ext>
            </a:extLst>
          </p:cNvPr>
          <p:cNvSpPr txBox="1"/>
          <p:nvPr/>
        </p:nvSpPr>
        <p:spPr>
          <a:xfrm>
            <a:off x="3396343" y="6358476"/>
            <a:ext cx="959818" cy="380480"/>
          </a:xfrm>
          <a:prstGeom prst="rect">
            <a:avLst/>
          </a:prstGeom>
          <a:solidFill>
            <a:schemeClr val="bg1"/>
          </a:solidFill>
        </p:spPr>
        <p:txBody>
          <a:bodyPr wrap="square" lIns="108000" tIns="36000" rIns="108000" bIns="36000" rtlCol="0">
            <a:spAutoFit/>
          </a:bodyPr>
          <a:lstStyle/>
          <a:p>
            <a:r>
              <a:rPr lang="en-US" sz="2000" b="1" dirty="0">
                <a:solidFill>
                  <a:srgbClr val="00B0F0"/>
                </a:solidFill>
              </a:rPr>
              <a:t>UNIT 3</a:t>
            </a:r>
          </a:p>
        </p:txBody>
      </p:sp>
      <p:sp>
        <p:nvSpPr>
          <p:cNvPr id="13" name="TextBox 12">
            <a:extLst>
              <a:ext uri="{FF2B5EF4-FFF2-40B4-BE49-F238E27FC236}">
                <a16:creationId xmlns:a16="http://schemas.microsoft.com/office/drawing/2014/main" id="{E2ABFD0A-F345-D933-5C0C-6465F8D8057E}"/>
              </a:ext>
            </a:extLst>
          </p:cNvPr>
          <p:cNvSpPr txBox="1"/>
          <p:nvPr/>
        </p:nvSpPr>
        <p:spPr>
          <a:xfrm>
            <a:off x="137019" y="6358476"/>
            <a:ext cx="3259321" cy="395869"/>
          </a:xfrm>
          <a:prstGeom prst="rect">
            <a:avLst/>
          </a:prstGeom>
          <a:noFill/>
        </p:spPr>
        <p:txBody>
          <a:bodyPr wrap="square" lIns="108000" tIns="36000" rIns="108000" bIns="36000" rtlCol="0">
            <a:spAutoFit/>
          </a:bodyPr>
          <a:lstStyle/>
          <a:p>
            <a:r>
              <a:rPr lang="en-US" sz="2100" b="1" dirty="0">
                <a:solidFill>
                  <a:schemeClr val="bg1"/>
                </a:solidFill>
              </a:rPr>
              <a:t>BTEC NATIONAL BUSINESS</a:t>
            </a:r>
          </a:p>
        </p:txBody>
      </p:sp>
      <p:sp>
        <p:nvSpPr>
          <p:cNvPr id="16" name="Oval 15">
            <a:extLst>
              <a:ext uri="{FF2B5EF4-FFF2-40B4-BE49-F238E27FC236}">
                <a16:creationId xmlns:a16="http://schemas.microsoft.com/office/drawing/2014/main" id="{71819CA7-1BF8-24D5-6353-E3BDF396F15D}"/>
              </a:ext>
            </a:extLst>
          </p:cNvPr>
          <p:cNvSpPr/>
          <p:nvPr/>
        </p:nvSpPr>
        <p:spPr>
          <a:xfrm>
            <a:off x="3790235" y="1700281"/>
            <a:ext cx="519508" cy="494669"/>
          </a:xfrm>
          <a:prstGeom prst="ellipse">
            <a:avLst/>
          </a:prstGeom>
          <a:solidFill>
            <a:srgbClr val="00A500"/>
          </a:solidFill>
          <a:ln w="254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t>1</a:t>
            </a:r>
          </a:p>
        </p:txBody>
      </p:sp>
      <p:sp>
        <p:nvSpPr>
          <p:cNvPr id="17" name="Oval 16">
            <a:extLst>
              <a:ext uri="{FF2B5EF4-FFF2-40B4-BE49-F238E27FC236}">
                <a16:creationId xmlns:a16="http://schemas.microsoft.com/office/drawing/2014/main" id="{9D704D0A-9CB4-5D2D-E256-2D65BC14CDBC}"/>
              </a:ext>
            </a:extLst>
          </p:cNvPr>
          <p:cNvSpPr/>
          <p:nvPr/>
        </p:nvSpPr>
        <p:spPr>
          <a:xfrm>
            <a:off x="3794733" y="3174934"/>
            <a:ext cx="519508" cy="494669"/>
          </a:xfrm>
          <a:prstGeom prst="ellipse">
            <a:avLst/>
          </a:prstGeom>
          <a:solidFill>
            <a:srgbClr val="FFA124"/>
          </a:solidFill>
          <a:ln w="254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t>2</a:t>
            </a:r>
          </a:p>
        </p:txBody>
      </p:sp>
      <p:sp>
        <p:nvSpPr>
          <p:cNvPr id="18" name="Oval 17">
            <a:extLst>
              <a:ext uri="{FF2B5EF4-FFF2-40B4-BE49-F238E27FC236}">
                <a16:creationId xmlns:a16="http://schemas.microsoft.com/office/drawing/2014/main" id="{E7F36EA8-D991-C4AE-A276-753B3AD17BAD}"/>
              </a:ext>
            </a:extLst>
          </p:cNvPr>
          <p:cNvSpPr/>
          <p:nvPr/>
        </p:nvSpPr>
        <p:spPr>
          <a:xfrm>
            <a:off x="3794733" y="4620878"/>
            <a:ext cx="519508" cy="494669"/>
          </a:xfrm>
          <a:prstGeom prst="ellipse">
            <a:avLst/>
          </a:prstGeom>
          <a:solidFill>
            <a:srgbClr val="E6400B"/>
          </a:solidFill>
          <a:ln w="254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t>3</a:t>
            </a:r>
          </a:p>
        </p:txBody>
      </p:sp>
      <p:pic>
        <p:nvPicPr>
          <p:cNvPr id="25" name="ES_WhenSomedayCame.mp3">
            <a:hlinkClick r:id="" action="ppaction://media"/>
            <a:extLst>
              <a:ext uri="{FF2B5EF4-FFF2-40B4-BE49-F238E27FC236}">
                <a16:creationId xmlns:a16="http://schemas.microsoft.com/office/drawing/2014/main" id="{838DD23B-E618-E630-FFF2-CC885BD89F1D}"/>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10824210" y="393224"/>
            <a:ext cx="812800" cy="812800"/>
          </a:xfrm>
          <a:prstGeom prst="rect">
            <a:avLst/>
          </a:prstGeom>
        </p:spPr>
      </p:pic>
      <p:sp>
        <p:nvSpPr>
          <p:cNvPr id="26" name="Oval 25">
            <a:extLst>
              <a:ext uri="{FF2B5EF4-FFF2-40B4-BE49-F238E27FC236}">
                <a16:creationId xmlns:a16="http://schemas.microsoft.com/office/drawing/2014/main" id="{80888F15-F8CA-134D-024F-EE4291DE3B57}"/>
              </a:ext>
            </a:extLst>
          </p:cNvPr>
          <p:cNvSpPr/>
          <p:nvPr/>
        </p:nvSpPr>
        <p:spPr>
          <a:xfrm>
            <a:off x="10601867" y="306207"/>
            <a:ext cx="1242153" cy="124215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7" name="Picture 26" descr="A picture containing white, photo, black, plate&#10;&#10;Description automatically generated">
            <a:extLst>
              <a:ext uri="{FF2B5EF4-FFF2-40B4-BE49-F238E27FC236}">
                <a16:creationId xmlns:a16="http://schemas.microsoft.com/office/drawing/2014/main" id="{98C1CA6F-57C3-3DEA-C96A-AB51CE8A534D}"/>
              </a:ext>
            </a:extLst>
          </p:cNvPr>
          <p:cNvPicPr>
            <a:picLocks noChangeAspect="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642600" y="324377"/>
            <a:ext cx="1176020" cy="1205813"/>
          </a:xfrm>
          <a:prstGeom prst="rect">
            <a:avLst/>
          </a:prstGeom>
        </p:spPr>
      </p:pic>
      <p:pic>
        <p:nvPicPr>
          <p:cNvPr id="28" name="Picture 27">
            <a:extLst>
              <a:ext uri="{FF2B5EF4-FFF2-40B4-BE49-F238E27FC236}">
                <a16:creationId xmlns:a16="http://schemas.microsoft.com/office/drawing/2014/main" id="{E02B4262-2380-2931-5660-21B6AEA729BF}"/>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1196556" y="297283"/>
            <a:ext cx="68108" cy="1260000"/>
          </a:xfrm>
          <a:prstGeom prst="rect">
            <a:avLst/>
          </a:prstGeom>
        </p:spPr>
      </p:pic>
      <p:sp>
        <p:nvSpPr>
          <p:cNvPr id="29" name="Oval 28">
            <a:extLst>
              <a:ext uri="{FF2B5EF4-FFF2-40B4-BE49-F238E27FC236}">
                <a16:creationId xmlns:a16="http://schemas.microsoft.com/office/drawing/2014/main" id="{4AA227CF-FCF0-FF8A-D869-5919003387F0}"/>
              </a:ext>
            </a:extLst>
          </p:cNvPr>
          <p:cNvSpPr/>
          <p:nvPr/>
        </p:nvSpPr>
        <p:spPr>
          <a:xfrm>
            <a:off x="11140610" y="837283"/>
            <a:ext cx="180000" cy="180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14409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60000" fill="hold"/>
                                        <p:tgtEl>
                                          <p:spTgt spid="28"/>
                                        </p:tgtEl>
                                        <p:attrNameLst>
                                          <p:attrName>r</p:attrName>
                                        </p:attrNameLst>
                                      </p:cBhvr>
                                    </p:animRot>
                                  </p:childTnLst>
                                </p:cTn>
                              </p:par>
                              <p:par>
                                <p:cTn id="7" presetID="1" presetClass="mediacall" presetSubtype="0" fill="hold" nodeType="withEffect">
                                  <p:stCondLst>
                                    <p:cond delay="0"/>
                                  </p:stCondLst>
                                  <p:childTnLst>
                                    <p:cmd type="call" cmd="playFrom(0.0)">
                                      <p:cBhvr>
                                        <p:cTn id="8" dur="33933" fill="hold"/>
                                        <p:tgtEl>
                                          <p:spTgt spid="34"/>
                                        </p:tgtEl>
                                      </p:cBhvr>
                                    </p:cmd>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childTnLst>
                                    <p:set>
                                      <p:cBhvr>
                                        <p:cTn id="12" dur="1" fill="hold">
                                          <p:stCondLst>
                                            <p:cond delay="0"/>
                                          </p:stCondLst>
                                        </p:cTn>
                                        <p:tgtEl>
                                          <p:spTgt spid="4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childTnLst>
                                    <p:set>
                                      <p:cBhvr>
                                        <p:cTn id="16" dur="1" fill="hold">
                                          <p:stCondLst>
                                            <p:cond delay="0"/>
                                          </p:stCondLst>
                                        </p:cTn>
                                        <p:tgtEl>
                                          <p:spTgt spid="5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childTnLst>
                                    <p:set>
                                      <p:cBhvr>
                                        <p:cTn id="20"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1" fill="hold" display="0">
                  <p:stCondLst>
                    <p:cond delay="indefinite"/>
                  </p:stCondLst>
                  <p:endCondLst>
                    <p:cond evt="onStopAudio" delay="0">
                      <p:tgtEl>
                        <p:sldTgt/>
                      </p:tgtEl>
                    </p:cond>
                  </p:endCondLst>
                </p:cTn>
                <p:tgtEl>
                  <p:spTgt spid="25"/>
                </p:tgtEl>
              </p:cMediaNode>
            </p:audio>
            <p:audio>
              <p:cMediaNode vol="80000">
                <p:cTn id="22" fill="hold" display="0">
                  <p:stCondLst>
                    <p:cond delay="indefinite"/>
                  </p:stCondLst>
                  <p:endCondLst>
                    <p:cond evt="onStopAudio" delay="0">
                      <p:tgtEl>
                        <p:sldTgt/>
                      </p:tgtEl>
                    </p:cond>
                  </p:endCondLst>
                </p:cTn>
                <p:tgtEl>
                  <p:spTgt spid="34"/>
                </p:tgtEl>
              </p:cMediaNode>
            </p:audio>
          </p:childTnLst>
        </p:cTn>
      </p:par>
    </p:tnLst>
    <p:bldLst>
      <p:bldP spid="49" grpId="1" animBg="1"/>
      <p:bldP spid="50" grpId="1" animBg="1"/>
      <p:bldP spid="51" grpId="1"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with medium confidence">
            <a:extLst>
              <a:ext uri="{FF2B5EF4-FFF2-40B4-BE49-F238E27FC236}">
                <a16:creationId xmlns:a16="http://schemas.microsoft.com/office/drawing/2014/main" id="{CF07DD84-74BE-55D5-158C-4705E319CACF}"/>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5318051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26A09239-134D-C043-A528-6A414CB88B93}"/>
              </a:ext>
            </a:extLst>
          </p:cNvPr>
          <p:cNvCxnSpPr/>
          <p:nvPr/>
        </p:nvCxnSpPr>
        <p:spPr>
          <a:xfrm>
            <a:off x="1856961" y="0"/>
            <a:ext cx="0" cy="6239434"/>
          </a:xfrm>
          <a:prstGeom prst="line">
            <a:avLst/>
          </a:prstGeom>
          <a:ln w="127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C73F3C9F-608B-82E2-E985-5D7865D979E3}"/>
              </a:ext>
            </a:extLst>
          </p:cNvPr>
          <p:cNvSpPr/>
          <p:nvPr/>
        </p:nvSpPr>
        <p:spPr>
          <a:xfrm>
            <a:off x="2193269" y="3539358"/>
            <a:ext cx="1122741" cy="10156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0" b="1" dirty="0"/>
              <a:t>A</a:t>
            </a:r>
          </a:p>
        </p:txBody>
      </p:sp>
      <p:sp>
        <p:nvSpPr>
          <p:cNvPr id="14" name="Rectangle 13">
            <a:extLst>
              <a:ext uri="{FF2B5EF4-FFF2-40B4-BE49-F238E27FC236}">
                <a16:creationId xmlns:a16="http://schemas.microsoft.com/office/drawing/2014/main" id="{9B8AD0F6-5625-6F12-0A74-1030C8C24499}"/>
              </a:ext>
            </a:extLst>
          </p:cNvPr>
          <p:cNvSpPr/>
          <p:nvPr/>
        </p:nvSpPr>
        <p:spPr>
          <a:xfrm>
            <a:off x="7125266" y="3539358"/>
            <a:ext cx="1122741" cy="10156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0" b="1" dirty="0"/>
              <a:t>B</a:t>
            </a:r>
          </a:p>
        </p:txBody>
      </p:sp>
      <p:sp>
        <p:nvSpPr>
          <p:cNvPr id="15" name="Rectangle 14">
            <a:extLst>
              <a:ext uri="{FF2B5EF4-FFF2-40B4-BE49-F238E27FC236}">
                <a16:creationId xmlns:a16="http://schemas.microsoft.com/office/drawing/2014/main" id="{9BC12473-6B5B-35D6-2C15-0DAEC22C333D}"/>
              </a:ext>
            </a:extLst>
          </p:cNvPr>
          <p:cNvSpPr/>
          <p:nvPr/>
        </p:nvSpPr>
        <p:spPr>
          <a:xfrm>
            <a:off x="2193269" y="4868373"/>
            <a:ext cx="1122741" cy="10156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0" b="1" dirty="0"/>
              <a:t>C</a:t>
            </a:r>
          </a:p>
        </p:txBody>
      </p:sp>
      <p:sp>
        <p:nvSpPr>
          <p:cNvPr id="16" name="Rectangle 15">
            <a:extLst>
              <a:ext uri="{FF2B5EF4-FFF2-40B4-BE49-F238E27FC236}">
                <a16:creationId xmlns:a16="http://schemas.microsoft.com/office/drawing/2014/main" id="{B1E176AA-82F6-D2D9-7DEF-3055DDC9BDB6}"/>
              </a:ext>
            </a:extLst>
          </p:cNvPr>
          <p:cNvSpPr/>
          <p:nvPr/>
        </p:nvSpPr>
        <p:spPr>
          <a:xfrm>
            <a:off x="7125266" y="4868373"/>
            <a:ext cx="1122741" cy="10156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0" b="1" dirty="0"/>
              <a:t>D</a:t>
            </a:r>
          </a:p>
        </p:txBody>
      </p:sp>
      <p:sp>
        <p:nvSpPr>
          <p:cNvPr id="17" name="TextBox 16">
            <a:extLst>
              <a:ext uri="{FF2B5EF4-FFF2-40B4-BE49-F238E27FC236}">
                <a16:creationId xmlns:a16="http://schemas.microsoft.com/office/drawing/2014/main" id="{3ABD37FA-38A5-9408-DBA4-A3D9BE3E8519}"/>
              </a:ext>
            </a:extLst>
          </p:cNvPr>
          <p:cNvSpPr txBox="1"/>
          <p:nvPr/>
        </p:nvSpPr>
        <p:spPr>
          <a:xfrm>
            <a:off x="3421889" y="3610516"/>
            <a:ext cx="3703377" cy="861774"/>
          </a:xfrm>
          <a:prstGeom prst="rect">
            <a:avLst/>
          </a:prstGeom>
          <a:noFill/>
        </p:spPr>
        <p:txBody>
          <a:bodyPr wrap="square" rtlCol="0">
            <a:spAutoFit/>
          </a:bodyPr>
          <a:lstStyle/>
          <a:p>
            <a:r>
              <a:rPr lang="en-GB" sz="2400" dirty="0">
                <a:ea typeface="Open Sans" panose="020B0606030504020204" pitchFamily="34" charset="0"/>
                <a:cs typeface="Arial" panose="020B0604020202020204" pitchFamily="34" charset="0"/>
              </a:rPr>
              <a:t>Lower cost of borrowing and lower savings returns</a:t>
            </a:r>
          </a:p>
        </p:txBody>
      </p:sp>
      <p:sp>
        <p:nvSpPr>
          <p:cNvPr id="21" name="TextBox 20">
            <a:extLst>
              <a:ext uri="{FF2B5EF4-FFF2-40B4-BE49-F238E27FC236}">
                <a16:creationId xmlns:a16="http://schemas.microsoft.com/office/drawing/2014/main" id="{E0A7D0E2-C800-B034-B586-9482D6889F80}"/>
              </a:ext>
            </a:extLst>
          </p:cNvPr>
          <p:cNvSpPr txBox="1"/>
          <p:nvPr/>
        </p:nvSpPr>
        <p:spPr>
          <a:xfrm>
            <a:off x="2167869" y="254875"/>
            <a:ext cx="9378618" cy="2215991"/>
          </a:xfrm>
          <a:prstGeom prst="rect">
            <a:avLst/>
          </a:prstGeom>
          <a:noFill/>
        </p:spPr>
        <p:txBody>
          <a:bodyPr wrap="square" rtlCol="0">
            <a:spAutoFit/>
          </a:bodyPr>
          <a:lstStyle/>
          <a:p>
            <a:r>
              <a:rPr lang="en-US" sz="4600" dirty="0"/>
              <a:t>The Bank of England decides to increase interest rates. This is likely to result in</a:t>
            </a:r>
          </a:p>
        </p:txBody>
      </p:sp>
      <p:sp>
        <p:nvSpPr>
          <p:cNvPr id="22" name="Rounded Rectangle 21">
            <a:extLst>
              <a:ext uri="{FF2B5EF4-FFF2-40B4-BE49-F238E27FC236}">
                <a16:creationId xmlns:a16="http://schemas.microsoft.com/office/drawing/2014/main" id="{3BFF66FC-F972-5B3D-B28C-67C08B7DC5E2}"/>
              </a:ext>
            </a:extLst>
          </p:cNvPr>
          <p:cNvSpPr/>
          <p:nvPr/>
        </p:nvSpPr>
        <p:spPr>
          <a:xfrm>
            <a:off x="6961239" y="4752833"/>
            <a:ext cx="5004700" cy="1279634"/>
          </a:xfrm>
          <a:prstGeom prst="round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189EAD4D-A387-500B-1A02-9F3CA2AEBCC4}"/>
              </a:ext>
            </a:extLst>
          </p:cNvPr>
          <p:cNvGrpSpPr/>
          <p:nvPr/>
        </p:nvGrpSpPr>
        <p:grpSpPr>
          <a:xfrm>
            <a:off x="0" y="6239434"/>
            <a:ext cx="12191997" cy="618565"/>
            <a:chOff x="0" y="0"/>
            <a:chExt cx="12192000" cy="6858000"/>
          </a:xfrm>
        </p:grpSpPr>
        <p:sp>
          <p:nvSpPr>
            <p:cNvPr id="19" name="Rectangle 18">
              <a:extLst>
                <a:ext uri="{FF2B5EF4-FFF2-40B4-BE49-F238E27FC236}">
                  <a16:creationId xmlns:a16="http://schemas.microsoft.com/office/drawing/2014/main" id="{5B8B8679-6B7C-B068-1947-969F6327FE87}"/>
                </a:ext>
              </a:extLst>
            </p:cNvPr>
            <p:cNvSpPr/>
            <p:nvPr/>
          </p:nvSpPr>
          <p:spPr>
            <a:xfrm>
              <a:off x="0" y="0"/>
              <a:ext cx="12192000"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51D08E8-D964-F83A-582A-EB1CAC6A22EB}"/>
                </a:ext>
              </a:extLst>
            </p:cNvPr>
            <p:cNvGrpSpPr/>
            <p:nvPr/>
          </p:nvGrpSpPr>
          <p:grpSpPr>
            <a:xfrm>
              <a:off x="4529957" y="0"/>
              <a:ext cx="7662043" cy="6858000"/>
              <a:chOff x="4529957" y="0"/>
              <a:chExt cx="7662043" cy="6858000"/>
            </a:xfrm>
          </p:grpSpPr>
          <p:sp>
            <p:nvSpPr>
              <p:cNvPr id="26" name="Parallelogram 25">
                <a:extLst>
                  <a:ext uri="{FF2B5EF4-FFF2-40B4-BE49-F238E27FC236}">
                    <a16:creationId xmlns:a16="http://schemas.microsoft.com/office/drawing/2014/main" id="{B87B901F-0F76-90BB-ED86-DDC10BDC94FE}"/>
                  </a:ext>
                </a:extLst>
              </p:cNvPr>
              <p:cNvSpPr/>
              <p:nvPr/>
            </p:nvSpPr>
            <p:spPr>
              <a:xfrm>
                <a:off x="4529957" y="0"/>
                <a:ext cx="7325711" cy="6858000"/>
              </a:xfrm>
              <a:prstGeom prst="parallelogram">
                <a:avLst>
                  <a:gd name="adj" fmla="val 36207"/>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1123CAE2-E014-3CA6-68F9-9FDB4E1A2FE5}"/>
                  </a:ext>
                </a:extLst>
              </p:cNvPr>
              <p:cNvSpPr/>
              <p:nvPr/>
            </p:nvSpPr>
            <p:spPr>
              <a:xfrm>
                <a:off x="7294179" y="0"/>
                <a:ext cx="4897821"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8" name="Group 27">
            <a:extLst>
              <a:ext uri="{FF2B5EF4-FFF2-40B4-BE49-F238E27FC236}">
                <a16:creationId xmlns:a16="http://schemas.microsoft.com/office/drawing/2014/main" id="{FACCB05E-663B-6A53-08ED-E61FF4512A0A}"/>
              </a:ext>
            </a:extLst>
          </p:cNvPr>
          <p:cNvGrpSpPr/>
          <p:nvPr/>
        </p:nvGrpSpPr>
        <p:grpSpPr>
          <a:xfrm>
            <a:off x="137019" y="6358476"/>
            <a:ext cx="4219142" cy="395869"/>
            <a:chOff x="974693" y="6379619"/>
            <a:chExt cx="4219142" cy="395869"/>
          </a:xfrm>
        </p:grpSpPr>
        <p:sp>
          <p:nvSpPr>
            <p:cNvPr id="29" name="TextBox 28">
              <a:extLst>
                <a:ext uri="{FF2B5EF4-FFF2-40B4-BE49-F238E27FC236}">
                  <a16:creationId xmlns:a16="http://schemas.microsoft.com/office/drawing/2014/main" id="{732B3462-4C66-F29E-6FCE-F4443335F4CF}"/>
                </a:ext>
              </a:extLst>
            </p:cNvPr>
            <p:cNvSpPr txBox="1"/>
            <p:nvPr/>
          </p:nvSpPr>
          <p:spPr>
            <a:xfrm>
              <a:off x="4234017" y="6379619"/>
              <a:ext cx="959818" cy="380480"/>
            </a:xfrm>
            <a:prstGeom prst="rect">
              <a:avLst/>
            </a:prstGeom>
            <a:solidFill>
              <a:schemeClr val="bg1"/>
            </a:solidFill>
          </p:spPr>
          <p:txBody>
            <a:bodyPr wrap="square" lIns="108000" tIns="36000" rIns="108000" bIns="36000" rtlCol="0">
              <a:spAutoFit/>
            </a:bodyPr>
            <a:lstStyle/>
            <a:p>
              <a:r>
                <a:rPr lang="en-US" sz="2000" b="1" dirty="0">
                  <a:solidFill>
                    <a:srgbClr val="00B0F0"/>
                  </a:solidFill>
                </a:rPr>
                <a:t>UNIT 3</a:t>
              </a:r>
            </a:p>
          </p:txBody>
        </p:sp>
        <p:sp>
          <p:nvSpPr>
            <p:cNvPr id="30" name="TextBox 29">
              <a:extLst>
                <a:ext uri="{FF2B5EF4-FFF2-40B4-BE49-F238E27FC236}">
                  <a16:creationId xmlns:a16="http://schemas.microsoft.com/office/drawing/2014/main" id="{9F4BE0D9-5870-012C-ACF4-FE94BBCA9A14}"/>
                </a:ext>
              </a:extLst>
            </p:cNvPr>
            <p:cNvSpPr txBox="1"/>
            <p:nvPr/>
          </p:nvSpPr>
          <p:spPr>
            <a:xfrm>
              <a:off x="974693" y="6379619"/>
              <a:ext cx="3259321" cy="395869"/>
            </a:xfrm>
            <a:prstGeom prst="rect">
              <a:avLst/>
            </a:prstGeom>
            <a:noFill/>
          </p:spPr>
          <p:txBody>
            <a:bodyPr wrap="square" lIns="108000" tIns="36000" rIns="108000" bIns="36000" rtlCol="0">
              <a:spAutoFit/>
            </a:bodyPr>
            <a:lstStyle/>
            <a:p>
              <a:r>
                <a:rPr lang="en-US" sz="2100" b="1" dirty="0">
                  <a:solidFill>
                    <a:schemeClr val="bg1"/>
                  </a:solidFill>
                </a:rPr>
                <a:t>BTEC NATIONAL BUSINESS</a:t>
              </a:r>
            </a:p>
          </p:txBody>
        </p:sp>
      </p:grpSp>
      <p:pic>
        <p:nvPicPr>
          <p:cNvPr id="31" name="Picture 30" descr="Logo&#10;&#10;Description automatically generated">
            <a:extLst>
              <a:ext uri="{FF2B5EF4-FFF2-40B4-BE49-F238E27FC236}">
                <a16:creationId xmlns:a16="http://schemas.microsoft.com/office/drawing/2014/main" id="{04510A1B-EA55-BFD7-15BE-A8599C01C3F8}"/>
              </a:ext>
            </a:extLst>
          </p:cNvPr>
          <p:cNvPicPr>
            <a:picLocks noChangeAspect="1"/>
          </p:cNvPicPr>
          <p:nvPr/>
        </p:nvPicPr>
        <p:blipFill>
          <a:blip r:embed="rId2"/>
          <a:stretch>
            <a:fillRect/>
          </a:stretch>
        </p:blipFill>
        <p:spPr>
          <a:xfrm>
            <a:off x="10643191" y="6348426"/>
            <a:ext cx="1212477" cy="369658"/>
          </a:xfrm>
          <a:prstGeom prst="rect">
            <a:avLst/>
          </a:prstGeom>
        </p:spPr>
      </p:pic>
      <p:pic>
        <p:nvPicPr>
          <p:cNvPr id="32" name="Picture 31" descr="Logo&#10;&#10;Description automatically generated">
            <a:extLst>
              <a:ext uri="{FF2B5EF4-FFF2-40B4-BE49-F238E27FC236}">
                <a16:creationId xmlns:a16="http://schemas.microsoft.com/office/drawing/2014/main" id="{3189B34F-DD9D-9DB5-57E6-3C9450350CB1}"/>
              </a:ext>
            </a:extLst>
          </p:cNvPr>
          <p:cNvPicPr>
            <a:picLocks noChangeAspect="1"/>
          </p:cNvPicPr>
          <p:nvPr/>
        </p:nvPicPr>
        <p:blipFill>
          <a:blip r:embed="rId3"/>
          <a:stretch>
            <a:fillRect/>
          </a:stretch>
        </p:blipFill>
        <p:spPr>
          <a:xfrm>
            <a:off x="4863349" y="6334759"/>
            <a:ext cx="1048717" cy="443302"/>
          </a:xfrm>
          <a:prstGeom prst="rect">
            <a:avLst/>
          </a:prstGeom>
        </p:spPr>
      </p:pic>
      <p:sp>
        <p:nvSpPr>
          <p:cNvPr id="2" name="TextBox 1">
            <a:extLst>
              <a:ext uri="{FF2B5EF4-FFF2-40B4-BE49-F238E27FC236}">
                <a16:creationId xmlns:a16="http://schemas.microsoft.com/office/drawing/2014/main" id="{EA231D8A-1D3C-8DF8-6817-D6A0C299297A}"/>
              </a:ext>
            </a:extLst>
          </p:cNvPr>
          <p:cNvSpPr txBox="1"/>
          <p:nvPr/>
        </p:nvSpPr>
        <p:spPr>
          <a:xfrm>
            <a:off x="8353886" y="3610516"/>
            <a:ext cx="3703377" cy="861774"/>
          </a:xfrm>
          <a:prstGeom prst="rect">
            <a:avLst/>
          </a:prstGeom>
          <a:noFill/>
        </p:spPr>
        <p:txBody>
          <a:bodyPr wrap="square" rtlCol="0">
            <a:spAutoFit/>
          </a:bodyPr>
          <a:lstStyle/>
          <a:p>
            <a:r>
              <a:rPr lang="en-GB" sz="2400" dirty="0">
                <a:ea typeface="Open Sans" panose="020B0606030504020204" pitchFamily="34" charset="0"/>
                <a:cs typeface="Arial" panose="020B0604020202020204" pitchFamily="34" charset="0"/>
              </a:rPr>
              <a:t>Lower cost of borrowing and higher savings returns</a:t>
            </a:r>
          </a:p>
        </p:txBody>
      </p:sp>
      <p:sp>
        <p:nvSpPr>
          <p:cNvPr id="4" name="TextBox 3">
            <a:extLst>
              <a:ext uri="{FF2B5EF4-FFF2-40B4-BE49-F238E27FC236}">
                <a16:creationId xmlns:a16="http://schemas.microsoft.com/office/drawing/2014/main" id="{A5AACE49-50AE-0F4D-80D9-B3A6E3E514C4}"/>
              </a:ext>
            </a:extLst>
          </p:cNvPr>
          <p:cNvSpPr txBox="1"/>
          <p:nvPr/>
        </p:nvSpPr>
        <p:spPr>
          <a:xfrm>
            <a:off x="3421889" y="4899111"/>
            <a:ext cx="3433471" cy="861774"/>
          </a:xfrm>
          <a:prstGeom prst="rect">
            <a:avLst/>
          </a:prstGeom>
          <a:noFill/>
        </p:spPr>
        <p:txBody>
          <a:bodyPr wrap="square" rtlCol="0">
            <a:spAutoFit/>
          </a:bodyPr>
          <a:lstStyle/>
          <a:p>
            <a:r>
              <a:rPr lang="en-GB" sz="2400" dirty="0">
                <a:ea typeface="Open Sans" panose="020B0606030504020204" pitchFamily="34" charset="0"/>
                <a:cs typeface="Arial" panose="020B0604020202020204" pitchFamily="34" charset="0"/>
              </a:rPr>
              <a:t>Higher cost of borrowing and lower savings returns</a:t>
            </a:r>
          </a:p>
        </p:txBody>
      </p:sp>
      <p:sp>
        <p:nvSpPr>
          <p:cNvPr id="5" name="TextBox 4">
            <a:extLst>
              <a:ext uri="{FF2B5EF4-FFF2-40B4-BE49-F238E27FC236}">
                <a16:creationId xmlns:a16="http://schemas.microsoft.com/office/drawing/2014/main" id="{C415BF41-E0DC-97BF-EA81-ED0293392A61}"/>
              </a:ext>
            </a:extLst>
          </p:cNvPr>
          <p:cNvSpPr txBox="1"/>
          <p:nvPr/>
        </p:nvSpPr>
        <p:spPr>
          <a:xfrm>
            <a:off x="8353886" y="4899111"/>
            <a:ext cx="3703377" cy="861774"/>
          </a:xfrm>
          <a:prstGeom prst="rect">
            <a:avLst/>
          </a:prstGeom>
          <a:noFill/>
        </p:spPr>
        <p:txBody>
          <a:bodyPr wrap="square" rtlCol="0">
            <a:spAutoFit/>
          </a:bodyPr>
          <a:lstStyle/>
          <a:p>
            <a:r>
              <a:rPr lang="en-GB" sz="2400" dirty="0">
                <a:ea typeface="Open Sans" panose="020B0606030504020204" pitchFamily="34" charset="0"/>
                <a:cs typeface="Arial" panose="020B0604020202020204" pitchFamily="34" charset="0"/>
              </a:rPr>
              <a:t>Higher cost of borrowing and higher savings returns</a:t>
            </a:r>
          </a:p>
        </p:txBody>
      </p:sp>
    </p:spTree>
    <p:extLst>
      <p:ext uri="{BB962C8B-B14F-4D97-AF65-F5344CB8AC3E}">
        <p14:creationId xmlns:p14="http://schemas.microsoft.com/office/powerpoint/2010/main" val="3222685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26A09239-134D-C043-A528-6A414CB88B93}"/>
              </a:ext>
            </a:extLst>
          </p:cNvPr>
          <p:cNvCxnSpPr/>
          <p:nvPr/>
        </p:nvCxnSpPr>
        <p:spPr>
          <a:xfrm>
            <a:off x="1856961" y="0"/>
            <a:ext cx="0" cy="6239434"/>
          </a:xfrm>
          <a:prstGeom prst="line">
            <a:avLst/>
          </a:prstGeom>
          <a:ln w="127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C73F3C9F-608B-82E2-E985-5D7865D979E3}"/>
              </a:ext>
            </a:extLst>
          </p:cNvPr>
          <p:cNvSpPr/>
          <p:nvPr/>
        </p:nvSpPr>
        <p:spPr>
          <a:xfrm>
            <a:off x="2193269" y="3539358"/>
            <a:ext cx="1122741" cy="10156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0" b="1" dirty="0"/>
              <a:t>A</a:t>
            </a:r>
          </a:p>
        </p:txBody>
      </p:sp>
      <p:sp>
        <p:nvSpPr>
          <p:cNvPr id="14" name="Rectangle 13">
            <a:extLst>
              <a:ext uri="{FF2B5EF4-FFF2-40B4-BE49-F238E27FC236}">
                <a16:creationId xmlns:a16="http://schemas.microsoft.com/office/drawing/2014/main" id="{9B8AD0F6-5625-6F12-0A74-1030C8C24499}"/>
              </a:ext>
            </a:extLst>
          </p:cNvPr>
          <p:cNvSpPr/>
          <p:nvPr/>
        </p:nvSpPr>
        <p:spPr>
          <a:xfrm>
            <a:off x="7125266" y="3539358"/>
            <a:ext cx="1122741" cy="10156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0" b="1" dirty="0"/>
              <a:t>B</a:t>
            </a:r>
          </a:p>
        </p:txBody>
      </p:sp>
      <p:sp>
        <p:nvSpPr>
          <p:cNvPr id="15" name="Rectangle 14">
            <a:extLst>
              <a:ext uri="{FF2B5EF4-FFF2-40B4-BE49-F238E27FC236}">
                <a16:creationId xmlns:a16="http://schemas.microsoft.com/office/drawing/2014/main" id="{9BC12473-6B5B-35D6-2C15-0DAEC22C333D}"/>
              </a:ext>
            </a:extLst>
          </p:cNvPr>
          <p:cNvSpPr/>
          <p:nvPr/>
        </p:nvSpPr>
        <p:spPr>
          <a:xfrm>
            <a:off x="2193269" y="4868373"/>
            <a:ext cx="1122741" cy="10156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0" b="1" dirty="0"/>
              <a:t>C</a:t>
            </a:r>
          </a:p>
        </p:txBody>
      </p:sp>
      <p:sp>
        <p:nvSpPr>
          <p:cNvPr id="16" name="Rectangle 15">
            <a:extLst>
              <a:ext uri="{FF2B5EF4-FFF2-40B4-BE49-F238E27FC236}">
                <a16:creationId xmlns:a16="http://schemas.microsoft.com/office/drawing/2014/main" id="{B1E176AA-82F6-D2D9-7DEF-3055DDC9BDB6}"/>
              </a:ext>
            </a:extLst>
          </p:cNvPr>
          <p:cNvSpPr/>
          <p:nvPr/>
        </p:nvSpPr>
        <p:spPr>
          <a:xfrm>
            <a:off x="7125266" y="4868373"/>
            <a:ext cx="1122741" cy="10156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0" b="1" dirty="0"/>
              <a:t>D</a:t>
            </a:r>
          </a:p>
        </p:txBody>
      </p:sp>
      <p:sp>
        <p:nvSpPr>
          <p:cNvPr id="17" name="TextBox 16">
            <a:extLst>
              <a:ext uri="{FF2B5EF4-FFF2-40B4-BE49-F238E27FC236}">
                <a16:creationId xmlns:a16="http://schemas.microsoft.com/office/drawing/2014/main" id="{3ABD37FA-38A5-9408-DBA4-A3D9BE3E8519}"/>
              </a:ext>
            </a:extLst>
          </p:cNvPr>
          <p:cNvSpPr txBox="1"/>
          <p:nvPr/>
        </p:nvSpPr>
        <p:spPr>
          <a:xfrm>
            <a:off x="3421890" y="3616302"/>
            <a:ext cx="3153786" cy="492443"/>
          </a:xfrm>
          <a:prstGeom prst="rect">
            <a:avLst/>
          </a:prstGeom>
          <a:noFill/>
        </p:spPr>
        <p:txBody>
          <a:bodyPr wrap="square" rtlCol="0">
            <a:spAutoFit/>
          </a:bodyPr>
          <a:lstStyle/>
          <a:p>
            <a:r>
              <a:rPr lang="en-GB" sz="2600" dirty="0">
                <a:ea typeface="Open Sans" panose="020B0606030504020204" pitchFamily="34" charset="0"/>
                <a:cs typeface="Arial" panose="020B0604020202020204" pitchFamily="34" charset="0"/>
              </a:rPr>
              <a:t>Citizens Advice</a:t>
            </a:r>
          </a:p>
        </p:txBody>
      </p:sp>
      <p:sp>
        <p:nvSpPr>
          <p:cNvPr id="21" name="TextBox 20">
            <a:extLst>
              <a:ext uri="{FF2B5EF4-FFF2-40B4-BE49-F238E27FC236}">
                <a16:creationId xmlns:a16="http://schemas.microsoft.com/office/drawing/2014/main" id="{E0A7D0E2-C800-B034-B586-9482D6889F80}"/>
              </a:ext>
            </a:extLst>
          </p:cNvPr>
          <p:cNvSpPr txBox="1"/>
          <p:nvPr/>
        </p:nvSpPr>
        <p:spPr>
          <a:xfrm>
            <a:off x="2167869" y="254875"/>
            <a:ext cx="9378618" cy="2215991"/>
          </a:xfrm>
          <a:prstGeom prst="rect">
            <a:avLst/>
          </a:prstGeom>
          <a:noFill/>
        </p:spPr>
        <p:txBody>
          <a:bodyPr wrap="square" rtlCol="0">
            <a:spAutoFit/>
          </a:bodyPr>
          <a:lstStyle/>
          <a:p>
            <a:r>
              <a:rPr lang="en-US" sz="4600" dirty="0"/>
              <a:t>Which organisation helps resolve disputes between consumers and financial service providers in the UK?</a:t>
            </a:r>
          </a:p>
        </p:txBody>
      </p:sp>
      <p:sp>
        <p:nvSpPr>
          <p:cNvPr id="22" name="Rounded Rectangle 21">
            <a:extLst>
              <a:ext uri="{FF2B5EF4-FFF2-40B4-BE49-F238E27FC236}">
                <a16:creationId xmlns:a16="http://schemas.microsoft.com/office/drawing/2014/main" id="{3BFF66FC-F972-5B3D-B28C-67C08B7DC5E2}"/>
              </a:ext>
            </a:extLst>
          </p:cNvPr>
          <p:cNvSpPr/>
          <p:nvPr/>
        </p:nvSpPr>
        <p:spPr>
          <a:xfrm>
            <a:off x="6908802" y="4757411"/>
            <a:ext cx="4946863" cy="1279634"/>
          </a:xfrm>
          <a:prstGeom prst="round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3C7E3D7-988C-EA58-5024-3E9F60B78389}"/>
              </a:ext>
            </a:extLst>
          </p:cNvPr>
          <p:cNvSpPr txBox="1"/>
          <p:nvPr/>
        </p:nvSpPr>
        <p:spPr>
          <a:xfrm>
            <a:off x="3404002" y="4737573"/>
            <a:ext cx="3153786" cy="1292662"/>
          </a:xfrm>
          <a:prstGeom prst="rect">
            <a:avLst/>
          </a:prstGeom>
          <a:noFill/>
        </p:spPr>
        <p:txBody>
          <a:bodyPr wrap="square" rtlCol="0">
            <a:spAutoFit/>
          </a:bodyPr>
          <a:lstStyle/>
          <a:p>
            <a:r>
              <a:rPr lang="en-GB" sz="2600" dirty="0">
                <a:ea typeface="Open Sans" panose="020B0606030504020204" pitchFamily="34" charset="0"/>
                <a:cs typeface="Arial" panose="020B0604020202020204" pitchFamily="34" charset="0"/>
              </a:rPr>
              <a:t>Financial Services Compensation Scheme (FSCS)</a:t>
            </a:r>
          </a:p>
        </p:txBody>
      </p:sp>
      <p:sp>
        <p:nvSpPr>
          <p:cNvPr id="24" name="TextBox 23">
            <a:extLst>
              <a:ext uri="{FF2B5EF4-FFF2-40B4-BE49-F238E27FC236}">
                <a16:creationId xmlns:a16="http://schemas.microsoft.com/office/drawing/2014/main" id="{8F3B806F-F102-9B20-0D06-54A1D6CB3B4D}"/>
              </a:ext>
            </a:extLst>
          </p:cNvPr>
          <p:cNvSpPr txBox="1"/>
          <p:nvPr/>
        </p:nvSpPr>
        <p:spPr>
          <a:xfrm>
            <a:off x="8469123" y="3539358"/>
            <a:ext cx="2948178" cy="892552"/>
          </a:xfrm>
          <a:prstGeom prst="rect">
            <a:avLst/>
          </a:prstGeom>
          <a:noFill/>
        </p:spPr>
        <p:txBody>
          <a:bodyPr wrap="square" rtlCol="0">
            <a:spAutoFit/>
          </a:bodyPr>
          <a:lstStyle/>
          <a:p>
            <a:r>
              <a:rPr lang="en-GB" sz="2600" dirty="0">
                <a:ea typeface="Open Sans" panose="020B0606030504020204" pitchFamily="34" charset="0"/>
                <a:cs typeface="Arial" panose="020B0604020202020204" pitchFamily="34" charset="0"/>
              </a:rPr>
              <a:t>Financial Conduct Authority (FCA)</a:t>
            </a:r>
          </a:p>
        </p:txBody>
      </p:sp>
      <p:sp>
        <p:nvSpPr>
          <p:cNvPr id="25" name="TextBox 24">
            <a:extLst>
              <a:ext uri="{FF2B5EF4-FFF2-40B4-BE49-F238E27FC236}">
                <a16:creationId xmlns:a16="http://schemas.microsoft.com/office/drawing/2014/main" id="{D1DDF540-3EF1-E260-8948-5132B198BC19}"/>
              </a:ext>
            </a:extLst>
          </p:cNvPr>
          <p:cNvSpPr txBox="1"/>
          <p:nvPr/>
        </p:nvSpPr>
        <p:spPr>
          <a:xfrm>
            <a:off x="8469122" y="4892277"/>
            <a:ext cx="3176771" cy="892552"/>
          </a:xfrm>
          <a:prstGeom prst="rect">
            <a:avLst/>
          </a:prstGeom>
          <a:noFill/>
        </p:spPr>
        <p:txBody>
          <a:bodyPr wrap="square" rtlCol="0">
            <a:spAutoFit/>
          </a:bodyPr>
          <a:lstStyle/>
          <a:p>
            <a:r>
              <a:rPr lang="en-GB" sz="2600" dirty="0">
                <a:ea typeface="Open Sans" panose="020B0606030504020204" pitchFamily="34" charset="0"/>
                <a:cs typeface="Arial" panose="020B0604020202020204" pitchFamily="34" charset="0"/>
              </a:rPr>
              <a:t>Financial Ombudsman Service (FOS)</a:t>
            </a:r>
          </a:p>
        </p:txBody>
      </p:sp>
      <p:grpSp>
        <p:nvGrpSpPr>
          <p:cNvPr id="18" name="Group 17">
            <a:extLst>
              <a:ext uri="{FF2B5EF4-FFF2-40B4-BE49-F238E27FC236}">
                <a16:creationId xmlns:a16="http://schemas.microsoft.com/office/drawing/2014/main" id="{189EAD4D-A387-500B-1A02-9F3CA2AEBCC4}"/>
              </a:ext>
            </a:extLst>
          </p:cNvPr>
          <p:cNvGrpSpPr/>
          <p:nvPr/>
        </p:nvGrpSpPr>
        <p:grpSpPr>
          <a:xfrm>
            <a:off x="0" y="6239434"/>
            <a:ext cx="12191997" cy="618565"/>
            <a:chOff x="0" y="0"/>
            <a:chExt cx="12192000" cy="6858000"/>
          </a:xfrm>
        </p:grpSpPr>
        <p:sp>
          <p:nvSpPr>
            <p:cNvPr id="19" name="Rectangle 18">
              <a:extLst>
                <a:ext uri="{FF2B5EF4-FFF2-40B4-BE49-F238E27FC236}">
                  <a16:creationId xmlns:a16="http://schemas.microsoft.com/office/drawing/2014/main" id="{5B8B8679-6B7C-B068-1947-969F6327FE87}"/>
                </a:ext>
              </a:extLst>
            </p:cNvPr>
            <p:cNvSpPr/>
            <p:nvPr/>
          </p:nvSpPr>
          <p:spPr>
            <a:xfrm>
              <a:off x="0" y="0"/>
              <a:ext cx="12192000"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51D08E8-D964-F83A-582A-EB1CAC6A22EB}"/>
                </a:ext>
              </a:extLst>
            </p:cNvPr>
            <p:cNvGrpSpPr/>
            <p:nvPr/>
          </p:nvGrpSpPr>
          <p:grpSpPr>
            <a:xfrm>
              <a:off x="4529957" y="0"/>
              <a:ext cx="7662043" cy="6858000"/>
              <a:chOff x="4529957" y="0"/>
              <a:chExt cx="7662043" cy="6858000"/>
            </a:xfrm>
          </p:grpSpPr>
          <p:sp>
            <p:nvSpPr>
              <p:cNvPr id="26" name="Parallelogram 25">
                <a:extLst>
                  <a:ext uri="{FF2B5EF4-FFF2-40B4-BE49-F238E27FC236}">
                    <a16:creationId xmlns:a16="http://schemas.microsoft.com/office/drawing/2014/main" id="{B87B901F-0F76-90BB-ED86-DDC10BDC94FE}"/>
                  </a:ext>
                </a:extLst>
              </p:cNvPr>
              <p:cNvSpPr/>
              <p:nvPr/>
            </p:nvSpPr>
            <p:spPr>
              <a:xfrm>
                <a:off x="4529957" y="0"/>
                <a:ext cx="7325711" cy="6858000"/>
              </a:xfrm>
              <a:prstGeom prst="parallelogram">
                <a:avLst>
                  <a:gd name="adj" fmla="val 36207"/>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1123CAE2-E014-3CA6-68F9-9FDB4E1A2FE5}"/>
                  </a:ext>
                </a:extLst>
              </p:cNvPr>
              <p:cNvSpPr/>
              <p:nvPr/>
            </p:nvSpPr>
            <p:spPr>
              <a:xfrm>
                <a:off x="7294179" y="0"/>
                <a:ext cx="4897821"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8" name="Group 27">
            <a:extLst>
              <a:ext uri="{FF2B5EF4-FFF2-40B4-BE49-F238E27FC236}">
                <a16:creationId xmlns:a16="http://schemas.microsoft.com/office/drawing/2014/main" id="{FACCB05E-663B-6A53-08ED-E61FF4512A0A}"/>
              </a:ext>
            </a:extLst>
          </p:cNvPr>
          <p:cNvGrpSpPr/>
          <p:nvPr/>
        </p:nvGrpSpPr>
        <p:grpSpPr>
          <a:xfrm>
            <a:off x="137019" y="6358476"/>
            <a:ext cx="4219142" cy="395869"/>
            <a:chOff x="974693" y="6379619"/>
            <a:chExt cx="4219142" cy="395869"/>
          </a:xfrm>
        </p:grpSpPr>
        <p:sp>
          <p:nvSpPr>
            <p:cNvPr id="29" name="TextBox 28">
              <a:extLst>
                <a:ext uri="{FF2B5EF4-FFF2-40B4-BE49-F238E27FC236}">
                  <a16:creationId xmlns:a16="http://schemas.microsoft.com/office/drawing/2014/main" id="{732B3462-4C66-F29E-6FCE-F4443335F4CF}"/>
                </a:ext>
              </a:extLst>
            </p:cNvPr>
            <p:cNvSpPr txBox="1"/>
            <p:nvPr/>
          </p:nvSpPr>
          <p:spPr>
            <a:xfrm>
              <a:off x="4234017" y="6379619"/>
              <a:ext cx="959818" cy="380480"/>
            </a:xfrm>
            <a:prstGeom prst="rect">
              <a:avLst/>
            </a:prstGeom>
            <a:solidFill>
              <a:schemeClr val="bg1"/>
            </a:solidFill>
          </p:spPr>
          <p:txBody>
            <a:bodyPr wrap="square" lIns="108000" tIns="36000" rIns="108000" bIns="36000" rtlCol="0">
              <a:spAutoFit/>
            </a:bodyPr>
            <a:lstStyle/>
            <a:p>
              <a:r>
                <a:rPr lang="en-US" sz="2000" b="1" dirty="0">
                  <a:solidFill>
                    <a:srgbClr val="00B0F0"/>
                  </a:solidFill>
                </a:rPr>
                <a:t>UNIT 3</a:t>
              </a:r>
            </a:p>
          </p:txBody>
        </p:sp>
        <p:sp>
          <p:nvSpPr>
            <p:cNvPr id="30" name="TextBox 29">
              <a:extLst>
                <a:ext uri="{FF2B5EF4-FFF2-40B4-BE49-F238E27FC236}">
                  <a16:creationId xmlns:a16="http://schemas.microsoft.com/office/drawing/2014/main" id="{9F4BE0D9-5870-012C-ACF4-FE94BBCA9A14}"/>
                </a:ext>
              </a:extLst>
            </p:cNvPr>
            <p:cNvSpPr txBox="1"/>
            <p:nvPr/>
          </p:nvSpPr>
          <p:spPr>
            <a:xfrm>
              <a:off x="974693" y="6379619"/>
              <a:ext cx="3259321" cy="395869"/>
            </a:xfrm>
            <a:prstGeom prst="rect">
              <a:avLst/>
            </a:prstGeom>
            <a:noFill/>
          </p:spPr>
          <p:txBody>
            <a:bodyPr wrap="square" lIns="108000" tIns="36000" rIns="108000" bIns="36000" rtlCol="0">
              <a:spAutoFit/>
            </a:bodyPr>
            <a:lstStyle/>
            <a:p>
              <a:r>
                <a:rPr lang="en-US" sz="2100" b="1" dirty="0">
                  <a:solidFill>
                    <a:schemeClr val="bg1"/>
                  </a:solidFill>
                </a:rPr>
                <a:t>BTEC NATIONAL BUSINESS</a:t>
              </a:r>
            </a:p>
          </p:txBody>
        </p:sp>
      </p:grpSp>
      <p:pic>
        <p:nvPicPr>
          <p:cNvPr id="31" name="Picture 30" descr="Logo&#10;&#10;Description automatically generated">
            <a:extLst>
              <a:ext uri="{FF2B5EF4-FFF2-40B4-BE49-F238E27FC236}">
                <a16:creationId xmlns:a16="http://schemas.microsoft.com/office/drawing/2014/main" id="{04510A1B-EA55-BFD7-15BE-A8599C01C3F8}"/>
              </a:ext>
            </a:extLst>
          </p:cNvPr>
          <p:cNvPicPr>
            <a:picLocks noChangeAspect="1"/>
          </p:cNvPicPr>
          <p:nvPr/>
        </p:nvPicPr>
        <p:blipFill>
          <a:blip r:embed="rId2"/>
          <a:stretch>
            <a:fillRect/>
          </a:stretch>
        </p:blipFill>
        <p:spPr>
          <a:xfrm>
            <a:off x="10643191" y="6348426"/>
            <a:ext cx="1212477" cy="369658"/>
          </a:xfrm>
          <a:prstGeom prst="rect">
            <a:avLst/>
          </a:prstGeom>
        </p:spPr>
      </p:pic>
      <p:pic>
        <p:nvPicPr>
          <p:cNvPr id="32" name="Picture 31" descr="Logo&#10;&#10;Description automatically generated">
            <a:extLst>
              <a:ext uri="{FF2B5EF4-FFF2-40B4-BE49-F238E27FC236}">
                <a16:creationId xmlns:a16="http://schemas.microsoft.com/office/drawing/2014/main" id="{3189B34F-DD9D-9DB5-57E6-3C9450350CB1}"/>
              </a:ext>
            </a:extLst>
          </p:cNvPr>
          <p:cNvPicPr>
            <a:picLocks noChangeAspect="1"/>
          </p:cNvPicPr>
          <p:nvPr/>
        </p:nvPicPr>
        <p:blipFill>
          <a:blip r:embed="rId3"/>
          <a:stretch>
            <a:fillRect/>
          </a:stretch>
        </p:blipFill>
        <p:spPr>
          <a:xfrm>
            <a:off x="4863349" y="6334759"/>
            <a:ext cx="1048717" cy="443302"/>
          </a:xfrm>
          <a:prstGeom prst="rect">
            <a:avLst/>
          </a:prstGeom>
        </p:spPr>
      </p:pic>
    </p:spTree>
    <p:extLst>
      <p:ext uri="{BB962C8B-B14F-4D97-AF65-F5344CB8AC3E}">
        <p14:creationId xmlns:p14="http://schemas.microsoft.com/office/powerpoint/2010/main" val="608399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26A09239-134D-C043-A528-6A414CB88B93}"/>
              </a:ext>
            </a:extLst>
          </p:cNvPr>
          <p:cNvCxnSpPr/>
          <p:nvPr/>
        </p:nvCxnSpPr>
        <p:spPr>
          <a:xfrm>
            <a:off x="1856961" y="0"/>
            <a:ext cx="0" cy="6239434"/>
          </a:xfrm>
          <a:prstGeom prst="line">
            <a:avLst/>
          </a:prstGeom>
          <a:ln w="127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C73F3C9F-608B-82E2-E985-5D7865D979E3}"/>
              </a:ext>
            </a:extLst>
          </p:cNvPr>
          <p:cNvSpPr/>
          <p:nvPr/>
        </p:nvSpPr>
        <p:spPr>
          <a:xfrm>
            <a:off x="2193269" y="3539358"/>
            <a:ext cx="1122741" cy="10156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0" b="1" dirty="0"/>
              <a:t>A</a:t>
            </a:r>
          </a:p>
        </p:txBody>
      </p:sp>
      <p:sp>
        <p:nvSpPr>
          <p:cNvPr id="14" name="Rectangle 13">
            <a:extLst>
              <a:ext uri="{FF2B5EF4-FFF2-40B4-BE49-F238E27FC236}">
                <a16:creationId xmlns:a16="http://schemas.microsoft.com/office/drawing/2014/main" id="{9B8AD0F6-5625-6F12-0A74-1030C8C24499}"/>
              </a:ext>
            </a:extLst>
          </p:cNvPr>
          <p:cNvSpPr/>
          <p:nvPr/>
        </p:nvSpPr>
        <p:spPr>
          <a:xfrm>
            <a:off x="7125266" y="3539358"/>
            <a:ext cx="1122741" cy="10156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0" b="1" dirty="0"/>
              <a:t>B</a:t>
            </a:r>
          </a:p>
        </p:txBody>
      </p:sp>
      <p:sp>
        <p:nvSpPr>
          <p:cNvPr id="15" name="Rectangle 14">
            <a:extLst>
              <a:ext uri="{FF2B5EF4-FFF2-40B4-BE49-F238E27FC236}">
                <a16:creationId xmlns:a16="http://schemas.microsoft.com/office/drawing/2014/main" id="{9BC12473-6B5B-35D6-2C15-0DAEC22C333D}"/>
              </a:ext>
            </a:extLst>
          </p:cNvPr>
          <p:cNvSpPr/>
          <p:nvPr/>
        </p:nvSpPr>
        <p:spPr>
          <a:xfrm>
            <a:off x="2193269" y="4868373"/>
            <a:ext cx="1122741" cy="10156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0" b="1" dirty="0"/>
              <a:t>C</a:t>
            </a:r>
          </a:p>
        </p:txBody>
      </p:sp>
      <p:sp>
        <p:nvSpPr>
          <p:cNvPr id="16" name="Rectangle 15">
            <a:extLst>
              <a:ext uri="{FF2B5EF4-FFF2-40B4-BE49-F238E27FC236}">
                <a16:creationId xmlns:a16="http://schemas.microsoft.com/office/drawing/2014/main" id="{B1E176AA-82F6-D2D9-7DEF-3055DDC9BDB6}"/>
              </a:ext>
            </a:extLst>
          </p:cNvPr>
          <p:cNvSpPr/>
          <p:nvPr/>
        </p:nvSpPr>
        <p:spPr>
          <a:xfrm>
            <a:off x="7125266" y="4868373"/>
            <a:ext cx="1122741" cy="10156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0" b="1" dirty="0"/>
              <a:t>D</a:t>
            </a:r>
          </a:p>
        </p:txBody>
      </p:sp>
      <p:sp>
        <p:nvSpPr>
          <p:cNvPr id="17" name="TextBox 16">
            <a:extLst>
              <a:ext uri="{FF2B5EF4-FFF2-40B4-BE49-F238E27FC236}">
                <a16:creationId xmlns:a16="http://schemas.microsoft.com/office/drawing/2014/main" id="{3ABD37FA-38A5-9408-DBA4-A3D9BE3E8519}"/>
              </a:ext>
            </a:extLst>
          </p:cNvPr>
          <p:cNvSpPr txBox="1"/>
          <p:nvPr/>
        </p:nvSpPr>
        <p:spPr>
          <a:xfrm>
            <a:off x="3421889" y="3534316"/>
            <a:ext cx="3703377" cy="1077218"/>
          </a:xfrm>
          <a:prstGeom prst="rect">
            <a:avLst/>
          </a:prstGeom>
          <a:noFill/>
        </p:spPr>
        <p:txBody>
          <a:bodyPr wrap="square" rtlCol="0">
            <a:spAutoFit/>
          </a:bodyPr>
          <a:lstStyle/>
          <a:p>
            <a:r>
              <a:rPr lang="en-GB" sz="3200" dirty="0">
                <a:ea typeface="Open Sans" panose="020B0606030504020204" pitchFamily="34" charset="0"/>
                <a:cs typeface="Arial" panose="020B0604020202020204" pitchFamily="34" charset="0"/>
              </a:rPr>
              <a:t>Payday loan company</a:t>
            </a:r>
          </a:p>
        </p:txBody>
      </p:sp>
      <p:sp>
        <p:nvSpPr>
          <p:cNvPr id="21" name="TextBox 20">
            <a:extLst>
              <a:ext uri="{FF2B5EF4-FFF2-40B4-BE49-F238E27FC236}">
                <a16:creationId xmlns:a16="http://schemas.microsoft.com/office/drawing/2014/main" id="{E0A7D0E2-C800-B034-B586-9482D6889F80}"/>
              </a:ext>
            </a:extLst>
          </p:cNvPr>
          <p:cNvSpPr txBox="1"/>
          <p:nvPr/>
        </p:nvSpPr>
        <p:spPr>
          <a:xfrm>
            <a:off x="2167869" y="254875"/>
            <a:ext cx="9378618" cy="2862322"/>
          </a:xfrm>
          <a:prstGeom prst="rect">
            <a:avLst/>
          </a:prstGeom>
          <a:noFill/>
        </p:spPr>
        <p:txBody>
          <a:bodyPr wrap="square" rtlCol="0">
            <a:spAutoFit/>
          </a:bodyPr>
          <a:lstStyle/>
          <a:p>
            <a:r>
              <a:rPr lang="en-US" sz="3600" dirty="0"/>
              <a:t>Jim has been out of work for many years and needs to obtain some cash very quickly for a few days. He recently inherited a valuable diamond necklace. Which of these is most likely to make a loan to Jim?</a:t>
            </a:r>
          </a:p>
        </p:txBody>
      </p:sp>
      <p:sp>
        <p:nvSpPr>
          <p:cNvPr id="22" name="Rounded Rectangle 21">
            <a:extLst>
              <a:ext uri="{FF2B5EF4-FFF2-40B4-BE49-F238E27FC236}">
                <a16:creationId xmlns:a16="http://schemas.microsoft.com/office/drawing/2014/main" id="{3BFF66FC-F972-5B3D-B28C-67C08B7DC5E2}"/>
              </a:ext>
            </a:extLst>
          </p:cNvPr>
          <p:cNvSpPr/>
          <p:nvPr/>
        </p:nvSpPr>
        <p:spPr>
          <a:xfrm>
            <a:off x="1962841" y="4736387"/>
            <a:ext cx="5004700" cy="1279634"/>
          </a:xfrm>
          <a:prstGeom prst="round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189EAD4D-A387-500B-1A02-9F3CA2AEBCC4}"/>
              </a:ext>
            </a:extLst>
          </p:cNvPr>
          <p:cNvGrpSpPr/>
          <p:nvPr/>
        </p:nvGrpSpPr>
        <p:grpSpPr>
          <a:xfrm>
            <a:off x="0" y="6239434"/>
            <a:ext cx="12191997" cy="618565"/>
            <a:chOff x="0" y="0"/>
            <a:chExt cx="12192000" cy="6858000"/>
          </a:xfrm>
        </p:grpSpPr>
        <p:sp>
          <p:nvSpPr>
            <p:cNvPr id="19" name="Rectangle 18">
              <a:extLst>
                <a:ext uri="{FF2B5EF4-FFF2-40B4-BE49-F238E27FC236}">
                  <a16:creationId xmlns:a16="http://schemas.microsoft.com/office/drawing/2014/main" id="{5B8B8679-6B7C-B068-1947-969F6327FE87}"/>
                </a:ext>
              </a:extLst>
            </p:cNvPr>
            <p:cNvSpPr/>
            <p:nvPr/>
          </p:nvSpPr>
          <p:spPr>
            <a:xfrm>
              <a:off x="0" y="0"/>
              <a:ext cx="12192000"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51D08E8-D964-F83A-582A-EB1CAC6A22EB}"/>
                </a:ext>
              </a:extLst>
            </p:cNvPr>
            <p:cNvGrpSpPr/>
            <p:nvPr/>
          </p:nvGrpSpPr>
          <p:grpSpPr>
            <a:xfrm>
              <a:off x="4529957" y="0"/>
              <a:ext cx="7662043" cy="6858000"/>
              <a:chOff x="4529957" y="0"/>
              <a:chExt cx="7662043" cy="6858000"/>
            </a:xfrm>
          </p:grpSpPr>
          <p:sp>
            <p:nvSpPr>
              <p:cNvPr id="26" name="Parallelogram 25">
                <a:extLst>
                  <a:ext uri="{FF2B5EF4-FFF2-40B4-BE49-F238E27FC236}">
                    <a16:creationId xmlns:a16="http://schemas.microsoft.com/office/drawing/2014/main" id="{B87B901F-0F76-90BB-ED86-DDC10BDC94FE}"/>
                  </a:ext>
                </a:extLst>
              </p:cNvPr>
              <p:cNvSpPr/>
              <p:nvPr/>
            </p:nvSpPr>
            <p:spPr>
              <a:xfrm>
                <a:off x="4529957" y="0"/>
                <a:ext cx="7325711" cy="6858000"/>
              </a:xfrm>
              <a:prstGeom prst="parallelogram">
                <a:avLst>
                  <a:gd name="adj" fmla="val 36207"/>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1123CAE2-E014-3CA6-68F9-9FDB4E1A2FE5}"/>
                  </a:ext>
                </a:extLst>
              </p:cNvPr>
              <p:cNvSpPr/>
              <p:nvPr/>
            </p:nvSpPr>
            <p:spPr>
              <a:xfrm>
                <a:off x="7294179" y="0"/>
                <a:ext cx="4897821"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8" name="Group 27">
            <a:extLst>
              <a:ext uri="{FF2B5EF4-FFF2-40B4-BE49-F238E27FC236}">
                <a16:creationId xmlns:a16="http://schemas.microsoft.com/office/drawing/2014/main" id="{FACCB05E-663B-6A53-08ED-E61FF4512A0A}"/>
              </a:ext>
            </a:extLst>
          </p:cNvPr>
          <p:cNvGrpSpPr/>
          <p:nvPr/>
        </p:nvGrpSpPr>
        <p:grpSpPr>
          <a:xfrm>
            <a:off x="137019" y="6358476"/>
            <a:ext cx="4219142" cy="395869"/>
            <a:chOff x="974693" y="6379619"/>
            <a:chExt cx="4219142" cy="395869"/>
          </a:xfrm>
        </p:grpSpPr>
        <p:sp>
          <p:nvSpPr>
            <p:cNvPr id="29" name="TextBox 28">
              <a:extLst>
                <a:ext uri="{FF2B5EF4-FFF2-40B4-BE49-F238E27FC236}">
                  <a16:creationId xmlns:a16="http://schemas.microsoft.com/office/drawing/2014/main" id="{732B3462-4C66-F29E-6FCE-F4443335F4CF}"/>
                </a:ext>
              </a:extLst>
            </p:cNvPr>
            <p:cNvSpPr txBox="1"/>
            <p:nvPr/>
          </p:nvSpPr>
          <p:spPr>
            <a:xfrm>
              <a:off x="4234017" y="6379619"/>
              <a:ext cx="959818" cy="380480"/>
            </a:xfrm>
            <a:prstGeom prst="rect">
              <a:avLst/>
            </a:prstGeom>
            <a:solidFill>
              <a:schemeClr val="bg1"/>
            </a:solidFill>
          </p:spPr>
          <p:txBody>
            <a:bodyPr wrap="square" lIns="108000" tIns="36000" rIns="108000" bIns="36000" rtlCol="0">
              <a:spAutoFit/>
            </a:bodyPr>
            <a:lstStyle/>
            <a:p>
              <a:r>
                <a:rPr lang="en-US" sz="2000" b="1" dirty="0">
                  <a:solidFill>
                    <a:srgbClr val="00B0F0"/>
                  </a:solidFill>
                </a:rPr>
                <a:t>UNIT 3</a:t>
              </a:r>
            </a:p>
          </p:txBody>
        </p:sp>
        <p:sp>
          <p:nvSpPr>
            <p:cNvPr id="30" name="TextBox 29">
              <a:extLst>
                <a:ext uri="{FF2B5EF4-FFF2-40B4-BE49-F238E27FC236}">
                  <a16:creationId xmlns:a16="http://schemas.microsoft.com/office/drawing/2014/main" id="{9F4BE0D9-5870-012C-ACF4-FE94BBCA9A14}"/>
                </a:ext>
              </a:extLst>
            </p:cNvPr>
            <p:cNvSpPr txBox="1"/>
            <p:nvPr/>
          </p:nvSpPr>
          <p:spPr>
            <a:xfrm>
              <a:off x="974693" y="6379619"/>
              <a:ext cx="3259321" cy="395869"/>
            </a:xfrm>
            <a:prstGeom prst="rect">
              <a:avLst/>
            </a:prstGeom>
            <a:noFill/>
          </p:spPr>
          <p:txBody>
            <a:bodyPr wrap="square" lIns="108000" tIns="36000" rIns="108000" bIns="36000" rtlCol="0">
              <a:spAutoFit/>
            </a:bodyPr>
            <a:lstStyle/>
            <a:p>
              <a:r>
                <a:rPr lang="en-US" sz="2100" b="1" dirty="0">
                  <a:solidFill>
                    <a:schemeClr val="bg1"/>
                  </a:solidFill>
                </a:rPr>
                <a:t>BTEC NATIONAL BUSINESS</a:t>
              </a:r>
            </a:p>
          </p:txBody>
        </p:sp>
      </p:grpSp>
      <p:pic>
        <p:nvPicPr>
          <p:cNvPr id="31" name="Picture 30" descr="Logo&#10;&#10;Description automatically generated">
            <a:extLst>
              <a:ext uri="{FF2B5EF4-FFF2-40B4-BE49-F238E27FC236}">
                <a16:creationId xmlns:a16="http://schemas.microsoft.com/office/drawing/2014/main" id="{04510A1B-EA55-BFD7-15BE-A8599C01C3F8}"/>
              </a:ext>
            </a:extLst>
          </p:cNvPr>
          <p:cNvPicPr>
            <a:picLocks noChangeAspect="1"/>
          </p:cNvPicPr>
          <p:nvPr/>
        </p:nvPicPr>
        <p:blipFill>
          <a:blip r:embed="rId2"/>
          <a:stretch>
            <a:fillRect/>
          </a:stretch>
        </p:blipFill>
        <p:spPr>
          <a:xfrm>
            <a:off x="10643191" y="6348426"/>
            <a:ext cx="1212477" cy="369658"/>
          </a:xfrm>
          <a:prstGeom prst="rect">
            <a:avLst/>
          </a:prstGeom>
        </p:spPr>
      </p:pic>
      <p:pic>
        <p:nvPicPr>
          <p:cNvPr id="32" name="Picture 31" descr="Logo&#10;&#10;Description automatically generated">
            <a:extLst>
              <a:ext uri="{FF2B5EF4-FFF2-40B4-BE49-F238E27FC236}">
                <a16:creationId xmlns:a16="http://schemas.microsoft.com/office/drawing/2014/main" id="{3189B34F-DD9D-9DB5-57E6-3C9450350CB1}"/>
              </a:ext>
            </a:extLst>
          </p:cNvPr>
          <p:cNvPicPr>
            <a:picLocks noChangeAspect="1"/>
          </p:cNvPicPr>
          <p:nvPr/>
        </p:nvPicPr>
        <p:blipFill>
          <a:blip r:embed="rId3"/>
          <a:stretch>
            <a:fillRect/>
          </a:stretch>
        </p:blipFill>
        <p:spPr>
          <a:xfrm>
            <a:off x="4863349" y="6334759"/>
            <a:ext cx="1048717" cy="443302"/>
          </a:xfrm>
          <a:prstGeom prst="rect">
            <a:avLst/>
          </a:prstGeom>
        </p:spPr>
      </p:pic>
      <p:sp>
        <p:nvSpPr>
          <p:cNvPr id="2" name="TextBox 1">
            <a:extLst>
              <a:ext uri="{FF2B5EF4-FFF2-40B4-BE49-F238E27FC236}">
                <a16:creationId xmlns:a16="http://schemas.microsoft.com/office/drawing/2014/main" id="{EA231D8A-1D3C-8DF8-6817-D6A0C299297A}"/>
              </a:ext>
            </a:extLst>
          </p:cNvPr>
          <p:cNvSpPr txBox="1"/>
          <p:nvPr/>
        </p:nvSpPr>
        <p:spPr>
          <a:xfrm>
            <a:off x="8353886" y="3737516"/>
            <a:ext cx="3703377" cy="584775"/>
          </a:xfrm>
          <a:prstGeom prst="rect">
            <a:avLst/>
          </a:prstGeom>
          <a:noFill/>
        </p:spPr>
        <p:txBody>
          <a:bodyPr wrap="square" rtlCol="0">
            <a:spAutoFit/>
          </a:bodyPr>
          <a:lstStyle/>
          <a:p>
            <a:r>
              <a:rPr lang="en-GB" sz="3200" dirty="0">
                <a:ea typeface="Open Sans" panose="020B0606030504020204" pitchFamily="34" charset="0"/>
                <a:cs typeface="Arial" panose="020B0604020202020204" pitchFamily="34" charset="0"/>
              </a:rPr>
              <a:t>Building society</a:t>
            </a:r>
          </a:p>
        </p:txBody>
      </p:sp>
      <p:sp>
        <p:nvSpPr>
          <p:cNvPr id="4" name="TextBox 3">
            <a:extLst>
              <a:ext uri="{FF2B5EF4-FFF2-40B4-BE49-F238E27FC236}">
                <a16:creationId xmlns:a16="http://schemas.microsoft.com/office/drawing/2014/main" id="{A5AACE49-50AE-0F4D-80D9-B3A6E3E514C4}"/>
              </a:ext>
            </a:extLst>
          </p:cNvPr>
          <p:cNvSpPr txBox="1"/>
          <p:nvPr/>
        </p:nvSpPr>
        <p:spPr>
          <a:xfrm>
            <a:off x="3421889" y="5102311"/>
            <a:ext cx="3433471" cy="584775"/>
          </a:xfrm>
          <a:prstGeom prst="rect">
            <a:avLst/>
          </a:prstGeom>
          <a:noFill/>
        </p:spPr>
        <p:txBody>
          <a:bodyPr wrap="square" rtlCol="0">
            <a:spAutoFit/>
          </a:bodyPr>
          <a:lstStyle/>
          <a:p>
            <a:r>
              <a:rPr lang="en-GB" sz="3200" dirty="0">
                <a:ea typeface="Open Sans" panose="020B0606030504020204" pitchFamily="34" charset="0"/>
                <a:cs typeface="Arial" panose="020B0604020202020204" pitchFamily="34" charset="0"/>
              </a:rPr>
              <a:t>Pawnbroker</a:t>
            </a:r>
          </a:p>
        </p:txBody>
      </p:sp>
      <p:sp>
        <p:nvSpPr>
          <p:cNvPr id="5" name="TextBox 4">
            <a:extLst>
              <a:ext uri="{FF2B5EF4-FFF2-40B4-BE49-F238E27FC236}">
                <a16:creationId xmlns:a16="http://schemas.microsoft.com/office/drawing/2014/main" id="{C415BF41-E0DC-97BF-EA81-ED0293392A61}"/>
              </a:ext>
            </a:extLst>
          </p:cNvPr>
          <p:cNvSpPr txBox="1"/>
          <p:nvPr/>
        </p:nvSpPr>
        <p:spPr>
          <a:xfrm>
            <a:off x="8353886" y="5064211"/>
            <a:ext cx="3703377" cy="584775"/>
          </a:xfrm>
          <a:prstGeom prst="rect">
            <a:avLst/>
          </a:prstGeom>
          <a:noFill/>
        </p:spPr>
        <p:txBody>
          <a:bodyPr wrap="square" rtlCol="0">
            <a:spAutoFit/>
          </a:bodyPr>
          <a:lstStyle/>
          <a:p>
            <a:r>
              <a:rPr lang="en-GB" sz="3200" dirty="0">
                <a:ea typeface="Open Sans" panose="020B0606030504020204" pitchFamily="34" charset="0"/>
                <a:cs typeface="Arial" panose="020B0604020202020204" pitchFamily="34" charset="0"/>
              </a:rPr>
              <a:t>Credit union</a:t>
            </a:r>
          </a:p>
        </p:txBody>
      </p:sp>
    </p:spTree>
    <p:extLst>
      <p:ext uri="{BB962C8B-B14F-4D97-AF65-F5344CB8AC3E}">
        <p14:creationId xmlns:p14="http://schemas.microsoft.com/office/powerpoint/2010/main" val="8080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26A09239-134D-C043-A528-6A414CB88B93}"/>
              </a:ext>
            </a:extLst>
          </p:cNvPr>
          <p:cNvCxnSpPr/>
          <p:nvPr/>
        </p:nvCxnSpPr>
        <p:spPr>
          <a:xfrm>
            <a:off x="1856961" y="0"/>
            <a:ext cx="0" cy="6239434"/>
          </a:xfrm>
          <a:prstGeom prst="line">
            <a:avLst/>
          </a:prstGeom>
          <a:ln w="127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C73F3C9F-608B-82E2-E985-5D7865D979E3}"/>
              </a:ext>
            </a:extLst>
          </p:cNvPr>
          <p:cNvSpPr/>
          <p:nvPr/>
        </p:nvSpPr>
        <p:spPr>
          <a:xfrm>
            <a:off x="2193269" y="3539358"/>
            <a:ext cx="1122741" cy="10156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0" b="1" dirty="0"/>
              <a:t>A</a:t>
            </a:r>
          </a:p>
        </p:txBody>
      </p:sp>
      <p:sp>
        <p:nvSpPr>
          <p:cNvPr id="14" name="Rectangle 13">
            <a:extLst>
              <a:ext uri="{FF2B5EF4-FFF2-40B4-BE49-F238E27FC236}">
                <a16:creationId xmlns:a16="http://schemas.microsoft.com/office/drawing/2014/main" id="{9B8AD0F6-5625-6F12-0A74-1030C8C24499}"/>
              </a:ext>
            </a:extLst>
          </p:cNvPr>
          <p:cNvSpPr/>
          <p:nvPr/>
        </p:nvSpPr>
        <p:spPr>
          <a:xfrm>
            <a:off x="7125266" y="3539358"/>
            <a:ext cx="1122741" cy="10156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0" b="1" dirty="0"/>
              <a:t>B</a:t>
            </a:r>
          </a:p>
        </p:txBody>
      </p:sp>
      <p:sp>
        <p:nvSpPr>
          <p:cNvPr id="15" name="Rectangle 14">
            <a:extLst>
              <a:ext uri="{FF2B5EF4-FFF2-40B4-BE49-F238E27FC236}">
                <a16:creationId xmlns:a16="http://schemas.microsoft.com/office/drawing/2014/main" id="{9BC12473-6B5B-35D6-2C15-0DAEC22C333D}"/>
              </a:ext>
            </a:extLst>
          </p:cNvPr>
          <p:cNvSpPr/>
          <p:nvPr/>
        </p:nvSpPr>
        <p:spPr>
          <a:xfrm>
            <a:off x="2193269" y="4868373"/>
            <a:ext cx="1122741" cy="10156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0" b="1" dirty="0"/>
              <a:t>C</a:t>
            </a:r>
          </a:p>
        </p:txBody>
      </p:sp>
      <p:sp>
        <p:nvSpPr>
          <p:cNvPr id="16" name="Rectangle 15">
            <a:extLst>
              <a:ext uri="{FF2B5EF4-FFF2-40B4-BE49-F238E27FC236}">
                <a16:creationId xmlns:a16="http://schemas.microsoft.com/office/drawing/2014/main" id="{B1E176AA-82F6-D2D9-7DEF-3055DDC9BDB6}"/>
              </a:ext>
            </a:extLst>
          </p:cNvPr>
          <p:cNvSpPr/>
          <p:nvPr/>
        </p:nvSpPr>
        <p:spPr>
          <a:xfrm>
            <a:off x="7125266" y="4868373"/>
            <a:ext cx="1122741" cy="10156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0" b="1" dirty="0"/>
              <a:t>D</a:t>
            </a:r>
          </a:p>
        </p:txBody>
      </p:sp>
      <p:sp>
        <p:nvSpPr>
          <p:cNvPr id="17" name="TextBox 16">
            <a:extLst>
              <a:ext uri="{FF2B5EF4-FFF2-40B4-BE49-F238E27FC236}">
                <a16:creationId xmlns:a16="http://schemas.microsoft.com/office/drawing/2014/main" id="{3ABD37FA-38A5-9408-DBA4-A3D9BE3E8519}"/>
              </a:ext>
            </a:extLst>
          </p:cNvPr>
          <p:cNvSpPr txBox="1"/>
          <p:nvPr/>
        </p:nvSpPr>
        <p:spPr>
          <a:xfrm>
            <a:off x="3421889" y="3610516"/>
            <a:ext cx="3703377" cy="1077218"/>
          </a:xfrm>
          <a:prstGeom prst="rect">
            <a:avLst/>
          </a:prstGeom>
          <a:noFill/>
        </p:spPr>
        <p:txBody>
          <a:bodyPr wrap="square" rtlCol="0">
            <a:spAutoFit/>
          </a:bodyPr>
          <a:lstStyle/>
          <a:p>
            <a:r>
              <a:rPr lang="en-GB" sz="3200" dirty="0">
                <a:ea typeface="Open Sans" panose="020B0606030504020204" pitchFamily="34" charset="0"/>
                <a:cs typeface="Arial" panose="020B0604020202020204" pitchFamily="34" charset="0"/>
              </a:rPr>
              <a:t>Money advice service</a:t>
            </a:r>
          </a:p>
        </p:txBody>
      </p:sp>
      <p:sp>
        <p:nvSpPr>
          <p:cNvPr id="21" name="TextBox 20">
            <a:extLst>
              <a:ext uri="{FF2B5EF4-FFF2-40B4-BE49-F238E27FC236}">
                <a16:creationId xmlns:a16="http://schemas.microsoft.com/office/drawing/2014/main" id="{E0A7D0E2-C800-B034-B586-9482D6889F80}"/>
              </a:ext>
            </a:extLst>
          </p:cNvPr>
          <p:cNvSpPr txBox="1"/>
          <p:nvPr/>
        </p:nvSpPr>
        <p:spPr>
          <a:xfrm>
            <a:off x="2167869" y="254875"/>
            <a:ext cx="9378618" cy="2308324"/>
          </a:xfrm>
          <a:prstGeom prst="rect">
            <a:avLst/>
          </a:prstGeom>
          <a:noFill/>
        </p:spPr>
        <p:txBody>
          <a:bodyPr wrap="square" rtlCol="0">
            <a:spAutoFit/>
          </a:bodyPr>
          <a:lstStyle/>
          <a:p>
            <a:r>
              <a:rPr lang="en-US" sz="3600" dirty="0"/>
              <a:t>Heavily in debt, Jim decides to enter into a legally binding agreement with his creditors that allows Jim to repay his debts over an agreed period of 5 years.  What is Jim using?</a:t>
            </a:r>
          </a:p>
        </p:txBody>
      </p:sp>
      <p:sp>
        <p:nvSpPr>
          <p:cNvPr id="22" name="Rounded Rectangle 21">
            <a:extLst>
              <a:ext uri="{FF2B5EF4-FFF2-40B4-BE49-F238E27FC236}">
                <a16:creationId xmlns:a16="http://schemas.microsoft.com/office/drawing/2014/main" id="{3BFF66FC-F972-5B3D-B28C-67C08B7DC5E2}"/>
              </a:ext>
            </a:extLst>
          </p:cNvPr>
          <p:cNvSpPr/>
          <p:nvPr/>
        </p:nvSpPr>
        <p:spPr>
          <a:xfrm>
            <a:off x="6961239" y="3393933"/>
            <a:ext cx="5004700" cy="1279634"/>
          </a:xfrm>
          <a:prstGeom prst="round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189EAD4D-A387-500B-1A02-9F3CA2AEBCC4}"/>
              </a:ext>
            </a:extLst>
          </p:cNvPr>
          <p:cNvGrpSpPr/>
          <p:nvPr/>
        </p:nvGrpSpPr>
        <p:grpSpPr>
          <a:xfrm>
            <a:off x="0" y="6239434"/>
            <a:ext cx="12191997" cy="618565"/>
            <a:chOff x="0" y="0"/>
            <a:chExt cx="12192000" cy="6858000"/>
          </a:xfrm>
        </p:grpSpPr>
        <p:sp>
          <p:nvSpPr>
            <p:cNvPr id="19" name="Rectangle 18">
              <a:extLst>
                <a:ext uri="{FF2B5EF4-FFF2-40B4-BE49-F238E27FC236}">
                  <a16:creationId xmlns:a16="http://schemas.microsoft.com/office/drawing/2014/main" id="{5B8B8679-6B7C-B068-1947-969F6327FE87}"/>
                </a:ext>
              </a:extLst>
            </p:cNvPr>
            <p:cNvSpPr/>
            <p:nvPr/>
          </p:nvSpPr>
          <p:spPr>
            <a:xfrm>
              <a:off x="0" y="0"/>
              <a:ext cx="12192000"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51D08E8-D964-F83A-582A-EB1CAC6A22EB}"/>
                </a:ext>
              </a:extLst>
            </p:cNvPr>
            <p:cNvGrpSpPr/>
            <p:nvPr/>
          </p:nvGrpSpPr>
          <p:grpSpPr>
            <a:xfrm>
              <a:off x="4529957" y="0"/>
              <a:ext cx="7662043" cy="6858000"/>
              <a:chOff x="4529957" y="0"/>
              <a:chExt cx="7662043" cy="6858000"/>
            </a:xfrm>
          </p:grpSpPr>
          <p:sp>
            <p:nvSpPr>
              <p:cNvPr id="26" name="Parallelogram 25">
                <a:extLst>
                  <a:ext uri="{FF2B5EF4-FFF2-40B4-BE49-F238E27FC236}">
                    <a16:creationId xmlns:a16="http://schemas.microsoft.com/office/drawing/2014/main" id="{B87B901F-0F76-90BB-ED86-DDC10BDC94FE}"/>
                  </a:ext>
                </a:extLst>
              </p:cNvPr>
              <p:cNvSpPr/>
              <p:nvPr/>
            </p:nvSpPr>
            <p:spPr>
              <a:xfrm>
                <a:off x="4529957" y="0"/>
                <a:ext cx="7325711" cy="6858000"/>
              </a:xfrm>
              <a:prstGeom prst="parallelogram">
                <a:avLst>
                  <a:gd name="adj" fmla="val 36207"/>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1123CAE2-E014-3CA6-68F9-9FDB4E1A2FE5}"/>
                  </a:ext>
                </a:extLst>
              </p:cNvPr>
              <p:cNvSpPr/>
              <p:nvPr/>
            </p:nvSpPr>
            <p:spPr>
              <a:xfrm>
                <a:off x="7294179" y="0"/>
                <a:ext cx="4897821"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8" name="Group 27">
            <a:extLst>
              <a:ext uri="{FF2B5EF4-FFF2-40B4-BE49-F238E27FC236}">
                <a16:creationId xmlns:a16="http://schemas.microsoft.com/office/drawing/2014/main" id="{FACCB05E-663B-6A53-08ED-E61FF4512A0A}"/>
              </a:ext>
            </a:extLst>
          </p:cNvPr>
          <p:cNvGrpSpPr/>
          <p:nvPr/>
        </p:nvGrpSpPr>
        <p:grpSpPr>
          <a:xfrm>
            <a:off x="137019" y="6358476"/>
            <a:ext cx="4219142" cy="395869"/>
            <a:chOff x="974693" y="6379619"/>
            <a:chExt cx="4219142" cy="395869"/>
          </a:xfrm>
        </p:grpSpPr>
        <p:sp>
          <p:nvSpPr>
            <p:cNvPr id="29" name="TextBox 28">
              <a:extLst>
                <a:ext uri="{FF2B5EF4-FFF2-40B4-BE49-F238E27FC236}">
                  <a16:creationId xmlns:a16="http://schemas.microsoft.com/office/drawing/2014/main" id="{732B3462-4C66-F29E-6FCE-F4443335F4CF}"/>
                </a:ext>
              </a:extLst>
            </p:cNvPr>
            <p:cNvSpPr txBox="1"/>
            <p:nvPr/>
          </p:nvSpPr>
          <p:spPr>
            <a:xfrm>
              <a:off x="4234017" y="6379619"/>
              <a:ext cx="959818" cy="380480"/>
            </a:xfrm>
            <a:prstGeom prst="rect">
              <a:avLst/>
            </a:prstGeom>
            <a:solidFill>
              <a:schemeClr val="bg1"/>
            </a:solidFill>
          </p:spPr>
          <p:txBody>
            <a:bodyPr wrap="square" lIns="108000" tIns="36000" rIns="108000" bIns="36000" rtlCol="0">
              <a:spAutoFit/>
            </a:bodyPr>
            <a:lstStyle/>
            <a:p>
              <a:r>
                <a:rPr lang="en-US" sz="2000" b="1" dirty="0">
                  <a:solidFill>
                    <a:srgbClr val="00B0F0"/>
                  </a:solidFill>
                </a:rPr>
                <a:t>UNIT 3</a:t>
              </a:r>
            </a:p>
          </p:txBody>
        </p:sp>
        <p:sp>
          <p:nvSpPr>
            <p:cNvPr id="30" name="TextBox 29">
              <a:extLst>
                <a:ext uri="{FF2B5EF4-FFF2-40B4-BE49-F238E27FC236}">
                  <a16:creationId xmlns:a16="http://schemas.microsoft.com/office/drawing/2014/main" id="{9F4BE0D9-5870-012C-ACF4-FE94BBCA9A14}"/>
                </a:ext>
              </a:extLst>
            </p:cNvPr>
            <p:cNvSpPr txBox="1"/>
            <p:nvPr/>
          </p:nvSpPr>
          <p:spPr>
            <a:xfrm>
              <a:off x="974693" y="6379619"/>
              <a:ext cx="3259321" cy="395869"/>
            </a:xfrm>
            <a:prstGeom prst="rect">
              <a:avLst/>
            </a:prstGeom>
            <a:noFill/>
          </p:spPr>
          <p:txBody>
            <a:bodyPr wrap="square" lIns="108000" tIns="36000" rIns="108000" bIns="36000" rtlCol="0">
              <a:spAutoFit/>
            </a:bodyPr>
            <a:lstStyle/>
            <a:p>
              <a:r>
                <a:rPr lang="en-US" sz="2100" b="1" dirty="0">
                  <a:solidFill>
                    <a:schemeClr val="bg1"/>
                  </a:solidFill>
                </a:rPr>
                <a:t>BTEC NATIONAL BUSINESS</a:t>
              </a:r>
            </a:p>
          </p:txBody>
        </p:sp>
      </p:grpSp>
      <p:pic>
        <p:nvPicPr>
          <p:cNvPr id="31" name="Picture 30" descr="Logo&#10;&#10;Description automatically generated">
            <a:extLst>
              <a:ext uri="{FF2B5EF4-FFF2-40B4-BE49-F238E27FC236}">
                <a16:creationId xmlns:a16="http://schemas.microsoft.com/office/drawing/2014/main" id="{04510A1B-EA55-BFD7-15BE-A8599C01C3F8}"/>
              </a:ext>
            </a:extLst>
          </p:cNvPr>
          <p:cNvPicPr>
            <a:picLocks noChangeAspect="1"/>
          </p:cNvPicPr>
          <p:nvPr/>
        </p:nvPicPr>
        <p:blipFill>
          <a:blip r:embed="rId2"/>
          <a:stretch>
            <a:fillRect/>
          </a:stretch>
        </p:blipFill>
        <p:spPr>
          <a:xfrm>
            <a:off x="10643191" y="6348426"/>
            <a:ext cx="1212477" cy="369658"/>
          </a:xfrm>
          <a:prstGeom prst="rect">
            <a:avLst/>
          </a:prstGeom>
        </p:spPr>
      </p:pic>
      <p:pic>
        <p:nvPicPr>
          <p:cNvPr id="32" name="Picture 31" descr="Logo&#10;&#10;Description automatically generated">
            <a:extLst>
              <a:ext uri="{FF2B5EF4-FFF2-40B4-BE49-F238E27FC236}">
                <a16:creationId xmlns:a16="http://schemas.microsoft.com/office/drawing/2014/main" id="{3189B34F-DD9D-9DB5-57E6-3C9450350CB1}"/>
              </a:ext>
            </a:extLst>
          </p:cNvPr>
          <p:cNvPicPr>
            <a:picLocks noChangeAspect="1"/>
          </p:cNvPicPr>
          <p:nvPr/>
        </p:nvPicPr>
        <p:blipFill>
          <a:blip r:embed="rId3"/>
          <a:stretch>
            <a:fillRect/>
          </a:stretch>
        </p:blipFill>
        <p:spPr>
          <a:xfrm>
            <a:off x="4863349" y="6334759"/>
            <a:ext cx="1048717" cy="443302"/>
          </a:xfrm>
          <a:prstGeom prst="rect">
            <a:avLst/>
          </a:prstGeom>
        </p:spPr>
      </p:pic>
      <p:sp>
        <p:nvSpPr>
          <p:cNvPr id="2" name="TextBox 1">
            <a:extLst>
              <a:ext uri="{FF2B5EF4-FFF2-40B4-BE49-F238E27FC236}">
                <a16:creationId xmlns:a16="http://schemas.microsoft.com/office/drawing/2014/main" id="{EA231D8A-1D3C-8DF8-6817-D6A0C299297A}"/>
              </a:ext>
            </a:extLst>
          </p:cNvPr>
          <p:cNvSpPr txBox="1"/>
          <p:nvPr/>
        </p:nvSpPr>
        <p:spPr>
          <a:xfrm>
            <a:off x="8353886" y="3534316"/>
            <a:ext cx="3703377" cy="1077218"/>
          </a:xfrm>
          <a:prstGeom prst="rect">
            <a:avLst/>
          </a:prstGeom>
          <a:noFill/>
        </p:spPr>
        <p:txBody>
          <a:bodyPr wrap="square" rtlCol="0">
            <a:spAutoFit/>
          </a:bodyPr>
          <a:lstStyle/>
          <a:p>
            <a:r>
              <a:rPr lang="en-GB" sz="3200" dirty="0">
                <a:ea typeface="Open Sans" panose="020B0606030504020204" pitchFamily="34" charset="0"/>
                <a:cs typeface="Arial" panose="020B0604020202020204" pitchFamily="34" charset="0"/>
              </a:rPr>
              <a:t>Individual voluntary arrangement</a:t>
            </a:r>
          </a:p>
        </p:txBody>
      </p:sp>
      <p:sp>
        <p:nvSpPr>
          <p:cNvPr id="4" name="TextBox 3">
            <a:extLst>
              <a:ext uri="{FF2B5EF4-FFF2-40B4-BE49-F238E27FC236}">
                <a16:creationId xmlns:a16="http://schemas.microsoft.com/office/drawing/2014/main" id="{A5AACE49-50AE-0F4D-80D9-B3A6E3E514C4}"/>
              </a:ext>
            </a:extLst>
          </p:cNvPr>
          <p:cNvSpPr txBox="1"/>
          <p:nvPr/>
        </p:nvSpPr>
        <p:spPr>
          <a:xfrm>
            <a:off x="3421889" y="5104840"/>
            <a:ext cx="3433471" cy="584775"/>
          </a:xfrm>
          <a:prstGeom prst="rect">
            <a:avLst/>
          </a:prstGeom>
          <a:noFill/>
        </p:spPr>
        <p:txBody>
          <a:bodyPr wrap="square" rtlCol="0">
            <a:spAutoFit/>
          </a:bodyPr>
          <a:lstStyle/>
          <a:p>
            <a:r>
              <a:rPr lang="en-GB" sz="3200" dirty="0">
                <a:ea typeface="Open Sans" panose="020B0606030504020204" pitchFamily="34" charset="0"/>
                <a:cs typeface="Arial" panose="020B0604020202020204" pitchFamily="34" charset="0"/>
              </a:rPr>
              <a:t>Bankruptcy</a:t>
            </a:r>
          </a:p>
        </p:txBody>
      </p:sp>
      <p:sp>
        <p:nvSpPr>
          <p:cNvPr id="5" name="TextBox 4">
            <a:extLst>
              <a:ext uri="{FF2B5EF4-FFF2-40B4-BE49-F238E27FC236}">
                <a16:creationId xmlns:a16="http://schemas.microsoft.com/office/drawing/2014/main" id="{C415BF41-E0DC-97BF-EA81-ED0293392A61}"/>
              </a:ext>
            </a:extLst>
          </p:cNvPr>
          <p:cNvSpPr txBox="1"/>
          <p:nvPr/>
        </p:nvSpPr>
        <p:spPr>
          <a:xfrm>
            <a:off x="8353886" y="5074694"/>
            <a:ext cx="3703377" cy="584775"/>
          </a:xfrm>
          <a:prstGeom prst="rect">
            <a:avLst/>
          </a:prstGeom>
          <a:noFill/>
        </p:spPr>
        <p:txBody>
          <a:bodyPr wrap="square" rtlCol="0">
            <a:spAutoFit/>
          </a:bodyPr>
          <a:lstStyle/>
          <a:p>
            <a:r>
              <a:rPr lang="en-GB" sz="3200" dirty="0">
                <a:ea typeface="Open Sans" panose="020B0606030504020204" pitchFamily="34" charset="0"/>
                <a:cs typeface="Arial" panose="020B0604020202020204" pitchFamily="34" charset="0"/>
              </a:rPr>
              <a:t>Debt counsellor</a:t>
            </a:r>
          </a:p>
        </p:txBody>
      </p:sp>
    </p:spTree>
    <p:extLst>
      <p:ext uri="{BB962C8B-B14F-4D97-AF65-F5344CB8AC3E}">
        <p14:creationId xmlns:p14="http://schemas.microsoft.com/office/powerpoint/2010/main" val="4039669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26A09239-134D-C043-A528-6A414CB88B93}"/>
              </a:ext>
            </a:extLst>
          </p:cNvPr>
          <p:cNvCxnSpPr/>
          <p:nvPr/>
        </p:nvCxnSpPr>
        <p:spPr>
          <a:xfrm>
            <a:off x="1856961" y="0"/>
            <a:ext cx="0" cy="6239434"/>
          </a:xfrm>
          <a:prstGeom prst="line">
            <a:avLst/>
          </a:prstGeom>
          <a:ln w="127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C73F3C9F-608B-82E2-E985-5D7865D979E3}"/>
              </a:ext>
            </a:extLst>
          </p:cNvPr>
          <p:cNvSpPr/>
          <p:nvPr/>
        </p:nvSpPr>
        <p:spPr>
          <a:xfrm>
            <a:off x="2193269" y="3539358"/>
            <a:ext cx="1122741" cy="10156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0" b="1" dirty="0"/>
              <a:t>A</a:t>
            </a:r>
          </a:p>
        </p:txBody>
      </p:sp>
      <p:sp>
        <p:nvSpPr>
          <p:cNvPr id="14" name="Rectangle 13">
            <a:extLst>
              <a:ext uri="{FF2B5EF4-FFF2-40B4-BE49-F238E27FC236}">
                <a16:creationId xmlns:a16="http://schemas.microsoft.com/office/drawing/2014/main" id="{9B8AD0F6-5625-6F12-0A74-1030C8C24499}"/>
              </a:ext>
            </a:extLst>
          </p:cNvPr>
          <p:cNvSpPr/>
          <p:nvPr/>
        </p:nvSpPr>
        <p:spPr>
          <a:xfrm>
            <a:off x="7125266" y="3539358"/>
            <a:ext cx="1122741" cy="10156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0" b="1" dirty="0"/>
              <a:t>B</a:t>
            </a:r>
          </a:p>
        </p:txBody>
      </p:sp>
      <p:sp>
        <p:nvSpPr>
          <p:cNvPr id="15" name="Rectangle 14">
            <a:extLst>
              <a:ext uri="{FF2B5EF4-FFF2-40B4-BE49-F238E27FC236}">
                <a16:creationId xmlns:a16="http://schemas.microsoft.com/office/drawing/2014/main" id="{9BC12473-6B5B-35D6-2C15-0DAEC22C333D}"/>
              </a:ext>
            </a:extLst>
          </p:cNvPr>
          <p:cNvSpPr/>
          <p:nvPr/>
        </p:nvSpPr>
        <p:spPr>
          <a:xfrm>
            <a:off x="2193269" y="4868373"/>
            <a:ext cx="1122741" cy="10156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0" b="1" dirty="0"/>
              <a:t>C</a:t>
            </a:r>
          </a:p>
        </p:txBody>
      </p:sp>
      <p:sp>
        <p:nvSpPr>
          <p:cNvPr id="16" name="Rectangle 15">
            <a:extLst>
              <a:ext uri="{FF2B5EF4-FFF2-40B4-BE49-F238E27FC236}">
                <a16:creationId xmlns:a16="http://schemas.microsoft.com/office/drawing/2014/main" id="{B1E176AA-82F6-D2D9-7DEF-3055DDC9BDB6}"/>
              </a:ext>
            </a:extLst>
          </p:cNvPr>
          <p:cNvSpPr/>
          <p:nvPr/>
        </p:nvSpPr>
        <p:spPr>
          <a:xfrm>
            <a:off x="7125266" y="4868373"/>
            <a:ext cx="1122741" cy="10156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0" b="1" dirty="0"/>
              <a:t>D</a:t>
            </a:r>
          </a:p>
        </p:txBody>
      </p:sp>
      <p:sp>
        <p:nvSpPr>
          <p:cNvPr id="17" name="TextBox 16">
            <a:extLst>
              <a:ext uri="{FF2B5EF4-FFF2-40B4-BE49-F238E27FC236}">
                <a16:creationId xmlns:a16="http://schemas.microsoft.com/office/drawing/2014/main" id="{3ABD37FA-38A5-9408-DBA4-A3D9BE3E8519}"/>
              </a:ext>
            </a:extLst>
          </p:cNvPr>
          <p:cNvSpPr txBox="1"/>
          <p:nvPr/>
        </p:nvSpPr>
        <p:spPr>
          <a:xfrm>
            <a:off x="3404002" y="3739412"/>
            <a:ext cx="3153786" cy="615553"/>
          </a:xfrm>
          <a:prstGeom prst="rect">
            <a:avLst/>
          </a:prstGeom>
          <a:noFill/>
        </p:spPr>
        <p:txBody>
          <a:bodyPr wrap="square" rtlCol="0">
            <a:spAutoFit/>
          </a:bodyPr>
          <a:lstStyle/>
          <a:p>
            <a:r>
              <a:rPr lang="en-GB" sz="3400" dirty="0">
                <a:ea typeface="Open Sans" panose="020B0606030504020204" pitchFamily="34" charset="0"/>
                <a:cs typeface="Arial" panose="020B0604020202020204" pitchFamily="34" charset="0"/>
              </a:rPr>
              <a:t>Store card</a:t>
            </a:r>
          </a:p>
        </p:txBody>
      </p:sp>
      <p:sp>
        <p:nvSpPr>
          <p:cNvPr id="21" name="TextBox 20">
            <a:extLst>
              <a:ext uri="{FF2B5EF4-FFF2-40B4-BE49-F238E27FC236}">
                <a16:creationId xmlns:a16="http://schemas.microsoft.com/office/drawing/2014/main" id="{E0A7D0E2-C800-B034-B586-9482D6889F80}"/>
              </a:ext>
            </a:extLst>
          </p:cNvPr>
          <p:cNvSpPr txBox="1"/>
          <p:nvPr/>
        </p:nvSpPr>
        <p:spPr>
          <a:xfrm>
            <a:off x="2167869" y="254875"/>
            <a:ext cx="8779530" cy="1508105"/>
          </a:xfrm>
          <a:prstGeom prst="rect">
            <a:avLst/>
          </a:prstGeom>
          <a:noFill/>
        </p:spPr>
        <p:txBody>
          <a:bodyPr wrap="square" rtlCol="0">
            <a:spAutoFit/>
          </a:bodyPr>
          <a:lstStyle/>
          <a:p>
            <a:r>
              <a:rPr lang="en-US" sz="4600" dirty="0"/>
              <a:t>Which one of these is a kind of credit card?</a:t>
            </a:r>
          </a:p>
        </p:txBody>
      </p:sp>
      <p:sp>
        <p:nvSpPr>
          <p:cNvPr id="22" name="Rounded Rectangle 21">
            <a:extLst>
              <a:ext uri="{FF2B5EF4-FFF2-40B4-BE49-F238E27FC236}">
                <a16:creationId xmlns:a16="http://schemas.microsoft.com/office/drawing/2014/main" id="{3BFF66FC-F972-5B3D-B28C-67C08B7DC5E2}"/>
              </a:ext>
            </a:extLst>
          </p:cNvPr>
          <p:cNvSpPr/>
          <p:nvPr/>
        </p:nvSpPr>
        <p:spPr>
          <a:xfrm>
            <a:off x="1957288" y="3377749"/>
            <a:ext cx="4946863" cy="1279634"/>
          </a:xfrm>
          <a:prstGeom prst="round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3C7E3D7-988C-EA58-5024-3E9F60B78389}"/>
              </a:ext>
            </a:extLst>
          </p:cNvPr>
          <p:cNvSpPr txBox="1"/>
          <p:nvPr/>
        </p:nvSpPr>
        <p:spPr>
          <a:xfrm>
            <a:off x="3396340" y="5007958"/>
            <a:ext cx="3153786" cy="615553"/>
          </a:xfrm>
          <a:prstGeom prst="rect">
            <a:avLst/>
          </a:prstGeom>
          <a:noFill/>
        </p:spPr>
        <p:txBody>
          <a:bodyPr wrap="square" rtlCol="0">
            <a:spAutoFit/>
          </a:bodyPr>
          <a:lstStyle/>
          <a:p>
            <a:r>
              <a:rPr lang="en-GB" sz="3400" dirty="0">
                <a:ea typeface="Open Sans" panose="020B0606030504020204" pitchFamily="34" charset="0"/>
                <a:cs typeface="Arial" panose="020B0604020202020204" pitchFamily="34" charset="0"/>
              </a:rPr>
              <a:t>Contactless card</a:t>
            </a:r>
          </a:p>
        </p:txBody>
      </p:sp>
      <p:sp>
        <p:nvSpPr>
          <p:cNvPr id="24" name="TextBox 23">
            <a:extLst>
              <a:ext uri="{FF2B5EF4-FFF2-40B4-BE49-F238E27FC236}">
                <a16:creationId xmlns:a16="http://schemas.microsoft.com/office/drawing/2014/main" id="{8F3B806F-F102-9B20-0D06-54A1D6CB3B4D}"/>
              </a:ext>
            </a:extLst>
          </p:cNvPr>
          <p:cNvSpPr txBox="1"/>
          <p:nvPr/>
        </p:nvSpPr>
        <p:spPr>
          <a:xfrm>
            <a:off x="8469122" y="3779586"/>
            <a:ext cx="2948178" cy="615553"/>
          </a:xfrm>
          <a:prstGeom prst="rect">
            <a:avLst/>
          </a:prstGeom>
          <a:noFill/>
        </p:spPr>
        <p:txBody>
          <a:bodyPr wrap="square" rtlCol="0">
            <a:spAutoFit/>
          </a:bodyPr>
          <a:lstStyle/>
          <a:p>
            <a:r>
              <a:rPr lang="en-GB" sz="3400" dirty="0">
                <a:ea typeface="Open Sans" panose="020B0606030504020204" pitchFamily="34" charset="0"/>
                <a:cs typeface="Arial" panose="020B0604020202020204" pitchFamily="34" charset="0"/>
              </a:rPr>
              <a:t>Debit card</a:t>
            </a:r>
          </a:p>
        </p:txBody>
      </p:sp>
      <p:sp>
        <p:nvSpPr>
          <p:cNvPr id="25" name="TextBox 24">
            <a:extLst>
              <a:ext uri="{FF2B5EF4-FFF2-40B4-BE49-F238E27FC236}">
                <a16:creationId xmlns:a16="http://schemas.microsoft.com/office/drawing/2014/main" id="{D1DDF540-3EF1-E260-8948-5132B198BC19}"/>
              </a:ext>
            </a:extLst>
          </p:cNvPr>
          <p:cNvSpPr txBox="1"/>
          <p:nvPr/>
        </p:nvSpPr>
        <p:spPr>
          <a:xfrm>
            <a:off x="8425195" y="5068427"/>
            <a:ext cx="3176771" cy="615553"/>
          </a:xfrm>
          <a:prstGeom prst="rect">
            <a:avLst/>
          </a:prstGeom>
          <a:noFill/>
        </p:spPr>
        <p:txBody>
          <a:bodyPr wrap="square" rtlCol="0">
            <a:spAutoFit/>
          </a:bodyPr>
          <a:lstStyle/>
          <a:p>
            <a:r>
              <a:rPr lang="en-GB" sz="3400" dirty="0">
                <a:ea typeface="Open Sans" panose="020B0606030504020204" pitchFamily="34" charset="0"/>
                <a:cs typeface="Arial" panose="020B0604020202020204" pitchFamily="34" charset="0"/>
              </a:rPr>
              <a:t>Pre-paid card</a:t>
            </a:r>
          </a:p>
        </p:txBody>
      </p:sp>
      <p:grpSp>
        <p:nvGrpSpPr>
          <p:cNvPr id="18" name="Group 17">
            <a:extLst>
              <a:ext uri="{FF2B5EF4-FFF2-40B4-BE49-F238E27FC236}">
                <a16:creationId xmlns:a16="http://schemas.microsoft.com/office/drawing/2014/main" id="{189EAD4D-A387-500B-1A02-9F3CA2AEBCC4}"/>
              </a:ext>
            </a:extLst>
          </p:cNvPr>
          <p:cNvGrpSpPr/>
          <p:nvPr/>
        </p:nvGrpSpPr>
        <p:grpSpPr>
          <a:xfrm>
            <a:off x="0" y="6239434"/>
            <a:ext cx="12191997" cy="618565"/>
            <a:chOff x="0" y="0"/>
            <a:chExt cx="12192000" cy="6858000"/>
          </a:xfrm>
        </p:grpSpPr>
        <p:sp>
          <p:nvSpPr>
            <p:cNvPr id="19" name="Rectangle 18">
              <a:extLst>
                <a:ext uri="{FF2B5EF4-FFF2-40B4-BE49-F238E27FC236}">
                  <a16:creationId xmlns:a16="http://schemas.microsoft.com/office/drawing/2014/main" id="{5B8B8679-6B7C-B068-1947-969F6327FE87}"/>
                </a:ext>
              </a:extLst>
            </p:cNvPr>
            <p:cNvSpPr/>
            <p:nvPr/>
          </p:nvSpPr>
          <p:spPr>
            <a:xfrm>
              <a:off x="0" y="0"/>
              <a:ext cx="12192000"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51D08E8-D964-F83A-582A-EB1CAC6A22EB}"/>
                </a:ext>
              </a:extLst>
            </p:cNvPr>
            <p:cNvGrpSpPr/>
            <p:nvPr/>
          </p:nvGrpSpPr>
          <p:grpSpPr>
            <a:xfrm>
              <a:off x="4529957" y="0"/>
              <a:ext cx="7662043" cy="6858000"/>
              <a:chOff x="4529957" y="0"/>
              <a:chExt cx="7662043" cy="6858000"/>
            </a:xfrm>
          </p:grpSpPr>
          <p:sp>
            <p:nvSpPr>
              <p:cNvPr id="26" name="Parallelogram 25">
                <a:extLst>
                  <a:ext uri="{FF2B5EF4-FFF2-40B4-BE49-F238E27FC236}">
                    <a16:creationId xmlns:a16="http://schemas.microsoft.com/office/drawing/2014/main" id="{B87B901F-0F76-90BB-ED86-DDC10BDC94FE}"/>
                  </a:ext>
                </a:extLst>
              </p:cNvPr>
              <p:cNvSpPr/>
              <p:nvPr/>
            </p:nvSpPr>
            <p:spPr>
              <a:xfrm>
                <a:off x="4529957" y="0"/>
                <a:ext cx="7325711" cy="6858000"/>
              </a:xfrm>
              <a:prstGeom prst="parallelogram">
                <a:avLst>
                  <a:gd name="adj" fmla="val 36207"/>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1123CAE2-E014-3CA6-68F9-9FDB4E1A2FE5}"/>
                  </a:ext>
                </a:extLst>
              </p:cNvPr>
              <p:cNvSpPr/>
              <p:nvPr/>
            </p:nvSpPr>
            <p:spPr>
              <a:xfrm>
                <a:off x="7294179" y="0"/>
                <a:ext cx="4897821"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8" name="Group 27">
            <a:extLst>
              <a:ext uri="{FF2B5EF4-FFF2-40B4-BE49-F238E27FC236}">
                <a16:creationId xmlns:a16="http://schemas.microsoft.com/office/drawing/2014/main" id="{FACCB05E-663B-6A53-08ED-E61FF4512A0A}"/>
              </a:ext>
            </a:extLst>
          </p:cNvPr>
          <p:cNvGrpSpPr/>
          <p:nvPr/>
        </p:nvGrpSpPr>
        <p:grpSpPr>
          <a:xfrm>
            <a:off x="137019" y="6358476"/>
            <a:ext cx="4219142" cy="395869"/>
            <a:chOff x="974693" y="6379619"/>
            <a:chExt cx="4219142" cy="395869"/>
          </a:xfrm>
        </p:grpSpPr>
        <p:sp>
          <p:nvSpPr>
            <p:cNvPr id="29" name="TextBox 28">
              <a:extLst>
                <a:ext uri="{FF2B5EF4-FFF2-40B4-BE49-F238E27FC236}">
                  <a16:creationId xmlns:a16="http://schemas.microsoft.com/office/drawing/2014/main" id="{732B3462-4C66-F29E-6FCE-F4443335F4CF}"/>
                </a:ext>
              </a:extLst>
            </p:cNvPr>
            <p:cNvSpPr txBox="1"/>
            <p:nvPr/>
          </p:nvSpPr>
          <p:spPr>
            <a:xfrm>
              <a:off x="4234017" y="6379619"/>
              <a:ext cx="959818" cy="380480"/>
            </a:xfrm>
            <a:prstGeom prst="rect">
              <a:avLst/>
            </a:prstGeom>
            <a:solidFill>
              <a:schemeClr val="bg1"/>
            </a:solidFill>
          </p:spPr>
          <p:txBody>
            <a:bodyPr wrap="square" lIns="108000" tIns="36000" rIns="108000" bIns="36000" rtlCol="0">
              <a:spAutoFit/>
            </a:bodyPr>
            <a:lstStyle/>
            <a:p>
              <a:r>
                <a:rPr lang="en-US" sz="2000" b="1" dirty="0">
                  <a:solidFill>
                    <a:srgbClr val="00B0F0"/>
                  </a:solidFill>
                </a:rPr>
                <a:t>UNIT 3</a:t>
              </a:r>
            </a:p>
          </p:txBody>
        </p:sp>
        <p:sp>
          <p:nvSpPr>
            <p:cNvPr id="30" name="TextBox 29">
              <a:extLst>
                <a:ext uri="{FF2B5EF4-FFF2-40B4-BE49-F238E27FC236}">
                  <a16:creationId xmlns:a16="http://schemas.microsoft.com/office/drawing/2014/main" id="{9F4BE0D9-5870-012C-ACF4-FE94BBCA9A14}"/>
                </a:ext>
              </a:extLst>
            </p:cNvPr>
            <p:cNvSpPr txBox="1"/>
            <p:nvPr/>
          </p:nvSpPr>
          <p:spPr>
            <a:xfrm>
              <a:off x="974693" y="6379619"/>
              <a:ext cx="3259321" cy="395869"/>
            </a:xfrm>
            <a:prstGeom prst="rect">
              <a:avLst/>
            </a:prstGeom>
            <a:noFill/>
          </p:spPr>
          <p:txBody>
            <a:bodyPr wrap="square" lIns="108000" tIns="36000" rIns="108000" bIns="36000" rtlCol="0">
              <a:spAutoFit/>
            </a:bodyPr>
            <a:lstStyle/>
            <a:p>
              <a:r>
                <a:rPr lang="en-US" sz="2100" b="1" dirty="0">
                  <a:solidFill>
                    <a:schemeClr val="bg1"/>
                  </a:solidFill>
                </a:rPr>
                <a:t>BTEC NATIONAL BUSINESS</a:t>
              </a:r>
            </a:p>
          </p:txBody>
        </p:sp>
      </p:grpSp>
      <p:pic>
        <p:nvPicPr>
          <p:cNvPr id="31" name="Picture 30" descr="Logo&#10;&#10;Description automatically generated">
            <a:extLst>
              <a:ext uri="{FF2B5EF4-FFF2-40B4-BE49-F238E27FC236}">
                <a16:creationId xmlns:a16="http://schemas.microsoft.com/office/drawing/2014/main" id="{04510A1B-EA55-BFD7-15BE-A8599C01C3F8}"/>
              </a:ext>
            </a:extLst>
          </p:cNvPr>
          <p:cNvPicPr>
            <a:picLocks noChangeAspect="1"/>
          </p:cNvPicPr>
          <p:nvPr/>
        </p:nvPicPr>
        <p:blipFill>
          <a:blip r:embed="rId2"/>
          <a:stretch>
            <a:fillRect/>
          </a:stretch>
        </p:blipFill>
        <p:spPr>
          <a:xfrm>
            <a:off x="10643191" y="6348426"/>
            <a:ext cx="1212477" cy="369658"/>
          </a:xfrm>
          <a:prstGeom prst="rect">
            <a:avLst/>
          </a:prstGeom>
        </p:spPr>
      </p:pic>
      <p:pic>
        <p:nvPicPr>
          <p:cNvPr id="32" name="Picture 31" descr="Logo&#10;&#10;Description automatically generated">
            <a:extLst>
              <a:ext uri="{FF2B5EF4-FFF2-40B4-BE49-F238E27FC236}">
                <a16:creationId xmlns:a16="http://schemas.microsoft.com/office/drawing/2014/main" id="{3189B34F-DD9D-9DB5-57E6-3C9450350CB1}"/>
              </a:ext>
            </a:extLst>
          </p:cNvPr>
          <p:cNvPicPr>
            <a:picLocks noChangeAspect="1"/>
          </p:cNvPicPr>
          <p:nvPr/>
        </p:nvPicPr>
        <p:blipFill>
          <a:blip r:embed="rId3"/>
          <a:stretch>
            <a:fillRect/>
          </a:stretch>
        </p:blipFill>
        <p:spPr>
          <a:xfrm>
            <a:off x="4863349" y="6334759"/>
            <a:ext cx="1048717" cy="443302"/>
          </a:xfrm>
          <a:prstGeom prst="rect">
            <a:avLst/>
          </a:prstGeom>
        </p:spPr>
      </p:pic>
    </p:spTree>
    <p:extLst>
      <p:ext uri="{BB962C8B-B14F-4D97-AF65-F5344CB8AC3E}">
        <p14:creationId xmlns:p14="http://schemas.microsoft.com/office/powerpoint/2010/main" val="1126530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0BDB1B3-B89E-4435-8F1F-22BE18FEA06D}"/>
              </a:ext>
            </a:extLst>
          </p:cNvPr>
          <p:cNvSpPr/>
          <p:nvPr/>
        </p:nvSpPr>
        <p:spPr>
          <a:xfrm>
            <a:off x="2067340" y="318002"/>
            <a:ext cx="9687331" cy="1373638"/>
          </a:xfrm>
          <a:prstGeom prst="rect">
            <a:avLst/>
          </a:prstGeom>
          <a:solidFill>
            <a:srgbClr val="049EE6"/>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a:solidFill>
                  <a:srgbClr val="FFFFFF"/>
                </a:solidFill>
                <a:effectLst>
                  <a:outerShdw blurRad="38100" dist="38100" dir="2700000" algn="tl">
                    <a:srgbClr val="000000">
                      <a:alpha val="43137"/>
                    </a:srgbClr>
                  </a:outerShdw>
                </a:effectLst>
              </a:rPr>
              <a:t>GIVE ME 2…</a:t>
            </a:r>
          </a:p>
        </p:txBody>
      </p:sp>
      <p:sp>
        <p:nvSpPr>
          <p:cNvPr id="2" name="Oval 1">
            <a:extLst>
              <a:ext uri="{FF2B5EF4-FFF2-40B4-BE49-F238E27FC236}">
                <a16:creationId xmlns:a16="http://schemas.microsoft.com/office/drawing/2014/main" id="{FCC56FD7-26B7-4147-8F69-A5A0B7F7E00D}"/>
              </a:ext>
            </a:extLst>
          </p:cNvPr>
          <p:cNvSpPr/>
          <p:nvPr/>
        </p:nvSpPr>
        <p:spPr>
          <a:xfrm>
            <a:off x="10246267" y="369707"/>
            <a:ext cx="1242153" cy="124215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descr="A picture containing white, photo, black, plate&#10;&#10;Description automatically generated">
            <a:extLst>
              <a:ext uri="{FF2B5EF4-FFF2-40B4-BE49-F238E27FC236}">
                <a16:creationId xmlns:a16="http://schemas.microsoft.com/office/drawing/2014/main" id="{C3CD86C4-67A5-41A6-9FE2-895D2AC47B02}"/>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287000" y="387877"/>
            <a:ext cx="1176020" cy="1205813"/>
          </a:xfrm>
          <a:prstGeom prst="rect">
            <a:avLst/>
          </a:prstGeom>
        </p:spPr>
      </p:pic>
      <p:pic>
        <p:nvPicPr>
          <p:cNvPr id="8" name="Picture 7">
            <a:extLst>
              <a:ext uri="{FF2B5EF4-FFF2-40B4-BE49-F238E27FC236}">
                <a16:creationId xmlns:a16="http://schemas.microsoft.com/office/drawing/2014/main" id="{5AFF4480-87B5-4EF4-AC22-1D484E7C975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40956" y="360783"/>
            <a:ext cx="68108" cy="1260000"/>
          </a:xfrm>
          <a:prstGeom prst="rect">
            <a:avLst/>
          </a:prstGeom>
        </p:spPr>
      </p:pic>
      <p:sp>
        <p:nvSpPr>
          <p:cNvPr id="22" name="Oval 21">
            <a:extLst>
              <a:ext uri="{FF2B5EF4-FFF2-40B4-BE49-F238E27FC236}">
                <a16:creationId xmlns:a16="http://schemas.microsoft.com/office/drawing/2014/main" id="{58694381-4F67-4FC1-999A-C82F2E0D5296}"/>
              </a:ext>
            </a:extLst>
          </p:cNvPr>
          <p:cNvSpPr/>
          <p:nvPr/>
        </p:nvSpPr>
        <p:spPr>
          <a:xfrm>
            <a:off x="10785010" y="900783"/>
            <a:ext cx="180000" cy="180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Guiton Sketch - Kevin MacLeod">
            <a:hlinkClick r:id="" action="ppaction://media"/>
            <a:extLst>
              <a:ext uri="{FF2B5EF4-FFF2-40B4-BE49-F238E27FC236}">
                <a16:creationId xmlns:a16="http://schemas.microsoft.com/office/drawing/2014/main" id="{F5E0518F-04E9-4971-BDF9-1B536FA79C30}"/>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2378442" y="0"/>
            <a:ext cx="406400" cy="406400"/>
          </a:xfrm>
          <a:prstGeom prst="rect">
            <a:avLst/>
          </a:prstGeom>
        </p:spPr>
      </p:pic>
      <p:sp>
        <p:nvSpPr>
          <p:cNvPr id="12" name="Rectangle 11">
            <a:extLst>
              <a:ext uri="{FF2B5EF4-FFF2-40B4-BE49-F238E27FC236}">
                <a16:creationId xmlns:a16="http://schemas.microsoft.com/office/drawing/2014/main" id="{C62D3902-4253-4323-95FC-CB607C9F74DA}"/>
              </a:ext>
            </a:extLst>
          </p:cNvPr>
          <p:cNvSpPr/>
          <p:nvPr/>
        </p:nvSpPr>
        <p:spPr>
          <a:xfrm>
            <a:off x="2067340" y="2124766"/>
            <a:ext cx="5226835" cy="2790134"/>
          </a:xfrm>
          <a:prstGeom prst="rect">
            <a:avLst/>
          </a:prstGeom>
          <a:solidFill>
            <a:schemeClr val="bg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5400" b="1" dirty="0">
                <a:solidFill>
                  <a:prstClr val="black"/>
                </a:solidFill>
                <a:latin typeface="Calibri" panose="020F0502020204030204"/>
              </a:rPr>
              <a:t>…advantages of using pre-paid cards</a:t>
            </a:r>
            <a:endPar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4" name="Straight Connector 3">
            <a:extLst>
              <a:ext uri="{FF2B5EF4-FFF2-40B4-BE49-F238E27FC236}">
                <a16:creationId xmlns:a16="http://schemas.microsoft.com/office/drawing/2014/main" id="{91388009-A39E-B9F6-E2FD-8E210684E6B5}"/>
              </a:ext>
            </a:extLst>
          </p:cNvPr>
          <p:cNvCxnSpPr/>
          <p:nvPr/>
        </p:nvCxnSpPr>
        <p:spPr>
          <a:xfrm>
            <a:off x="1856961" y="0"/>
            <a:ext cx="0" cy="6239434"/>
          </a:xfrm>
          <a:prstGeom prst="line">
            <a:avLst/>
          </a:prstGeom>
          <a:ln w="127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AB683083-303C-280F-8F9F-DA34265BFD2E}"/>
              </a:ext>
            </a:extLst>
          </p:cNvPr>
          <p:cNvGrpSpPr/>
          <p:nvPr/>
        </p:nvGrpSpPr>
        <p:grpSpPr>
          <a:xfrm>
            <a:off x="0" y="6239434"/>
            <a:ext cx="12191997" cy="618565"/>
            <a:chOff x="0" y="0"/>
            <a:chExt cx="12192000" cy="6858000"/>
          </a:xfrm>
        </p:grpSpPr>
        <p:sp>
          <p:nvSpPr>
            <p:cNvPr id="20" name="Rectangle 19">
              <a:extLst>
                <a:ext uri="{FF2B5EF4-FFF2-40B4-BE49-F238E27FC236}">
                  <a16:creationId xmlns:a16="http://schemas.microsoft.com/office/drawing/2014/main" id="{7D9966F3-3C77-6441-6CF4-B1DAE6C07380}"/>
                </a:ext>
              </a:extLst>
            </p:cNvPr>
            <p:cNvSpPr/>
            <p:nvPr/>
          </p:nvSpPr>
          <p:spPr>
            <a:xfrm>
              <a:off x="0" y="0"/>
              <a:ext cx="12192000"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E3D23E91-3AD8-8B7E-6D39-66F7CC591755}"/>
                </a:ext>
              </a:extLst>
            </p:cNvPr>
            <p:cNvGrpSpPr/>
            <p:nvPr/>
          </p:nvGrpSpPr>
          <p:grpSpPr>
            <a:xfrm>
              <a:off x="4529957" y="0"/>
              <a:ext cx="7662043" cy="6858000"/>
              <a:chOff x="4529957" y="0"/>
              <a:chExt cx="7662043" cy="6858000"/>
            </a:xfrm>
          </p:grpSpPr>
          <p:sp>
            <p:nvSpPr>
              <p:cNvPr id="23" name="Parallelogram 22">
                <a:extLst>
                  <a:ext uri="{FF2B5EF4-FFF2-40B4-BE49-F238E27FC236}">
                    <a16:creationId xmlns:a16="http://schemas.microsoft.com/office/drawing/2014/main" id="{5129DC86-03C8-2A6D-B8BB-AC43C549A138}"/>
                  </a:ext>
                </a:extLst>
              </p:cNvPr>
              <p:cNvSpPr/>
              <p:nvPr/>
            </p:nvSpPr>
            <p:spPr>
              <a:xfrm>
                <a:off x="4529957" y="0"/>
                <a:ext cx="7325711" cy="6858000"/>
              </a:xfrm>
              <a:prstGeom prst="parallelogram">
                <a:avLst>
                  <a:gd name="adj" fmla="val 36207"/>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041030C3-D4D1-CC2F-D9A4-F5847421534E}"/>
                  </a:ext>
                </a:extLst>
              </p:cNvPr>
              <p:cNvSpPr/>
              <p:nvPr/>
            </p:nvSpPr>
            <p:spPr>
              <a:xfrm>
                <a:off x="7294179" y="0"/>
                <a:ext cx="4897821"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5" name="Group 24">
            <a:extLst>
              <a:ext uri="{FF2B5EF4-FFF2-40B4-BE49-F238E27FC236}">
                <a16:creationId xmlns:a16="http://schemas.microsoft.com/office/drawing/2014/main" id="{579A29AE-B4C7-1C70-8073-490B4E486CEE}"/>
              </a:ext>
            </a:extLst>
          </p:cNvPr>
          <p:cNvGrpSpPr/>
          <p:nvPr/>
        </p:nvGrpSpPr>
        <p:grpSpPr>
          <a:xfrm>
            <a:off x="137019" y="6358476"/>
            <a:ext cx="4219142" cy="395869"/>
            <a:chOff x="974693" y="6379619"/>
            <a:chExt cx="4219142" cy="395869"/>
          </a:xfrm>
        </p:grpSpPr>
        <p:sp>
          <p:nvSpPr>
            <p:cNvPr id="26" name="TextBox 25">
              <a:extLst>
                <a:ext uri="{FF2B5EF4-FFF2-40B4-BE49-F238E27FC236}">
                  <a16:creationId xmlns:a16="http://schemas.microsoft.com/office/drawing/2014/main" id="{A24A027F-BE5A-8F8A-29B6-18433045DB60}"/>
                </a:ext>
              </a:extLst>
            </p:cNvPr>
            <p:cNvSpPr txBox="1"/>
            <p:nvPr/>
          </p:nvSpPr>
          <p:spPr>
            <a:xfrm>
              <a:off x="4234017" y="6379619"/>
              <a:ext cx="959818" cy="380480"/>
            </a:xfrm>
            <a:prstGeom prst="rect">
              <a:avLst/>
            </a:prstGeom>
            <a:solidFill>
              <a:schemeClr val="bg1"/>
            </a:solidFill>
          </p:spPr>
          <p:txBody>
            <a:bodyPr wrap="square" lIns="108000" tIns="36000" rIns="108000" bIns="36000" rtlCol="0">
              <a:spAutoFit/>
            </a:bodyPr>
            <a:lstStyle/>
            <a:p>
              <a:r>
                <a:rPr lang="en-US" sz="2000" b="1" dirty="0">
                  <a:solidFill>
                    <a:srgbClr val="00B0F0"/>
                  </a:solidFill>
                </a:rPr>
                <a:t>UNIT 3</a:t>
              </a:r>
            </a:p>
          </p:txBody>
        </p:sp>
        <p:sp>
          <p:nvSpPr>
            <p:cNvPr id="27" name="TextBox 26">
              <a:extLst>
                <a:ext uri="{FF2B5EF4-FFF2-40B4-BE49-F238E27FC236}">
                  <a16:creationId xmlns:a16="http://schemas.microsoft.com/office/drawing/2014/main" id="{70E2CBBE-3A58-841D-3CAB-372E4E4E7233}"/>
                </a:ext>
              </a:extLst>
            </p:cNvPr>
            <p:cNvSpPr txBox="1"/>
            <p:nvPr/>
          </p:nvSpPr>
          <p:spPr>
            <a:xfrm>
              <a:off x="974693" y="6379619"/>
              <a:ext cx="3259321" cy="395869"/>
            </a:xfrm>
            <a:prstGeom prst="rect">
              <a:avLst/>
            </a:prstGeom>
            <a:noFill/>
          </p:spPr>
          <p:txBody>
            <a:bodyPr wrap="square" lIns="108000" tIns="36000" rIns="108000" bIns="36000" rtlCol="0">
              <a:spAutoFit/>
            </a:bodyPr>
            <a:lstStyle/>
            <a:p>
              <a:r>
                <a:rPr lang="en-US" sz="2100" b="1" dirty="0">
                  <a:solidFill>
                    <a:schemeClr val="bg1"/>
                  </a:solidFill>
                </a:rPr>
                <a:t>BTEC NATIONAL BUSINESS</a:t>
              </a:r>
            </a:p>
          </p:txBody>
        </p:sp>
      </p:grpSp>
      <p:pic>
        <p:nvPicPr>
          <p:cNvPr id="28" name="Picture 27" descr="Logo&#10;&#10;Description automatically generated">
            <a:extLst>
              <a:ext uri="{FF2B5EF4-FFF2-40B4-BE49-F238E27FC236}">
                <a16:creationId xmlns:a16="http://schemas.microsoft.com/office/drawing/2014/main" id="{84275F50-52B4-0642-9C59-36AF10530A78}"/>
              </a:ext>
            </a:extLst>
          </p:cNvPr>
          <p:cNvPicPr>
            <a:picLocks noChangeAspect="1"/>
          </p:cNvPicPr>
          <p:nvPr/>
        </p:nvPicPr>
        <p:blipFill>
          <a:blip r:embed="rId7"/>
          <a:stretch>
            <a:fillRect/>
          </a:stretch>
        </p:blipFill>
        <p:spPr>
          <a:xfrm>
            <a:off x="10643191" y="6348426"/>
            <a:ext cx="1212477" cy="369658"/>
          </a:xfrm>
          <a:prstGeom prst="rect">
            <a:avLst/>
          </a:prstGeom>
        </p:spPr>
      </p:pic>
      <p:pic>
        <p:nvPicPr>
          <p:cNvPr id="29" name="Picture 28" descr="Logo&#10;&#10;Description automatically generated">
            <a:extLst>
              <a:ext uri="{FF2B5EF4-FFF2-40B4-BE49-F238E27FC236}">
                <a16:creationId xmlns:a16="http://schemas.microsoft.com/office/drawing/2014/main" id="{9C9B3438-9508-AC4E-25DD-CE64A8801297}"/>
              </a:ext>
            </a:extLst>
          </p:cNvPr>
          <p:cNvPicPr>
            <a:picLocks noChangeAspect="1"/>
          </p:cNvPicPr>
          <p:nvPr/>
        </p:nvPicPr>
        <p:blipFill>
          <a:blip r:embed="rId8"/>
          <a:stretch>
            <a:fillRect/>
          </a:stretch>
        </p:blipFill>
        <p:spPr>
          <a:xfrm>
            <a:off x="4863349" y="6334759"/>
            <a:ext cx="1048717" cy="443302"/>
          </a:xfrm>
          <a:prstGeom prst="rect">
            <a:avLst/>
          </a:prstGeom>
        </p:spPr>
      </p:pic>
      <p:pic>
        <p:nvPicPr>
          <p:cNvPr id="1028" name="Picture 4">
            <a:extLst>
              <a:ext uri="{FF2B5EF4-FFF2-40B4-BE49-F238E27FC236}">
                <a16:creationId xmlns:a16="http://schemas.microsoft.com/office/drawing/2014/main" id="{C41FC575-6136-FCB9-6D06-8732F098F10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04553" y="2106596"/>
            <a:ext cx="2528439" cy="156447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1F271FAE-3DEA-1543-0B6C-AB4D0729F41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882143" y="3239064"/>
            <a:ext cx="2700245" cy="1704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7214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10800000">
                                      <p:cBhvr>
                                        <p:cTn id="6" dur="34000" fill="hold"/>
                                        <p:tgtEl>
                                          <p:spTgt spid="8"/>
                                        </p:tgtEl>
                                        <p:attrNameLst>
                                          <p:attrName>r</p:attrName>
                                        </p:attrNameLst>
                                      </p:cBhvr>
                                    </p:animRot>
                                  </p:childTnLst>
                                </p:cTn>
                              </p:par>
                              <p:par>
                                <p:cTn id="7" presetID="1" presetClass="mediacall" presetSubtype="0" fill="hold" nodeType="withEffect">
                                  <p:stCondLst>
                                    <p:cond delay="0"/>
                                  </p:stCondLst>
                                  <p:childTnLst>
                                    <p:cmd type="call" cmd="playFrom(0.0)">
                                      <p:cBhvr>
                                        <p:cTn id="8" dur="34089"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9" fill="hold" display="0">
                  <p:stCondLst>
                    <p:cond delay="indefinite"/>
                  </p:stCondLst>
                  <p:endCondLst>
                    <p:cond evt="onStopAudio" delay="0">
                      <p:tgtEl>
                        <p:sldTgt/>
                      </p:tgtEl>
                    </p:cond>
                    <p:cond evt="onNext" delay="0">
                      <p:tgtEl>
                        <p:sldTgt/>
                      </p:tgtEl>
                    </p:cond>
                  </p:endCondLst>
                </p:cTn>
                <p:tgtEl>
                  <p:spTgt spid="3"/>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21E158A1A8BD744A9E5525C8B2767ED" ma:contentTypeVersion="15" ma:contentTypeDescription="Create a new document." ma:contentTypeScope="" ma:versionID="9204a0fa692482370b15366ac71e661f">
  <xsd:schema xmlns:xsd="http://www.w3.org/2001/XMLSchema" xmlns:xs="http://www.w3.org/2001/XMLSchema" xmlns:p="http://schemas.microsoft.com/office/2006/metadata/properties" xmlns:ns2="29c7b17c-3d42-4142-9d9d-8383e9f3041e" xmlns:ns3="c9bd829e-d24e-4e08-a8be-902b0855aaef" targetNamespace="http://schemas.microsoft.com/office/2006/metadata/properties" ma:root="true" ma:fieldsID="5ba1bcadb23c5718f5e6b70eb691c30a" ns2:_="" ns3:_="">
    <xsd:import namespace="29c7b17c-3d42-4142-9d9d-8383e9f3041e"/>
    <xsd:import namespace="c9bd829e-d24e-4e08-a8be-902b0855aae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SearchPropertie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c7b17c-3d42-4142-9d9d-8383e9f3041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afc6e421-0895-41c1-badf-596bff0fe74d"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9bd829e-d24e-4e08-a8be-902b0855aae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8de8aa0f-d2e9-410e-8087-7ac2d14650a7}" ma:internalName="TaxCatchAll" ma:showField="CatchAllData" ma:web="c9bd829e-d24e-4e08-a8be-902b0855aae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9c7b17c-3d42-4142-9d9d-8383e9f3041e">
      <Terms xmlns="http://schemas.microsoft.com/office/infopath/2007/PartnerControls"/>
    </lcf76f155ced4ddcb4097134ff3c332f>
    <TaxCatchAll xmlns="c9bd829e-d24e-4e08-a8be-902b0855aaef" xsi:nil="true"/>
  </documentManagement>
</p:properties>
</file>

<file path=customXml/itemProps1.xml><?xml version="1.0" encoding="utf-8"?>
<ds:datastoreItem xmlns:ds="http://schemas.openxmlformats.org/officeDocument/2006/customXml" ds:itemID="{CA990A3A-6C73-4563-8DAA-4267370ACF6E}"/>
</file>

<file path=customXml/itemProps2.xml><?xml version="1.0" encoding="utf-8"?>
<ds:datastoreItem xmlns:ds="http://schemas.openxmlformats.org/officeDocument/2006/customXml" ds:itemID="{7550F205-0DAE-4276-8FA2-9F19DFAD9490}"/>
</file>

<file path=customXml/itemProps3.xml><?xml version="1.0" encoding="utf-8"?>
<ds:datastoreItem xmlns:ds="http://schemas.openxmlformats.org/officeDocument/2006/customXml" ds:itemID="{C35137FF-7389-4EEA-943B-6DB948BC38A3}"/>
</file>

<file path=docProps/app.xml><?xml version="1.0" encoding="utf-8"?>
<Properties xmlns="http://schemas.openxmlformats.org/officeDocument/2006/extended-properties" xmlns:vt="http://schemas.openxmlformats.org/officeDocument/2006/docPropsVTypes">
  <TotalTime>4732</TotalTime>
  <Words>1849</Words>
  <Application>Microsoft Macintosh PowerPoint</Application>
  <PresentationFormat>Widescreen</PresentationFormat>
  <Paragraphs>315</Paragraphs>
  <Slides>39</Slides>
  <Notes>0</Notes>
  <HiddenSlides>0</HiddenSlides>
  <MMClips>14</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39</vt:i4>
      </vt:variant>
    </vt:vector>
  </HeadingPairs>
  <TitlesOfParts>
    <vt:vector size="43"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Jim Riley</dc:creator>
  <cp:lastModifiedBy>Jim Riley</cp:lastModifiedBy>
  <cp:revision>84</cp:revision>
  <dcterms:created xsi:type="dcterms:W3CDTF">2022-05-17T07:12:26Z</dcterms:created>
  <dcterms:modified xsi:type="dcterms:W3CDTF">2023-01-15T17:06:03Z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0x010100F21E158A1A8BD744A9E5525C8B2767ED</vt:lpwstr>
  </property>
</Properties>
</file>