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70" r:id="rId3"/>
    <p:sldId id="271" r:id="rId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12" autoAdjust="0"/>
    <p:restoredTop sz="94660"/>
  </p:normalViewPr>
  <p:slideViewPr>
    <p:cSldViewPr snapToGrid="0">
      <p:cViewPr varScale="1">
        <p:scale>
          <a:sx n="128" d="100"/>
          <a:sy n="128" d="100"/>
        </p:scale>
        <p:origin x="19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15/11/2018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924970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15/11/2018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903675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15/11/2018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073008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48F6630-9C17-41FC-AAB3-2FA80D39FE99}" type="datetimeFigureOut">
              <a:rPr lang="en-GB" smtClean="0"/>
              <a:t>15/11/2018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405471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8F6630-9C17-41FC-AAB3-2FA80D39FE99}" type="datetimeFigureOut">
              <a:rPr lang="en-GB" smtClean="0"/>
              <a:t>15/11/2018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2884146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48F6630-9C17-41FC-AAB3-2FA80D39FE99}" type="datetimeFigureOut">
              <a:rPr lang="en-GB" smtClean="0"/>
              <a:t>15/11/2018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44869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48F6630-9C17-41FC-AAB3-2FA80D39FE99}" type="datetimeFigureOut">
              <a:rPr lang="en-GB" smtClean="0"/>
              <a:t>15/11/2018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912180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48F6630-9C17-41FC-AAB3-2FA80D39FE99}" type="datetimeFigureOut">
              <a:rPr lang="en-GB" smtClean="0"/>
              <a:t>15/11/2018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1573550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8F6630-9C17-41FC-AAB3-2FA80D39FE99}" type="datetimeFigureOut">
              <a:rPr lang="en-GB" smtClean="0"/>
              <a:t>15/11/2018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392830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8F6630-9C17-41FC-AAB3-2FA80D39FE99}" type="datetimeFigureOut">
              <a:rPr lang="en-GB" smtClean="0"/>
              <a:t>15/11/2018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333892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8F6630-9C17-41FC-AAB3-2FA80D39FE99}" type="datetimeFigureOut">
              <a:rPr lang="en-GB" smtClean="0"/>
              <a:t>15/11/2018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AE52FE7-82BB-4C76-B364-1E32641F8F7F}" type="slidenum">
              <a:rPr lang="en-GB" smtClean="0"/>
              <a:t>‹#›</a:t>
            </a:fld>
            <a:endParaRPr lang="en-GB"/>
          </a:p>
        </p:txBody>
      </p:sp>
    </p:spTree>
    <p:extLst>
      <p:ext uri="{BB962C8B-B14F-4D97-AF65-F5344CB8AC3E}">
        <p14:creationId xmlns:p14="http://schemas.microsoft.com/office/powerpoint/2010/main" val="297895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8F6630-9C17-41FC-AAB3-2FA80D39FE99}" type="datetimeFigureOut">
              <a:rPr lang="en-GB" smtClean="0"/>
              <a:t>15/11/2018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52FE7-82BB-4C76-B364-1E32641F8F7F}" type="slidenum">
              <a:rPr lang="en-GB" smtClean="0"/>
              <a:t>‹#›</a:t>
            </a:fld>
            <a:endParaRPr lang="en-GB"/>
          </a:p>
        </p:txBody>
      </p:sp>
    </p:spTree>
    <p:extLst>
      <p:ext uri="{BB962C8B-B14F-4D97-AF65-F5344CB8AC3E}">
        <p14:creationId xmlns:p14="http://schemas.microsoft.com/office/powerpoint/2010/main" val="3629944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7"/>
          <p:cNvSpPr txBox="1"/>
          <p:nvPr/>
        </p:nvSpPr>
        <p:spPr>
          <a:xfrm>
            <a:off x="1509616" y="0"/>
            <a:ext cx="9286914"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400" b="1" u="sng" dirty="0" smtClean="0"/>
              <a:t>F – COMPLETE STATEMENTS OF COMPREHENSIVE INCOME</a:t>
            </a:r>
            <a:endParaRPr lang="en-GB" sz="1400" b="1" u="sng" dirty="0"/>
          </a:p>
        </p:txBody>
      </p:sp>
      <p:graphicFrame>
        <p:nvGraphicFramePr>
          <p:cNvPr id="4" name="Table 3"/>
          <p:cNvGraphicFramePr>
            <a:graphicFrameLocks noGrp="1"/>
          </p:cNvGraphicFramePr>
          <p:nvPr>
            <p:extLst/>
          </p:nvPr>
        </p:nvGraphicFramePr>
        <p:xfrm>
          <a:off x="77117" y="307777"/>
          <a:ext cx="6037243" cy="2661969"/>
        </p:xfrm>
        <a:graphic>
          <a:graphicData uri="http://schemas.openxmlformats.org/drawingml/2006/table">
            <a:tbl>
              <a:tblPr firstRow="1" bandRow="1">
                <a:tableStyleId>{5C22544A-7EE6-4342-B048-85BDC9FD1C3A}</a:tableStyleId>
              </a:tblPr>
              <a:tblGrid>
                <a:gridCol w="1662863"/>
                <a:gridCol w="4374380"/>
              </a:tblGrid>
              <a:tr h="254049">
                <a:tc gridSpan="2">
                  <a:txBody>
                    <a:bodyPr/>
                    <a:lstStyle/>
                    <a:p>
                      <a:pPr algn="ctr"/>
                      <a:r>
                        <a:rPr lang="en-GB" sz="1000" b="1" kern="1200" dirty="0" smtClean="0">
                          <a:solidFill>
                            <a:schemeClr val="bg1"/>
                          </a:solidFill>
                          <a:effectLst/>
                          <a:latin typeface="+mn-lt"/>
                          <a:ea typeface="+mn-ea"/>
                          <a:cs typeface="+mn-cs"/>
                        </a:rPr>
                        <a:t>COMPLETE STATEMENT OF COMPREHENSIVE INCOME </a:t>
                      </a:r>
                      <a:r>
                        <a:rPr lang="en-GB" sz="1000" b="1" kern="1200" baseline="0" dirty="0" smtClean="0">
                          <a:solidFill>
                            <a:schemeClr val="bg1"/>
                          </a:solidFill>
                          <a:effectLst/>
                          <a:latin typeface="+mn-lt"/>
                          <a:ea typeface="+mn-ea"/>
                          <a:cs typeface="+mn-cs"/>
                        </a:rPr>
                        <a:t>- </a:t>
                      </a:r>
                      <a:r>
                        <a:rPr lang="en-GB" sz="1000" b="1" kern="1200" dirty="0" smtClean="0">
                          <a:solidFill>
                            <a:schemeClr val="bg1"/>
                          </a:solidFill>
                          <a:effectLst/>
                          <a:latin typeface="+mn-lt"/>
                          <a:ea typeface="+mn-ea"/>
                          <a:cs typeface="+mn-cs"/>
                        </a:rPr>
                        <a:t>KEY</a:t>
                      </a:r>
                      <a:r>
                        <a:rPr lang="en-GB" sz="1000" b="1" kern="1200" baseline="0" dirty="0" smtClean="0">
                          <a:solidFill>
                            <a:schemeClr val="bg1"/>
                          </a:solidFill>
                          <a:effectLst/>
                          <a:latin typeface="+mn-lt"/>
                          <a:ea typeface="+mn-ea"/>
                          <a:cs typeface="+mn-cs"/>
                        </a:rPr>
                        <a:t> DEFINITIONS</a:t>
                      </a:r>
                      <a:endParaRPr lang="en-GB" sz="1000" b="1" kern="1200" dirty="0">
                        <a:solidFill>
                          <a:schemeClr val="bg1"/>
                        </a:solidFill>
                        <a:effectLst/>
                        <a:latin typeface="+mn-lt"/>
                        <a:ea typeface="+mn-ea"/>
                        <a:cs typeface="+mn-cs"/>
                      </a:endParaRPr>
                    </a:p>
                  </a:txBody>
                  <a:tcPr>
                    <a:solidFill>
                      <a:schemeClr val="tx1"/>
                    </a:solidFill>
                  </a:tcPr>
                </a:tc>
                <a:tc hMerge="1">
                  <a:txBody>
                    <a:bodyPr/>
                    <a:lstStyle/>
                    <a:p>
                      <a:endParaRPr lang="en-GB"/>
                    </a:p>
                  </a:txBody>
                  <a:tcPr/>
                </a:tc>
              </a:tr>
              <a:tr h="204937">
                <a:tc>
                  <a:txBody>
                    <a:bodyPr/>
                    <a:lstStyle/>
                    <a:p>
                      <a:r>
                        <a:rPr lang="en-GB" sz="1000" b="1" dirty="0" smtClean="0">
                          <a:solidFill>
                            <a:schemeClr val="bg1"/>
                          </a:solidFill>
                        </a:rPr>
                        <a:t>1. STATEMENT OF COMPREHENSIVE INCOME</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Shows</a:t>
                      </a:r>
                      <a:r>
                        <a:rPr lang="en-GB" sz="1000" baseline="0" dirty="0" smtClean="0"/>
                        <a:t> the trading position of the business which is used to calculate gross profit.  It then takes into account all other expenses to calculate the profit or loss for the year.  </a:t>
                      </a:r>
                      <a:endParaRPr lang="en-GB" sz="1000" dirty="0" smtClean="0"/>
                    </a:p>
                  </a:txBody>
                  <a:tcPr/>
                </a:tc>
              </a:tr>
              <a:tr h="237724">
                <a:tc>
                  <a:txBody>
                    <a:bodyPr/>
                    <a:lstStyle/>
                    <a:p>
                      <a:r>
                        <a:rPr lang="en-GB" sz="1000" b="1" dirty="0" smtClean="0">
                          <a:solidFill>
                            <a:schemeClr val="bg1"/>
                          </a:solidFill>
                        </a:rPr>
                        <a:t>2. SALES REVENUE</a:t>
                      </a:r>
                      <a:endParaRPr lang="en-GB" sz="1000" b="1" dirty="0">
                        <a:solidFill>
                          <a:schemeClr val="bg1"/>
                        </a:solidFill>
                      </a:endParaRPr>
                    </a:p>
                  </a:txBody>
                  <a:tcPr>
                    <a:solidFill>
                      <a:schemeClr val="tx1"/>
                    </a:solidFill>
                  </a:tcPr>
                </a:tc>
                <a:tc>
                  <a:txBody>
                    <a:bodyPr/>
                    <a:lstStyle/>
                    <a:p>
                      <a:r>
                        <a:rPr lang="en-GB" sz="1000" dirty="0" smtClean="0"/>
                        <a:t>The money coming into the business through sales </a:t>
                      </a:r>
                    </a:p>
                  </a:txBody>
                  <a:tcPr/>
                </a:tc>
              </a:tr>
              <a:tr h="237724">
                <a:tc>
                  <a:txBody>
                    <a:bodyPr/>
                    <a:lstStyle/>
                    <a:p>
                      <a:r>
                        <a:rPr lang="en-GB" sz="1000" b="1" dirty="0" smtClean="0">
                          <a:solidFill>
                            <a:schemeClr val="bg1"/>
                          </a:solidFill>
                        </a:rPr>
                        <a:t>3. COST OF GOODS SOLD</a:t>
                      </a:r>
                      <a:endParaRPr lang="en-GB" sz="1000" b="1" dirty="0">
                        <a:solidFill>
                          <a:schemeClr val="bg1"/>
                        </a:solidFill>
                      </a:endParaRPr>
                    </a:p>
                  </a:txBody>
                  <a:tcPr>
                    <a:solidFill>
                      <a:schemeClr val="tx1"/>
                    </a:solidFill>
                  </a:tcPr>
                </a:tc>
                <a:tc>
                  <a:txBody>
                    <a:bodyPr/>
                    <a:lstStyle/>
                    <a:p>
                      <a:r>
                        <a:rPr lang="en-GB" sz="1000" dirty="0" smtClean="0"/>
                        <a:t>The actual value of inventory used to generate sales (direct costs)</a:t>
                      </a:r>
                    </a:p>
                  </a:txBody>
                  <a:tcPr/>
                </a:tc>
              </a:tr>
              <a:tr h="202079">
                <a:tc>
                  <a:txBody>
                    <a:bodyPr/>
                    <a:lstStyle/>
                    <a:p>
                      <a:r>
                        <a:rPr lang="en-GB" sz="1000" b="1" dirty="0" smtClean="0">
                          <a:solidFill>
                            <a:schemeClr val="bg1"/>
                          </a:solidFill>
                        </a:rPr>
                        <a:t>4. OPENING</a:t>
                      </a:r>
                      <a:r>
                        <a:rPr lang="en-GB" sz="1000" b="1" baseline="0" dirty="0" smtClean="0">
                          <a:solidFill>
                            <a:schemeClr val="bg1"/>
                          </a:solidFill>
                        </a:rPr>
                        <a:t> INVENTORY </a:t>
                      </a:r>
                      <a:endParaRPr lang="en-GB" sz="1000" b="1" dirty="0">
                        <a:solidFill>
                          <a:schemeClr val="bg1"/>
                        </a:solidFill>
                      </a:endParaRPr>
                    </a:p>
                  </a:txBody>
                  <a:tcPr>
                    <a:solidFill>
                      <a:schemeClr val="tx1"/>
                    </a:solidFill>
                  </a:tcPr>
                </a:tc>
                <a:tc>
                  <a:txBody>
                    <a:bodyPr/>
                    <a:lstStyle/>
                    <a:p>
                      <a:r>
                        <a:rPr lang="en-GB" sz="1000" dirty="0" smtClean="0"/>
                        <a:t>The value of inventory in a business at the start of a financial year</a:t>
                      </a:r>
                    </a:p>
                  </a:txBody>
                  <a:tcPr/>
                </a:tc>
              </a:tr>
              <a:tr h="202079">
                <a:tc>
                  <a:txBody>
                    <a:bodyPr/>
                    <a:lstStyle/>
                    <a:p>
                      <a:r>
                        <a:rPr lang="en-GB" sz="1000" b="1" dirty="0" smtClean="0">
                          <a:solidFill>
                            <a:schemeClr val="bg1"/>
                          </a:solidFill>
                        </a:rPr>
                        <a:t>5. CLOSING INVENTORY</a:t>
                      </a:r>
                      <a:endParaRPr lang="en-GB" sz="1000" b="1" dirty="0">
                        <a:solidFill>
                          <a:schemeClr val="bg1"/>
                        </a:solidFill>
                      </a:endParaRPr>
                    </a:p>
                  </a:txBody>
                  <a:tcPr>
                    <a:solidFill>
                      <a:schemeClr val="tx1"/>
                    </a:solidFill>
                  </a:tcPr>
                </a:tc>
                <a:tc>
                  <a:txBody>
                    <a:bodyPr/>
                    <a:lstStyle/>
                    <a:p>
                      <a:r>
                        <a:rPr lang="en-GB" sz="1000" dirty="0" smtClean="0"/>
                        <a:t>The value of inventory at the end of a financial year</a:t>
                      </a:r>
                    </a:p>
                  </a:txBody>
                  <a:tcPr/>
                </a:tc>
              </a:tr>
              <a:tr h="202079">
                <a:tc>
                  <a:txBody>
                    <a:bodyPr/>
                    <a:lstStyle/>
                    <a:p>
                      <a:r>
                        <a:rPr lang="en-GB" sz="1000" b="1" dirty="0" smtClean="0">
                          <a:solidFill>
                            <a:schemeClr val="bg1"/>
                          </a:solidFill>
                        </a:rPr>
                        <a:t>6. GROSS PROFIT</a:t>
                      </a:r>
                      <a:endParaRPr lang="en-GB" sz="1000" b="1" dirty="0">
                        <a:solidFill>
                          <a:schemeClr val="bg1"/>
                        </a:solidFill>
                      </a:endParaRPr>
                    </a:p>
                  </a:txBody>
                  <a:tcPr>
                    <a:solidFill>
                      <a:schemeClr val="tx1"/>
                    </a:solidFill>
                  </a:tcPr>
                </a:tc>
                <a:tc>
                  <a:txBody>
                    <a:bodyPr/>
                    <a:lstStyle/>
                    <a:p>
                      <a:r>
                        <a:rPr lang="en-GB" sz="1000" dirty="0" smtClean="0"/>
                        <a:t>The amount of money left after the cost of goods sold has been deducted</a:t>
                      </a:r>
                      <a:r>
                        <a:rPr lang="en-GB" sz="1000" baseline="0" dirty="0" smtClean="0"/>
                        <a:t> from sales revenue.  However, this is not final (net) profit due to expenses. </a:t>
                      </a:r>
                      <a:endParaRPr lang="en-GB" sz="1000" dirty="0" smtClean="0"/>
                    </a:p>
                  </a:txBody>
                  <a:tcPr/>
                </a:tc>
              </a:tr>
              <a:tr h="202079">
                <a:tc>
                  <a:txBody>
                    <a:bodyPr/>
                    <a:lstStyle/>
                    <a:p>
                      <a:r>
                        <a:rPr lang="en-GB" sz="1000" b="1" dirty="0" smtClean="0">
                          <a:solidFill>
                            <a:schemeClr val="bg1"/>
                          </a:solidFill>
                        </a:rPr>
                        <a:t>7. EXPENSES </a:t>
                      </a:r>
                      <a:endParaRPr lang="en-GB" sz="1000" b="1" dirty="0">
                        <a:solidFill>
                          <a:schemeClr val="bg1"/>
                        </a:solidFill>
                      </a:endParaRPr>
                    </a:p>
                  </a:txBody>
                  <a:tcPr>
                    <a:solidFill>
                      <a:schemeClr val="tx1"/>
                    </a:solidFill>
                  </a:tcPr>
                </a:tc>
                <a:tc>
                  <a:txBody>
                    <a:bodyPr/>
                    <a:lstStyle/>
                    <a:p>
                      <a:r>
                        <a:rPr lang="en-GB" sz="1000" dirty="0" smtClean="0"/>
                        <a:t>The</a:t>
                      </a:r>
                      <a:r>
                        <a:rPr lang="en-GB" sz="1000" baseline="0" dirty="0" smtClean="0"/>
                        <a:t> money spent on indirect costs, such as rent, wages, telephone &amp; postage. </a:t>
                      </a:r>
                      <a:endParaRPr lang="en-GB" sz="1000" dirty="0" smtClean="0"/>
                    </a:p>
                  </a:txBody>
                  <a:tcPr/>
                </a:tc>
              </a:tr>
              <a:tr h="202079">
                <a:tc>
                  <a:txBody>
                    <a:bodyPr/>
                    <a:lstStyle/>
                    <a:p>
                      <a:r>
                        <a:rPr lang="en-GB" sz="1000" b="1" dirty="0" smtClean="0">
                          <a:solidFill>
                            <a:schemeClr val="bg1"/>
                          </a:solidFill>
                        </a:rPr>
                        <a:t>8. NET PROFIT</a:t>
                      </a:r>
                      <a:endParaRPr lang="en-GB" sz="1000" b="1" dirty="0">
                        <a:solidFill>
                          <a:schemeClr val="bg1"/>
                        </a:solidFill>
                      </a:endParaRPr>
                    </a:p>
                  </a:txBody>
                  <a:tcPr>
                    <a:solidFill>
                      <a:schemeClr val="tx1"/>
                    </a:solidFill>
                  </a:tcPr>
                </a:tc>
                <a:tc>
                  <a:txBody>
                    <a:bodyPr/>
                    <a:lstStyle/>
                    <a:p>
                      <a:r>
                        <a:rPr lang="en-GB" sz="1000" dirty="0" smtClean="0"/>
                        <a:t>The profit left after all cost have been deducted. </a:t>
                      </a:r>
                    </a:p>
                  </a:txBody>
                  <a:tcPr/>
                </a:tc>
              </a:tr>
            </a:tbl>
          </a:graphicData>
        </a:graphic>
      </p:graphicFrame>
      <p:graphicFrame>
        <p:nvGraphicFramePr>
          <p:cNvPr id="5" name="Table 4"/>
          <p:cNvGraphicFramePr>
            <a:graphicFrameLocks noGrp="1"/>
          </p:cNvGraphicFramePr>
          <p:nvPr>
            <p:extLst/>
          </p:nvPr>
        </p:nvGraphicFramePr>
        <p:xfrm>
          <a:off x="88136" y="2973859"/>
          <a:ext cx="6037242" cy="1371600"/>
        </p:xfrm>
        <a:graphic>
          <a:graphicData uri="http://schemas.openxmlformats.org/drawingml/2006/table">
            <a:tbl>
              <a:tblPr firstRow="1" bandRow="1">
                <a:tableStyleId>{5C22544A-7EE6-4342-B048-85BDC9FD1C3A}</a:tableStyleId>
              </a:tblPr>
              <a:tblGrid>
                <a:gridCol w="1850833"/>
                <a:gridCol w="4186409"/>
              </a:tblGrid>
              <a:tr h="155627">
                <a:tc gridSpan="2">
                  <a:txBody>
                    <a:bodyPr/>
                    <a:lstStyle/>
                    <a:p>
                      <a:pPr algn="ctr"/>
                      <a:r>
                        <a:rPr lang="en-GB" sz="1000" b="1" kern="1200" dirty="0" smtClean="0">
                          <a:solidFill>
                            <a:schemeClr val="bg1"/>
                          </a:solidFill>
                          <a:effectLst/>
                          <a:latin typeface="+mn-lt"/>
                          <a:ea typeface="+mn-ea"/>
                          <a:cs typeface="+mn-cs"/>
                        </a:rPr>
                        <a:t>KEY CALCULATIONS</a:t>
                      </a:r>
                      <a:endParaRPr lang="en-GB" sz="1000" b="1" kern="1200" dirty="0">
                        <a:solidFill>
                          <a:schemeClr val="bg1"/>
                        </a:solidFill>
                        <a:effectLst/>
                        <a:latin typeface="+mn-lt"/>
                        <a:ea typeface="+mn-ea"/>
                        <a:cs typeface="+mn-cs"/>
                      </a:endParaRPr>
                    </a:p>
                  </a:txBody>
                  <a:tcPr>
                    <a:solidFill>
                      <a:schemeClr val="tx1"/>
                    </a:solidFill>
                  </a:tcPr>
                </a:tc>
                <a:tc hMerge="1">
                  <a:txBody>
                    <a:bodyPr/>
                    <a:lstStyle/>
                    <a:p>
                      <a:endParaRPr lang="en-GB"/>
                    </a:p>
                  </a:txBody>
                  <a:tcPr/>
                </a:tc>
              </a:tr>
              <a:tr h="204937">
                <a:tc>
                  <a:txBody>
                    <a:bodyPr/>
                    <a:lstStyle/>
                    <a:p>
                      <a:r>
                        <a:rPr lang="en-GB" sz="1000" b="1" dirty="0" smtClean="0">
                          <a:solidFill>
                            <a:schemeClr val="bg1"/>
                          </a:solidFill>
                        </a:rPr>
                        <a:t>1.</a:t>
                      </a:r>
                      <a:r>
                        <a:rPr lang="en-GB" sz="1000" b="1" baseline="0" dirty="0" smtClean="0">
                          <a:solidFill>
                            <a:schemeClr val="bg1"/>
                          </a:solidFill>
                        </a:rPr>
                        <a:t> </a:t>
                      </a:r>
                      <a:r>
                        <a:rPr lang="en-GB" sz="1000" b="1" dirty="0" smtClean="0">
                          <a:solidFill>
                            <a:schemeClr val="bg1"/>
                          </a:solidFill>
                        </a:rPr>
                        <a:t>SALES</a:t>
                      </a:r>
                      <a:r>
                        <a:rPr lang="en-GB" sz="1000" b="1" baseline="0" dirty="0" smtClean="0">
                          <a:solidFill>
                            <a:schemeClr val="bg1"/>
                          </a:solidFill>
                        </a:rPr>
                        <a:t> </a:t>
                      </a:r>
                      <a:r>
                        <a:rPr lang="en-GB" sz="1000" b="1" dirty="0" smtClean="0">
                          <a:solidFill>
                            <a:schemeClr val="bg1"/>
                          </a:solidFill>
                        </a:rPr>
                        <a:t>REVENUE</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 PRICE X</a:t>
                      </a:r>
                      <a:r>
                        <a:rPr lang="en-GB" sz="1000" baseline="0" dirty="0" smtClean="0"/>
                        <a:t> QUANTITY SOLD</a:t>
                      </a:r>
                      <a:endParaRPr lang="en-GB" sz="1000" dirty="0" smtClean="0"/>
                    </a:p>
                  </a:txBody>
                  <a:tcPr/>
                </a:tc>
              </a:tr>
              <a:tr h="204937">
                <a:tc>
                  <a:txBody>
                    <a:bodyPr/>
                    <a:lstStyle/>
                    <a:p>
                      <a:r>
                        <a:rPr lang="en-GB" sz="1000" b="1" dirty="0" smtClean="0">
                          <a:solidFill>
                            <a:schemeClr val="bg1"/>
                          </a:solidFill>
                        </a:rPr>
                        <a:t>2. COST</a:t>
                      </a:r>
                      <a:r>
                        <a:rPr lang="en-GB" sz="1000" b="1" baseline="0" dirty="0" smtClean="0">
                          <a:solidFill>
                            <a:schemeClr val="bg1"/>
                          </a:solidFill>
                        </a:rPr>
                        <a:t> OF GOODS SOLD </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 OPENING INVENTORIES + PURCHASES – CLOSING INVENTORIES</a:t>
                      </a:r>
                    </a:p>
                  </a:txBody>
                  <a:tcPr/>
                </a:tc>
              </a:tr>
              <a:tr h="219075">
                <a:tc>
                  <a:txBody>
                    <a:bodyPr/>
                    <a:lstStyle/>
                    <a:p>
                      <a:r>
                        <a:rPr lang="en-GB" sz="1000" b="1" dirty="0" smtClean="0">
                          <a:solidFill>
                            <a:schemeClr val="bg1"/>
                          </a:solidFill>
                        </a:rPr>
                        <a:t>3. GROSS PROFIT </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effectLst/>
                          <a:latin typeface="+mn-lt"/>
                          <a:ea typeface="+mn-ea"/>
                          <a:cs typeface="+mn-cs"/>
                        </a:rPr>
                        <a:t>=</a:t>
                      </a:r>
                      <a:r>
                        <a:rPr lang="en-GB" sz="1000" kern="1200" baseline="0" dirty="0" smtClean="0">
                          <a:solidFill>
                            <a:schemeClr val="dk1"/>
                          </a:solidFill>
                          <a:effectLst/>
                          <a:latin typeface="+mn-lt"/>
                          <a:ea typeface="+mn-ea"/>
                          <a:cs typeface="+mn-cs"/>
                        </a:rPr>
                        <a:t> </a:t>
                      </a:r>
                      <a:r>
                        <a:rPr lang="en-GB" sz="1000" kern="1200" dirty="0" smtClean="0">
                          <a:solidFill>
                            <a:schemeClr val="dk1"/>
                          </a:solidFill>
                          <a:effectLst/>
                          <a:latin typeface="+mn-lt"/>
                          <a:ea typeface="+mn-ea"/>
                          <a:cs typeface="+mn-cs"/>
                        </a:rPr>
                        <a:t>SALES REVENUE</a:t>
                      </a:r>
                      <a:r>
                        <a:rPr lang="en-GB" sz="1000" kern="1200" baseline="0" dirty="0" smtClean="0">
                          <a:solidFill>
                            <a:schemeClr val="dk1"/>
                          </a:solidFill>
                          <a:effectLst/>
                          <a:latin typeface="+mn-lt"/>
                          <a:ea typeface="+mn-ea"/>
                          <a:cs typeface="+mn-cs"/>
                        </a:rPr>
                        <a:t> – COST OF GOODS SOLD</a:t>
                      </a:r>
                      <a:endParaRPr lang="en-GB" sz="1000" kern="1200" dirty="0" smtClean="0">
                        <a:solidFill>
                          <a:schemeClr val="dk1"/>
                        </a:solidFill>
                        <a:effectLst/>
                        <a:latin typeface="+mn-lt"/>
                        <a:ea typeface="+mn-ea"/>
                        <a:cs typeface="+mn-cs"/>
                      </a:endParaRPr>
                    </a:p>
                  </a:txBody>
                  <a:tcPr/>
                </a:tc>
              </a:tr>
              <a:tr h="237724">
                <a:tc>
                  <a:txBody>
                    <a:bodyPr/>
                    <a:lstStyle/>
                    <a:p>
                      <a:r>
                        <a:rPr lang="en-GB" sz="1000" b="1" dirty="0" smtClean="0">
                          <a:solidFill>
                            <a:schemeClr val="bg1"/>
                          </a:solidFill>
                        </a:rPr>
                        <a:t>4. PROFIT OR LOSS FOR THE YEAR</a:t>
                      </a:r>
                      <a:endParaRPr lang="en-GB" sz="1000" b="1" dirty="0">
                        <a:solidFill>
                          <a:schemeClr val="bg1"/>
                        </a:solidFill>
                      </a:endParaRPr>
                    </a:p>
                  </a:txBody>
                  <a:tcPr>
                    <a:solidFill>
                      <a:schemeClr val="tx1"/>
                    </a:solidFill>
                  </a:tcPr>
                </a:tc>
                <a:tc>
                  <a:txBody>
                    <a:bodyPr/>
                    <a:lstStyle/>
                    <a:p>
                      <a:r>
                        <a:rPr lang="en-GB" sz="1000" dirty="0" smtClean="0"/>
                        <a:t>= GROSS</a:t>
                      </a:r>
                      <a:r>
                        <a:rPr lang="en-GB" sz="1000" baseline="0" dirty="0" smtClean="0"/>
                        <a:t> PROFIT – EXPENSES + OTHER INCOME</a:t>
                      </a:r>
                      <a:endParaRPr lang="en-GB" sz="1000" dirty="0" smtClean="0"/>
                    </a:p>
                  </a:txBody>
                  <a:tcPr/>
                </a:tc>
              </a:tr>
            </a:tbl>
          </a:graphicData>
        </a:graphic>
      </p:graphicFrame>
      <p:graphicFrame>
        <p:nvGraphicFramePr>
          <p:cNvPr id="7" name="Table 6"/>
          <p:cNvGraphicFramePr>
            <a:graphicFrameLocks noGrp="1"/>
          </p:cNvGraphicFramePr>
          <p:nvPr>
            <p:extLst/>
          </p:nvPr>
        </p:nvGraphicFramePr>
        <p:xfrm>
          <a:off x="88135" y="4373002"/>
          <a:ext cx="6037242" cy="2038816"/>
        </p:xfrm>
        <a:graphic>
          <a:graphicData uri="http://schemas.openxmlformats.org/drawingml/2006/table">
            <a:tbl>
              <a:tblPr firstRow="1" firstCol="1" lastRow="1" lastCol="1" bandRow="1" bandCol="1">
                <a:tableStyleId>{5C22544A-7EE6-4342-B048-85BDC9FD1C3A}</a:tableStyleId>
              </a:tblPr>
              <a:tblGrid>
                <a:gridCol w="1530792"/>
                <a:gridCol w="1126282"/>
                <a:gridCol w="1126282"/>
                <a:gridCol w="1126943"/>
                <a:gridCol w="1126943"/>
              </a:tblGrid>
              <a:tr h="210016">
                <a:tc>
                  <a:txBody>
                    <a:bodyPr/>
                    <a:lstStyle/>
                    <a:p>
                      <a:pPr>
                        <a:spcAft>
                          <a:spcPts val="0"/>
                        </a:spcAft>
                      </a:pPr>
                      <a:r>
                        <a:rPr lang="en-GB" sz="1200" dirty="0">
                          <a:solidFill>
                            <a:schemeClr val="tx1"/>
                          </a:solidFill>
                          <a:effectLst/>
                        </a:rPr>
                        <a:t> </a:t>
                      </a:r>
                      <a:r>
                        <a:rPr lang="en-GB" sz="1200" dirty="0" smtClean="0">
                          <a:solidFill>
                            <a:schemeClr val="tx1"/>
                          </a:solidFill>
                          <a:effectLst/>
                        </a:rPr>
                        <a:t>INCOME</a:t>
                      </a:r>
                      <a:r>
                        <a:rPr lang="en-GB" sz="1200" baseline="0" dirty="0" smtClean="0">
                          <a:solidFill>
                            <a:schemeClr val="tx1"/>
                          </a:solidFill>
                          <a:effectLst/>
                        </a:rPr>
                        <a:t> POSITION</a:t>
                      </a:r>
                      <a:endParaRPr lang="en-GB"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gridSpan="2">
                  <a:txBody>
                    <a:bodyPr/>
                    <a:lstStyle/>
                    <a:p>
                      <a:pPr algn="ctr">
                        <a:spcAft>
                          <a:spcPts val="0"/>
                        </a:spcAft>
                      </a:pPr>
                      <a:r>
                        <a:rPr lang="en-GB" sz="1200" dirty="0" smtClean="0">
                          <a:solidFill>
                            <a:schemeClr val="tx1"/>
                          </a:solidFill>
                          <a:effectLst/>
                        </a:rPr>
                        <a:t>2017</a:t>
                      </a:r>
                      <a:endParaRPr lang="en-GB"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hMerge="1">
                  <a:txBody>
                    <a:bodyPr/>
                    <a:lstStyle/>
                    <a:p>
                      <a:endParaRPr lang="en-GB"/>
                    </a:p>
                  </a:txBody>
                  <a:tcPr/>
                </a:tc>
                <a:tc gridSpan="2">
                  <a:txBody>
                    <a:bodyPr/>
                    <a:lstStyle/>
                    <a:p>
                      <a:pPr algn="ctr">
                        <a:spcAft>
                          <a:spcPts val="0"/>
                        </a:spcAft>
                      </a:pPr>
                      <a:r>
                        <a:rPr lang="en-GB" sz="1200" dirty="0" smtClean="0">
                          <a:solidFill>
                            <a:schemeClr val="tx1"/>
                          </a:solidFill>
                          <a:effectLst/>
                        </a:rPr>
                        <a:t>2016</a:t>
                      </a:r>
                      <a:endParaRPr lang="en-GB" sz="1200" dirty="0">
                        <a:solidFill>
                          <a:schemeClr val="tx1"/>
                        </a:solidFill>
                        <a:effectLst/>
                      </a:endParaRPr>
                    </a:p>
                  </a:txBody>
                  <a:tcPr marL="68580" marR="68580" marT="0" marB="0"/>
                </a:tc>
                <a:tc hMerge="1">
                  <a:txBody>
                    <a:bodyPr/>
                    <a:lstStyle/>
                    <a:p>
                      <a:endParaRPr lang="en-GB"/>
                    </a:p>
                  </a:txBody>
                  <a:tcPr/>
                </a:tc>
              </a:tr>
              <a:tr h="0">
                <a:tc>
                  <a:txBody>
                    <a:bodyPr/>
                    <a:lstStyle/>
                    <a:p>
                      <a:pPr>
                        <a:spcAft>
                          <a:spcPts val="0"/>
                        </a:spcAft>
                      </a:pPr>
                      <a:r>
                        <a:rPr lang="en-GB" sz="1200" b="1" dirty="0">
                          <a:solidFill>
                            <a:schemeClr val="tx1"/>
                          </a:solidFill>
                          <a:effectLst/>
                        </a:rPr>
                        <a:t>Sales </a:t>
                      </a:r>
                      <a:r>
                        <a:rPr lang="en-GB" sz="1200" b="1" dirty="0" smtClean="0">
                          <a:solidFill>
                            <a:schemeClr val="tx1"/>
                          </a:solidFill>
                          <a:effectLst/>
                        </a:rPr>
                        <a:t>Revenue</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b="1" dirty="0">
                          <a:solidFill>
                            <a:schemeClr val="tx1"/>
                          </a:solidFill>
                          <a:effectLst/>
                        </a:rPr>
                        <a:t> </a:t>
                      </a: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a:t>
                      </a:r>
                      <a:r>
                        <a:rPr lang="en-GB" sz="1200" b="1" dirty="0" smtClean="0">
                          <a:solidFill>
                            <a:schemeClr val="tx1"/>
                          </a:solidFill>
                          <a:effectLst/>
                        </a:rPr>
                        <a:t>3,500</a:t>
                      </a:r>
                    </a:p>
                    <a:p>
                      <a:pPr>
                        <a:spcAft>
                          <a:spcPts val="0"/>
                        </a:spcAft>
                      </a:pP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 </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a:solidFill>
                            <a:schemeClr val="tx1"/>
                          </a:solidFill>
                          <a:effectLst/>
                        </a:rPr>
                        <a:t>£3,200</a:t>
                      </a:r>
                      <a:endParaRPr lang="en-GB" sz="1200" b="1">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r>
              <a:tr h="0">
                <a:tc>
                  <a:txBody>
                    <a:bodyPr/>
                    <a:lstStyle/>
                    <a:p>
                      <a:pPr>
                        <a:spcAft>
                          <a:spcPts val="0"/>
                        </a:spcAft>
                      </a:pPr>
                      <a:r>
                        <a:rPr lang="en-GB" sz="1200" b="1">
                          <a:solidFill>
                            <a:schemeClr val="tx1"/>
                          </a:solidFill>
                          <a:effectLst/>
                        </a:rPr>
                        <a:t>Cost of Sales</a:t>
                      </a:r>
                      <a:endParaRPr lang="en-GB" sz="1200" b="1">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b="1" dirty="0">
                          <a:solidFill>
                            <a:schemeClr val="tx1"/>
                          </a:solidFill>
                          <a:effectLst/>
                        </a:rPr>
                        <a:t>£ </a:t>
                      </a:r>
                      <a:r>
                        <a:rPr lang="en-GB" sz="1200" b="1" dirty="0" smtClean="0">
                          <a:solidFill>
                            <a:schemeClr val="tx1"/>
                          </a:solidFill>
                          <a:effectLst/>
                        </a:rPr>
                        <a:t>600</a:t>
                      </a:r>
                      <a:endParaRPr lang="en-GB" sz="1200" b="1" dirty="0">
                        <a:solidFill>
                          <a:schemeClr val="tx1"/>
                        </a:solidFill>
                        <a:effectLst/>
                      </a:endParaRPr>
                    </a:p>
                  </a:txBody>
                  <a:tcPr marL="68580" marR="68580" marT="0" marB="0">
                    <a:solidFill>
                      <a:schemeClr val="accent1">
                        <a:lumMod val="40000"/>
                        <a:lumOff val="60000"/>
                      </a:schemeClr>
                    </a:solidFill>
                  </a:tcPr>
                </a:tc>
                <a:tc>
                  <a:txBody>
                    <a:bodyPr/>
                    <a:lstStyle/>
                    <a:p>
                      <a:pPr>
                        <a:spcAft>
                          <a:spcPts val="0"/>
                        </a:spcAft>
                      </a:pPr>
                      <a:endParaRPr lang="en-GB" sz="1200" b="1" dirty="0" smtClean="0">
                        <a:solidFill>
                          <a:schemeClr val="tx1"/>
                        </a:solidFill>
                        <a:effectLst/>
                      </a:endParaRPr>
                    </a:p>
                    <a:p>
                      <a:pPr>
                        <a:spcAft>
                          <a:spcPts val="0"/>
                        </a:spcAft>
                      </a:pPr>
                      <a:r>
                        <a:rPr lang="en-GB" sz="1200" b="1" dirty="0">
                          <a:solidFill>
                            <a:schemeClr val="tx1"/>
                          </a:solidFill>
                          <a:effectLst/>
                        </a:rPr>
                        <a:t> </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£450</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 </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r>
              <a:tr h="0">
                <a:tc>
                  <a:txBody>
                    <a:bodyPr/>
                    <a:lstStyle/>
                    <a:p>
                      <a:pPr>
                        <a:spcAft>
                          <a:spcPts val="0"/>
                        </a:spcAft>
                      </a:pPr>
                      <a:r>
                        <a:rPr lang="en-GB" sz="1200" b="1">
                          <a:solidFill>
                            <a:schemeClr val="tx1"/>
                          </a:solidFill>
                          <a:effectLst/>
                        </a:rPr>
                        <a:t>Gross Profit</a:t>
                      </a:r>
                      <a:endParaRPr lang="en-GB" sz="1200" b="1">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b="1" dirty="0">
                          <a:solidFill>
                            <a:schemeClr val="tx1"/>
                          </a:solidFill>
                          <a:effectLst/>
                        </a:rPr>
                        <a:t> </a:t>
                      </a:r>
                    </a:p>
                  </a:txBody>
                  <a:tcPr marL="68580" marR="68580" marT="0" marB="0">
                    <a:solidFill>
                      <a:schemeClr val="accent1">
                        <a:lumMod val="40000"/>
                        <a:lumOff val="60000"/>
                      </a:schemeClr>
                    </a:solidFill>
                  </a:tcPr>
                </a:tc>
                <a:tc>
                  <a:txBody>
                    <a:bodyPr/>
                    <a:lstStyle/>
                    <a:p>
                      <a:pPr>
                        <a:spcAft>
                          <a:spcPts val="0"/>
                        </a:spcAft>
                      </a:pPr>
                      <a:r>
                        <a:rPr lang="en-GB" sz="1200" b="1" dirty="0" smtClean="0">
                          <a:solidFill>
                            <a:schemeClr val="tx1"/>
                          </a:solidFill>
                          <a:effectLst/>
                        </a:rPr>
                        <a:t>£2,900</a:t>
                      </a:r>
                    </a:p>
                    <a:p>
                      <a:pPr>
                        <a:spcAft>
                          <a:spcPts val="0"/>
                        </a:spcAft>
                      </a:pP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 </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r>
              <a:tr h="0">
                <a:tc>
                  <a:txBody>
                    <a:bodyPr/>
                    <a:lstStyle/>
                    <a:p>
                      <a:pPr>
                        <a:spcAft>
                          <a:spcPts val="0"/>
                        </a:spcAft>
                      </a:pPr>
                      <a:r>
                        <a:rPr lang="en-GB" sz="1200" b="1" dirty="0">
                          <a:solidFill>
                            <a:schemeClr val="tx1"/>
                          </a:solidFill>
                          <a:effectLst/>
                        </a:rPr>
                        <a:t>Expenses</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b="1" dirty="0" smtClean="0">
                          <a:solidFill>
                            <a:schemeClr val="tx1"/>
                          </a:solidFill>
                          <a:effectLst/>
                        </a:rPr>
                        <a:t>£ 800</a:t>
                      </a:r>
                    </a:p>
                    <a:p>
                      <a:pPr>
                        <a:spcAft>
                          <a:spcPts val="0"/>
                        </a:spcAft>
                      </a:pPr>
                      <a:endParaRPr lang="en-GB" sz="1200" b="1" dirty="0">
                        <a:solidFill>
                          <a:schemeClr val="tx1"/>
                        </a:solidFill>
                        <a:effectLst/>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 </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£600</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 </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r>
              <a:tr h="0">
                <a:tc>
                  <a:txBody>
                    <a:bodyPr/>
                    <a:lstStyle/>
                    <a:p>
                      <a:pPr>
                        <a:spcAft>
                          <a:spcPts val="0"/>
                        </a:spcAft>
                      </a:pPr>
                      <a:r>
                        <a:rPr lang="en-GB" sz="1200" b="1" dirty="0">
                          <a:solidFill>
                            <a:schemeClr val="tx1"/>
                          </a:solidFill>
                          <a:effectLst/>
                        </a:rPr>
                        <a:t>Net Profit</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n-GB" sz="1200" b="1" dirty="0">
                          <a:solidFill>
                            <a:schemeClr val="tx1"/>
                          </a:solidFill>
                          <a:effectLst/>
                        </a:rPr>
                        <a:t> </a:t>
                      </a: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a:t>
                      </a:r>
                      <a:r>
                        <a:rPr lang="en-GB" sz="1200" b="1" dirty="0" smtClean="0">
                          <a:solidFill>
                            <a:schemeClr val="tx1"/>
                          </a:solidFill>
                          <a:effectLst/>
                        </a:rPr>
                        <a:t>2,100</a:t>
                      </a:r>
                    </a:p>
                    <a:p>
                      <a:pPr>
                        <a:spcAft>
                          <a:spcPts val="0"/>
                        </a:spcAft>
                      </a:pP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 </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c>
                  <a:txBody>
                    <a:bodyPr/>
                    <a:lstStyle/>
                    <a:p>
                      <a:pPr>
                        <a:spcAft>
                          <a:spcPts val="0"/>
                        </a:spcAft>
                      </a:pPr>
                      <a:r>
                        <a:rPr lang="en-GB" sz="1200" b="1" dirty="0">
                          <a:solidFill>
                            <a:schemeClr val="tx1"/>
                          </a:solidFill>
                          <a:effectLst/>
                        </a:rPr>
                        <a:t>£</a:t>
                      </a:r>
                      <a:endParaRPr lang="en-GB" sz="1200" b="1"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solidFill>
                      <a:schemeClr val="accent1">
                        <a:lumMod val="40000"/>
                        <a:lumOff val="60000"/>
                      </a:schemeClr>
                    </a:solidFill>
                  </a:tcPr>
                </a:tc>
              </a:tr>
            </a:tbl>
          </a:graphicData>
        </a:graphic>
      </p:graphicFrame>
      <p:graphicFrame>
        <p:nvGraphicFramePr>
          <p:cNvPr id="6" name="Table 5"/>
          <p:cNvGraphicFramePr>
            <a:graphicFrameLocks noGrp="1"/>
          </p:cNvGraphicFramePr>
          <p:nvPr>
            <p:extLst/>
          </p:nvPr>
        </p:nvGraphicFramePr>
        <p:xfrm>
          <a:off x="6148330" y="2640873"/>
          <a:ext cx="5959207" cy="1036320"/>
        </p:xfrm>
        <a:graphic>
          <a:graphicData uri="http://schemas.openxmlformats.org/drawingml/2006/table">
            <a:tbl>
              <a:tblPr firstRow="1" bandRow="1">
                <a:tableStyleId>{5C22544A-7EE6-4342-B048-85BDC9FD1C3A}</a:tableStyleId>
              </a:tblPr>
              <a:tblGrid>
                <a:gridCol w="1673646"/>
                <a:gridCol w="4285561"/>
              </a:tblGrid>
              <a:tr h="237724">
                <a:tc gridSpan="2">
                  <a:txBody>
                    <a:bodyPr/>
                    <a:lstStyle/>
                    <a:p>
                      <a:pPr algn="ctr"/>
                      <a:r>
                        <a:rPr lang="en-GB" sz="1000" b="1" dirty="0" smtClean="0">
                          <a:solidFill>
                            <a:schemeClr val="bg1"/>
                          </a:solidFill>
                        </a:rPr>
                        <a:t>DEPRECIATION CALCULATIONS</a:t>
                      </a:r>
                      <a:endParaRPr lang="en-GB" sz="1000" b="1" dirty="0">
                        <a:solidFill>
                          <a:schemeClr val="bg1"/>
                        </a:solidFill>
                      </a:endParaRPr>
                    </a:p>
                  </a:txBody>
                  <a:tcPr>
                    <a:solidFill>
                      <a:schemeClr val="tx1"/>
                    </a:solidFill>
                  </a:tcPr>
                </a:tc>
                <a:tc hMerge="1">
                  <a:txBody>
                    <a:bodyPr/>
                    <a:lstStyle/>
                    <a:p>
                      <a:endParaRPr lang="en-GB" sz="1000" dirty="0" smtClean="0"/>
                    </a:p>
                  </a:txBody>
                  <a:tcPr/>
                </a:tc>
              </a:tr>
              <a:tr h="2020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1" dirty="0" smtClean="0">
                          <a:solidFill>
                            <a:schemeClr val="bg1"/>
                          </a:solidFill>
                        </a:rPr>
                        <a:t>1. DEPRECIATION -  STRAIGHT</a:t>
                      </a:r>
                      <a:r>
                        <a:rPr lang="en-GB" sz="1000" b="1" baseline="0" dirty="0" smtClean="0">
                          <a:solidFill>
                            <a:schemeClr val="bg1"/>
                          </a:solidFill>
                        </a:rPr>
                        <a:t> LINE</a:t>
                      </a:r>
                      <a:endParaRPr lang="en-GB" sz="1000" b="1" dirty="0" smtClean="0">
                        <a:solidFill>
                          <a:schemeClr val="bg1"/>
                        </a:solidFill>
                      </a:endParaRPr>
                    </a:p>
                  </a:txBody>
                  <a:tcPr>
                    <a:solidFill>
                      <a:schemeClr val="tx1"/>
                    </a:solidFill>
                  </a:tcPr>
                </a:tc>
                <a:tc>
                  <a:txBody>
                    <a:bodyPr/>
                    <a:lstStyle/>
                    <a:p>
                      <a:r>
                        <a:rPr lang="en-GB" sz="1000" dirty="0" smtClean="0"/>
                        <a:t>(Historic value – residual value)</a:t>
                      </a:r>
                      <a:r>
                        <a:rPr lang="en-GB" sz="1000" baseline="0" dirty="0" smtClean="0"/>
                        <a:t> / Expected life</a:t>
                      </a:r>
                      <a:endParaRPr lang="en-GB" sz="1000" dirty="0" smtClean="0"/>
                    </a:p>
                  </a:txBody>
                  <a:tcPr/>
                </a:tc>
              </a:tr>
              <a:tr h="202079">
                <a:tc>
                  <a:txBody>
                    <a:bodyPr/>
                    <a:lstStyle/>
                    <a:p>
                      <a:r>
                        <a:rPr lang="en-GB" sz="1000" b="1" baseline="0" dirty="0" smtClean="0">
                          <a:solidFill>
                            <a:schemeClr val="bg1"/>
                          </a:solidFill>
                        </a:rPr>
                        <a:t>2. DEPRECIATION - REDUCING BALANCE </a:t>
                      </a:r>
                      <a:endParaRPr lang="en-GB" sz="1000" b="1" dirty="0">
                        <a:solidFill>
                          <a:schemeClr val="bg1"/>
                        </a:solidFill>
                      </a:endParaRPr>
                    </a:p>
                  </a:txBody>
                  <a:tcPr>
                    <a:solidFill>
                      <a:schemeClr val="tx1"/>
                    </a:solidFill>
                  </a:tcPr>
                </a:tc>
                <a:tc>
                  <a:txBody>
                    <a:bodyPr/>
                    <a:lstStyle/>
                    <a:p>
                      <a:r>
                        <a:rPr lang="en-GB" sz="1000" dirty="0" smtClean="0"/>
                        <a:t>Year 1 = £16,000 X 0.2 = £3,200. Net book value = £12,800</a:t>
                      </a:r>
                    </a:p>
                    <a:p>
                      <a:r>
                        <a:rPr lang="en-GB" sz="1000" dirty="0" err="1" smtClean="0"/>
                        <a:t>Yr</a:t>
                      </a:r>
                      <a:r>
                        <a:rPr lang="en-GB" sz="1000" dirty="0" smtClean="0"/>
                        <a:t> 2 =</a:t>
                      </a:r>
                      <a:r>
                        <a:rPr lang="en-GB" sz="1000" baseline="0" dirty="0" smtClean="0"/>
                        <a:t> £12,800 X 0.2 = £2,560.  Net book value = £10,240.</a:t>
                      </a:r>
                      <a:endParaRPr lang="en-GB" sz="1000" dirty="0" smtClean="0"/>
                    </a:p>
                  </a:txBody>
                  <a:tcPr/>
                </a:tc>
              </a:tr>
            </a:tbl>
          </a:graphicData>
        </a:graphic>
      </p:graphicFrame>
      <p:graphicFrame>
        <p:nvGraphicFramePr>
          <p:cNvPr id="8" name="Table 7"/>
          <p:cNvGraphicFramePr>
            <a:graphicFrameLocks noGrp="1"/>
          </p:cNvGraphicFramePr>
          <p:nvPr>
            <p:extLst/>
          </p:nvPr>
        </p:nvGraphicFramePr>
        <p:xfrm>
          <a:off x="6126296" y="307777"/>
          <a:ext cx="5959208" cy="2316480"/>
        </p:xfrm>
        <a:graphic>
          <a:graphicData uri="http://schemas.openxmlformats.org/drawingml/2006/table">
            <a:tbl>
              <a:tblPr firstRow="1" bandRow="1">
                <a:tableStyleId>{5C22544A-7EE6-4342-B048-85BDC9FD1C3A}</a:tableStyleId>
              </a:tblPr>
              <a:tblGrid>
                <a:gridCol w="1689069"/>
                <a:gridCol w="4270139"/>
              </a:tblGrid>
              <a:tr h="202079">
                <a:tc gridSpan="2">
                  <a:txBody>
                    <a:bodyPr/>
                    <a:lstStyle/>
                    <a:p>
                      <a:pPr algn="ctr"/>
                      <a:r>
                        <a:rPr lang="en-GB" sz="1000" b="1" dirty="0" smtClean="0">
                          <a:solidFill>
                            <a:schemeClr val="bg1"/>
                          </a:solidFill>
                        </a:rPr>
                        <a:t>DEPRECIATION – KEY DEFINITIONS</a:t>
                      </a:r>
                      <a:endParaRPr lang="en-GB" sz="1000" b="1" dirty="0">
                        <a:solidFill>
                          <a:schemeClr val="bg1"/>
                        </a:solidFill>
                      </a:endParaRPr>
                    </a:p>
                  </a:txBody>
                  <a:tcPr>
                    <a:solidFill>
                      <a:schemeClr val="tx1"/>
                    </a:solidFill>
                  </a:tcPr>
                </a:tc>
                <a:tc hMerge="1">
                  <a:txBody>
                    <a:bodyPr/>
                    <a:lstStyle/>
                    <a:p>
                      <a:endParaRPr lang="en-GB" sz="1000" dirty="0" smtClean="0"/>
                    </a:p>
                  </a:txBody>
                  <a:tcPr>
                    <a:solidFill>
                      <a:schemeClr val="tx1"/>
                    </a:solidFill>
                  </a:tcPr>
                </a:tc>
              </a:tr>
              <a:tr h="202079">
                <a:tc>
                  <a:txBody>
                    <a:bodyPr/>
                    <a:lstStyle/>
                    <a:p>
                      <a:pPr marL="228600" indent="-228600">
                        <a:buAutoNum type="arabicPeriod"/>
                      </a:pPr>
                      <a:r>
                        <a:rPr lang="en-GB" sz="1000" b="1" dirty="0" smtClean="0">
                          <a:solidFill>
                            <a:schemeClr val="bg1"/>
                          </a:solidFill>
                        </a:rPr>
                        <a:t>DEPRECIATION</a:t>
                      </a:r>
                      <a:endParaRPr lang="en-GB" sz="1000" b="1" dirty="0">
                        <a:solidFill>
                          <a:schemeClr val="bg1"/>
                        </a:solidFill>
                      </a:endParaRPr>
                    </a:p>
                  </a:txBody>
                  <a:tcPr>
                    <a:solidFill>
                      <a:schemeClr val="tx1"/>
                    </a:solidFill>
                  </a:tcPr>
                </a:tc>
                <a:tc>
                  <a:txBody>
                    <a:bodyPr/>
                    <a:lstStyle/>
                    <a:p>
                      <a:r>
                        <a:rPr lang="en-GB" sz="1000" dirty="0" smtClean="0">
                          <a:solidFill>
                            <a:schemeClr val="tx1"/>
                          </a:solidFill>
                        </a:rPr>
                        <a:t>Accountancy</a:t>
                      </a:r>
                      <a:r>
                        <a:rPr lang="en-GB" sz="1000" baseline="0" dirty="0" smtClean="0">
                          <a:solidFill>
                            <a:schemeClr val="tx1"/>
                          </a:solidFill>
                        </a:rPr>
                        <a:t> concept used to spread the cost of an asset over its useful life. This gives assets a realistic value.  Depreciation is an expense.</a:t>
                      </a:r>
                      <a:endParaRPr lang="en-GB" sz="1000" dirty="0" smtClean="0">
                        <a:solidFill>
                          <a:schemeClr val="tx1"/>
                        </a:solidFill>
                      </a:endParaRPr>
                    </a:p>
                  </a:txBody>
                  <a:tcPr/>
                </a:tc>
              </a:tr>
              <a:tr h="202079">
                <a:tc>
                  <a:txBody>
                    <a:bodyPr/>
                    <a:lstStyle/>
                    <a:p>
                      <a:r>
                        <a:rPr lang="en-GB" sz="1000" b="1" dirty="0" smtClean="0">
                          <a:solidFill>
                            <a:schemeClr val="bg1"/>
                          </a:solidFill>
                        </a:rPr>
                        <a:t>2. HISTORIC COST </a:t>
                      </a:r>
                      <a:endParaRPr lang="en-GB" sz="1000" b="1" dirty="0">
                        <a:solidFill>
                          <a:schemeClr val="bg1"/>
                        </a:solidFill>
                      </a:endParaRPr>
                    </a:p>
                  </a:txBody>
                  <a:tcPr>
                    <a:solidFill>
                      <a:schemeClr val="tx1"/>
                    </a:solidFill>
                  </a:tcPr>
                </a:tc>
                <a:tc>
                  <a:txBody>
                    <a:bodyPr/>
                    <a:lstStyle/>
                    <a:p>
                      <a:r>
                        <a:rPr lang="en-GB" sz="1000" dirty="0" smtClean="0"/>
                        <a:t>The cost of an asset</a:t>
                      </a:r>
                      <a:r>
                        <a:rPr lang="en-GB" sz="1000" baseline="0" dirty="0" smtClean="0"/>
                        <a:t> when it was first purchased</a:t>
                      </a:r>
                      <a:endParaRPr lang="en-GB" sz="1000" dirty="0" smtClean="0"/>
                    </a:p>
                  </a:txBody>
                  <a:tcPr/>
                </a:tc>
              </a:tr>
              <a:tr h="202079">
                <a:tc>
                  <a:txBody>
                    <a:bodyPr/>
                    <a:lstStyle/>
                    <a:p>
                      <a:r>
                        <a:rPr lang="en-GB" sz="1000" b="1" dirty="0" smtClean="0">
                          <a:solidFill>
                            <a:schemeClr val="bg1"/>
                          </a:solidFill>
                        </a:rPr>
                        <a:t>3. EXPECTED LIFE</a:t>
                      </a:r>
                      <a:endParaRPr lang="en-GB" sz="1000" b="1" dirty="0">
                        <a:solidFill>
                          <a:schemeClr val="bg1"/>
                        </a:solidFill>
                      </a:endParaRPr>
                    </a:p>
                  </a:txBody>
                  <a:tcPr>
                    <a:solidFill>
                      <a:schemeClr val="tx1"/>
                    </a:solidFill>
                  </a:tcPr>
                </a:tc>
                <a:tc>
                  <a:txBody>
                    <a:bodyPr/>
                    <a:lstStyle/>
                    <a:p>
                      <a:r>
                        <a:rPr lang="en-GB" sz="1000" dirty="0" smtClean="0"/>
                        <a:t>How long an asset is expected to be used within a business</a:t>
                      </a:r>
                    </a:p>
                  </a:txBody>
                  <a:tcPr/>
                </a:tc>
              </a:tr>
              <a:tr h="202079">
                <a:tc>
                  <a:txBody>
                    <a:bodyPr/>
                    <a:lstStyle/>
                    <a:p>
                      <a:r>
                        <a:rPr lang="en-GB" sz="1000" b="1" dirty="0" smtClean="0">
                          <a:solidFill>
                            <a:schemeClr val="bg1"/>
                          </a:solidFill>
                        </a:rPr>
                        <a:t>4. RESIDUAL VALUE</a:t>
                      </a:r>
                      <a:endParaRPr lang="en-GB" sz="1000" b="1" dirty="0">
                        <a:solidFill>
                          <a:schemeClr val="bg1"/>
                        </a:solidFill>
                      </a:endParaRPr>
                    </a:p>
                  </a:txBody>
                  <a:tcPr>
                    <a:solidFill>
                      <a:schemeClr val="tx1"/>
                    </a:solidFill>
                  </a:tcPr>
                </a:tc>
                <a:tc>
                  <a:txBody>
                    <a:bodyPr/>
                    <a:lstStyle/>
                    <a:p>
                      <a:r>
                        <a:rPr lang="en-GB" sz="1000" dirty="0" smtClean="0"/>
                        <a:t>The value of an asset when it is disposed of by the business, for example, resale value. </a:t>
                      </a:r>
                    </a:p>
                  </a:txBody>
                  <a:tcPr/>
                </a:tc>
              </a:tr>
              <a:tr h="202079">
                <a:tc>
                  <a:txBody>
                    <a:bodyPr/>
                    <a:lstStyle/>
                    <a:p>
                      <a:r>
                        <a:rPr lang="en-GB" sz="1000" b="1" dirty="0" smtClean="0">
                          <a:solidFill>
                            <a:schemeClr val="bg1"/>
                          </a:solidFill>
                        </a:rPr>
                        <a:t>5. DEPRECIATION – STRAIGHT LINE</a:t>
                      </a:r>
                      <a:endParaRPr lang="en-GB" sz="1000" b="1" dirty="0">
                        <a:solidFill>
                          <a:schemeClr val="bg1"/>
                        </a:solidFill>
                      </a:endParaRPr>
                    </a:p>
                  </a:txBody>
                  <a:tcPr>
                    <a:solidFill>
                      <a:schemeClr val="tx1"/>
                    </a:solidFill>
                  </a:tcPr>
                </a:tc>
                <a:tc>
                  <a:txBody>
                    <a:bodyPr/>
                    <a:lstStyle/>
                    <a:p>
                      <a:r>
                        <a:rPr lang="en-GB" sz="1000" dirty="0" smtClean="0"/>
                        <a:t>Reducing the value of an asset,</a:t>
                      </a:r>
                      <a:r>
                        <a:rPr lang="en-GB" sz="1000" baseline="0" dirty="0" smtClean="0"/>
                        <a:t> from the price paid, by a fixed amount each year</a:t>
                      </a:r>
                      <a:endParaRPr lang="en-GB" sz="1000" dirty="0" smtClean="0"/>
                    </a:p>
                  </a:txBody>
                  <a:tcPr/>
                </a:tc>
              </a:tr>
              <a:tr h="202079">
                <a:tc>
                  <a:txBody>
                    <a:bodyPr/>
                    <a:lstStyle/>
                    <a:p>
                      <a:r>
                        <a:rPr lang="en-GB" sz="1000" b="1" dirty="0" smtClean="0">
                          <a:solidFill>
                            <a:schemeClr val="bg1"/>
                          </a:solidFill>
                        </a:rPr>
                        <a:t>6. DEPRECIATION – REDUCING BALANCE</a:t>
                      </a:r>
                      <a:r>
                        <a:rPr lang="en-GB" sz="1000" b="1" baseline="0" dirty="0" smtClean="0">
                          <a:solidFill>
                            <a:schemeClr val="bg1"/>
                          </a:solidFill>
                        </a:rPr>
                        <a:t> </a:t>
                      </a:r>
                      <a:endParaRPr lang="en-GB" sz="1000" b="1" dirty="0">
                        <a:solidFill>
                          <a:schemeClr val="bg1"/>
                        </a:solidFill>
                      </a:endParaRPr>
                    </a:p>
                  </a:txBody>
                  <a:tcPr>
                    <a:solidFill>
                      <a:schemeClr val="tx1"/>
                    </a:solidFill>
                  </a:tcPr>
                </a:tc>
                <a:tc>
                  <a:txBody>
                    <a:bodyPr/>
                    <a:lstStyle/>
                    <a:p>
                      <a:r>
                        <a:rPr lang="en-GB" sz="1000" dirty="0" smtClean="0"/>
                        <a:t>Reducing the value of an asset by a set percentage each year.  Depreciates by a lower financial rate as the asset ages. </a:t>
                      </a:r>
                    </a:p>
                  </a:txBody>
                  <a:tcPr/>
                </a:tc>
              </a:tr>
            </a:tbl>
          </a:graphicData>
        </a:graphic>
      </p:graphicFrame>
      <p:graphicFrame>
        <p:nvGraphicFramePr>
          <p:cNvPr id="9" name="Table 8"/>
          <p:cNvGraphicFramePr>
            <a:graphicFrameLocks noGrp="1"/>
          </p:cNvGraphicFramePr>
          <p:nvPr>
            <p:extLst/>
          </p:nvPr>
        </p:nvGraphicFramePr>
        <p:xfrm>
          <a:off x="6146494" y="3699136"/>
          <a:ext cx="5959208" cy="883920"/>
        </p:xfrm>
        <a:graphic>
          <a:graphicData uri="http://schemas.openxmlformats.org/drawingml/2006/table">
            <a:tbl>
              <a:tblPr firstRow="1" bandRow="1">
                <a:tableStyleId>{5C22544A-7EE6-4342-B048-85BDC9FD1C3A}</a:tableStyleId>
              </a:tblPr>
              <a:tblGrid>
                <a:gridCol w="1689069"/>
                <a:gridCol w="4270139"/>
              </a:tblGrid>
              <a:tr h="202079">
                <a:tc gridSpan="2">
                  <a:txBody>
                    <a:bodyPr/>
                    <a:lstStyle/>
                    <a:p>
                      <a:pPr algn="ctr"/>
                      <a:r>
                        <a:rPr lang="en-GB" sz="1000" b="1" dirty="0" smtClean="0">
                          <a:solidFill>
                            <a:schemeClr val="bg1"/>
                          </a:solidFill>
                        </a:rPr>
                        <a:t>ADJUSTMENTS</a:t>
                      </a:r>
                      <a:r>
                        <a:rPr lang="en-GB" sz="1000" b="1" baseline="0" dirty="0" smtClean="0">
                          <a:solidFill>
                            <a:schemeClr val="bg1"/>
                          </a:solidFill>
                        </a:rPr>
                        <a:t> FOR PREPAYMENTS, ACCRUALS</a:t>
                      </a:r>
                      <a:endParaRPr lang="en-GB" sz="1000" b="1" dirty="0">
                        <a:solidFill>
                          <a:schemeClr val="bg1"/>
                        </a:solidFill>
                      </a:endParaRPr>
                    </a:p>
                  </a:txBody>
                  <a:tcPr>
                    <a:solidFill>
                      <a:schemeClr val="tx1"/>
                    </a:solidFill>
                  </a:tcPr>
                </a:tc>
                <a:tc hMerge="1">
                  <a:txBody>
                    <a:bodyPr/>
                    <a:lstStyle/>
                    <a:p>
                      <a:endParaRPr lang="en-GB" sz="1000" dirty="0" smtClean="0"/>
                    </a:p>
                  </a:txBody>
                  <a:tcPr>
                    <a:solidFill>
                      <a:schemeClr val="tx1"/>
                    </a:solidFill>
                  </a:tcPr>
                </a:tc>
              </a:tr>
              <a:tr h="202079">
                <a:tc>
                  <a:txBody>
                    <a:bodyPr/>
                    <a:lstStyle/>
                    <a:p>
                      <a:pPr marL="228600" indent="-228600">
                        <a:buAutoNum type="arabicPeriod"/>
                      </a:pPr>
                      <a:r>
                        <a:rPr lang="en-GB" sz="1000" b="1" dirty="0" smtClean="0">
                          <a:solidFill>
                            <a:schemeClr val="bg1"/>
                          </a:solidFill>
                        </a:rPr>
                        <a:t>PREPAYMENTS</a:t>
                      </a:r>
                      <a:endParaRPr lang="en-GB" sz="1000" b="1" dirty="0">
                        <a:solidFill>
                          <a:schemeClr val="bg1"/>
                        </a:solidFill>
                      </a:endParaRPr>
                    </a:p>
                  </a:txBody>
                  <a:tcPr>
                    <a:solidFill>
                      <a:schemeClr val="tx1"/>
                    </a:solidFill>
                  </a:tcPr>
                </a:tc>
                <a:tc>
                  <a:txBody>
                    <a:bodyPr/>
                    <a:lstStyle/>
                    <a:p>
                      <a:r>
                        <a:rPr lang="en-GB" sz="1000" dirty="0" smtClean="0">
                          <a:solidFill>
                            <a:schemeClr val="tx1"/>
                          </a:solidFill>
                        </a:rPr>
                        <a:t>When</a:t>
                      </a:r>
                      <a:r>
                        <a:rPr lang="en-GB" sz="1000" baseline="0" dirty="0" smtClean="0">
                          <a:solidFill>
                            <a:schemeClr val="tx1"/>
                          </a:solidFill>
                        </a:rPr>
                        <a:t> an expense is made in advance of the periods to which it relates. </a:t>
                      </a:r>
                      <a:endParaRPr lang="en-GB" sz="1000" dirty="0" smtClean="0">
                        <a:solidFill>
                          <a:schemeClr val="tx1"/>
                        </a:solidFill>
                      </a:endParaRPr>
                    </a:p>
                  </a:txBody>
                  <a:tcPr/>
                </a:tc>
              </a:tr>
              <a:tr h="202079">
                <a:tc>
                  <a:txBody>
                    <a:bodyPr/>
                    <a:lstStyle/>
                    <a:p>
                      <a:r>
                        <a:rPr lang="en-GB" sz="1000" b="1" dirty="0" smtClean="0">
                          <a:solidFill>
                            <a:schemeClr val="bg1"/>
                          </a:solidFill>
                        </a:rPr>
                        <a:t>2.  ACCRUALS</a:t>
                      </a:r>
                      <a:endParaRPr lang="en-GB" sz="1000" b="1" dirty="0">
                        <a:solidFill>
                          <a:schemeClr val="bg1"/>
                        </a:solidFill>
                      </a:endParaRPr>
                    </a:p>
                  </a:txBody>
                  <a:tcPr>
                    <a:solidFill>
                      <a:schemeClr val="tx1"/>
                    </a:solidFill>
                  </a:tcPr>
                </a:tc>
                <a:tc>
                  <a:txBody>
                    <a:bodyPr/>
                    <a:lstStyle/>
                    <a:p>
                      <a:r>
                        <a:rPr lang="en-GB" sz="1000" dirty="0" smtClean="0"/>
                        <a:t>When</a:t>
                      </a:r>
                      <a:r>
                        <a:rPr lang="en-GB" sz="1000" baseline="0" dirty="0" smtClean="0"/>
                        <a:t> an expense is paid after the period to which it relates. Added as an expense in the income statement.</a:t>
                      </a:r>
                      <a:endParaRPr lang="en-GB" sz="1000" dirty="0" smtClean="0"/>
                    </a:p>
                  </a:txBody>
                  <a:tcPr/>
                </a:tc>
              </a:tr>
            </a:tbl>
          </a:graphicData>
        </a:graphic>
      </p:graphicFrame>
      <p:graphicFrame>
        <p:nvGraphicFramePr>
          <p:cNvPr id="10" name="Table 9"/>
          <p:cNvGraphicFramePr>
            <a:graphicFrameLocks noGrp="1"/>
          </p:cNvGraphicFramePr>
          <p:nvPr>
            <p:extLst/>
          </p:nvPr>
        </p:nvGraphicFramePr>
        <p:xfrm>
          <a:off x="6133641" y="4600683"/>
          <a:ext cx="5959208" cy="944880"/>
        </p:xfrm>
        <a:graphic>
          <a:graphicData uri="http://schemas.openxmlformats.org/drawingml/2006/table">
            <a:tbl>
              <a:tblPr firstRow="1" bandRow="1">
                <a:tableStyleId>{5C22544A-7EE6-4342-B048-85BDC9FD1C3A}</a:tableStyleId>
              </a:tblPr>
              <a:tblGrid>
                <a:gridCol w="5959208"/>
              </a:tblGrid>
              <a:tr h="202079">
                <a:tc>
                  <a:txBody>
                    <a:bodyPr/>
                    <a:lstStyle/>
                    <a:p>
                      <a:pPr algn="ctr"/>
                      <a:r>
                        <a:rPr lang="en-GB" sz="1000" b="1" dirty="0" smtClean="0">
                          <a:solidFill>
                            <a:schemeClr val="bg1"/>
                          </a:solidFill>
                        </a:rPr>
                        <a:t>INTERPRETATION</a:t>
                      </a:r>
                      <a:r>
                        <a:rPr lang="en-GB" sz="1000" b="1" baseline="0" dirty="0" smtClean="0">
                          <a:solidFill>
                            <a:schemeClr val="bg1"/>
                          </a:solidFill>
                        </a:rPr>
                        <a:t>, ANALYSIS &amp; EVALUATION OF INCOME STATEMENTS</a:t>
                      </a:r>
                      <a:endParaRPr lang="en-GB" sz="1000" b="1" dirty="0">
                        <a:solidFill>
                          <a:schemeClr val="bg1"/>
                        </a:solidFill>
                      </a:endParaRPr>
                    </a:p>
                  </a:txBody>
                  <a:tcPr>
                    <a:solidFill>
                      <a:schemeClr val="tx1"/>
                    </a:solidFill>
                  </a:tcPr>
                </a:tc>
              </a:tr>
              <a:tr h="202079">
                <a:tc>
                  <a:txBody>
                    <a:bodyPr/>
                    <a:lstStyle/>
                    <a:p>
                      <a:pPr marL="171450" indent="-171450" algn="l">
                        <a:buFont typeface="Arial" panose="020B0604020202020204" pitchFamily="34" charset="0"/>
                        <a:buChar char="•"/>
                      </a:pPr>
                      <a:r>
                        <a:rPr lang="en-GB" sz="1000" b="1" dirty="0" smtClean="0">
                          <a:solidFill>
                            <a:schemeClr val="tx1"/>
                          </a:solidFill>
                        </a:rPr>
                        <a:t>Comparisons</a:t>
                      </a:r>
                      <a:r>
                        <a:rPr lang="en-GB" sz="1000" b="1" baseline="0" dirty="0" smtClean="0">
                          <a:solidFill>
                            <a:schemeClr val="tx1"/>
                          </a:solidFill>
                        </a:rPr>
                        <a:t> between figures within the comprehensive income statement </a:t>
                      </a:r>
                    </a:p>
                    <a:p>
                      <a:pPr marL="171450" indent="-171450" algn="l">
                        <a:buFont typeface="Arial" panose="020B0604020202020204" pitchFamily="34" charset="0"/>
                        <a:buChar char="•"/>
                      </a:pPr>
                      <a:r>
                        <a:rPr lang="en-GB" sz="1000" b="1" baseline="0" dirty="0" smtClean="0">
                          <a:solidFill>
                            <a:schemeClr val="tx1"/>
                          </a:solidFill>
                        </a:rPr>
                        <a:t>Comparisons between years e.g. comparing inter year gross profits figures</a:t>
                      </a:r>
                    </a:p>
                    <a:p>
                      <a:pPr marL="171450" indent="-171450" algn="l">
                        <a:buFont typeface="Arial" panose="020B0604020202020204" pitchFamily="34" charset="0"/>
                        <a:buChar char="•"/>
                      </a:pPr>
                      <a:r>
                        <a:rPr lang="en-GB" sz="1000" b="1" baseline="0" dirty="0" smtClean="0">
                          <a:solidFill>
                            <a:schemeClr val="tx1"/>
                          </a:solidFill>
                        </a:rPr>
                        <a:t>Intra-firm comparisons to see how different parts of the business are performing </a:t>
                      </a:r>
                    </a:p>
                    <a:p>
                      <a:pPr marL="171450" indent="-171450" algn="l">
                        <a:buFont typeface="Arial" panose="020B0604020202020204" pitchFamily="34" charset="0"/>
                        <a:buChar char="•"/>
                      </a:pPr>
                      <a:r>
                        <a:rPr lang="en-GB" sz="1000" b="1" baseline="0" dirty="0" smtClean="0">
                          <a:solidFill>
                            <a:schemeClr val="tx1"/>
                          </a:solidFill>
                        </a:rPr>
                        <a:t>Inter-firm comparisons to see how the business is performing in relation to its competitors. </a:t>
                      </a:r>
                      <a:endParaRPr lang="en-GB" sz="1000" b="1" dirty="0">
                        <a:solidFill>
                          <a:schemeClr val="tx1"/>
                        </a:solidFill>
                      </a:endParaRPr>
                    </a:p>
                  </a:txBody>
                  <a:tcPr>
                    <a:solidFill>
                      <a:schemeClr val="accent1">
                        <a:lumMod val="40000"/>
                        <a:lumOff val="60000"/>
                      </a:schemeClr>
                    </a:solidFill>
                  </a:tcPr>
                </a:tc>
              </a:tr>
            </a:tbl>
          </a:graphicData>
        </a:graphic>
      </p:graphicFrame>
    </p:spTree>
    <p:extLst>
      <p:ext uri="{BB962C8B-B14F-4D97-AF65-F5344CB8AC3E}">
        <p14:creationId xmlns:p14="http://schemas.microsoft.com/office/powerpoint/2010/main" val="13358353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7"/>
          <p:cNvSpPr txBox="1"/>
          <p:nvPr/>
        </p:nvSpPr>
        <p:spPr>
          <a:xfrm>
            <a:off x="3756752" y="0"/>
            <a:ext cx="4583017"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400" b="1" u="sng" dirty="0" smtClean="0"/>
              <a:t>F – STATEMENT OF FINANCIAL POSITION</a:t>
            </a:r>
            <a:endParaRPr lang="en-GB" sz="1400" b="1" u="sng" dirty="0"/>
          </a:p>
        </p:txBody>
      </p:sp>
      <p:graphicFrame>
        <p:nvGraphicFramePr>
          <p:cNvPr id="7" name="Table 6"/>
          <p:cNvGraphicFramePr>
            <a:graphicFrameLocks noGrp="1"/>
          </p:cNvGraphicFramePr>
          <p:nvPr>
            <p:extLst/>
          </p:nvPr>
        </p:nvGraphicFramePr>
        <p:xfrm>
          <a:off x="77117" y="307777"/>
          <a:ext cx="6797408" cy="4155489"/>
        </p:xfrm>
        <a:graphic>
          <a:graphicData uri="http://schemas.openxmlformats.org/drawingml/2006/table">
            <a:tbl>
              <a:tblPr firstRow="1" bandRow="1">
                <a:tableStyleId>{5C22544A-7EE6-4342-B048-85BDC9FD1C3A}</a:tableStyleId>
              </a:tblPr>
              <a:tblGrid>
                <a:gridCol w="1674565"/>
                <a:gridCol w="5122843"/>
              </a:tblGrid>
              <a:tr h="254049">
                <a:tc gridSpan="2">
                  <a:txBody>
                    <a:bodyPr/>
                    <a:lstStyle/>
                    <a:p>
                      <a:pPr algn="ctr"/>
                      <a:r>
                        <a:rPr lang="en-GB" sz="1000" b="1" kern="1200" dirty="0" smtClean="0">
                          <a:solidFill>
                            <a:schemeClr val="bg1"/>
                          </a:solidFill>
                          <a:effectLst/>
                          <a:latin typeface="+mn-lt"/>
                          <a:ea typeface="+mn-ea"/>
                          <a:cs typeface="+mn-cs"/>
                        </a:rPr>
                        <a:t>STATEMENT OF FINANCIAL POSITION </a:t>
                      </a:r>
                      <a:r>
                        <a:rPr lang="en-GB" sz="1000" b="1" kern="1200" baseline="0" dirty="0" smtClean="0">
                          <a:solidFill>
                            <a:schemeClr val="bg1"/>
                          </a:solidFill>
                          <a:effectLst/>
                          <a:latin typeface="+mn-lt"/>
                          <a:ea typeface="+mn-ea"/>
                          <a:cs typeface="+mn-cs"/>
                        </a:rPr>
                        <a:t>- </a:t>
                      </a:r>
                      <a:r>
                        <a:rPr lang="en-GB" sz="1000" b="1" kern="1200" dirty="0" smtClean="0">
                          <a:solidFill>
                            <a:schemeClr val="bg1"/>
                          </a:solidFill>
                          <a:effectLst/>
                          <a:latin typeface="+mn-lt"/>
                          <a:ea typeface="+mn-ea"/>
                          <a:cs typeface="+mn-cs"/>
                        </a:rPr>
                        <a:t>KEY</a:t>
                      </a:r>
                      <a:r>
                        <a:rPr lang="en-GB" sz="1000" b="1" kern="1200" baseline="0" dirty="0" smtClean="0">
                          <a:solidFill>
                            <a:schemeClr val="bg1"/>
                          </a:solidFill>
                          <a:effectLst/>
                          <a:latin typeface="+mn-lt"/>
                          <a:ea typeface="+mn-ea"/>
                          <a:cs typeface="+mn-cs"/>
                        </a:rPr>
                        <a:t> DEFINITIONS</a:t>
                      </a:r>
                      <a:endParaRPr lang="en-GB" sz="1000" b="1" kern="1200" dirty="0">
                        <a:solidFill>
                          <a:schemeClr val="bg1"/>
                        </a:solidFill>
                        <a:effectLst/>
                        <a:latin typeface="+mn-lt"/>
                        <a:ea typeface="+mn-ea"/>
                        <a:cs typeface="+mn-cs"/>
                      </a:endParaRPr>
                    </a:p>
                  </a:txBody>
                  <a:tcPr>
                    <a:solidFill>
                      <a:schemeClr val="tx1"/>
                    </a:solidFill>
                  </a:tcPr>
                </a:tc>
                <a:tc hMerge="1">
                  <a:txBody>
                    <a:bodyPr/>
                    <a:lstStyle/>
                    <a:p>
                      <a:endParaRPr lang="en-GB"/>
                    </a:p>
                  </a:txBody>
                  <a:tcPr/>
                </a:tc>
              </a:tr>
              <a:tr h="219075">
                <a:tc>
                  <a:txBody>
                    <a:bodyPr/>
                    <a:lstStyle/>
                    <a:p>
                      <a:r>
                        <a:rPr lang="en-GB" sz="1000" b="1" dirty="0" smtClean="0">
                          <a:solidFill>
                            <a:schemeClr val="bg1"/>
                          </a:solidFill>
                        </a:rPr>
                        <a:t>1. STATEMENT OF FINANCIAL POSITION </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effectLst/>
                          <a:latin typeface="+mn-lt"/>
                          <a:ea typeface="+mn-ea"/>
                          <a:cs typeface="+mn-cs"/>
                        </a:rPr>
                        <a:t>A snapshot of a business’s net worth at a particular</a:t>
                      </a:r>
                      <a:r>
                        <a:rPr lang="en-GB" sz="1000" kern="1200" baseline="0" dirty="0" smtClean="0">
                          <a:solidFill>
                            <a:schemeClr val="dk1"/>
                          </a:solidFill>
                          <a:effectLst/>
                          <a:latin typeface="+mn-lt"/>
                          <a:ea typeface="+mn-ea"/>
                          <a:cs typeface="+mn-cs"/>
                        </a:rPr>
                        <a:t> moment in time, normally the end of a financial year, highlighting a businesses ASSETS &amp; LIABILITIES. </a:t>
                      </a:r>
                      <a:endParaRPr lang="en-GB" sz="1000" kern="1200" dirty="0" smtClean="0">
                        <a:solidFill>
                          <a:schemeClr val="dk1"/>
                        </a:solidFill>
                        <a:effectLst/>
                        <a:latin typeface="+mn-lt"/>
                        <a:ea typeface="+mn-ea"/>
                        <a:cs typeface="+mn-cs"/>
                      </a:endParaRPr>
                    </a:p>
                  </a:txBody>
                  <a:tcPr/>
                </a:tc>
              </a:tr>
              <a:tr h="237724">
                <a:tc>
                  <a:txBody>
                    <a:bodyPr/>
                    <a:lstStyle/>
                    <a:p>
                      <a:r>
                        <a:rPr lang="en-GB" sz="1000" b="1" dirty="0" smtClean="0">
                          <a:solidFill>
                            <a:schemeClr val="bg1"/>
                          </a:solidFill>
                        </a:rPr>
                        <a:t>2. NON-CURRENT ASSETS</a:t>
                      </a:r>
                      <a:endParaRPr lang="en-GB" sz="1000" b="1" dirty="0">
                        <a:solidFill>
                          <a:schemeClr val="bg1"/>
                        </a:solidFill>
                      </a:endParaRPr>
                    </a:p>
                  </a:txBody>
                  <a:tcPr>
                    <a:solidFill>
                      <a:schemeClr val="tx1"/>
                    </a:solidFill>
                  </a:tcPr>
                </a:tc>
                <a:tc>
                  <a:txBody>
                    <a:bodyPr/>
                    <a:lstStyle/>
                    <a:p>
                      <a:r>
                        <a:rPr lang="en-GB" sz="1000" dirty="0" smtClean="0"/>
                        <a:t>Those items of value that are owned by the business &amp; likely to stay</a:t>
                      </a:r>
                      <a:r>
                        <a:rPr lang="en-GB" sz="1000" baseline="0" dirty="0" smtClean="0"/>
                        <a:t> within the business for more than one year.  These can be TANGIBLE i.e. they can be touched e.g. machines &amp; buildings or INTANGIBLE i.e. they cannot be touched e.g. trademark or brand identity.</a:t>
                      </a:r>
                      <a:endParaRPr lang="en-GB" sz="1000" dirty="0" smtClean="0"/>
                    </a:p>
                  </a:txBody>
                  <a:tcPr/>
                </a:tc>
              </a:tr>
              <a:tr h="237724">
                <a:tc>
                  <a:txBody>
                    <a:bodyPr/>
                    <a:lstStyle/>
                    <a:p>
                      <a:r>
                        <a:rPr lang="en-GB" sz="1000" b="1" dirty="0" smtClean="0">
                          <a:solidFill>
                            <a:schemeClr val="bg1"/>
                          </a:solidFill>
                        </a:rPr>
                        <a:t>3. CURRENT</a:t>
                      </a:r>
                      <a:r>
                        <a:rPr lang="en-GB" sz="1000" b="1" baseline="0" dirty="0" smtClean="0">
                          <a:solidFill>
                            <a:schemeClr val="bg1"/>
                          </a:solidFill>
                        </a:rPr>
                        <a:t> ASSETS</a:t>
                      </a:r>
                      <a:endParaRPr lang="en-GB" sz="1000" b="1" dirty="0">
                        <a:solidFill>
                          <a:schemeClr val="bg1"/>
                        </a:solidFill>
                      </a:endParaRPr>
                    </a:p>
                  </a:txBody>
                  <a:tcPr>
                    <a:solidFill>
                      <a:schemeClr val="tx1"/>
                    </a:solidFill>
                  </a:tcPr>
                </a:tc>
                <a:tc>
                  <a:txBody>
                    <a:bodyPr/>
                    <a:lstStyle/>
                    <a:p>
                      <a:r>
                        <a:rPr lang="en-GB" sz="1000" dirty="0" smtClean="0"/>
                        <a:t>Items owned by the business that change in value on a regular basis, such as stock. </a:t>
                      </a:r>
                    </a:p>
                  </a:txBody>
                  <a:tcPr/>
                </a:tc>
              </a:tr>
              <a:tr h="202079">
                <a:tc>
                  <a:txBody>
                    <a:bodyPr/>
                    <a:lstStyle/>
                    <a:p>
                      <a:r>
                        <a:rPr lang="en-GB" sz="1000" b="1" dirty="0" smtClean="0">
                          <a:solidFill>
                            <a:schemeClr val="bg1"/>
                          </a:solidFill>
                        </a:rPr>
                        <a:t>4. CURRENT LIABILITIES</a:t>
                      </a:r>
                      <a:endParaRPr lang="en-GB" sz="1000" b="1" dirty="0">
                        <a:solidFill>
                          <a:schemeClr val="bg1"/>
                        </a:solidFill>
                      </a:endParaRPr>
                    </a:p>
                  </a:txBody>
                  <a:tcPr>
                    <a:solidFill>
                      <a:schemeClr val="tx1"/>
                    </a:solidFill>
                  </a:tcPr>
                </a:tc>
                <a:tc>
                  <a:txBody>
                    <a:bodyPr/>
                    <a:lstStyle/>
                    <a:p>
                      <a:r>
                        <a:rPr lang="en-GB" sz="1000" dirty="0" smtClean="0"/>
                        <a:t>Some</a:t>
                      </a:r>
                      <a:r>
                        <a:rPr lang="en-GB" sz="1000" baseline="0" dirty="0" smtClean="0"/>
                        <a:t>thing owned by the business that should be paid back in under 1 year. </a:t>
                      </a:r>
                      <a:endParaRPr lang="en-GB" sz="1000" dirty="0" smtClean="0"/>
                    </a:p>
                  </a:txBody>
                  <a:tcPr/>
                </a:tc>
              </a:tr>
              <a:tr h="202079">
                <a:tc>
                  <a:txBody>
                    <a:bodyPr/>
                    <a:lstStyle/>
                    <a:p>
                      <a:r>
                        <a:rPr lang="en-GB" sz="1000" b="1" dirty="0" smtClean="0">
                          <a:solidFill>
                            <a:schemeClr val="bg1"/>
                          </a:solidFill>
                        </a:rPr>
                        <a:t>5. NET CURRENT ASSETS/ LIABILITIES</a:t>
                      </a:r>
                      <a:endParaRPr lang="en-GB" sz="1000" b="1" dirty="0">
                        <a:solidFill>
                          <a:schemeClr val="bg1"/>
                        </a:solidFill>
                      </a:endParaRPr>
                    </a:p>
                  </a:txBody>
                  <a:tcPr>
                    <a:solidFill>
                      <a:schemeClr val="tx1"/>
                    </a:solidFill>
                  </a:tcPr>
                </a:tc>
                <a:tc>
                  <a:txBody>
                    <a:bodyPr/>
                    <a:lstStyle/>
                    <a:p>
                      <a:r>
                        <a:rPr lang="en-GB" sz="1000" dirty="0" smtClean="0"/>
                        <a:t>Represents</a:t>
                      </a:r>
                      <a:r>
                        <a:rPr lang="en-GB" sz="1000" baseline="0" dirty="0" smtClean="0"/>
                        <a:t> the business’s ability to meet short-term debts. A business with insufficient current assets does not have enough current assets to meet its current liabilities. </a:t>
                      </a:r>
                      <a:endParaRPr lang="en-GB" sz="1000" dirty="0" smtClean="0"/>
                    </a:p>
                  </a:txBody>
                  <a:tcPr/>
                </a:tc>
              </a:tr>
              <a:tr h="202079">
                <a:tc>
                  <a:txBody>
                    <a:bodyPr/>
                    <a:lstStyle/>
                    <a:p>
                      <a:r>
                        <a:rPr lang="en-GB" sz="1000" b="1" dirty="0" smtClean="0">
                          <a:solidFill>
                            <a:schemeClr val="bg1"/>
                          </a:solidFill>
                        </a:rPr>
                        <a:t>6. NON CURRENT LIABILITIES</a:t>
                      </a:r>
                      <a:endParaRPr lang="en-GB" sz="1000" b="1" dirty="0">
                        <a:solidFill>
                          <a:schemeClr val="bg1"/>
                        </a:solidFill>
                      </a:endParaRPr>
                    </a:p>
                  </a:txBody>
                  <a:tcPr>
                    <a:solidFill>
                      <a:schemeClr val="tx1"/>
                    </a:solidFill>
                  </a:tcPr>
                </a:tc>
                <a:tc>
                  <a:txBody>
                    <a:bodyPr/>
                    <a:lstStyle/>
                    <a:p>
                      <a:r>
                        <a:rPr lang="en-GB" sz="1000" dirty="0" smtClean="0"/>
                        <a:t>This means that the business will pay it back in more than one year.  E.g. bank loans &amp; mortgages.</a:t>
                      </a:r>
                    </a:p>
                  </a:txBody>
                  <a:tcPr/>
                </a:tc>
              </a:tr>
              <a:tr h="202079">
                <a:tc>
                  <a:txBody>
                    <a:bodyPr/>
                    <a:lstStyle/>
                    <a:p>
                      <a:r>
                        <a:rPr lang="en-GB" sz="1000" b="1" dirty="0" smtClean="0">
                          <a:solidFill>
                            <a:schemeClr val="bg1"/>
                          </a:solidFill>
                        </a:rPr>
                        <a:t>7. NET ASSETS</a:t>
                      </a:r>
                      <a:endParaRPr lang="en-GB" sz="1000" b="1" dirty="0">
                        <a:solidFill>
                          <a:schemeClr val="bg1"/>
                        </a:solidFill>
                      </a:endParaRPr>
                    </a:p>
                  </a:txBody>
                  <a:tcPr>
                    <a:solidFill>
                      <a:schemeClr val="tx1"/>
                    </a:solidFill>
                  </a:tcPr>
                </a:tc>
                <a:tc>
                  <a:txBody>
                    <a:bodyPr/>
                    <a:lstStyle/>
                    <a:p>
                      <a:r>
                        <a:rPr lang="en-GB" sz="1000" dirty="0" smtClean="0"/>
                        <a:t>The figures that represents the total value of all the assets minus</a:t>
                      </a:r>
                      <a:r>
                        <a:rPr lang="en-GB" sz="1000" baseline="0" dirty="0" smtClean="0"/>
                        <a:t> the value of the liabilities. </a:t>
                      </a:r>
                    </a:p>
                    <a:p>
                      <a:r>
                        <a:rPr lang="en-GB" sz="1000" baseline="0" dirty="0" smtClean="0"/>
                        <a:t>Calculated by:  Non-current assets + current assets – (current liabilities + long term liabilities) </a:t>
                      </a:r>
                      <a:endParaRPr lang="en-GB" sz="1000" dirty="0" smtClean="0"/>
                    </a:p>
                  </a:txBody>
                  <a:tcPr/>
                </a:tc>
              </a:tr>
              <a:tr h="202079">
                <a:tc>
                  <a:txBody>
                    <a:bodyPr/>
                    <a:lstStyle/>
                    <a:p>
                      <a:r>
                        <a:rPr lang="en-GB" sz="1000" b="1" dirty="0" smtClean="0">
                          <a:solidFill>
                            <a:schemeClr val="bg1"/>
                          </a:solidFill>
                        </a:rPr>
                        <a:t>8. CAPITAL EMPLOYED</a:t>
                      </a:r>
                      <a:endParaRPr lang="en-GB" sz="1000" b="1" dirty="0">
                        <a:solidFill>
                          <a:schemeClr val="bg1"/>
                        </a:solidFill>
                      </a:endParaRPr>
                    </a:p>
                  </a:txBody>
                  <a:tcPr>
                    <a:solidFill>
                      <a:schemeClr val="tx1"/>
                    </a:solidFill>
                  </a:tcPr>
                </a:tc>
                <a:tc>
                  <a:txBody>
                    <a:bodyPr/>
                    <a:lstStyle/>
                    <a:p>
                      <a:r>
                        <a:rPr lang="en-GB" sz="1000" dirty="0" smtClean="0"/>
                        <a:t>The total amount of capital tied up in a business at a point in time.  It is calculated as owners’ or shareholders’ capital + retained profit – drawings</a:t>
                      </a:r>
                    </a:p>
                  </a:txBody>
                  <a:tcPr/>
                </a:tc>
              </a:tr>
              <a:tr h="202079">
                <a:tc>
                  <a:txBody>
                    <a:bodyPr/>
                    <a:lstStyle/>
                    <a:p>
                      <a:r>
                        <a:rPr lang="en-GB" sz="1000" b="1" dirty="0" smtClean="0">
                          <a:solidFill>
                            <a:schemeClr val="bg1"/>
                          </a:solidFill>
                        </a:rPr>
                        <a:t>9. OPENING</a:t>
                      </a:r>
                      <a:r>
                        <a:rPr lang="en-GB" sz="1000" b="1" baseline="0" dirty="0" smtClean="0">
                          <a:solidFill>
                            <a:schemeClr val="bg1"/>
                          </a:solidFill>
                        </a:rPr>
                        <a:t> CAPITAL </a:t>
                      </a:r>
                      <a:endParaRPr lang="en-GB" sz="1000" b="1" dirty="0">
                        <a:solidFill>
                          <a:schemeClr val="bg1"/>
                        </a:solidFill>
                      </a:endParaRPr>
                    </a:p>
                  </a:txBody>
                  <a:tcPr>
                    <a:solidFill>
                      <a:schemeClr val="tx1"/>
                    </a:solidFill>
                  </a:tcPr>
                </a:tc>
                <a:tc>
                  <a:txBody>
                    <a:bodyPr/>
                    <a:lstStyle/>
                    <a:p>
                      <a:r>
                        <a:rPr lang="en-GB" sz="1000" dirty="0" smtClean="0"/>
                        <a:t>Money invested in the business from the owners. </a:t>
                      </a:r>
                    </a:p>
                  </a:txBody>
                  <a:tcPr/>
                </a:tc>
              </a:tr>
              <a:tr h="202079">
                <a:tc>
                  <a:txBody>
                    <a:bodyPr/>
                    <a:lstStyle/>
                    <a:p>
                      <a:r>
                        <a:rPr lang="en-GB" sz="1000" b="1" dirty="0" smtClean="0">
                          <a:solidFill>
                            <a:schemeClr val="bg1"/>
                          </a:solidFill>
                        </a:rPr>
                        <a:t>10. RETAINED PROFIT </a:t>
                      </a:r>
                      <a:endParaRPr lang="en-GB" sz="1000" b="1" dirty="0">
                        <a:solidFill>
                          <a:schemeClr val="bg1"/>
                        </a:solidFill>
                      </a:endParaRPr>
                    </a:p>
                  </a:txBody>
                  <a:tcPr>
                    <a:solidFill>
                      <a:schemeClr val="tx1"/>
                    </a:solidFill>
                  </a:tcPr>
                </a:tc>
                <a:tc>
                  <a:txBody>
                    <a:bodyPr/>
                    <a:lstStyle/>
                    <a:p>
                      <a:r>
                        <a:rPr lang="en-GB" sz="1000" dirty="0" smtClean="0"/>
                        <a:t>Profits kept from</a:t>
                      </a:r>
                      <a:r>
                        <a:rPr lang="en-GB" sz="1000" baseline="0" dirty="0" smtClean="0"/>
                        <a:t> the previous years plus the net profit from the current year. Transferred from the statement of financial position. </a:t>
                      </a:r>
                      <a:endParaRPr lang="en-GB" sz="1000" dirty="0" smtClean="0"/>
                    </a:p>
                  </a:txBody>
                  <a:tcPr/>
                </a:tc>
              </a:tr>
              <a:tr h="202079">
                <a:tc>
                  <a:txBody>
                    <a:bodyPr/>
                    <a:lstStyle/>
                    <a:p>
                      <a:r>
                        <a:rPr lang="en-GB" sz="1000" b="1" dirty="0" smtClean="0">
                          <a:solidFill>
                            <a:schemeClr val="bg1"/>
                          </a:solidFill>
                        </a:rPr>
                        <a:t>11. DRAWINGS </a:t>
                      </a:r>
                      <a:endParaRPr lang="en-GB" sz="1000" b="1" dirty="0">
                        <a:solidFill>
                          <a:schemeClr val="bg1"/>
                        </a:solidFill>
                      </a:endParaRPr>
                    </a:p>
                  </a:txBody>
                  <a:tcPr>
                    <a:solidFill>
                      <a:schemeClr val="tx1"/>
                    </a:solidFill>
                  </a:tcPr>
                </a:tc>
                <a:tc>
                  <a:txBody>
                    <a:bodyPr/>
                    <a:lstStyle/>
                    <a:p>
                      <a:r>
                        <a:rPr lang="en-GB" sz="1000" dirty="0" smtClean="0"/>
                        <a:t>Withdrawals</a:t>
                      </a:r>
                      <a:r>
                        <a:rPr lang="en-GB" sz="1000" baseline="0" dirty="0" smtClean="0"/>
                        <a:t> made by owners from the business. </a:t>
                      </a:r>
                      <a:endParaRPr lang="en-GB" sz="1000" dirty="0" smtClean="0"/>
                    </a:p>
                  </a:txBody>
                  <a:tcPr/>
                </a:tc>
              </a:tr>
            </a:tbl>
          </a:graphicData>
        </a:graphic>
      </p:graphicFrame>
      <p:graphicFrame>
        <p:nvGraphicFramePr>
          <p:cNvPr id="4" name="Table 3"/>
          <p:cNvGraphicFramePr>
            <a:graphicFrameLocks noGrp="1"/>
          </p:cNvGraphicFramePr>
          <p:nvPr>
            <p:extLst/>
          </p:nvPr>
        </p:nvGraphicFramePr>
        <p:xfrm>
          <a:off x="6896559" y="307777"/>
          <a:ext cx="5295441" cy="4196286"/>
        </p:xfrm>
        <a:graphic>
          <a:graphicData uri="http://schemas.openxmlformats.org/drawingml/2006/table">
            <a:tbl>
              <a:tblPr firstRow="1" firstCol="1" bandRow="1">
                <a:tableStyleId>{5C22544A-7EE6-4342-B048-85BDC9FD1C3A}</a:tableStyleId>
              </a:tblPr>
              <a:tblGrid>
                <a:gridCol w="1930398"/>
                <a:gridCol w="1666739"/>
                <a:gridCol w="1698304"/>
              </a:tblGrid>
              <a:tr h="145045">
                <a:tc>
                  <a:txBody>
                    <a:bodyPr/>
                    <a:lstStyle/>
                    <a:p>
                      <a:pPr marL="457200">
                        <a:spcAft>
                          <a:spcPts val="0"/>
                        </a:spcAft>
                      </a:pPr>
                      <a:endParaRPr lang="en-GB" sz="1000" b="1" dirty="0" smtClean="0">
                        <a:solidFill>
                          <a:schemeClr val="tx1"/>
                        </a:solidFill>
                        <a:effectLst/>
                      </a:endParaRPr>
                    </a:p>
                    <a:p>
                      <a:pPr marL="457200">
                        <a:spcAft>
                          <a:spcPts val="0"/>
                        </a:spcAft>
                      </a:pPr>
                      <a:r>
                        <a:rPr lang="en-GB" sz="1000" b="1" dirty="0" smtClean="0">
                          <a:solidFill>
                            <a:schemeClr val="tx1"/>
                          </a:solidFill>
                          <a:effectLst/>
                        </a:rPr>
                        <a:t>ASSETS</a:t>
                      </a:r>
                      <a:endParaRPr lang="en-GB" sz="1100" b="1" dirty="0">
                        <a:solidFill>
                          <a:schemeClr val="tx1"/>
                        </a:solidFill>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a:solidFill>
                            <a:schemeClr val="tx1"/>
                          </a:solidFill>
                          <a:effectLst/>
                        </a:rPr>
                        <a:t>£</a:t>
                      </a:r>
                      <a:endParaRPr lang="en-GB" sz="1100" b="1">
                        <a:solidFill>
                          <a:schemeClr val="tx1"/>
                        </a:solidFill>
                        <a:effectLst/>
                        <a:latin typeface="Times New Roman" panose="02020603050405020304" pitchFamily="18" charset="0"/>
                        <a:ea typeface="Times New Roman" panose="02020603050405020304" pitchFamily="18" charset="0"/>
                      </a:endParaRPr>
                    </a:p>
                  </a:txBody>
                  <a:tcPr marL="65270" marR="65270" marT="0" marB="0"/>
                </a:tc>
                <a:tc>
                  <a:txBody>
                    <a:bodyPr/>
                    <a:lstStyle/>
                    <a:p>
                      <a:pPr>
                        <a:spcAft>
                          <a:spcPts val="0"/>
                        </a:spcAft>
                      </a:pPr>
                      <a:r>
                        <a:rPr lang="en-GB" sz="1000" b="1" dirty="0">
                          <a:solidFill>
                            <a:schemeClr val="tx1"/>
                          </a:solidFill>
                          <a:effectLst/>
                        </a:rPr>
                        <a:t>£</a:t>
                      </a:r>
                      <a:endParaRPr lang="en-GB" sz="1100" b="1" dirty="0">
                        <a:solidFill>
                          <a:schemeClr val="tx1"/>
                        </a:solidFill>
                        <a:effectLst/>
                        <a:latin typeface="Times New Roman" panose="02020603050405020304" pitchFamily="18" charset="0"/>
                        <a:ea typeface="Times New Roman" panose="02020603050405020304" pitchFamily="18" charset="0"/>
                      </a:endParaRPr>
                    </a:p>
                  </a:txBody>
                  <a:tcPr marL="65270" marR="65270" marT="0" marB="0"/>
                </a:tc>
              </a:tr>
              <a:tr h="366088">
                <a:tc>
                  <a:txBody>
                    <a:bodyPr/>
                    <a:lstStyle/>
                    <a:p>
                      <a:pPr marL="457200">
                        <a:spcAft>
                          <a:spcPts val="0"/>
                        </a:spcAft>
                      </a:pPr>
                      <a:r>
                        <a:rPr lang="en-GB" sz="1000" b="1" dirty="0">
                          <a:solidFill>
                            <a:schemeClr val="tx1"/>
                          </a:solidFill>
                          <a:effectLst/>
                        </a:rPr>
                        <a:t>NON CURRENT ASSETS </a:t>
                      </a:r>
                      <a:endParaRPr lang="en-GB" sz="1100" b="1" dirty="0">
                        <a:solidFill>
                          <a:schemeClr val="tx1"/>
                        </a:solidFill>
                        <a:effectLst/>
                      </a:endParaRPr>
                    </a:p>
                    <a:p>
                      <a:pPr marL="457200">
                        <a:spcAft>
                          <a:spcPts val="0"/>
                        </a:spcAft>
                      </a:pPr>
                      <a:r>
                        <a:rPr lang="en-GB" sz="1000" b="1" dirty="0">
                          <a:solidFill>
                            <a:schemeClr val="tx1"/>
                          </a:solidFill>
                          <a:effectLst/>
                        </a:rPr>
                        <a:t>Printing </a:t>
                      </a:r>
                      <a:r>
                        <a:rPr lang="en-GB" sz="1000" b="1" dirty="0" smtClean="0">
                          <a:solidFill>
                            <a:schemeClr val="tx1"/>
                          </a:solidFill>
                          <a:effectLst/>
                        </a:rPr>
                        <a:t>equipment</a:t>
                      </a:r>
                      <a:endParaRPr lang="en-GB" sz="1100" b="1" dirty="0">
                        <a:solidFill>
                          <a:schemeClr val="tx1"/>
                        </a:solidFill>
                        <a:effectLst/>
                      </a:endParaRPr>
                    </a:p>
                  </a:txBody>
                  <a:tcPr marL="65270" marR="65270" marT="0" marB="0"/>
                </a:tc>
                <a:tc>
                  <a:txBody>
                    <a:bodyPr/>
                    <a:lstStyle/>
                    <a:p>
                      <a:pPr marL="457200">
                        <a:spcAft>
                          <a:spcPts val="0"/>
                        </a:spcAft>
                      </a:pPr>
                      <a:endParaRPr lang="en-GB" sz="1100" b="1" dirty="0">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dirty="0">
                          <a:effectLst/>
                        </a:rPr>
                        <a:t> </a:t>
                      </a:r>
                      <a:endParaRPr lang="en-GB" sz="1100" b="1" dirty="0">
                        <a:effectLst/>
                      </a:endParaRPr>
                    </a:p>
                    <a:p>
                      <a:pPr marL="457200">
                        <a:spcAft>
                          <a:spcPts val="0"/>
                        </a:spcAft>
                      </a:pPr>
                      <a:r>
                        <a:rPr lang="en-GB" sz="1000" b="1" dirty="0">
                          <a:effectLst/>
                        </a:rPr>
                        <a:t>10,000</a:t>
                      </a:r>
                      <a:endParaRPr lang="en-GB" sz="1100" b="1" dirty="0">
                        <a:effectLst/>
                        <a:latin typeface="Times New Roman" panose="02020603050405020304" pitchFamily="18" charset="0"/>
                        <a:ea typeface="Times New Roman" panose="02020603050405020304" pitchFamily="18" charset="0"/>
                      </a:endParaRPr>
                    </a:p>
                  </a:txBody>
                  <a:tcPr marL="65270" marR="65270" marT="0" marB="0"/>
                </a:tc>
              </a:tr>
              <a:tr h="580178">
                <a:tc>
                  <a:txBody>
                    <a:bodyPr/>
                    <a:lstStyle/>
                    <a:p>
                      <a:pPr marL="457200">
                        <a:spcAft>
                          <a:spcPts val="0"/>
                        </a:spcAft>
                      </a:pPr>
                      <a:r>
                        <a:rPr lang="en-GB" sz="1000" b="1">
                          <a:solidFill>
                            <a:schemeClr val="tx1"/>
                          </a:solidFill>
                          <a:effectLst/>
                        </a:rPr>
                        <a:t>CURRENT ASSETS </a:t>
                      </a:r>
                      <a:endParaRPr lang="en-GB" sz="1100" b="1">
                        <a:solidFill>
                          <a:schemeClr val="tx1"/>
                        </a:solidFill>
                        <a:effectLst/>
                      </a:endParaRPr>
                    </a:p>
                    <a:p>
                      <a:pPr marL="457200">
                        <a:spcAft>
                          <a:spcPts val="0"/>
                        </a:spcAft>
                      </a:pPr>
                      <a:r>
                        <a:rPr lang="en-GB" sz="1000" b="1">
                          <a:solidFill>
                            <a:schemeClr val="tx1"/>
                          </a:solidFill>
                          <a:effectLst/>
                        </a:rPr>
                        <a:t>Stock </a:t>
                      </a:r>
                      <a:endParaRPr lang="en-GB" sz="1100" b="1">
                        <a:solidFill>
                          <a:schemeClr val="tx1"/>
                        </a:solidFill>
                        <a:effectLst/>
                      </a:endParaRPr>
                    </a:p>
                    <a:p>
                      <a:pPr marL="457200">
                        <a:spcAft>
                          <a:spcPts val="0"/>
                        </a:spcAft>
                      </a:pPr>
                      <a:r>
                        <a:rPr lang="en-GB" sz="1000" b="1">
                          <a:solidFill>
                            <a:schemeClr val="tx1"/>
                          </a:solidFill>
                          <a:effectLst/>
                        </a:rPr>
                        <a:t>Trade receivables</a:t>
                      </a:r>
                      <a:endParaRPr lang="en-GB" sz="1100" b="1">
                        <a:solidFill>
                          <a:schemeClr val="tx1"/>
                        </a:solidFill>
                        <a:effectLst/>
                      </a:endParaRPr>
                    </a:p>
                    <a:p>
                      <a:pPr marL="457200">
                        <a:spcAft>
                          <a:spcPts val="0"/>
                        </a:spcAft>
                      </a:pPr>
                      <a:r>
                        <a:rPr lang="en-GB" sz="1000" b="1">
                          <a:solidFill>
                            <a:schemeClr val="tx1"/>
                          </a:solidFill>
                          <a:effectLst/>
                        </a:rPr>
                        <a:t>Cash in bank</a:t>
                      </a:r>
                      <a:endParaRPr lang="en-GB" sz="1100" b="1">
                        <a:solidFill>
                          <a:schemeClr val="tx1"/>
                        </a:solidFill>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dirty="0">
                          <a:effectLst/>
                        </a:rPr>
                        <a:t> </a:t>
                      </a:r>
                      <a:endParaRPr lang="en-GB" sz="1100" b="1" dirty="0">
                        <a:effectLst/>
                      </a:endParaRPr>
                    </a:p>
                    <a:p>
                      <a:pPr marL="457200">
                        <a:spcAft>
                          <a:spcPts val="0"/>
                        </a:spcAft>
                      </a:pPr>
                      <a:r>
                        <a:rPr lang="en-GB" sz="1000" b="1" dirty="0">
                          <a:effectLst/>
                        </a:rPr>
                        <a:t>5,000</a:t>
                      </a:r>
                      <a:endParaRPr lang="en-GB" sz="1100" b="1" dirty="0">
                        <a:effectLst/>
                      </a:endParaRPr>
                    </a:p>
                    <a:p>
                      <a:pPr marL="457200">
                        <a:spcAft>
                          <a:spcPts val="0"/>
                        </a:spcAft>
                      </a:pPr>
                      <a:r>
                        <a:rPr lang="en-GB" sz="1000" b="1" dirty="0">
                          <a:effectLst/>
                        </a:rPr>
                        <a:t>2,000</a:t>
                      </a:r>
                      <a:endParaRPr lang="en-GB" sz="1100" b="1" dirty="0">
                        <a:effectLst/>
                      </a:endParaRPr>
                    </a:p>
                    <a:p>
                      <a:pPr marL="457200">
                        <a:spcAft>
                          <a:spcPts val="0"/>
                        </a:spcAft>
                      </a:pPr>
                      <a:r>
                        <a:rPr lang="en-GB" sz="1000" b="1" dirty="0">
                          <a:effectLst/>
                        </a:rPr>
                        <a:t>1,000</a:t>
                      </a:r>
                      <a:endParaRPr lang="en-GB" sz="1100" b="1" dirty="0">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a:effectLst/>
                        </a:rPr>
                        <a:t> </a:t>
                      </a:r>
                      <a:endParaRPr lang="en-GB" sz="1100" b="1">
                        <a:effectLst/>
                      </a:endParaRPr>
                    </a:p>
                    <a:p>
                      <a:pPr marL="457200">
                        <a:spcAft>
                          <a:spcPts val="0"/>
                        </a:spcAft>
                      </a:pPr>
                      <a:r>
                        <a:rPr lang="en-GB" sz="1000" b="1">
                          <a:effectLst/>
                        </a:rPr>
                        <a:t> </a:t>
                      </a:r>
                      <a:endParaRPr lang="en-GB" sz="1100" b="1">
                        <a:effectLst/>
                      </a:endParaRPr>
                    </a:p>
                    <a:p>
                      <a:pPr marL="457200">
                        <a:spcAft>
                          <a:spcPts val="0"/>
                        </a:spcAft>
                      </a:pPr>
                      <a:r>
                        <a:rPr lang="en-GB" sz="1000" b="1">
                          <a:effectLst/>
                        </a:rPr>
                        <a:t> </a:t>
                      </a:r>
                      <a:endParaRPr lang="en-GB" sz="1100" b="1">
                        <a:effectLst/>
                      </a:endParaRPr>
                    </a:p>
                    <a:p>
                      <a:pPr marL="457200">
                        <a:spcAft>
                          <a:spcPts val="0"/>
                        </a:spcAft>
                      </a:pPr>
                      <a:r>
                        <a:rPr lang="en-GB" sz="1000" b="1">
                          <a:effectLst/>
                        </a:rPr>
                        <a:t>8,000</a:t>
                      </a:r>
                      <a:endParaRPr lang="en-GB" sz="1100" b="1">
                        <a:effectLst/>
                        <a:latin typeface="Times New Roman" panose="02020603050405020304" pitchFamily="18" charset="0"/>
                        <a:ea typeface="Times New Roman" panose="02020603050405020304" pitchFamily="18" charset="0"/>
                      </a:endParaRPr>
                    </a:p>
                  </a:txBody>
                  <a:tcPr marL="65270" marR="65270" marT="0" marB="0"/>
                </a:tc>
              </a:tr>
              <a:tr h="290089">
                <a:tc>
                  <a:txBody>
                    <a:bodyPr/>
                    <a:lstStyle/>
                    <a:p>
                      <a:pPr marL="457200">
                        <a:spcAft>
                          <a:spcPts val="0"/>
                        </a:spcAft>
                      </a:pPr>
                      <a:endParaRPr lang="en-GB" sz="1000" b="1" dirty="0" smtClean="0">
                        <a:solidFill>
                          <a:schemeClr val="tx1"/>
                        </a:solidFill>
                        <a:effectLst/>
                      </a:endParaRPr>
                    </a:p>
                    <a:p>
                      <a:pPr marL="457200">
                        <a:spcAft>
                          <a:spcPts val="0"/>
                        </a:spcAft>
                      </a:pPr>
                      <a:r>
                        <a:rPr lang="en-GB" sz="1000" b="1" dirty="0" smtClean="0">
                          <a:solidFill>
                            <a:schemeClr val="tx1"/>
                          </a:solidFill>
                          <a:effectLst/>
                        </a:rPr>
                        <a:t>TOTAL </a:t>
                      </a:r>
                      <a:r>
                        <a:rPr lang="en-GB" sz="1000" b="1" dirty="0">
                          <a:solidFill>
                            <a:schemeClr val="tx1"/>
                          </a:solidFill>
                          <a:effectLst/>
                        </a:rPr>
                        <a:t>ASSETS</a:t>
                      </a:r>
                      <a:endParaRPr lang="en-GB" sz="1100" b="1" dirty="0">
                        <a:solidFill>
                          <a:schemeClr val="tx1"/>
                        </a:solidFill>
                        <a:effectLst/>
                      </a:endParaRPr>
                    </a:p>
                    <a:p>
                      <a:pPr marL="457200">
                        <a:spcAft>
                          <a:spcPts val="0"/>
                        </a:spcAft>
                      </a:pPr>
                      <a:r>
                        <a:rPr lang="en-GB" sz="1000" b="1" dirty="0">
                          <a:solidFill>
                            <a:schemeClr val="tx1"/>
                          </a:solidFill>
                          <a:effectLst/>
                        </a:rPr>
                        <a:t> </a:t>
                      </a:r>
                      <a:endParaRPr lang="en-GB" sz="1100" b="1" dirty="0">
                        <a:solidFill>
                          <a:schemeClr val="tx1"/>
                        </a:solidFill>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dirty="0">
                          <a:effectLst/>
                        </a:rPr>
                        <a:t> </a:t>
                      </a:r>
                      <a:endParaRPr lang="en-GB" sz="1100" b="1" dirty="0">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dirty="0">
                          <a:effectLst/>
                        </a:rPr>
                        <a:t> </a:t>
                      </a:r>
                      <a:endParaRPr lang="en-GB" sz="1100" b="1" dirty="0">
                        <a:effectLst/>
                      </a:endParaRPr>
                    </a:p>
                    <a:p>
                      <a:pPr marL="457200">
                        <a:spcAft>
                          <a:spcPts val="0"/>
                        </a:spcAft>
                      </a:pPr>
                      <a:r>
                        <a:rPr lang="en-GB" sz="1000" b="1" dirty="0">
                          <a:effectLst/>
                        </a:rPr>
                        <a:t>?</a:t>
                      </a:r>
                      <a:endParaRPr lang="en-GB" sz="1100" b="1" dirty="0">
                        <a:effectLst/>
                        <a:latin typeface="Times New Roman" panose="02020603050405020304" pitchFamily="18" charset="0"/>
                        <a:ea typeface="Times New Roman" panose="02020603050405020304" pitchFamily="18" charset="0"/>
                      </a:endParaRPr>
                    </a:p>
                  </a:txBody>
                  <a:tcPr marL="65270" marR="65270" marT="0" marB="0"/>
                </a:tc>
              </a:tr>
              <a:tr h="160484">
                <a:tc>
                  <a:txBody>
                    <a:bodyPr/>
                    <a:lstStyle/>
                    <a:p>
                      <a:pPr marL="457200">
                        <a:spcAft>
                          <a:spcPts val="0"/>
                        </a:spcAft>
                      </a:pPr>
                      <a:r>
                        <a:rPr lang="en-GB" sz="1000" b="1" dirty="0" smtClean="0">
                          <a:solidFill>
                            <a:schemeClr val="tx1"/>
                          </a:solidFill>
                          <a:effectLst/>
                        </a:rPr>
                        <a:t>LIABILITIES</a:t>
                      </a:r>
                      <a:endParaRPr lang="en-GB" sz="1100" b="1" dirty="0">
                        <a:solidFill>
                          <a:schemeClr val="tx1"/>
                        </a:solidFill>
                        <a:effectLst/>
                      </a:endParaRPr>
                    </a:p>
                  </a:txBody>
                  <a:tcPr marL="65270" marR="65270" marT="0" marB="0"/>
                </a:tc>
                <a:tc>
                  <a:txBody>
                    <a:bodyPr/>
                    <a:lstStyle/>
                    <a:p>
                      <a:pPr marL="457200">
                        <a:spcAft>
                          <a:spcPts val="0"/>
                        </a:spcAft>
                      </a:pPr>
                      <a:r>
                        <a:rPr lang="en-GB" sz="1000" b="1" dirty="0">
                          <a:effectLst/>
                        </a:rPr>
                        <a:t> </a:t>
                      </a:r>
                      <a:endParaRPr lang="en-GB" sz="1100" b="1" dirty="0">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a:effectLst/>
                        </a:rPr>
                        <a:t> </a:t>
                      </a:r>
                      <a:endParaRPr lang="en-GB" sz="1100" b="1">
                        <a:effectLst/>
                        <a:latin typeface="Times New Roman" panose="02020603050405020304" pitchFamily="18" charset="0"/>
                        <a:ea typeface="Times New Roman" panose="02020603050405020304" pitchFamily="18" charset="0"/>
                      </a:endParaRPr>
                    </a:p>
                  </a:txBody>
                  <a:tcPr marL="65270" marR="65270" marT="0" marB="0"/>
                </a:tc>
              </a:tr>
              <a:tr h="621714">
                <a:tc>
                  <a:txBody>
                    <a:bodyPr/>
                    <a:lstStyle/>
                    <a:p>
                      <a:pPr marL="457200">
                        <a:spcAft>
                          <a:spcPts val="0"/>
                        </a:spcAft>
                      </a:pPr>
                      <a:r>
                        <a:rPr lang="en-GB" sz="1000" b="1" dirty="0">
                          <a:solidFill>
                            <a:schemeClr val="tx1"/>
                          </a:solidFill>
                          <a:effectLst/>
                        </a:rPr>
                        <a:t>CURRENT LIABILITIES</a:t>
                      </a:r>
                      <a:endParaRPr lang="en-GB" sz="1100" b="1" dirty="0">
                        <a:solidFill>
                          <a:schemeClr val="tx1"/>
                        </a:solidFill>
                        <a:effectLst/>
                      </a:endParaRPr>
                    </a:p>
                    <a:p>
                      <a:pPr marL="457200">
                        <a:spcAft>
                          <a:spcPts val="0"/>
                        </a:spcAft>
                      </a:pPr>
                      <a:r>
                        <a:rPr lang="en-GB" sz="1000" b="1" dirty="0">
                          <a:solidFill>
                            <a:schemeClr val="tx1"/>
                          </a:solidFill>
                          <a:effectLst/>
                        </a:rPr>
                        <a:t>Trade payables</a:t>
                      </a:r>
                      <a:endParaRPr lang="en-GB" sz="1100" b="1" dirty="0">
                        <a:solidFill>
                          <a:schemeClr val="tx1"/>
                        </a:solidFill>
                        <a:effectLst/>
                      </a:endParaRPr>
                    </a:p>
                    <a:p>
                      <a:pPr marL="457200">
                        <a:spcAft>
                          <a:spcPts val="0"/>
                        </a:spcAft>
                      </a:pPr>
                      <a:r>
                        <a:rPr lang="en-GB" sz="1000" b="1" dirty="0">
                          <a:solidFill>
                            <a:schemeClr val="tx1"/>
                          </a:solidFill>
                          <a:effectLst/>
                        </a:rPr>
                        <a:t>Overdraft</a:t>
                      </a:r>
                      <a:endParaRPr lang="en-GB" sz="1100" b="1" dirty="0">
                        <a:solidFill>
                          <a:schemeClr val="tx1"/>
                        </a:solidFill>
                        <a:effectLst/>
                      </a:endParaRPr>
                    </a:p>
                    <a:p>
                      <a:pPr marL="457200">
                        <a:spcAft>
                          <a:spcPts val="0"/>
                        </a:spcAft>
                      </a:pPr>
                      <a:r>
                        <a:rPr lang="en-GB" sz="1000" b="1" dirty="0">
                          <a:solidFill>
                            <a:schemeClr val="tx1"/>
                          </a:solidFill>
                          <a:effectLst/>
                        </a:rPr>
                        <a:t> </a:t>
                      </a:r>
                      <a:endParaRPr lang="en-GB" sz="1100" b="1" dirty="0">
                        <a:solidFill>
                          <a:schemeClr val="tx1"/>
                        </a:solidFill>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a:effectLst/>
                        </a:rPr>
                        <a:t> </a:t>
                      </a:r>
                      <a:endParaRPr lang="en-GB" sz="1100" b="1">
                        <a:effectLst/>
                      </a:endParaRPr>
                    </a:p>
                    <a:p>
                      <a:pPr marL="457200">
                        <a:spcAft>
                          <a:spcPts val="0"/>
                        </a:spcAft>
                      </a:pPr>
                      <a:r>
                        <a:rPr lang="en-GB" sz="1000" b="1">
                          <a:effectLst/>
                        </a:rPr>
                        <a:t>700</a:t>
                      </a:r>
                      <a:endParaRPr lang="en-GB" sz="1100" b="1">
                        <a:effectLst/>
                      </a:endParaRPr>
                    </a:p>
                    <a:p>
                      <a:pPr marL="457200">
                        <a:spcAft>
                          <a:spcPts val="0"/>
                        </a:spcAft>
                      </a:pPr>
                      <a:r>
                        <a:rPr lang="en-GB" sz="1000" b="1">
                          <a:effectLst/>
                        </a:rPr>
                        <a:t>300</a:t>
                      </a:r>
                      <a:endParaRPr lang="en-GB" sz="1100" b="1">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dirty="0">
                          <a:effectLst/>
                        </a:rPr>
                        <a:t> </a:t>
                      </a:r>
                      <a:endParaRPr lang="en-GB" sz="1100" b="1" dirty="0">
                        <a:effectLst/>
                      </a:endParaRPr>
                    </a:p>
                    <a:p>
                      <a:pPr marL="457200">
                        <a:spcAft>
                          <a:spcPts val="0"/>
                        </a:spcAft>
                      </a:pPr>
                      <a:r>
                        <a:rPr lang="en-GB" sz="1000" b="1" dirty="0">
                          <a:effectLst/>
                        </a:rPr>
                        <a:t> </a:t>
                      </a:r>
                      <a:endParaRPr lang="en-GB" sz="1100" b="1" dirty="0">
                        <a:effectLst/>
                      </a:endParaRPr>
                    </a:p>
                    <a:p>
                      <a:pPr marL="457200">
                        <a:spcAft>
                          <a:spcPts val="0"/>
                        </a:spcAft>
                      </a:pPr>
                      <a:r>
                        <a:rPr lang="en-GB" sz="1000" b="1" dirty="0">
                          <a:effectLst/>
                        </a:rPr>
                        <a:t> </a:t>
                      </a:r>
                      <a:endParaRPr lang="en-GB" sz="1100" b="1" dirty="0">
                        <a:effectLst/>
                      </a:endParaRPr>
                    </a:p>
                    <a:p>
                      <a:pPr marL="457200">
                        <a:spcAft>
                          <a:spcPts val="0"/>
                        </a:spcAft>
                      </a:pPr>
                      <a:r>
                        <a:rPr lang="en-GB" sz="1000" b="1" dirty="0">
                          <a:effectLst/>
                        </a:rPr>
                        <a:t>1,000</a:t>
                      </a:r>
                      <a:endParaRPr lang="en-GB" sz="1100" b="1" dirty="0">
                        <a:effectLst/>
                        <a:latin typeface="Times New Roman" panose="02020603050405020304" pitchFamily="18" charset="0"/>
                        <a:ea typeface="Times New Roman" panose="02020603050405020304" pitchFamily="18" charset="0"/>
                      </a:endParaRPr>
                    </a:p>
                  </a:txBody>
                  <a:tcPr marL="65270" marR="65270" marT="0" marB="0"/>
                </a:tc>
              </a:tr>
              <a:tr h="297455">
                <a:tc>
                  <a:txBody>
                    <a:bodyPr/>
                    <a:lstStyle/>
                    <a:p>
                      <a:pPr marL="457200">
                        <a:spcAft>
                          <a:spcPts val="0"/>
                        </a:spcAft>
                      </a:pPr>
                      <a:r>
                        <a:rPr lang="en-GB" sz="1000" b="1">
                          <a:solidFill>
                            <a:schemeClr val="tx1"/>
                          </a:solidFill>
                          <a:effectLst/>
                        </a:rPr>
                        <a:t>NET CURRENT ASSETS</a:t>
                      </a:r>
                      <a:endParaRPr lang="en-GB" sz="1100" b="1">
                        <a:solidFill>
                          <a:schemeClr val="tx1"/>
                        </a:solidFill>
                        <a:effectLst/>
                      </a:endParaRPr>
                    </a:p>
                    <a:p>
                      <a:pPr marL="457200">
                        <a:spcAft>
                          <a:spcPts val="0"/>
                        </a:spcAft>
                      </a:pPr>
                      <a:r>
                        <a:rPr lang="en-GB" sz="1000" b="1">
                          <a:solidFill>
                            <a:schemeClr val="tx1"/>
                          </a:solidFill>
                          <a:effectLst/>
                        </a:rPr>
                        <a:t> </a:t>
                      </a:r>
                      <a:endParaRPr lang="en-GB" sz="1100" b="1">
                        <a:solidFill>
                          <a:schemeClr val="tx1"/>
                        </a:solidFill>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a:effectLst/>
                        </a:rPr>
                        <a:t> </a:t>
                      </a:r>
                      <a:endParaRPr lang="en-GB" sz="1100" b="1">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a:effectLst/>
                        </a:rPr>
                        <a:t> </a:t>
                      </a:r>
                      <a:endParaRPr lang="en-GB" sz="1100" b="1">
                        <a:effectLst/>
                      </a:endParaRPr>
                    </a:p>
                    <a:p>
                      <a:pPr marL="457200">
                        <a:spcAft>
                          <a:spcPts val="0"/>
                        </a:spcAft>
                      </a:pPr>
                      <a:r>
                        <a:rPr lang="en-GB" sz="1000" b="1">
                          <a:effectLst/>
                        </a:rPr>
                        <a:t>?</a:t>
                      </a:r>
                      <a:endParaRPr lang="en-GB" sz="1100" b="1">
                        <a:effectLst/>
                        <a:latin typeface="Times New Roman" panose="02020603050405020304" pitchFamily="18" charset="0"/>
                        <a:ea typeface="Times New Roman" panose="02020603050405020304" pitchFamily="18" charset="0"/>
                      </a:endParaRPr>
                    </a:p>
                  </a:txBody>
                  <a:tcPr marL="65270" marR="65270" marT="0" marB="0"/>
                </a:tc>
              </a:tr>
              <a:tr h="488414">
                <a:tc>
                  <a:txBody>
                    <a:bodyPr/>
                    <a:lstStyle/>
                    <a:p>
                      <a:pPr marL="457200">
                        <a:spcAft>
                          <a:spcPts val="0"/>
                        </a:spcAft>
                      </a:pPr>
                      <a:r>
                        <a:rPr lang="en-GB" sz="1000" b="1" dirty="0">
                          <a:solidFill>
                            <a:schemeClr val="tx1"/>
                          </a:solidFill>
                          <a:effectLst/>
                        </a:rPr>
                        <a:t>NON CURRENT LIABILITIES</a:t>
                      </a:r>
                      <a:endParaRPr lang="en-GB" sz="1100" b="1" dirty="0">
                        <a:solidFill>
                          <a:schemeClr val="tx1"/>
                        </a:solidFill>
                        <a:effectLst/>
                      </a:endParaRPr>
                    </a:p>
                    <a:p>
                      <a:pPr marL="457200">
                        <a:spcAft>
                          <a:spcPts val="0"/>
                        </a:spcAft>
                      </a:pPr>
                      <a:r>
                        <a:rPr lang="en-GB" sz="1000" b="1" dirty="0">
                          <a:solidFill>
                            <a:schemeClr val="tx1"/>
                          </a:solidFill>
                          <a:effectLst/>
                        </a:rPr>
                        <a:t>Mortgage </a:t>
                      </a:r>
                      <a:endParaRPr lang="en-GB" sz="1100" b="1" dirty="0">
                        <a:solidFill>
                          <a:schemeClr val="tx1"/>
                        </a:solidFill>
                        <a:effectLst/>
                      </a:endParaRPr>
                    </a:p>
                    <a:p>
                      <a:pPr marL="457200">
                        <a:spcAft>
                          <a:spcPts val="0"/>
                        </a:spcAft>
                      </a:pPr>
                      <a:r>
                        <a:rPr lang="en-GB" sz="1000" b="1" dirty="0">
                          <a:solidFill>
                            <a:schemeClr val="tx1"/>
                          </a:solidFill>
                          <a:effectLst/>
                        </a:rPr>
                        <a:t> </a:t>
                      </a:r>
                      <a:endParaRPr lang="en-GB" sz="1100" b="1" dirty="0">
                        <a:solidFill>
                          <a:schemeClr val="tx1"/>
                        </a:solidFill>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dirty="0">
                          <a:effectLst/>
                        </a:rPr>
                        <a:t> </a:t>
                      </a:r>
                      <a:endParaRPr lang="en-GB" sz="1100" b="1" dirty="0">
                        <a:effectLst/>
                      </a:endParaRPr>
                    </a:p>
                    <a:p>
                      <a:pPr marL="457200">
                        <a:spcAft>
                          <a:spcPts val="0"/>
                        </a:spcAft>
                      </a:pPr>
                      <a:r>
                        <a:rPr lang="en-GB" sz="1000" b="1" dirty="0" smtClean="0">
                          <a:effectLst/>
                        </a:rPr>
                        <a:t>5,000</a:t>
                      </a:r>
                      <a:endParaRPr lang="en-GB" sz="1100" b="1" dirty="0">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a:effectLst/>
                        </a:rPr>
                        <a:t> </a:t>
                      </a:r>
                      <a:endParaRPr lang="en-GB" sz="1100" b="1">
                        <a:effectLst/>
                        <a:latin typeface="Times New Roman" panose="02020603050405020304" pitchFamily="18" charset="0"/>
                        <a:ea typeface="Times New Roman" panose="02020603050405020304" pitchFamily="18" charset="0"/>
                      </a:endParaRPr>
                    </a:p>
                  </a:txBody>
                  <a:tcPr marL="65270" marR="65270" marT="0" marB="0"/>
                </a:tc>
              </a:tr>
              <a:tr h="145045">
                <a:tc>
                  <a:txBody>
                    <a:bodyPr/>
                    <a:lstStyle/>
                    <a:p>
                      <a:pPr marL="457200">
                        <a:spcAft>
                          <a:spcPts val="0"/>
                        </a:spcAft>
                      </a:pPr>
                      <a:r>
                        <a:rPr lang="en-GB" sz="1000" b="1" dirty="0" smtClean="0">
                          <a:solidFill>
                            <a:schemeClr val="tx1"/>
                          </a:solidFill>
                          <a:effectLst/>
                        </a:rPr>
                        <a:t>NET </a:t>
                      </a:r>
                      <a:r>
                        <a:rPr lang="en-GB" sz="1000" b="1" dirty="0">
                          <a:solidFill>
                            <a:schemeClr val="tx1"/>
                          </a:solidFill>
                          <a:effectLst/>
                        </a:rPr>
                        <a:t>ASSETS</a:t>
                      </a:r>
                      <a:endParaRPr lang="en-GB" sz="1100" b="1" dirty="0">
                        <a:solidFill>
                          <a:schemeClr val="tx1"/>
                        </a:solidFill>
                        <a:effectLst/>
                        <a:latin typeface="Times New Roman" panose="02020603050405020304" pitchFamily="18" charset="0"/>
                        <a:ea typeface="Times New Roman" panose="02020603050405020304" pitchFamily="18" charset="0"/>
                      </a:endParaRPr>
                    </a:p>
                  </a:txBody>
                  <a:tcPr marL="65270" marR="65270" marT="0" marB="0"/>
                </a:tc>
                <a:tc>
                  <a:txBody>
                    <a:bodyPr/>
                    <a:lstStyle/>
                    <a:p>
                      <a:pPr marL="228600">
                        <a:spcAft>
                          <a:spcPts val="0"/>
                        </a:spcAft>
                      </a:pPr>
                      <a:r>
                        <a:rPr lang="en-GB" sz="1000" b="1">
                          <a:effectLst/>
                        </a:rPr>
                        <a:t> </a:t>
                      </a:r>
                      <a:endParaRPr lang="en-GB" sz="1100" b="1">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a:effectLst/>
                        </a:rPr>
                        <a:t>12,000</a:t>
                      </a:r>
                      <a:endParaRPr lang="en-GB" sz="1100" b="1">
                        <a:effectLst/>
                        <a:latin typeface="Times New Roman" panose="02020603050405020304" pitchFamily="18" charset="0"/>
                        <a:ea typeface="Times New Roman" panose="02020603050405020304" pitchFamily="18" charset="0"/>
                      </a:endParaRPr>
                    </a:p>
                  </a:txBody>
                  <a:tcPr marL="65270" marR="65270" marT="0" marB="0"/>
                </a:tc>
              </a:tr>
              <a:tr h="580178">
                <a:tc>
                  <a:txBody>
                    <a:bodyPr/>
                    <a:lstStyle/>
                    <a:p>
                      <a:pPr marL="457200">
                        <a:spcAft>
                          <a:spcPts val="0"/>
                        </a:spcAft>
                      </a:pPr>
                      <a:endParaRPr lang="en-GB" sz="1000" b="1" dirty="0" smtClean="0">
                        <a:solidFill>
                          <a:schemeClr val="tx1"/>
                        </a:solidFill>
                        <a:effectLst/>
                      </a:endParaRPr>
                    </a:p>
                    <a:p>
                      <a:pPr marL="457200">
                        <a:spcAft>
                          <a:spcPts val="0"/>
                        </a:spcAft>
                      </a:pPr>
                      <a:r>
                        <a:rPr lang="en-GB" sz="1000" b="1" dirty="0" smtClean="0">
                          <a:solidFill>
                            <a:schemeClr val="tx1"/>
                          </a:solidFill>
                          <a:effectLst/>
                        </a:rPr>
                        <a:t>Capital</a:t>
                      </a:r>
                    </a:p>
                    <a:p>
                      <a:pPr marL="457200">
                        <a:spcAft>
                          <a:spcPts val="0"/>
                        </a:spcAft>
                      </a:pPr>
                      <a:r>
                        <a:rPr lang="en-GB" sz="1000" b="1" dirty="0" smtClean="0">
                          <a:solidFill>
                            <a:schemeClr val="tx1"/>
                          </a:solidFill>
                          <a:effectLst/>
                        </a:rPr>
                        <a:t>Retained </a:t>
                      </a:r>
                      <a:r>
                        <a:rPr lang="en-GB" sz="1000" b="1" dirty="0">
                          <a:solidFill>
                            <a:schemeClr val="tx1"/>
                          </a:solidFill>
                          <a:effectLst/>
                        </a:rPr>
                        <a:t>profit</a:t>
                      </a:r>
                      <a:endParaRPr lang="en-GB" sz="1100" b="1" dirty="0">
                        <a:solidFill>
                          <a:schemeClr val="tx1"/>
                        </a:solidFill>
                        <a:effectLst/>
                      </a:endParaRPr>
                    </a:p>
                    <a:p>
                      <a:pPr marL="457200">
                        <a:spcAft>
                          <a:spcPts val="0"/>
                        </a:spcAft>
                      </a:pPr>
                      <a:r>
                        <a:rPr lang="en-GB" sz="1000" b="1" dirty="0" smtClean="0">
                          <a:solidFill>
                            <a:schemeClr val="tx1"/>
                          </a:solidFill>
                          <a:effectLst/>
                        </a:rPr>
                        <a:t>CAPITAL</a:t>
                      </a:r>
                      <a:r>
                        <a:rPr lang="en-GB" sz="1000" b="1" baseline="0" dirty="0" smtClean="0">
                          <a:solidFill>
                            <a:schemeClr val="tx1"/>
                          </a:solidFill>
                          <a:effectLst/>
                        </a:rPr>
                        <a:t> EMPLOYED</a:t>
                      </a:r>
                      <a:endParaRPr lang="en-GB" sz="1100" b="1" dirty="0">
                        <a:solidFill>
                          <a:schemeClr val="tx1"/>
                        </a:solidFill>
                        <a:effectLst/>
                        <a:latin typeface="Times New Roman" panose="02020603050405020304" pitchFamily="18" charset="0"/>
                        <a:ea typeface="Times New Roman" panose="02020603050405020304" pitchFamily="18" charset="0"/>
                      </a:endParaRPr>
                    </a:p>
                  </a:txBody>
                  <a:tcPr marL="65270" marR="65270" marT="0" marB="0"/>
                </a:tc>
                <a:tc>
                  <a:txBody>
                    <a:bodyPr/>
                    <a:lstStyle/>
                    <a:p>
                      <a:pPr marL="228600">
                        <a:spcAft>
                          <a:spcPts val="0"/>
                        </a:spcAft>
                      </a:pPr>
                      <a:r>
                        <a:rPr lang="en-GB" sz="1000" b="1" dirty="0">
                          <a:effectLst/>
                        </a:rPr>
                        <a:t> </a:t>
                      </a:r>
                      <a:endParaRPr lang="en-GB" sz="1100" b="1" dirty="0">
                        <a:effectLst/>
                      </a:endParaRPr>
                    </a:p>
                    <a:p>
                      <a:pPr>
                        <a:spcAft>
                          <a:spcPts val="0"/>
                        </a:spcAft>
                      </a:pPr>
                      <a:r>
                        <a:rPr lang="en-GB" sz="1000" b="1" dirty="0">
                          <a:effectLst/>
                        </a:rPr>
                        <a:t>10,000</a:t>
                      </a:r>
                      <a:endParaRPr lang="en-GB" sz="1100" b="1" dirty="0">
                        <a:effectLst/>
                      </a:endParaRPr>
                    </a:p>
                    <a:p>
                      <a:pPr>
                        <a:spcAft>
                          <a:spcPts val="0"/>
                        </a:spcAft>
                      </a:pPr>
                      <a:r>
                        <a:rPr lang="en-GB" sz="1000" b="1" dirty="0">
                          <a:effectLst/>
                        </a:rPr>
                        <a:t>2,000</a:t>
                      </a:r>
                      <a:endParaRPr lang="en-GB" sz="1100" b="1" dirty="0">
                        <a:effectLst/>
                        <a:latin typeface="Times New Roman" panose="02020603050405020304" pitchFamily="18" charset="0"/>
                        <a:ea typeface="Times New Roman" panose="02020603050405020304" pitchFamily="18" charset="0"/>
                      </a:endParaRPr>
                    </a:p>
                  </a:txBody>
                  <a:tcPr marL="65270" marR="65270" marT="0" marB="0"/>
                </a:tc>
                <a:tc>
                  <a:txBody>
                    <a:bodyPr/>
                    <a:lstStyle/>
                    <a:p>
                      <a:pPr marL="457200">
                        <a:spcAft>
                          <a:spcPts val="0"/>
                        </a:spcAft>
                      </a:pPr>
                      <a:r>
                        <a:rPr lang="en-GB" sz="1000" b="1" dirty="0">
                          <a:effectLst/>
                        </a:rPr>
                        <a:t> </a:t>
                      </a:r>
                      <a:endParaRPr lang="en-GB" sz="1100" b="1" dirty="0">
                        <a:effectLst/>
                      </a:endParaRPr>
                    </a:p>
                    <a:p>
                      <a:pPr marL="457200">
                        <a:spcAft>
                          <a:spcPts val="0"/>
                        </a:spcAft>
                      </a:pPr>
                      <a:r>
                        <a:rPr lang="en-GB" sz="1000" b="1" dirty="0">
                          <a:effectLst/>
                        </a:rPr>
                        <a:t> </a:t>
                      </a:r>
                      <a:endParaRPr lang="en-GB" sz="1100" b="1" dirty="0">
                        <a:effectLst/>
                      </a:endParaRPr>
                    </a:p>
                    <a:p>
                      <a:pPr marL="457200">
                        <a:spcAft>
                          <a:spcPts val="0"/>
                        </a:spcAft>
                      </a:pPr>
                      <a:r>
                        <a:rPr lang="en-GB" sz="1000" b="1" dirty="0">
                          <a:effectLst/>
                        </a:rPr>
                        <a:t> </a:t>
                      </a:r>
                      <a:endParaRPr lang="en-GB" sz="1100" b="1" dirty="0">
                        <a:effectLst/>
                      </a:endParaRPr>
                    </a:p>
                    <a:p>
                      <a:pPr marL="457200">
                        <a:spcAft>
                          <a:spcPts val="0"/>
                        </a:spcAft>
                      </a:pPr>
                      <a:r>
                        <a:rPr lang="en-GB" sz="1000" b="1" dirty="0">
                          <a:effectLst/>
                        </a:rPr>
                        <a:t>12,000</a:t>
                      </a:r>
                      <a:endParaRPr lang="en-GB" sz="1100" b="1" dirty="0">
                        <a:effectLst/>
                        <a:latin typeface="Times New Roman" panose="02020603050405020304" pitchFamily="18" charset="0"/>
                        <a:ea typeface="Times New Roman" panose="02020603050405020304" pitchFamily="18" charset="0"/>
                      </a:endParaRPr>
                    </a:p>
                  </a:txBody>
                  <a:tcPr marL="65270" marR="65270" marT="0" marB="0"/>
                </a:tc>
              </a:tr>
            </a:tbl>
          </a:graphicData>
        </a:graphic>
      </p:graphicFrame>
      <p:graphicFrame>
        <p:nvGraphicFramePr>
          <p:cNvPr id="8" name="Table 7"/>
          <p:cNvGraphicFramePr>
            <a:graphicFrameLocks noGrp="1"/>
          </p:cNvGraphicFramePr>
          <p:nvPr>
            <p:extLst/>
          </p:nvPr>
        </p:nvGraphicFramePr>
        <p:xfrm>
          <a:off x="87216" y="4481333"/>
          <a:ext cx="6765275" cy="1584960"/>
        </p:xfrm>
        <a:graphic>
          <a:graphicData uri="http://schemas.openxmlformats.org/drawingml/2006/table">
            <a:tbl>
              <a:tblPr firstRow="1" bandRow="1">
                <a:tableStyleId>{5C22544A-7EE6-4342-B048-85BDC9FD1C3A}</a:tableStyleId>
              </a:tblPr>
              <a:tblGrid>
                <a:gridCol w="1653449"/>
                <a:gridCol w="5111826"/>
              </a:tblGrid>
              <a:tr h="202079">
                <a:tc gridSpan="2">
                  <a:txBody>
                    <a:bodyPr/>
                    <a:lstStyle/>
                    <a:p>
                      <a:pPr algn="ctr"/>
                      <a:r>
                        <a:rPr lang="en-GB" sz="1000" b="1" dirty="0" smtClean="0">
                          <a:solidFill>
                            <a:schemeClr val="bg1"/>
                          </a:solidFill>
                        </a:rPr>
                        <a:t>ADJUSTMENTS</a:t>
                      </a:r>
                      <a:endParaRPr lang="en-GB" sz="1000" b="1" dirty="0">
                        <a:solidFill>
                          <a:schemeClr val="bg1"/>
                        </a:solidFill>
                      </a:endParaRPr>
                    </a:p>
                  </a:txBody>
                  <a:tcPr>
                    <a:solidFill>
                      <a:schemeClr val="tx1"/>
                    </a:solidFill>
                  </a:tcPr>
                </a:tc>
                <a:tc hMerge="1">
                  <a:txBody>
                    <a:bodyPr/>
                    <a:lstStyle/>
                    <a:p>
                      <a:endParaRPr lang="en-GB" sz="1000" dirty="0" smtClean="0"/>
                    </a:p>
                  </a:txBody>
                  <a:tcPr>
                    <a:solidFill>
                      <a:schemeClr val="tx1"/>
                    </a:solidFill>
                  </a:tcPr>
                </a:tc>
              </a:tr>
              <a:tr h="202079">
                <a:tc>
                  <a:txBody>
                    <a:bodyPr/>
                    <a:lstStyle/>
                    <a:p>
                      <a:pPr marL="228600" indent="-228600">
                        <a:buAutoNum type="arabicPeriod"/>
                      </a:pPr>
                      <a:r>
                        <a:rPr lang="en-GB" sz="1000" b="1" dirty="0" smtClean="0">
                          <a:solidFill>
                            <a:schemeClr val="bg1"/>
                          </a:solidFill>
                        </a:rPr>
                        <a:t>DEPRECIATION</a:t>
                      </a:r>
                      <a:endParaRPr lang="en-GB" sz="1000" b="1" dirty="0">
                        <a:solidFill>
                          <a:schemeClr val="bg1"/>
                        </a:solidFill>
                      </a:endParaRPr>
                    </a:p>
                  </a:txBody>
                  <a:tcPr>
                    <a:solidFill>
                      <a:schemeClr val="tx1"/>
                    </a:solidFill>
                  </a:tcPr>
                </a:tc>
                <a:tc>
                  <a:txBody>
                    <a:bodyPr/>
                    <a:lstStyle/>
                    <a:p>
                      <a:r>
                        <a:rPr lang="en-GB" sz="1000" dirty="0" smtClean="0">
                          <a:solidFill>
                            <a:schemeClr val="tx1"/>
                          </a:solidFill>
                        </a:rPr>
                        <a:t>Each</a:t>
                      </a:r>
                      <a:r>
                        <a:rPr lang="en-GB" sz="1000" baseline="0" dirty="0" smtClean="0">
                          <a:solidFill>
                            <a:schemeClr val="tx1"/>
                          </a:solidFill>
                        </a:rPr>
                        <a:t> year depreciation is deducted from the Net Book Value of an asset to show the value of the asset at the end of the year. </a:t>
                      </a:r>
                      <a:endParaRPr lang="en-GB" sz="1000" dirty="0" smtClean="0">
                        <a:solidFill>
                          <a:schemeClr val="tx1"/>
                        </a:solidFill>
                      </a:endParaRPr>
                    </a:p>
                  </a:txBody>
                  <a:tcPr/>
                </a:tc>
              </a:tr>
              <a:tr h="202079">
                <a:tc>
                  <a:txBody>
                    <a:bodyPr/>
                    <a:lstStyle/>
                    <a:p>
                      <a:r>
                        <a:rPr lang="en-GB" sz="1000" b="1" dirty="0" smtClean="0">
                          <a:solidFill>
                            <a:schemeClr val="bg1"/>
                          </a:solidFill>
                        </a:rPr>
                        <a:t>2. PREPAYMENTS</a:t>
                      </a:r>
                      <a:endParaRPr lang="en-GB" sz="1000" b="1" dirty="0">
                        <a:solidFill>
                          <a:schemeClr val="bg1"/>
                        </a:solidFill>
                      </a:endParaRPr>
                    </a:p>
                  </a:txBody>
                  <a:tcPr>
                    <a:solidFill>
                      <a:schemeClr val="tx1"/>
                    </a:solidFill>
                  </a:tcPr>
                </a:tc>
                <a:tc>
                  <a:txBody>
                    <a:bodyPr/>
                    <a:lstStyle/>
                    <a:p>
                      <a:r>
                        <a:rPr lang="en-GB" sz="1000" dirty="0" smtClean="0"/>
                        <a:t>When an expense is made in advance of the periods to which it</a:t>
                      </a:r>
                      <a:r>
                        <a:rPr lang="en-GB" sz="1000" baseline="0" dirty="0" smtClean="0"/>
                        <a:t> relates – It is therefore taken out of expenses in the statement of comprehensive income &amp; shown as a current asset recorded in the statement </a:t>
                      </a:r>
                      <a:endParaRPr lang="en-GB" sz="1000" dirty="0" smtClean="0"/>
                    </a:p>
                  </a:txBody>
                  <a:tcPr/>
                </a:tc>
              </a:tr>
              <a:tr h="202079">
                <a:tc>
                  <a:txBody>
                    <a:bodyPr/>
                    <a:lstStyle/>
                    <a:p>
                      <a:r>
                        <a:rPr lang="en-GB" sz="1000" b="1" dirty="0" smtClean="0">
                          <a:solidFill>
                            <a:schemeClr val="bg1"/>
                          </a:solidFill>
                        </a:rPr>
                        <a:t>3. ACCRUALS</a:t>
                      </a:r>
                      <a:endParaRPr lang="en-GB" sz="1000" b="1" dirty="0">
                        <a:solidFill>
                          <a:schemeClr val="bg1"/>
                        </a:solidFill>
                      </a:endParaRPr>
                    </a:p>
                  </a:txBody>
                  <a:tcPr>
                    <a:solidFill>
                      <a:schemeClr val="tx1"/>
                    </a:solidFill>
                  </a:tcPr>
                </a:tc>
                <a:tc>
                  <a:txBody>
                    <a:bodyPr/>
                    <a:lstStyle/>
                    <a:p>
                      <a:r>
                        <a:rPr lang="en-GB" sz="1000" dirty="0" smtClean="0"/>
                        <a:t>When an expense is paid after the periods to which it relates. E.g. electricity paid quarterly which would show the value already</a:t>
                      </a:r>
                      <a:r>
                        <a:rPr lang="en-GB" sz="1000" baseline="0" dirty="0" smtClean="0"/>
                        <a:t> consumed by the business. </a:t>
                      </a:r>
                      <a:endParaRPr lang="en-GB" sz="1000" dirty="0" smtClean="0"/>
                    </a:p>
                  </a:txBody>
                  <a:tcPr/>
                </a:tc>
              </a:tr>
            </a:tbl>
          </a:graphicData>
        </a:graphic>
      </p:graphicFrame>
      <p:graphicFrame>
        <p:nvGraphicFramePr>
          <p:cNvPr id="10" name="Table 9"/>
          <p:cNvGraphicFramePr>
            <a:graphicFrameLocks noGrp="1"/>
          </p:cNvGraphicFramePr>
          <p:nvPr>
            <p:extLst/>
          </p:nvPr>
        </p:nvGraphicFramePr>
        <p:xfrm>
          <a:off x="6896559" y="4512547"/>
          <a:ext cx="5295441" cy="1293341"/>
        </p:xfrm>
        <a:graphic>
          <a:graphicData uri="http://schemas.openxmlformats.org/drawingml/2006/table">
            <a:tbl>
              <a:tblPr firstRow="1" bandRow="1">
                <a:tableStyleId>{5C22544A-7EE6-4342-B048-85BDC9FD1C3A}</a:tableStyleId>
              </a:tblPr>
              <a:tblGrid>
                <a:gridCol w="5295441"/>
              </a:tblGrid>
              <a:tr h="333765">
                <a:tc>
                  <a:txBody>
                    <a:bodyPr/>
                    <a:lstStyle/>
                    <a:p>
                      <a:pPr algn="ctr"/>
                      <a:r>
                        <a:rPr lang="en-GB" sz="1000" b="1" dirty="0" smtClean="0">
                          <a:solidFill>
                            <a:schemeClr val="bg1"/>
                          </a:solidFill>
                        </a:rPr>
                        <a:t>INTERPRETATION</a:t>
                      </a:r>
                      <a:r>
                        <a:rPr lang="en-GB" sz="1000" b="1" baseline="0" dirty="0" smtClean="0">
                          <a:solidFill>
                            <a:schemeClr val="bg1"/>
                          </a:solidFill>
                        </a:rPr>
                        <a:t>, ANALYSIS &amp; EVALUATION OF STATEMENTS</a:t>
                      </a:r>
                      <a:endParaRPr lang="en-GB" sz="1000" b="1" dirty="0">
                        <a:solidFill>
                          <a:schemeClr val="bg1"/>
                        </a:solidFill>
                      </a:endParaRPr>
                    </a:p>
                  </a:txBody>
                  <a:tcPr>
                    <a:solidFill>
                      <a:schemeClr val="tx1"/>
                    </a:solidFill>
                  </a:tcPr>
                </a:tc>
              </a:tr>
              <a:tr h="959576">
                <a:tc>
                  <a:txBody>
                    <a:bodyPr/>
                    <a:lstStyle/>
                    <a:p>
                      <a:pPr marL="171450" indent="-171450" algn="l">
                        <a:buFont typeface="Arial" panose="020B0604020202020204" pitchFamily="34" charset="0"/>
                        <a:buChar char="•"/>
                      </a:pPr>
                      <a:r>
                        <a:rPr lang="en-GB" sz="1000" b="1" dirty="0" smtClean="0">
                          <a:solidFill>
                            <a:schemeClr val="tx1"/>
                          </a:solidFill>
                        </a:rPr>
                        <a:t>Comparisons</a:t>
                      </a:r>
                      <a:r>
                        <a:rPr lang="en-GB" sz="1000" b="1" baseline="0" dirty="0" smtClean="0">
                          <a:solidFill>
                            <a:schemeClr val="tx1"/>
                          </a:solidFill>
                        </a:rPr>
                        <a:t> between figures within the statement of financial position e.g. current assets</a:t>
                      </a:r>
                    </a:p>
                    <a:p>
                      <a:pPr marL="171450" indent="-171450" algn="l">
                        <a:buFont typeface="Arial" panose="020B0604020202020204" pitchFamily="34" charset="0"/>
                        <a:buChar char="•"/>
                      </a:pPr>
                      <a:r>
                        <a:rPr lang="en-GB" sz="1000" b="1" baseline="0" dirty="0" smtClean="0">
                          <a:solidFill>
                            <a:schemeClr val="tx1"/>
                          </a:solidFill>
                        </a:rPr>
                        <a:t>Comparisons between years e.g. comparing fixed assets or current liabilities </a:t>
                      </a:r>
                    </a:p>
                    <a:p>
                      <a:pPr marL="171450" indent="-171450" algn="l">
                        <a:buFont typeface="Arial" panose="020B0604020202020204" pitchFamily="34" charset="0"/>
                        <a:buChar char="•"/>
                      </a:pPr>
                      <a:r>
                        <a:rPr lang="en-GB" sz="1000" b="1" baseline="0" dirty="0" smtClean="0">
                          <a:solidFill>
                            <a:schemeClr val="tx1"/>
                          </a:solidFill>
                        </a:rPr>
                        <a:t>Intra-firm comparisons to see how different parts of the business are performing e.g. debtors between different firms</a:t>
                      </a:r>
                    </a:p>
                    <a:p>
                      <a:pPr marL="171450" indent="-171450" algn="l">
                        <a:buFont typeface="Arial" panose="020B0604020202020204" pitchFamily="34" charset="0"/>
                        <a:buChar char="•"/>
                      </a:pPr>
                      <a:r>
                        <a:rPr lang="en-GB" sz="1000" b="1" baseline="0" dirty="0" smtClean="0">
                          <a:solidFill>
                            <a:schemeClr val="tx1"/>
                          </a:solidFill>
                        </a:rPr>
                        <a:t>Inter-firm comparisons to see how the business is performing in relation to its competitors. </a:t>
                      </a:r>
                      <a:endParaRPr lang="en-GB" sz="1000" b="1" dirty="0">
                        <a:solidFill>
                          <a:schemeClr val="tx1"/>
                        </a:solidFill>
                      </a:endParaRPr>
                    </a:p>
                  </a:txBody>
                  <a:tcPr>
                    <a:solidFill>
                      <a:schemeClr val="accent1">
                        <a:lumMod val="40000"/>
                        <a:lumOff val="60000"/>
                      </a:schemeClr>
                    </a:solidFill>
                  </a:tcPr>
                </a:tc>
              </a:tr>
            </a:tbl>
          </a:graphicData>
        </a:graphic>
      </p:graphicFrame>
    </p:spTree>
    <p:extLst>
      <p:ext uri="{BB962C8B-B14F-4D97-AF65-F5344CB8AC3E}">
        <p14:creationId xmlns:p14="http://schemas.microsoft.com/office/powerpoint/2010/main" val="34928641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99152" y="296760"/>
          <a:ext cx="6742323" cy="1625649"/>
        </p:xfrm>
        <a:graphic>
          <a:graphicData uri="http://schemas.openxmlformats.org/drawingml/2006/table">
            <a:tbl>
              <a:tblPr firstRow="1" bandRow="1">
                <a:tableStyleId>{5C22544A-7EE6-4342-B048-85BDC9FD1C3A}</a:tableStyleId>
              </a:tblPr>
              <a:tblGrid>
                <a:gridCol w="1634398"/>
                <a:gridCol w="5107925"/>
              </a:tblGrid>
              <a:tr h="254049">
                <a:tc gridSpan="2">
                  <a:txBody>
                    <a:bodyPr/>
                    <a:lstStyle/>
                    <a:p>
                      <a:pPr algn="ctr"/>
                      <a:r>
                        <a:rPr lang="en-GB" sz="1000" b="1" kern="1200" dirty="0" smtClean="0">
                          <a:solidFill>
                            <a:schemeClr val="bg1"/>
                          </a:solidFill>
                          <a:effectLst/>
                          <a:latin typeface="+mn-lt"/>
                          <a:ea typeface="+mn-ea"/>
                          <a:cs typeface="+mn-cs"/>
                        </a:rPr>
                        <a:t>MEASURING</a:t>
                      </a:r>
                      <a:r>
                        <a:rPr lang="en-GB" sz="1000" b="1" kern="1200" baseline="0" dirty="0" smtClean="0">
                          <a:solidFill>
                            <a:schemeClr val="bg1"/>
                          </a:solidFill>
                          <a:effectLst/>
                          <a:latin typeface="+mn-lt"/>
                          <a:ea typeface="+mn-ea"/>
                          <a:cs typeface="+mn-cs"/>
                        </a:rPr>
                        <a:t> PROFITABILITY – KEY CONCEPTS</a:t>
                      </a:r>
                      <a:endParaRPr lang="en-GB" sz="1000" b="1" kern="1200" dirty="0">
                        <a:solidFill>
                          <a:schemeClr val="bg1"/>
                        </a:solidFill>
                        <a:effectLst/>
                        <a:latin typeface="+mn-lt"/>
                        <a:ea typeface="+mn-ea"/>
                        <a:cs typeface="+mn-cs"/>
                      </a:endParaRPr>
                    </a:p>
                  </a:txBody>
                  <a:tcPr>
                    <a:solidFill>
                      <a:schemeClr val="tx1"/>
                    </a:solidFill>
                  </a:tcPr>
                </a:tc>
                <a:tc hMerge="1">
                  <a:txBody>
                    <a:bodyPr/>
                    <a:lstStyle/>
                    <a:p>
                      <a:endParaRPr lang="en-GB"/>
                    </a:p>
                  </a:txBody>
                  <a:tcPr/>
                </a:tc>
              </a:tr>
              <a:tr h="219075">
                <a:tc>
                  <a:txBody>
                    <a:bodyPr/>
                    <a:lstStyle/>
                    <a:p>
                      <a:pPr marL="228600" indent="-228600">
                        <a:buAutoNum type="arabicPeriod"/>
                      </a:pPr>
                      <a:r>
                        <a:rPr lang="en-GB" sz="1000" b="1" dirty="0" smtClean="0">
                          <a:solidFill>
                            <a:schemeClr val="bg1"/>
                          </a:solidFill>
                        </a:rPr>
                        <a:t>INTERFIRM</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dk1"/>
                          </a:solidFill>
                          <a:effectLst/>
                          <a:latin typeface="+mn-lt"/>
                          <a:ea typeface="+mn-ea"/>
                          <a:cs typeface="+mn-cs"/>
                        </a:rPr>
                        <a:t>Between different firms, </a:t>
                      </a:r>
                      <a:r>
                        <a:rPr lang="en-GB" sz="1000" kern="1200" dirty="0" err="1" smtClean="0">
                          <a:solidFill>
                            <a:schemeClr val="dk1"/>
                          </a:solidFill>
                          <a:effectLst/>
                          <a:latin typeface="+mn-lt"/>
                          <a:ea typeface="+mn-ea"/>
                          <a:cs typeface="+mn-cs"/>
                        </a:rPr>
                        <a:t>e.g</a:t>
                      </a:r>
                      <a:r>
                        <a:rPr lang="en-GB" sz="1000" kern="1200" dirty="0" smtClean="0">
                          <a:solidFill>
                            <a:schemeClr val="dk1"/>
                          </a:solidFill>
                          <a:effectLst/>
                          <a:latin typeface="+mn-lt"/>
                          <a:ea typeface="+mn-ea"/>
                          <a:cs typeface="+mn-cs"/>
                        </a:rPr>
                        <a:t>, comparing the performance of two different house builders. </a:t>
                      </a:r>
                    </a:p>
                  </a:txBody>
                  <a:tcPr/>
                </a:tc>
              </a:tr>
              <a:tr h="237724">
                <a:tc>
                  <a:txBody>
                    <a:bodyPr/>
                    <a:lstStyle/>
                    <a:p>
                      <a:pPr marL="228600" indent="-228600">
                        <a:buAutoNum type="arabicPeriod" startAt="2"/>
                      </a:pPr>
                      <a:r>
                        <a:rPr lang="en-GB" sz="1000" b="1" dirty="0" smtClean="0">
                          <a:solidFill>
                            <a:schemeClr val="bg1"/>
                          </a:solidFill>
                        </a:rPr>
                        <a:t>INTRAFIRM</a:t>
                      </a:r>
                      <a:endParaRPr lang="en-GB" sz="1000" b="1" dirty="0">
                        <a:solidFill>
                          <a:schemeClr val="bg1"/>
                        </a:solidFill>
                      </a:endParaRPr>
                    </a:p>
                  </a:txBody>
                  <a:tcPr>
                    <a:solidFill>
                      <a:schemeClr val="tx1"/>
                    </a:solidFill>
                  </a:tcPr>
                </a:tc>
                <a:tc>
                  <a:txBody>
                    <a:bodyPr/>
                    <a:lstStyle/>
                    <a:p>
                      <a:r>
                        <a:rPr lang="en-GB" sz="1000" dirty="0" smtClean="0"/>
                        <a:t>Within the firm, e.g.</a:t>
                      </a:r>
                      <a:r>
                        <a:rPr lang="en-GB" sz="1000" baseline="0" dirty="0" smtClean="0"/>
                        <a:t> comparing this year’s results with last year’s, or the performance of different branches of a retail store. </a:t>
                      </a:r>
                      <a:endParaRPr lang="en-GB" sz="1000" dirty="0" smtClean="0"/>
                    </a:p>
                  </a:txBody>
                  <a:tcPr/>
                </a:tc>
              </a:tr>
              <a:tr h="237724">
                <a:tc>
                  <a:txBody>
                    <a:bodyPr/>
                    <a:lstStyle/>
                    <a:p>
                      <a:pPr marL="228600" indent="-228600">
                        <a:buAutoNum type="arabicPeriod" startAt="3"/>
                      </a:pPr>
                      <a:r>
                        <a:rPr lang="en-GB" sz="1000" b="1" dirty="0" smtClean="0">
                          <a:solidFill>
                            <a:schemeClr val="bg1"/>
                          </a:solidFill>
                        </a:rPr>
                        <a:t>STAKEHOLDER</a:t>
                      </a:r>
                      <a:endParaRPr lang="en-GB" sz="1000" b="1" dirty="0">
                        <a:solidFill>
                          <a:schemeClr val="bg1"/>
                        </a:solidFill>
                      </a:endParaRPr>
                    </a:p>
                  </a:txBody>
                  <a:tcPr>
                    <a:solidFill>
                      <a:schemeClr val="tx1"/>
                    </a:solidFill>
                  </a:tcPr>
                </a:tc>
                <a:tc>
                  <a:txBody>
                    <a:bodyPr/>
                    <a:lstStyle/>
                    <a:p>
                      <a:r>
                        <a:rPr lang="en-GB" sz="1000" dirty="0" smtClean="0"/>
                        <a:t>Anyone with an interest</a:t>
                      </a:r>
                      <a:r>
                        <a:rPr lang="en-GB" sz="1000" baseline="0" dirty="0" smtClean="0"/>
                        <a:t> in the activities of a business, whether directly or indirectly involved. </a:t>
                      </a:r>
                      <a:endParaRPr lang="en-GB" sz="1000" dirty="0" smtClean="0"/>
                    </a:p>
                  </a:txBody>
                  <a:tcPr/>
                </a:tc>
              </a:tr>
              <a:tr h="237724">
                <a:tc>
                  <a:txBody>
                    <a:bodyPr/>
                    <a:lstStyle/>
                    <a:p>
                      <a:r>
                        <a:rPr lang="en-GB" sz="1000" b="1" dirty="0" smtClean="0">
                          <a:solidFill>
                            <a:schemeClr val="bg1"/>
                          </a:solidFill>
                        </a:rPr>
                        <a:t>4.  BUSINESS</a:t>
                      </a:r>
                      <a:r>
                        <a:rPr lang="en-GB" sz="1000" b="1" baseline="0" dirty="0" smtClean="0">
                          <a:solidFill>
                            <a:schemeClr val="bg1"/>
                          </a:solidFill>
                        </a:rPr>
                        <a:t> 2 BUSINESS </a:t>
                      </a:r>
                      <a:endParaRPr lang="en-GB" sz="1000" b="1" dirty="0">
                        <a:solidFill>
                          <a:schemeClr val="bg1"/>
                        </a:solidFill>
                      </a:endParaRPr>
                    </a:p>
                  </a:txBody>
                  <a:tcPr>
                    <a:solidFill>
                      <a:schemeClr val="tx1"/>
                    </a:solidFill>
                  </a:tcPr>
                </a:tc>
                <a:tc>
                  <a:txBody>
                    <a:bodyPr/>
                    <a:lstStyle/>
                    <a:p>
                      <a:r>
                        <a:rPr lang="en-GB" sz="1000" dirty="0" smtClean="0"/>
                        <a:t>B2B</a:t>
                      </a:r>
                      <a:r>
                        <a:rPr lang="en-GB" sz="1000" baseline="0" dirty="0" smtClean="0"/>
                        <a:t> – refers to when one business sells to another business. e.g. Wholesaler to retailer. </a:t>
                      </a:r>
                      <a:endParaRPr lang="en-GB" sz="1000" dirty="0" smtClean="0"/>
                    </a:p>
                  </a:txBody>
                  <a:tcPr/>
                </a:tc>
              </a:tr>
              <a:tr h="237724">
                <a:tc>
                  <a:txBody>
                    <a:bodyPr/>
                    <a:lstStyle/>
                    <a:p>
                      <a:r>
                        <a:rPr lang="en-GB" sz="1000" b="1" dirty="0" smtClean="0">
                          <a:solidFill>
                            <a:schemeClr val="bg1"/>
                          </a:solidFill>
                        </a:rPr>
                        <a:t>5.</a:t>
                      </a:r>
                      <a:r>
                        <a:rPr lang="en-GB" sz="1000" b="1" baseline="0" dirty="0" smtClean="0">
                          <a:solidFill>
                            <a:schemeClr val="bg1"/>
                          </a:solidFill>
                        </a:rPr>
                        <a:t> </a:t>
                      </a:r>
                      <a:r>
                        <a:rPr lang="en-GB" sz="1000" b="1" dirty="0" smtClean="0">
                          <a:solidFill>
                            <a:schemeClr val="bg1"/>
                          </a:solidFill>
                        </a:rPr>
                        <a:t>BUSINESS 2 CONSUMER</a:t>
                      </a:r>
                      <a:endParaRPr lang="en-GB" sz="1000" b="1" dirty="0">
                        <a:solidFill>
                          <a:schemeClr val="bg1"/>
                        </a:solidFill>
                      </a:endParaRPr>
                    </a:p>
                  </a:txBody>
                  <a:tcPr>
                    <a:solidFill>
                      <a:schemeClr val="tx1"/>
                    </a:solidFill>
                  </a:tcPr>
                </a:tc>
                <a:tc>
                  <a:txBody>
                    <a:bodyPr/>
                    <a:lstStyle/>
                    <a:p>
                      <a:r>
                        <a:rPr lang="en-GB" sz="1000" dirty="0" smtClean="0"/>
                        <a:t>B2C – refers to when</a:t>
                      </a:r>
                      <a:r>
                        <a:rPr lang="en-GB" sz="1000" baseline="0" dirty="0" smtClean="0"/>
                        <a:t> one business </a:t>
                      </a:r>
                      <a:endParaRPr lang="en-GB" sz="1000" dirty="0" smtClean="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21776171"/>
              </p:ext>
            </p:extLst>
          </p:nvPr>
        </p:nvGraphicFramePr>
        <p:xfrm>
          <a:off x="99151" y="1934437"/>
          <a:ext cx="6775373" cy="3717456"/>
        </p:xfrm>
        <a:graphic>
          <a:graphicData uri="http://schemas.openxmlformats.org/drawingml/2006/table">
            <a:tbl>
              <a:tblPr firstRow="1" bandRow="1">
                <a:tableStyleId>{5C22544A-7EE6-4342-B048-85BDC9FD1C3A}</a:tableStyleId>
              </a:tblPr>
              <a:tblGrid>
                <a:gridCol w="1573378"/>
                <a:gridCol w="5201995"/>
              </a:tblGrid>
              <a:tr h="248412">
                <a:tc gridSpan="2">
                  <a:txBody>
                    <a:bodyPr/>
                    <a:lstStyle/>
                    <a:p>
                      <a:pPr algn="ctr"/>
                      <a:r>
                        <a:rPr lang="en-GB" sz="1000" dirty="0" smtClean="0"/>
                        <a:t>PROFITABILITY</a:t>
                      </a:r>
                      <a:endParaRPr lang="en-GB" sz="1000" dirty="0"/>
                    </a:p>
                  </a:txBody>
                  <a:tcPr>
                    <a:solidFill>
                      <a:schemeClr val="tx1"/>
                    </a:solidFill>
                  </a:tcPr>
                </a:tc>
                <a:tc hMerge="1">
                  <a:txBody>
                    <a:bodyPr/>
                    <a:lstStyle/>
                    <a:p>
                      <a:endParaRPr lang="en-GB" dirty="0"/>
                    </a:p>
                  </a:txBody>
                  <a:tcPr>
                    <a:solidFill>
                      <a:schemeClr val="tx1"/>
                    </a:solidFill>
                  </a:tcPr>
                </a:tc>
              </a:tr>
              <a:tr h="384081">
                <a:tc>
                  <a:txBody>
                    <a:bodyPr/>
                    <a:lstStyle/>
                    <a:p>
                      <a:r>
                        <a:rPr lang="en-GB" sz="1000" b="1" dirty="0" smtClean="0">
                          <a:solidFill>
                            <a:schemeClr val="bg1"/>
                          </a:solidFill>
                        </a:rPr>
                        <a:t>1. GROSS</a:t>
                      </a:r>
                      <a:r>
                        <a:rPr lang="en-GB" sz="1000" b="1" baseline="0" dirty="0" smtClean="0">
                          <a:solidFill>
                            <a:schemeClr val="bg1"/>
                          </a:solidFill>
                        </a:rPr>
                        <a:t> PROFIT MARGIN %</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The percentage of</a:t>
                      </a:r>
                      <a:r>
                        <a:rPr lang="en-GB" sz="1000" baseline="0" dirty="0" smtClean="0"/>
                        <a:t> Sales Revenue that is profit. A good indicator of how effectively the business has ‘added value’ to the cost of sales. </a:t>
                      </a:r>
                      <a:r>
                        <a:rPr lang="en-GB" sz="1000" b="1" dirty="0" smtClean="0"/>
                        <a:t>Gross profit/Revenue X100 </a:t>
                      </a:r>
                    </a:p>
                  </a:txBody>
                  <a:tcPr/>
                </a:tc>
              </a:tr>
              <a:tr h="269542">
                <a:tc>
                  <a:txBody>
                    <a:bodyPr/>
                    <a:lstStyle/>
                    <a:p>
                      <a:r>
                        <a:rPr lang="en-GB" sz="1000" b="1" baseline="0" dirty="0" smtClean="0">
                          <a:solidFill>
                            <a:schemeClr val="bg1"/>
                          </a:solidFill>
                        </a:rPr>
                        <a:t> EXPLANATION</a:t>
                      </a:r>
                      <a:endParaRPr lang="en-GB" sz="1000" b="1" dirty="0">
                        <a:solidFill>
                          <a:schemeClr val="bg1"/>
                        </a:solidFill>
                      </a:endParaRPr>
                    </a:p>
                  </a:txBody>
                  <a:tcPr>
                    <a:solidFill>
                      <a:schemeClr val="tx1"/>
                    </a:solidFill>
                  </a:tcPr>
                </a:tc>
                <a:tc>
                  <a:txBody>
                    <a:bodyPr/>
                    <a:lstStyle/>
                    <a:p>
                      <a:r>
                        <a:rPr lang="en-GB" sz="1000" dirty="0" smtClean="0"/>
                        <a:t>The higher the better but industry dependent.</a:t>
                      </a:r>
                      <a:r>
                        <a:rPr lang="en-GB" sz="1000" baseline="0" dirty="0" smtClean="0"/>
                        <a:t> Review trends &amp; analyse how much is spent on cost of goods sold.</a:t>
                      </a:r>
                      <a:endParaRPr lang="en-GB" sz="1000" dirty="0" smtClean="0"/>
                    </a:p>
                  </a:txBody>
                  <a:tcPr/>
                </a:tc>
              </a:tr>
              <a:tr h="269542">
                <a:tc>
                  <a:txBody>
                    <a:bodyPr/>
                    <a:lstStyle/>
                    <a:p>
                      <a:r>
                        <a:rPr lang="en-GB" sz="1000" b="1" dirty="0" smtClean="0">
                          <a:solidFill>
                            <a:schemeClr val="bg1"/>
                          </a:solidFill>
                        </a:rPr>
                        <a:t>MARK-UP</a:t>
                      </a:r>
                      <a:endParaRPr lang="en-GB" sz="1000" b="1" dirty="0">
                        <a:solidFill>
                          <a:schemeClr val="bg1"/>
                        </a:solidFill>
                      </a:endParaRPr>
                    </a:p>
                  </a:txBody>
                  <a:tcPr>
                    <a:solidFill>
                      <a:schemeClr val="tx1"/>
                    </a:solidFill>
                  </a:tcPr>
                </a:tc>
                <a:tc>
                  <a:txBody>
                    <a:bodyPr/>
                    <a:lstStyle/>
                    <a:p>
                      <a:r>
                        <a:rPr lang="en-GB" sz="1000" dirty="0" smtClean="0"/>
                        <a:t>Looks</a:t>
                      </a:r>
                      <a:r>
                        <a:rPr lang="en-GB" sz="1000" baseline="0" dirty="0" smtClean="0"/>
                        <a:t> at profit as a % of sales turnover.  </a:t>
                      </a:r>
                      <a:r>
                        <a:rPr lang="en-GB" sz="1000" b="1" baseline="0" dirty="0" smtClean="0"/>
                        <a:t>(Gross profit/ Cost of sales) X 100</a:t>
                      </a:r>
                      <a:endParaRPr lang="en-GB" sz="1000" b="1" dirty="0" smtClean="0"/>
                    </a:p>
                  </a:txBody>
                  <a:tcPr/>
                </a:tc>
              </a:tr>
              <a:tr h="425822">
                <a:tc>
                  <a:txBody>
                    <a:bodyPr/>
                    <a:lstStyle/>
                    <a:p>
                      <a:r>
                        <a:rPr lang="en-GB" sz="1000" b="1" dirty="0" smtClean="0">
                          <a:solidFill>
                            <a:schemeClr val="bg1"/>
                          </a:solidFill>
                        </a:rPr>
                        <a:t>2. NET PROFIT MARGIN %</a:t>
                      </a:r>
                      <a:endParaRPr lang="en-GB" sz="1000" b="1" dirty="0">
                        <a:solidFill>
                          <a:schemeClr val="bg1"/>
                        </a:solidFill>
                      </a:endParaRPr>
                    </a:p>
                  </a:txBody>
                  <a:tcPr>
                    <a:solidFill>
                      <a:schemeClr val="tx1"/>
                    </a:solidFill>
                  </a:tcPr>
                </a:tc>
                <a:tc>
                  <a:txBody>
                    <a:bodyPr/>
                    <a:lstStyle/>
                    <a:p>
                      <a:r>
                        <a:rPr lang="en-GB" sz="1000" dirty="0" smtClean="0"/>
                        <a:t>AKA Operating</a:t>
                      </a:r>
                      <a:r>
                        <a:rPr lang="en-GB" sz="1000" baseline="0" dirty="0" smtClean="0"/>
                        <a:t> profit. </a:t>
                      </a:r>
                      <a:r>
                        <a:rPr lang="en-GB" sz="1000" dirty="0" smtClean="0"/>
                        <a:t>Compares operating</a:t>
                      </a:r>
                      <a:r>
                        <a:rPr lang="en-GB" sz="1000" baseline="0" dirty="0" smtClean="0"/>
                        <a:t> profit with revenue. This includes overheads. </a:t>
                      </a:r>
                    </a:p>
                    <a:p>
                      <a:r>
                        <a:rPr lang="en-GB" sz="1000" b="1" baseline="0" dirty="0" smtClean="0"/>
                        <a:t>Net profit/Revenue X 100 </a:t>
                      </a:r>
                      <a:endParaRPr lang="en-GB" sz="1000" b="1" dirty="0" smtClean="0"/>
                    </a:p>
                  </a:txBody>
                  <a:tcPr/>
                </a:tc>
              </a:tr>
              <a:tr h="395797">
                <a:tc>
                  <a:txBody>
                    <a:bodyPr/>
                    <a:lstStyle/>
                    <a:p>
                      <a:r>
                        <a:rPr lang="en-GB" sz="1000" b="1" dirty="0" smtClean="0">
                          <a:solidFill>
                            <a:schemeClr val="bg1"/>
                          </a:solidFill>
                        </a:rPr>
                        <a:t>EXPLANATION</a:t>
                      </a:r>
                      <a:r>
                        <a:rPr lang="en-GB" sz="1000" b="1" baseline="0" dirty="0" smtClean="0">
                          <a:solidFill>
                            <a:schemeClr val="bg1"/>
                          </a:solidFill>
                        </a:rPr>
                        <a:t> </a:t>
                      </a:r>
                      <a:endParaRPr lang="en-GB" sz="1000" b="1" dirty="0">
                        <a:solidFill>
                          <a:schemeClr val="bg1"/>
                        </a:solidFill>
                      </a:endParaRPr>
                    </a:p>
                  </a:txBody>
                  <a:tcPr>
                    <a:solidFill>
                      <a:schemeClr val="tx1"/>
                    </a:solidFill>
                  </a:tcPr>
                </a:tc>
                <a:tc>
                  <a:txBody>
                    <a:bodyPr/>
                    <a:lstStyle/>
                    <a:p>
                      <a:pPr>
                        <a:spcBef>
                          <a:spcPts val="0"/>
                        </a:spcBef>
                      </a:pPr>
                      <a:r>
                        <a:rPr lang="en-US" sz="1000" dirty="0" smtClean="0"/>
                        <a:t>The</a:t>
                      </a:r>
                      <a:r>
                        <a:rPr lang="en-US" sz="1000" baseline="0" dirty="0" smtClean="0"/>
                        <a:t> </a:t>
                      </a:r>
                      <a:r>
                        <a:rPr lang="en-US" sz="1000" dirty="0" smtClean="0"/>
                        <a:t>higher percentage the better. Shows shows whether the business have been efficient in controlling expenses. </a:t>
                      </a:r>
                      <a:endParaRPr lang="en-GB" sz="1000" dirty="0" smtClean="0"/>
                    </a:p>
                  </a:txBody>
                  <a:tcPr/>
                </a:tc>
              </a:tr>
              <a:tr h="372498">
                <a:tc>
                  <a:txBody>
                    <a:bodyPr/>
                    <a:lstStyle/>
                    <a:p>
                      <a:r>
                        <a:rPr lang="en-GB" sz="1000" b="1" dirty="0" smtClean="0">
                          <a:solidFill>
                            <a:schemeClr val="bg1"/>
                          </a:solidFill>
                        </a:rPr>
                        <a:t>INTERPRETATION</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Can</a:t>
                      </a:r>
                      <a:r>
                        <a:rPr lang="en-US" sz="1000" baseline="0" dirty="0" smtClean="0"/>
                        <a:t> be </a:t>
                      </a:r>
                      <a:r>
                        <a:rPr lang="en-US" sz="1000" dirty="0" smtClean="0"/>
                        <a:t>compared with gross profit. If gross profit rises and net profit margin declined showing that profits are rising but the overhead expenses are increasing at a faster rate. </a:t>
                      </a:r>
                      <a:endParaRPr lang="en-GB" sz="1000" dirty="0" smtClean="0"/>
                    </a:p>
                  </a:txBody>
                  <a:tcPr/>
                </a:tc>
              </a:tr>
              <a:tr h="395797">
                <a:tc>
                  <a:txBody>
                    <a:bodyPr/>
                    <a:lstStyle/>
                    <a:p>
                      <a:r>
                        <a:rPr lang="en-GB" sz="1000" b="1" dirty="0" smtClean="0">
                          <a:solidFill>
                            <a:schemeClr val="bg1"/>
                          </a:solidFill>
                        </a:rPr>
                        <a:t>3. ROCE %</a:t>
                      </a:r>
                      <a:endParaRPr lang="en-GB" sz="1000" b="1" dirty="0">
                        <a:solidFill>
                          <a:schemeClr val="bg1"/>
                        </a:solidFill>
                      </a:endParaRPr>
                    </a:p>
                  </a:txBody>
                  <a:tcPr>
                    <a:solidFill>
                      <a:schemeClr val="tx1"/>
                    </a:solidFill>
                  </a:tcPr>
                </a:tc>
                <a:tc>
                  <a:txBody>
                    <a:bodyPr/>
                    <a:lstStyle/>
                    <a:p>
                      <a:r>
                        <a:rPr lang="en-GB" sz="1000" dirty="0" smtClean="0"/>
                        <a:t>Primary ratio. </a:t>
                      </a:r>
                      <a:r>
                        <a:rPr lang="en-GB" sz="1000" b="1" dirty="0" smtClean="0"/>
                        <a:t>Operating</a:t>
                      </a:r>
                      <a:r>
                        <a:rPr lang="en-GB" sz="1000" b="1" baseline="0" dirty="0" smtClean="0"/>
                        <a:t> profit/Capital employed X 100</a:t>
                      </a:r>
                    </a:p>
                    <a:p>
                      <a:r>
                        <a:rPr lang="en-GB" sz="1000" baseline="0" dirty="0" smtClean="0"/>
                        <a:t>Capital employed – total value of all LT finance invested </a:t>
                      </a:r>
                      <a:endParaRPr lang="en-GB" sz="1000" dirty="0" smtClean="0"/>
                    </a:p>
                  </a:txBody>
                  <a:tcPr/>
                </a:tc>
              </a:tr>
              <a:tr h="395797">
                <a:tc>
                  <a:txBody>
                    <a:bodyPr/>
                    <a:lstStyle/>
                    <a:p>
                      <a:r>
                        <a:rPr lang="en-GB" sz="1000" b="1" dirty="0" smtClean="0">
                          <a:solidFill>
                            <a:schemeClr val="bg1"/>
                          </a:solidFill>
                        </a:rPr>
                        <a:t>EXPLANATION</a:t>
                      </a:r>
                      <a:endParaRPr lang="en-GB" sz="1000" b="1" dirty="0">
                        <a:solidFill>
                          <a:schemeClr val="bg1"/>
                        </a:solidFill>
                      </a:endParaRPr>
                    </a:p>
                  </a:txBody>
                  <a:tcPr>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cap="none" dirty="0" smtClean="0">
                          <a:solidFill>
                            <a:schemeClr val="dk1"/>
                          </a:solidFill>
                          <a:latin typeface="Candara"/>
                          <a:ea typeface="Candara"/>
                          <a:cs typeface="Candara"/>
                          <a:sym typeface="Candara"/>
                        </a:rPr>
                        <a:t>Measures and analyse a company's profitability and the efficiency with which its capital is employed.</a:t>
                      </a:r>
                    </a:p>
                  </a:txBody>
                  <a:tcPr/>
                </a:tc>
              </a:tr>
              <a:tr h="375837">
                <a:tc>
                  <a:txBody>
                    <a:bodyPr/>
                    <a:lstStyle/>
                    <a:p>
                      <a:r>
                        <a:rPr lang="en-GB" sz="1000" b="1" dirty="0" smtClean="0">
                          <a:solidFill>
                            <a:schemeClr val="bg1"/>
                          </a:solidFill>
                        </a:rPr>
                        <a:t>INTERPRETATION</a:t>
                      </a:r>
                      <a:endParaRPr lang="en-GB" sz="1000" b="1" dirty="0">
                        <a:solidFill>
                          <a:schemeClr val="bg1"/>
                        </a:solidFill>
                      </a:endParaRPr>
                    </a:p>
                  </a:txBody>
                  <a:tcPr>
                    <a:solidFill>
                      <a:schemeClr val="tx1"/>
                    </a:solidFill>
                  </a:tcPr>
                </a:tc>
                <a:tc>
                  <a:txBody>
                    <a:bodyPr/>
                    <a:lstStyle/>
                    <a:p>
                      <a:r>
                        <a:rPr lang="en-GB" sz="1000" dirty="0" smtClean="0"/>
                        <a:t>Higher the value the greater the return on capital invested. Can compare</a:t>
                      </a:r>
                      <a:r>
                        <a:rPr lang="en-GB" sz="1000" baseline="0" dirty="0" smtClean="0"/>
                        <a:t> with other companies and/or previous years. Compare with current rate of interest in terms of shareholder return. </a:t>
                      </a:r>
                      <a:endParaRPr lang="en-GB" sz="1000" dirty="0" smtClean="0"/>
                    </a:p>
                  </a:txBody>
                  <a:tcPr/>
                </a:tc>
              </a:tr>
            </a:tbl>
          </a:graphicData>
        </a:graphic>
      </p:graphicFrame>
      <p:graphicFrame>
        <p:nvGraphicFramePr>
          <p:cNvPr id="6" name="Table 5"/>
          <p:cNvGraphicFramePr>
            <a:graphicFrameLocks noGrp="1"/>
          </p:cNvGraphicFramePr>
          <p:nvPr>
            <p:extLst/>
          </p:nvPr>
        </p:nvGraphicFramePr>
        <p:xfrm>
          <a:off x="6885542" y="303258"/>
          <a:ext cx="5306458" cy="3200400"/>
        </p:xfrm>
        <a:graphic>
          <a:graphicData uri="http://schemas.openxmlformats.org/drawingml/2006/table">
            <a:tbl>
              <a:tblPr firstRow="1" bandRow="1">
                <a:tableStyleId>{5C22544A-7EE6-4342-B048-85BDC9FD1C3A}</a:tableStyleId>
              </a:tblPr>
              <a:tblGrid>
                <a:gridCol w="1189822"/>
                <a:gridCol w="4116636"/>
              </a:tblGrid>
              <a:tr h="195481">
                <a:tc gridSpan="2">
                  <a:txBody>
                    <a:bodyPr/>
                    <a:lstStyle/>
                    <a:p>
                      <a:pPr algn="ctr"/>
                      <a:r>
                        <a:rPr lang="en-GB" sz="1000" dirty="0" smtClean="0"/>
                        <a:t>MEASURING LIQUIDITY – </a:t>
                      </a:r>
                      <a:r>
                        <a:rPr lang="en-GB" sz="1000" baseline="0" dirty="0" smtClean="0"/>
                        <a:t> ABILITY TO PAY BACK DEBTS</a:t>
                      </a:r>
                      <a:endParaRPr lang="en-GB" sz="1000" dirty="0"/>
                    </a:p>
                  </a:txBody>
                  <a:tcPr>
                    <a:solidFill>
                      <a:schemeClr val="tx1"/>
                    </a:solidFill>
                  </a:tcPr>
                </a:tc>
                <a:tc hMerge="1">
                  <a:txBody>
                    <a:bodyPr/>
                    <a:lstStyle/>
                    <a:p>
                      <a:endParaRPr lang="en-GB" dirty="0"/>
                    </a:p>
                  </a:txBody>
                  <a:tcPr>
                    <a:solidFill>
                      <a:schemeClr val="tx1"/>
                    </a:solidFill>
                  </a:tcPr>
                </a:tc>
              </a:tr>
              <a:tr h="232928">
                <a:tc>
                  <a:txBody>
                    <a:bodyPr/>
                    <a:lstStyle/>
                    <a:p>
                      <a:r>
                        <a:rPr lang="en-GB" sz="1000" b="1" dirty="0" smtClean="0">
                          <a:solidFill>
                            <a:schemeClr val="bg1"/>
                          </a:solidFill>
                        </a:rPr>
                        <a:t>4. CURRENT RATIO</a:t>
                      </a:r>
                      <a:endParaRPr lang="en-GB" sz="1000" b="1" dirty="0">
                        <a:solidFill>
                          <a:schemeClr val="bg1"/>
                        </a:solidFill>
                      </a:endParaRPr>
                    </a:p>
                  </a:txBody>
                  <a:tcPr>
                    <a:solidFill>
                      <a:schemeClr val="tx1"/>
                    </a:solidFill>
                  </a:tcPr>
                </a:tc>
                <a:tc>
                  <a:txBody>
                    <a:bodyPr/>
                    <a:lstStyle/>
                    <a:p>
                      <a:pPr marL="34290" indent="0" algn="l">
                        <a:buNone/>
                      </a:pPr>
                      <a:r>
                        <a:rPr lang="en-GB" sz="1000" b="0" i="0" dirty="0" smtClean="0"/>
                        <a:t>Current ratio is a liquidity ratio that measure a company’s ability to pay short-term and long term liabilities. </a:t>
                      </a:r>
                      <a:r>
                        <a:rPr lang="en-GB" sz="1000" b="1" i="0" dirty="0" smtClean="0"/>
                        <a:t>Current assets/current liabilities </a:t>
                      </a:r>
                    </a:p>
                  </a:txBody>
                  <a:tcPr/>
                </a:tc>
              </a:tr>
              <a:tr h="229597">
                <a:tc>
                  <a:txBody>
                    <a:bodyPr/>
                    <a:lstStyle/>
                    <a:p>
                      <a:r>
                        <a:rPr lang="en-GB" sz="1000" b="1" dirty="0" smtClean="0">
                          <a:solidFill>
                            <a:schemeClr val="bg1"/>
                          </a:solidFill>
                        </a:rPr>
                        <a:t>EXPLANATION</a:t>
                      </a:r>
                      <a:r>
                        <a:rPr lang="en-GB" sz="1000" b="1" baseline="0" dirty="0" smtClean="0">
                          <a:solidFill>
                            <a:schemeClr val="bg1"/>
                          </a:solidFill>
                        </a:rPr>
                        <a:t> </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0" i="0" dirty="0" smtClean="0">
                          <a:solidFill>
                            <a:schemeClr val="tx1"/>
                          </a:solidFill>
                        </a:rPr>
                        <a:t>It’s called a current ratio because unlike some other liquidity ratios it takes into account ALL current assets and ALL current liabilities. </a:t>
                      </a:r>
                    </a:p>
                  </a:txBody>
                  <a:tcPr/>
                </a:tc>
              </a:tr>
              <a:tr h="378666">
                <a:tc>
                  <a:txBody>
                    <a:bodyPr/>
                    <a:lstStyle/>
                    <a:p>
                      <a:r>
                        <a:rPr lang="en-GB" sz="1000" b="1" dirty="0" smtClean="0">
                          <a:solidFill>
                            <a:schemeClr val="bg1"/>
                          </a:solidFill>
                        </a:rPr>
                        <a:t>INTERPRETATION</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b="0" i="0" dirty="0" smtClean="0">
                          <a:solidFill>
                            <a:schemeClr val="tx1"/>
                          </a:solidFill>
                        </a:rPr>
                        <a:t>Example</a:t>
                      </a:r>
                      <a:r>
                        <a:rPr lang="en-GB" sz="1000" b="0" i="0" baseline="0" dirty="0" smtClean="0">
                          <a:solidFill>
                            <a:schemeClr val="tx1"/>
                          </a:solidFill>
                        </a:rPr>
                        <a:t> - c</a:t>
                      </a:r>
                      <a:r>
                        <a:rPr lang="en-GB" sz="1000" b="0" i="0" dirty="0" smtClean="0">
                          <a:solidFill>
                            <a:schemeClr val="tx1"/>
                          </a:solidFill>
                        </a:rPr>
                        <a:t>urrent ratio of 2 would mean that the business has 2 times more current assets than current liabilities. Recommended result 1.5-2.0 but</a:t>
                      </a:r>
                      <a:r>
                        <a:rPr lang="en-GB" sz="1000" b="0" i="0" baseline="0" dirty="0" smtClean="0">
                          <a:solidFill>
                            <a:schemeClr val="tx1"/>
                          </a:solidFill>
                        </a:rPr>
                        <a:t> depends on industry. Low not unusual in food retailers (regular cash inflow) Over 2 suggests too much tied up in inventory. </a:t>
                      </a:r>
                      <a:endParaRPr lang="en-GB" sz="1000" b="0" i="0" dirty="0" smtClean="0">
                        <a:solidFill>
                          <a:schemeClr val="tx1"/>
                        </a:solidFill>
                      </a:endParaRPr>
                    </a:p>
                  </a:txBody>
                  <a:tcPr/>
                </a:tc>
              </a:tr>
              <a:tr h="273066">
                <a:tc>
                  <a:txBody>
                    <a:bodyPr/>
                    <a:lstStyle/>
                    <a:p>
                      <a:r>
                        <a:rPr lang="en-GB" sz="1000" b="1" dirty="0" smtClean="0">
                          <a:solidFill>
                            <a:schemeClr val="bg1"/>
                          </a:solidFill>
                        </a:rPr>
                        <a:t>5. ACID TEST</a:t>
                      </a:r>
                      <a:endParaRPr lang="en-GB" sz="1000" b="1" dirty="0">
                        <a:solidFill>
                          <a:schemeClr val="bg1"/>
                        </a:solidFill>
                      </a:endParaRPr>
                    </a:p>
                  </a:txBody>
                  <a:tcPr>
                    <a:solidFill>
                      <a:schemeClr val="tx1"/>
                    </a:solidFill>
                  </a:tcPr>
                </a:tc>
                <a:tc>
                  <a:txBody>
                    <a:bodyPr/>
                    <a:lstStyle/>
                    <a:p>
                      <a:pPr marL="366104" indent="-366104" algn="l">
                        <a:lnSpc>
                          <a:spcPct val="120000"/>
                        </a:lnSpc>
                        <a:spcBef>
                          <a:spcPts val="3234"/>
                        </a:spcBef>
                        <a:defRPr sz="3200"/>
                      </a:pPr>
                      <a:r>
                        <a:rPr lang="en-GB" sz="1000" dirty="0" smtClean="0"/>
                        <a:t>Examines the business’s current liquidity position by comparing current assets and</a:t>
                      </a:r>
                      <a:r>
                        <a:rPr lang="en-GB" sz="1000" baseline="0" dirty="0" smtClean="0"/>
                        <a:t> </a:t>
                      </a:r>
                      <a:r>
                        <a:rPr lang="en-GB" sz="1000" dirty="0" smtClean="0"/>
                        <a:t>liabilities</a:t>
                      </a:r>
                      <a:r>
                        <a:rPr lang="en-GB" sz="1000" baseline="0" dirty="0" smtClean="0"/>
                        <a:t> without stock as it is hard to sell without a loss in value.</a:t>
                      </a:r>
                      <a:r>
                        <a:rPr lang="en-GB" sz="1000" b="1" dirty="0" smtClean="0"/>
                        <a:t> (current assets - inventory) /current liabilities</a:t>
                      </a:r>
                      <a:endParaRPr lang="en-US" sz="1000" b="1" dirty="0" smtClean="0">
                        <a:solidFill>
                          <a:schemeClr val="tx1"/>
                        </a:solidFill>
                      </a:endParaRPr>
                    </a:p>
                  </a:txBody>
                  <a:tcPr/>
                </a:tc>
              </a:tr>
              <a:tr h="361817">
                <a:tc>
                  <a:txBody>
                    <a:bodyPr/>
                    <a:lstStyle/>
                    <a:p>
                      <a:r>
                        <a:rPr lang="en-GB" sz="1000" b="1" dirty="0" smtClean="0">
                          <a:solidFill>
                            <a:schemeClr val="bg1"/>
                          </a:solidFill>
                        </a:rPr>
                        <a:t>EXPLANATION</a:t>
                      </a:r>
                      <a:endParaRPr lang="en-GB" sz="1000" b="1" dirty="0">
                        <a:solidFill>
                          <a:schemeClr val="bg1"/>
                        </a:solidFill>
                      </a:endParaRPr>
                    </a:p>
                  </a:txBody>
                  <a:tcPr>
                    <a:solidFill>
                      <a:schemeClr val="tx1"/>
                    </a:solidFill>
                  </a:tcPr>
                </a:tc>
                <a:tc>
                  <a:txBody>
                    <a:bodyPr/>
                    <a:lstStyle/>
                    <a:p>
                      <a:pPr marL="366104" marR="0" indent="-366104" algn="l" defTabSz="914400" rtl="0" eaLnBrk="1" fontAlgn="auto" latinLnBrk="0" hangingPunct="1">
                        <a:lnSpc>
                          <a:spcPct val="120000"/>
                        </a:lnSpc>
                        <a:spcBef>
                          <a:spcPts val="3234"/>
                        </a:spcBef>
                        <a:spcAft>
                          <a:spcPts val="0"/>
                        </a:spcAft>
                        <a:buClrTx/>
                        <a:buSzTx/>
                        <a:buFontTx/>
                        <a:buNone/>
                        <a:tabLst/>
                        <a:defRPr sz="3200"/>
                      </a:pPr>
                      <a:r>
                        <a:rPr lang="en-US" sz="1000" kern="1200" dirty="0" smtClean="0">
                          <a:solidFill>
                            <a:schemeClr val="dk1"/>
                          </a:solidFill>
                          <a:effectLst/>
                          <a:latin typeface="+mn-lt"/>
                          <a:ea typeface="+mn-ea"/>
                          <a:cs typeface="+mn-cs"/>
                        </a:rPr>
                        <a:t>Trends must be examined. Less than 1 could be a problem as less than £1 of</a:t>
                      </a:r>
                      <a:r>
                        <a:rPr lang="en-US" sz="1000" kern="1200" baseline="0" dirty="0" smtClean="0">
                          <a:solidFill>
                            <a:schemeClr val="dk1"/>
                          </a:solidFill>
                          <a:effectLst/>
                          <a:latin typeface="+mn-lt"/>
                          <a:ea typeface="+mn-ea"/>
                          <a:cs typeface="+mn-cs"/>
                        </a:rPr>
                        <a:t> </a:t>
                      </a:r>
                      <a:r>
                        <a:rPr lang="en-US" sz="1000" kern="1200" dirty="0" smtClean="0">
                          <a:solidFill>
                            <a:schemeClr val="dk1"/>
                          </a:solidFill>
                          <a:effectLst/>
                          <a:latin typeface="+mn-lt"/>
                          <a:ea typeface="+mn-ea"/>
                          <a:cs typeface="+mn-cs"/>
                        </a:rPr>
                        <a:t>assets to pay each £1 of short term debt. Industry dependent -</a:t>
                      </a:r>
                      <a:r>
                        <a:rPr lang="en-US" sz="1000" kern="1200" baseline="0" dirty="0" smtClean="0">
                          <a:solidFill>
                            <a:schemeClr val="dk1"/>
                          </a:solidFill>
                          <a:effectLst/>
                          <a:latin typeface="+mn-lt"/>
                          <a:ea typeface="+mn-ea"/>
                          <a:cs typeface="+mn-cs"/>
                        </a:rPr>
                        <a:t> </a:t>
                      </a:r>
                      <a:r>
                        <a:rPr lang="en-US" sz="1000" kern="1200" dirty="0" smtClean="0">
                          <a:solidFill>
                            <a:schemeClr val="dk1"/>
                          </a:solidFill>
                          <a:effectLst/>
                          <a:latin typeface="+mn-lt"/>
                          <a:ea typeface="+mn-ea"/>
                          <a:cs typeface="+mn-cs"/>
                        </a:rPr>
                        <a:t>furniture retailer has high stock levels, computer manufacturer stock outdated quickly.</a:t>
                      </a:r>
                      <a:endParaRPr lang="en-GB" sz="1000" kern="1200" dirty="0" smtClean="0">
                        <a:solidFill>
                          <a:schemeClr val="dk1"/>
                        </a:solidFill>
                        <a:effectLst/>
                        <a:latin typeface="+mn-lt"/>
                        <a:ea typeface="+mn-ea"/>
                        <a:cs typeface="+mn-cs"/>
                      </a:endParaRPr>
                    </a:p>
                  </a:txBody>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205786866"/>
              </p:ext>
            </p:extLst>
          </p:nvPr>
        </p:nvGraphicFramePr>
        <p:xfrm>
          <a:off x="6907576" y="3521542"/>
          <a:ext cx="5284424" cy="3154680"/>
        </p:xfrm>
        <a:graphic>
          <a:graphicData uri="http://schemas.openxmlformats.org/drawingml/2006/table">
            <a:tbl>
              <a:tblPr firstRow="1" bandRow="1">
                <a:tableStyleId>{5C22544A-7EE6-4342-B048-85BDC9FD1C3A}</a:tableStyleId>
              </a:tblPr>
              <a:tblGrid>
                <a:gridCol w="1145754"/>
                <a:gridCol w="4138670"/>
              </a:tblGrid>
              <a:tr h="234346">
                <a:tc gridSpan="2">
                  <a:txBody>
                    <a:bodyPr/>
                    <a:lstStyle/>
                    <a:p>
                      <a:pPr algn="ctr"/>
                      <a:r>
                        <a:rPr lang="en-GB" sz="1000" baseline="0" dirty="0" smtClean="0"/>
                        <a:t>MEASURING EFFICIENCY</a:t>
                      </a:r>
                      <a:endParaRPr lang="en-GB" sz="1000" dirty="0"/>
                    </a:p>
                  </a:txBody>
                  <a:tcPr>
                    <a:solidFill>
                      <a:schemeClr val="tx1"/>
                    </a:solidFill>
                  </a:tcPr>
                </a:tc>
                <a:tc hMerge="1">
                  <a:txBody>
                    <a:bodyPr/>
                    <a:lstStyle/>
                    <a:p>
                      <a:endParaRPr lang="en-GB" dirty="0"/>
                    </a:p>
                  </a:txBody>
                  <a:tcPr>
                    <a:solidFill>
                      <a:schemeClr val="tx1"/>
                    </a:solidFill>
                  </a:tcPr>
                </a:tc>
              </a:tr>
              <a:tr h="380813">
                <a:tc>
                  <a:txBody>
                    <a:bodyPr/>
                    <a:lstStyle/>
                    <a:p>
                      <a:r>
                        <a:rPr lang="en-GB" sz="1000" b="1" dirty="0" smtClean="0">
                          <a:solidFill>
                            <a:schemeClr val="bg1"/>
                          </a:solidFill>
                        </a:rPr>
                        <a:t>6. INVENTORY TURNOVER</a:t>
                      </a:r>
                      <a:endParaRPr lang="en-GB" sz="1000" b="1" dirty="0">
                        <a:solidFill>
                          <a:schemeClr val="bg1"/>
                        </a:solidFill>
                      </a:endParaRPr>
                    </a:p>
                  </a:txBody>
                  <a:tcPr>
                    <a:solidFill>
                      <a:schemeClr val="tx1"/>
                    </a:solidFill>
                  </a:tcPr>
                </a:tc>
                <a:tc>
                  <a:txBody>
                    <a:bodyPr/>
                    <a:lstStyle/>
                    <a:p>
                      <a:pPr lvl="0"/>
                      <a:r>
                        <a:rPr lang="en-GB" sz="900" dirty="0" smtClean="0"/>
                        <a:t>Measures the number of times per year a business sells and replaces it’s INVENTORY  </a:t>
                      </a:r>
                      <a:br>
                        <a:rPr lang="en-GB" sz="900" dirty="0" smtClean="0"/>
                      </a:br>
                      <a:r>
                        <a:rPr lang="en-GB" sz="900" dirty="0" smtClean="0"/>
                        <a:t>(stock). (</a:t>
                      </a:r>
                      <a:r>
                        <a:rPr lang="en-GB" sz="900" b="1" dirty="0" smtClean="0"/>
                        <a:t>Cost of goods sold/stock) X 365</a:t>
                      </a:r>
                      <a:endParaRPr lang="en-US" sz="900" b="1" dirty="0" smtClean="0">
                        <a:solidFill>
                          <a:schemeClr val="tx1"/>
                        </a:solidFill>
                      </a:endParaRPr>
                    </a:p>
                  </a:txBody>
                  <a:tcPr/>
                </a:tc>
              </a:tr>
              <a:tr h="380813">
                <a:tc>
                  <a:txBody>
                    <a:bodyPr/>
                    <a:lstStyle/>
                    <a:p>
                      <a:r>
                        <a:rPr lang="en-GB" sz="1000" b="1" dirty="0" smtClean="0">
                          <a:solidFill>
                            <a:schemeClr val="bg1"/>
                          </a:solidFill>
                        </a:rPr>
                        <a:t>EXPLANATION/</a:t>
                      </a:r>
                    </a:p>
                    <a:p>
                      <a:r>
                        <a:rPr lang="en-GB" sz="1000" b="1" dirty="0" smtClean="0">
                          <a:solidFill>
                            <a:schemeClr val="bg1"/>
                          </a:solidFill>
                        </a:rPr>
                        <a:t>INTERPRETATION</a:t>
                      </a:r>
                      <a:endParaRPr lang="en-GB" sz="1000" b="1" dirty="0">
                        <a:solidFill>
                          <a:schemeClr val="bg1"/>
                        </a:solidFill>
                      </a:endParaRPr>
                    </a:p>
                  </a:txBody>
                  <a:tcPr>
                    <a:solidFill>
                      <a:schemeClr val="tx1"/>
                    </a:solidFill>
                  </a:tcPr>
                </a:tc>
                <a:tc>
                  <a:txBody>
                    <a:bodyPr/>
                    <a:lstStyle/>
                    <a:p>
                      <a:pPr eaLnBrk="1" hangingPunct="1"/>
                      <a:r>
                        <a:rPr lang="en-GB" sz="900" dirty="0" smtClean="0"/>
                        <a:t>The higher the</a:t>
                      </a:r>
                      <a:r>
                        <a:rPr lang="en-GB" sz="900" baseline="0" dirty="0" smtClean="0"/>
                        <a:t> number then more efficient </a:t>
                      </a:r>
                      <a:r>
                        <a:rPr lang="en-GB" sz="900" dirty="0" smtClean="0"/>
                        <a:t>but industry dependent. May suggest JIT. No normal, fish</a:t>
                      </a:r>
                      <a:r>
                        <a:rPr lang="en-GB" sz="900" baseline="0" dirty="0" smtClean="0"/>
                        <a:t> retailer higher than car dealer. Service industry not relevant. </a:t>
                      </a:r>
                      <a:endParaRPr lang="en-GB" sz="900" dirty="0" smtClean="0"/>
                    </a:p>
                  </a:txBody>
                  <a:tcPr/>
                </a:tc>
              </a:tr>
              <a:tr h="527280">
                <a:tc>
                  <a:txBody>
                    <a:bodyPr/>
                    <a:lstStyle/>
                    <a:p>
                      <a:r>
                        <a:rPr lang="en-GB" sz="1000" b="1" smtClean="0">
                          <a:solidFill>
                            <a:schemeClr val="bg1"/>
                          </a:solidFill>
                        </a:rPr>
                        <a:t>7. TRADE </a:t>
                      </a:r>
                      <a:r>
                        <a:rPr lang="en-GB" sz="1000" b="1" dirty="0" smtClean="0">
                          <a:solidFill>
                            <a:schemeClr val="bg1"/>
                          </a:solidFill>
                        </a:rPr>
                        <a:t>RECEIVABLES DAYS</a:t>
                      </a:r>
                      <a:endParaRPr lang="en-GB" sz="1000" b="1" dirty="0">
                        <a:solidFill>
                          <a:schemeClr val="bg1"/>
                        </a:solidFill>
                      </a:endParaRPr>
                    </a:p>
                  </a:txBody>
                  <a:tcPr>
                    <a:solidFill>
                      <a:schemeClr val="tx1"/>
                    </a:solidFill>
                  </a:tcPr>
                </a:tc>
                <a:tc>
                  <a:txBody>
                    <a:bodyPr/>
                    <a:lstStyle/>
                    <a:p>
                      <a:pPr eaLnBrk="1" hangingPunct="1"/>
                      <a:r>
                        <a:rPr lang="en-GB" sz="900" dirty="0" smtClean="0"/>
                        <a:t>Measures</a:t>
                      </a:r>
                      <a:r>
                        <a:rPr lang="en-GB" sz="900" baseline="0" dirty="0" smtClean="0"/>
                        <a:t> how long it takes the business to recover payment from customers who have bought good on credit (trade receivables ) </a:t>
                      </a:r>
                    </a:p>
                    <a:p>
                      <a:pPr eaLnBrk="1" hangingPunct="1"/>
                      <a:r>
                        <a:rPr lang="en-GB" sz="900" baseline="0" dirty="0" smtClean="0"/>
                        <a:t>(</a:t>
                      </a:r>
                      <a:r>
                        <a:rPr lang="en-GB" sz="900" b="1" baseline="0" dirty="0" smtClean="0"/>
                        <a:t>Trade receivables/credit sales) X 365</a:t>
                      </a:r>
                      <a:endParaRPr lang="en-GB" sz="900" b="1" dirty="0" smtClean="0"/>
                    </a:p>
                  </a:txBody>
                  <a:tcPr/>
                </a:tc>
              </a:tr>
              <a:tr h="380813">
                <a:tc>
                  <a:txBody>
                    <a:bodyPr/>
                    <a:lstStyle/>
                    <a:p>
                      <a:r>
                        <a:rPr lang="en-GB" sz="1000" b="1" dirty="0" smtClean="0">
                          <a:solidFill>
                            <a:schemeClr val="bg1"/>
                          </a:solidFill>
                        </a:rPr>
                        <a:t>EXPLANATION</a:t>
                      </a:r>
                      <a:r>
                        <a:rPr lang="en-GB" sz="1000" b="1" baseline="0" dirty="0" smtClean="0">
                          <a:solidFill>
                            <a:schemeClr val="bg1"/>
                          </a:solidFill>
                        </a:rPr>
                        <a:t>/</a:t>
                      </a:r>
                    </a:p>
                    <a:p>
                      <a:r>
                        <a:rPr lang="en-GB" sz="1000" b="1" baseline="0" dirty="0" smtClean="0">
                          <a:solidFill>
                            <a:schemeClr val="bg1"/>
                          </a:solidFill>
                        </a:rPr>
                        <a:t>INTERPRETATION</a:t>
                      </a:r>
                      <a:endParaRPr lang="en-GB" sz="1000" b="1" dirty="0">
                        <a:solidFill>
                          <a:schemeClr val="bg1"/>
                        </a:solidFill>
                      </a:endParaRPr>
                    </a:p>
                  </a:txBody>
                  <a:tcPr>
                    <a:solidFill>
                      <a:schemeClr val="tx1"/>
                    </a:solidFill>
                  </a:tcPr>
                </a:tc>
                <a:tc>
                  <a:txBody>
                    <a:bodyPr/>
                    <a:lstStyle/>
                    <a:p>
                      <a:pPr eaLnBrk="1" hangingPunct="1"/>
                      <a:r>
                        <a:rPr lang="en-GB" sz="900" dirty="0" smtClean="0"/>
                        <a:t>The shorter</a:t>
                      </a:r>
                      <a:r>
                        <a:rPr lang="en-GB" sz="900" baseline="0" dirty="0" smtClean="0"/>
                        <a:t> the period, the better management control. Industry and Business dependent. Shorter credit terms could be given to improve the figure. </a:t>
                      </a:r>
                      <a:endParaRPr lang="en-GB" sz="900" dirty="0" smtClean="0"/>
                    </a:p>
                  </a:txBody>
                  <a:tcPr/>
                </a:tc>
              </a:tr>
              <a:tr h="380813">
                <a:tc>
                  <a:txBody>
                    <a:bodyPr/>
                    <a:lstStyle/>
                    <a:p>
                      <a:r>
                        <a:rPr lang="en-GB" sz="1000" b="1" dirty="0" smtClean="0">
                          <a:solidFill>
                            <a:schemeClr val="bg1"/>
                          </a:solidFill>
                        </a:rPr>
                        <a:t>8.</a:t>
                      </a:r>
                      <a:r>
                        <a:rPr lang="en-GB" sz="1000" b="1" baseline="0" dirty="0" smtClean="0">
                          <a:solidFill>
                            <a:schemeClr val="bg1"/>
                          </a:solidFill>
                        </a:rPr>
                        <a:t> </a:t>
                      </a:r>
                      <a:r>
                        <a:rPr lang="en-GB" sz="1000" b="1" dirty="0" smtClean="0">
                          <a:solidFill>
                            <a:schemeClr val="bg1"/>
                          </a:solidFill>
                        </a:rPr>
                        <a:t>TRADE</a:t>
                      </a:r>
                      <a:r>
                        <a:rPr lang="en-GB" sz="1000" b="1" baseline="0" dirty="0" smtClean="0">
                          <a:solidFill>
                            <a:schemeClr val="bg1"/>
                          </a:solidFill>
                        </a:rPr>
                        <a:t> PAYABLES DAYS</a:t>
                      </a:r>
                      <a:endParaRPr lang="en-GB" sz="1000" b="1" dirty="0">
                        <a:solidFill>
                          <a:schemeClr val="bg1"/>
                        </a:solidFill>
                      </a:endParaRPr>
                    </a:p>
                  </a:txBody>
                  <a:tcPr>
                    <a:solidFill>
                      <a:schemeClr val="tx1"/>
                    </a:solidFill>
                  </a:tcPr>
                </a:tc>
                <a:tc>
                  <a:txBody>
                    <a:bodyPr/>
                    <a:lstStyle/>
                    <a:p>
                      <a:pPr eaLnBrk="1" hangingPunct="1"/>
                      <a:r>
                        <a:rPr lang="en-GB" sz="900" dirty="0" smtClean="0"/>
                        <a:t>How long it takes a</a:t>
                      </a:r>
                      <a:r>
                        <a:rPr lang="en-GB" sz="900" baseline="0" dirty="0" smtClean="0"/>
                        <a:t> firm to pay for goods &amp; services bought on credit, expressed as a number of days. </a:t>
                      </a:r>
                      <a:r>
                        <a:rPr lang="en-GB" sz="900" b="1" baseline="0" dirty="0" smtClean="0"/>
                        <a:t>(Trade payables / credit purchases) X 365</a:t>
                      </a:r>
                      <a:endParaRPr lang="en-GB" sz="900" b="1" dirty="0" smtClean="0"/>
                    </a:p>
                  </a:txBody>
                  <a:tcPr/>
                </a:tc>
              </a:tr>
              <a:tr h="764203">
                <a:tc>
                  <a:txBody>
                    <a:bodyPr/>
                    <a:lstStyle/>
                    <a:p>
                      <a:r>
                        <a:rPr lang="en-GB" sz="1000" b="1" dirty="0" smtClean="0">
                          <a:solidFill>
                            <a:schemeClr val="bg1"/>
                          </a:solidFill>
                        </a:rPr>
                        <a:t>EXPLANATION</a:t>
                      </a:r>
                      <a:endParaRPr lang="en-GB" sz="1000" b="1" dirty="0">
                        <a:solidFill>
                          <a:schemeClr val="bg1"/>
                        </a:solidFill>
                      </a:endParaRPr>
                    </a:p>
                  </a:txBody>
                  <a:tcPr>
                    <a:solidFill>
                      <a:schemeClr val="tx1"/>
                    </a:solidFill>
                  </a:tcPr>
                </a:tc>
                <a:tc>
                  <a:txBody>
                    <a:bodyPr/>
                    <a:lstStyle/>
                    <a:p>
                      <a:r>
                        <a:rPr lang="en-GB" sz="900" dirty="0" smtClean="0"/>
                        <a:t>In general a business that wants to maximise its cash flow should take as long as possible to pay its bills.  However, there are obvious risks associated with taking more time than is permitted by the terms of trade with the supplier. One is the loss of supplier goodwill; another is the potential threat of legal action or late-payment charges. </a:t>
                      </a:r>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309454063"/>
              </p:ext>
            </p:extLst>
          </p:nvPr>
        </p:nvGraphicFramePr>
        <p:xfrm>
          <a:off x="97374" y="5638800"/>
          <a:ext cx="6766759" cy="1219200"/>
        </p:xfrm>
        <a:graphic>
          <a:graphicData uri="http://schemas.openxmlformats.org/drawingml/2006/table">
            <a:tbl>
              <a:tblPr firstRow="1" bandRow="1">
                <a:tableStyleId>{5C22544A-7EE6-4342-B048-85BDC9FD1C3A}</a:tableStyleId>
              </a:tblPr>
              <a:tblGrid>
                <a:gridCol w="1566799"/>
                <a:gridCol w="5199960"/>
              </a:tblGrid>
              <a:tr h="238468">
                <a:tc gridSpan="2">
                  <a:txBody>
                    <a:bodyPr/>
                    <a:lstStyle/>
                    <a:p>
                      <a:pPr algn="ctr"/>
                      <a:r>
                        <a:rPr lang="en-GB" sz="1000" dirty="0" smtClean="0"/>
                        <a:t>LIMITATIONS</a:t>
                      </a:r>
                      <a:r>
                        <a:rPr lang="en-GB" sz="1000" baseline="0" dirty="0" smtClean="0"/>
                        <a:t> OF RATIOS</a:t>
                      </a:r>
                      <a:endParaRPr lang="en-GB" sz="1000" dirty="0"/>
                    </a:p>
                  </a:txBody>
                  <a:tcPr>
                    <a:solidFill>
                      <a:schemeClr val="tx1"/>
                    </a:solidFill>
                  </a:tcPr>
                </a:tc>
                <a:tc hMerge="1">
                  <a:txBody>
                    <a:bodyPr/>
                    <a:lstStyle/>
                    <a:p>
                      <a:endParaRPr lang="en-GB" dirty="0"/>
                    </a:p>
                  </a:txBody>
                  <a:tcPr>
                    <a:solidFill>
                      <a:schemeClr val="tx1"/>
                    </a:solidFill>
                  </a:tcPr>
                </a:tc>
              </a:tr>
              <a:tr h="236999">
                <a:tc>
                  <a:txBody>
                    <a:bodyPr/>
                    <a:lstStyle/>
                    <a:p>
                      <a:r>
                        <a:rPr lang="en-GB" sz="1000" b="1" dirty="0" smtClean="0">
                          <a:solidFill>
                            <a:schemeClr val="bg1"/>
                          </a:solidFill>
                        </a:rPr>
                        <a:t>1. </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One result not</a:t>
                      </a:r>
                      <a:r>
                        <a:rPr lang="en-GB" sz="1000" baseline="0" dirty="0" smtClean="0"/>
                        <a:t> helpful – comparison across time periods or business</a:t>
                      </a:r>
                      <a:endParaRPr lang="en-GB" sz="1000" dirty="0" smtClean="0"/>
                    </a:p>
                  </a:txBody>
                  <a:tcPr/>
                </a:tc>
              </a:tr>
              <a:tr h="235530">
                <a:tc>
                  <a:txBody>
                    <a:bodyPr/>
                    <a:lstStyle/>
                    <a:p>
                      <a:r>
                        <a:rPr lang="en-GB" sz="1000" b="1" dirty="0" smtClean="0">
                          <a:solidFill>
                            <a:schemeClr val="bg1"/>
                          </a:solidFill>
                        </a:rPr>
                        <a:t>2. </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Industry comparison is most</a:t>
                      </a:r>
                      <a:r>
                        <a:rPr lang="en-GB" sz="1000" baseline="0" dirty="0" smtClean="0"/>
                        <a:t> useful but using the same month/year</a:t>
                      </a:r>
                      <a:endParaRPr lang="en-GB" sz="1000" dirty="0" smtClean="0"/>
                    </a:p>
                  </a:txBody>
                  <a:tcPr/>
                </a:tc>
              </a:tr>
              <a:tr h="201010">
                <a:tc>
                  <a:txBody>
                    <a:bodyPr/>
                    <a:lstStyle/>
                    <a:p>
                      <a:r>
                        <a:rPr lang="en-GB" sz="1000" b="1" dirty="0" smtClean="0">
                          <a:solidFill>
                            <a:schemeClr val="bg1"/>
                          </a:solidFill>
                        </a:rPr>
                        <a:t>3.</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Need to consider external factors</a:t>
                      </a:r>
                    </a:p>
                  </a:txBody>
                  <a:tcPr/>
                </a:tc>
              </a:tr>
              <a:tr h="210558">
                <a:tc>
                  <a:txBody>
                    <a:bodyPr/>
                    <a:lstStyle/>
                    <a:p>
                      <a:r>
                        <a:rPr lang="en-GB" sz="1000" b="1" dirty="0" smtClean="0">
                          <a:solidFill>
                            <a:schemeClr val="bg1"/>
                          </a:solidFill>
                        </a:rPr>
                        <a:t>4. </a:t>
                      </a:r>
                      <a:endParaRPr lang="en-GB" sz="1000" b="1" dirty="0">
                        <a:solidFill>
                          <a:schemeClr val="bg1"/>
                        </a:solidFill>
                      </a:endParaRPr>
                    </a:p>
                  </a:txBody>
                  <a:tcP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000" dirty="0" smtClean="0"/>
                        <a:t>Take caution with assets being used</a:t>
                      </a:r>
                      <a:r>
                        <a:rPr lang="en-GB" sz="1000" baseline="0" dirty="0" smtClean="0"/>
                        <a:t> and depreciated using different methods</a:t>
                      </a:r>
                      <a:endParaRPr lang="en-GB" sz="1000" dirty="0" smtClean="0"/>
                    </a:p>
                  </a:txBody>
                  <a:tcPr/>
                </a:tc>
              </a:tr>
            </a:tbl>
          </a:graphicData>
        </a:graphic>
      </p:graphicFrame>
      <p:sp>
        <p:nvSpPr>
          <p:cNvPr id="10" name="TextBox 7"/>
          <p:cNvSpPr txBox="1"/>
          <p:nvPr/>
        </p:nvSpPr>
        <p:spPr>
          <a:xfrm>
            <a:off x="3756752" y="0"/>
            <a:ext cx="4583017" cy="30777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1400" b="1" u="sng" dirty="0" smtClean="0"/>
              <a:t>F – EVALUATING BUSINESS PERFORMANCE</a:t>
            </a:r>
            <a:endParaRPr lang="en-GB" sz="1400" b="1" u="sng" dirty="0"/>
          </a:p>
        </p:txBody>
      </p:sp>
    </p:spTree>
    <p:extLst>
      <p:ext uri="{BB962C8B-B14F-4D97-AF65-F5344CB8AC3E}">
        <p14:creationId xmlns:p14="http://schemas.microsoft.com/office/powerpoint/2010/main" val="2161747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1E158A1A8BD744A9E5525C8B2767ED" ma:contentTypeVersion="15" ma:contentTypeDescription="Create a new document." ma:contentTypeScope="" ma:versionID="9204a0fa692482370b15366ac71e661f">
  <xsd:schema xmlns:xsd="http://www.w3.org/2001/XMLSchema" xmlns:xs="http://www.w3.org/2001/XMLSchema" xmlns:p="http://schemas.microsoft.com/office/2006/metadata/properties" xmlns:ns2="29c7b17c-3d42-4142-9d9d-8383e9f3041e" xmlns:ns3="c9bd829e-d24e-4e08-a8be-902b0855aaef" targetNamespace="http://schemas.microsoft.com/office/2006/metadata/properties" ma:root="true" ma:fieldsID="5ba1bcadb23c5718f5e6b70eb691c30a" ns2:_="" ns3:_="">
    <xsd:import namespace="29c7b17c-3d42-4142-9d9d-8383e9f3041e"/>
    <xsd:import namespace="c9bd829e-d24e-4e08-a8be-902b0855aae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c7b17c-3d42-4142-9d9d-8383e9f304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fc6e421-0895-41c1-badf-596bff0fe7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bd829e-d24e-4e08-a8be-902b0855aae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de8aa0f-d2e9-410e-8087-7ac2d14650a7}" ma:internalName="TaxCatchAll" ma:showField="CatchAllData" ma:web="c9bd829e-d24e-4e08-a8be-902b0855aae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9c7b17c-3d42-4142-9d9d-8383e9f3041e">
      <Terms xmlns="http://schemas.microsoft.com/office/infopath/2007/PartnerControls"/>
    </lcf76f155ced4ddcb4097134ff3c332f>
    <TaxCatchAll xmlns="c9bd829e-d24e-4e08-a8be-902b0855aaef" xsi:nil="true"/>
  </documentManagement>
</p:properties>
</file>

<file path=customXml/itemProps1.xml><?xml version="1.0" encoding="utf-8"?>
<ds:datastoreItem xmlns:ds="http://schemas.openxmlformats.org/officeDocument/2006/customXml" ds:itemID="{8E4B9835-5BE2-444B-A4A5-95CAAF101B3C}"/>
</file>

<file path=customXml/itemProps2.xml><?xml version="1.0" encoding="utf-8"?>
<ds:datastoreItem xmlns:ds="http://schemas.openxmlformats.org/officeDocument/2006/customXml" ds:itemID="{5EF45AE2-BAC0-4126-BEFE-DF1FEE526AC1}"/>
</file>

<file path=customXml/itemProps3.xml><?xml version="1.0" encoding="utf-8"?>
<ds:datastoreItem xmlns:ds="http://schemas.openxmlformats.org/officeDocument/2006/customXml" ds:itemID="{C8A07E95-C90A-4F41-AA48-0D8DE835F5D4}"/>
</file>

<file path=docProps/app.xml><?xml version="1.0" encoding="utf-8"?>
<Properties xmlns="http://schemas.openxmlformats.org/officeDocument/2006/extended-properties" xmlns:vt="http://schemas.openxmlformats.org/officeDocument/2006/docPropsVTypes">
  <TotalTime>1912</TotalTime>
  <Words>1904</Words>
  <Application>Microsoft Office PowerPoint</Application>
  <PresentationFormat>Widescreen</PresentationFormat>
  <Paragraphs>256</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Candara</vt:lpstr>
      <vt:lpstr>Times New Roman</vt:lpstr>
      <vt:lpstr>Office Theme</vt:lpstr>
      <vt:lpstr>PowerPoint Presentation</vt:lpstr>
      <vt:lpstr>PowerPoint Presentation</vt:lpstr>
      <vt:lpstr>PowerPoint Presentation</vt:lpstr>
    </vt:vector>
  </TitlesOfParts>
  <Company>RM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mharris</dc:creator>
  <cp:lastModifiedBy>mharris</cp:lastModifiedBy>
  <cp:revision>150</cp:revision>
  <cp:lastPrinted>2018-01-11T12:08:40Z</cp:lastPrinted>
  <dcterms:created xsi:type="dcterms:W3CDTF">2017-06-06T07:34:47Z</dcterms:created>
  <dcterms:modified xsi:type="dcterms:W3CDTF">2018-11-15T11:56:36Z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0x010100F21E158A1A8BD744A9E5525C8B2767ED</vt:lpwstr>
  </property>
</Properties>
</file>