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1" autoAdjust="0"/>
    <p:restoredTop sz="94660"/>
  </p:normalViewPr>
  <p:slideViewPr>
    <p:cSldViewPr snapToGrid="0">
      <p:cViewPr>
        <p:scale>
          <a:sx n="125" d="100"/>
          <a:sy n="125" d="100"/>
        </p:scale>
        <p:origin x="-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97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3675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008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71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146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693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180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550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30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92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F6630-9C17-41FC-AAB3-2FA80D39FE99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95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F6630-9C17-41FC-AAB3-2FA80D39FE99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52FE7-82BB-4C76-B364-1E32641F8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94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7"/>
          <p:cNvSpPr txBox="1"/>
          <p:nvPr/>
        </p:nvSpPr>
        <p:spPr>
          <a:xfrm>
            <a:off x="1509616" y="0"/>
            <a:ext cx="92869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400" b="1" u="sng" dirty="0"/>
              <a:t>E</a:t>
            </a:r>
            <a:r>
              <a:rPr lang="en-GB" sz="1400" b="1" u="sng" dirty="0" smtClean="0"/>
              <a:t> – Break Even &amp; Cash Flow Forecasts</a:t>
            </a:r>
            <a:endParaRPr lang="en-GB" sz="1400" b="1" u="sn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642530"/>
              </p:ext>
            </p:extLst>
          </p:nvPr>
        </p:nvGraphicFramePr>
        <p:xfrm>
          <a:off x="1" y="307777"/>
          <a:ext cx="6114360" cy="33630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4104"/>
                <a:gridCol w="4430256"/>
              </a:tblGrid>
              <a:tr h="254049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Cash Flow Forecasts </a:t>
                      </a:r>
                      <a:r>
                        <a:rPr lang="en-GB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GB" sz="1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</a:t>
                      </a:r>
                      <a:r>
                        <a:rPr lang="en-GB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DEFINITIONS</a:t>
                      </a:r>
                      <a:endParaRPr lang="en-GB" sz="10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04937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What is it?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A document showing the predicted flow of cash into and out of a business over a period of time, usually 12 months</a:t>
                      </a:r>
                    </a:p>
                  </a:txBody>
                  <a:tcPr/>
                </a:tc>
              </a:tr>
              <a:tr h="237724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Why is it important?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 Cash flow forecasting allows businesses</a:t>
                      </a:r>
                      <a:r>
                        <a:rPr lang="en-GB" sz="1000" baseline="0" dirty="0" smtClean="0"/>
                        <a:t> to ensure they have a healthy cash balance so they can meet their financial commitments. It enables them to identify any possible shortfalls and make plans to prevent this causing problems for the business.</a:t>
                      </a:r>
                      <a:endParaRPr lang="en-GB" sz="1000" dirty="0" smtClean="0"/>
                    </a:p>
                  </a:txBody>
                  <a:tcPr/>
                </a:tc>
              </a:tr>
              <a:tr h="237724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Inflows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Cash inflows include: cash sales, credit sales, loans, capital, sale of assets, bank interest received.</a:t>
                      </a:r>
                    </a:p>
                  </a:txBody>
                  <a:tcPr/>
                </a:tc>
              </a:tr>
              <a:tr h="202079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Outflows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Cash outflows</a:t>
                      </a:r>
                      <a:r>
                        <a:rPr lang="en-GB" sz="1000" baseline="0" dirty="0" smtClean="0"/>
                        <a:t> include: cash purchases, credit purchases, purchase of assets, VAT, general expenses and bills, rent/rates, salaries, wages </a:t>
                      </a:r>
                      <a:r>
                        <a:rPr lang="en-GB" sz="1000" baseline="0" dirty="0" err="1" smtClean="0"/>
                        <a:t>etc</a:t>
                      </a:r>
                      <a:endParaRPr lang="en-GB" sz="1000" dirty="0" smtClean="0"/>
                    </a:p>
                  </a:txBody>
                  <a:tcPr/>
                </a:tc>
              </a:tr>
              <a:tr h="202079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Net Cash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Flow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The difference between</a:t>
                      </a:r>
                      <a:r>
                        <a:rPr lang="en-GB" sz="1000" baseline="0" dirty="0" smtClean="0"/>
                        <a:t> Cash Inflows and Cash outflows (Inflows – Outflows)</a:t>
                      </a:r>
                      <a:endParaRPr lang="en-GB" sz="1000" dirty="0" smtClean="0"/>
                    </a:p>
                  </a:txBody>
                  <a:tcPr/>
                </a:tc>
              </a:tr>
              <a:tr h="202079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Opening Balance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The amount of</a:t>
                      </a:r>
                      <a:r>
                        <a:rPr lang="en-GB" sz="1000" baseline="0" dirty="0" smtClean="0"/>
                        <a:t> cash expected to be in the bank at the start of the month</a:t>
                      </a:r>
                      <a:endParaRPr lang="en-GB" sz="1000" dirty="0" smtClean="0"/>
                    </a:p>
                  </a:txBody>
                  <a:tcPr/>
                </a:tc>
              </a:tr>
              <a:tr h="202079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Closing Balance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The amount of cash expected to be in the bank</a:t>
                      </a:r>
                      <a:r>
                        <a:rPr lang="en-GB" sz="1000" baseline="0" dirty="0" smtClean="0"/>
                        <a:t> at the end of the month</a:t>
                      </a:r>
                      <a:endParaRPr lang="en-GB" sz="1000" dirty="0" smtClean="0"/>
                    </a:p>
                  </a:txBody>
                  <a:tcPr/>
                </a:tc>
              </a:tr>
              <a:tr h="202079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Liquidity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How able the business is to meet its short term cash</a:t>
                      </a:r>
                      <a:r>
                        <a:rPr lang="en-GB" sz="1000" baseline="0" dirty="0" smtClean="0"/>
                        <a:t> payments</a:t>
                      </a:r>
                      <a:endParaRPr lang="en-GB" sz="1000" dirty="0" smtClean="0"/>
                    </a:p>
                  </a:txBody>
                  <a:tcPr/>
                </a:tc>
              </a:tr>
              <a:tr h="202079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Insolvent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When a firm is unable to meet its short term cash payments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326298"/>
              </p:ext>
            </p:extLst>
          </p:nvPr>
        </p:nvGraphicFramePr>
        <p:xfrm>
          <a:off x="-1" y="3870542"/>
          <a:ext cx="6150279" cy="221437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559453"/>
                <a:gridCol w="1147370"/>
                <a:gridCol w="1147370"/>
                <a:gridCol w="1148043"/>
                <a:gridCol w="1148043"/>
              </a:tblGrid>
              <a:tr h="2035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January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February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March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</a:rPr>
                        <a:t>April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</a:tr>
              <a:tr h="4021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</a:rPr>
                        <a:t>Opening Balance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(3,500)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(1,520)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2,500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021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</a:rPr>
                        <a:t>Total Inflows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</a:rPr>
                        <a:t>30,000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16,800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19,950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19,950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021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r>
                        <a:rPr lang="en-GB" sz="12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outflows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</a:rPr>
                        <a:t>33,500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14,820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15,930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16,350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021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Net</a:t>
                      </a:r>
                      <a:r>
                        <a:rPr lang="en-GB" sz="12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Cash Flow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(Inflows – Outflows)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</a:rPr>
                        <a:t>(3,500)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1980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4,020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3,600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021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</a:rPr>
                        <a:t>Closing Balance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</a:rPr>
                        <a:t>(3,500)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(1,520)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2,500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6,100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750630"/>
              </p:ext>
            </p:extLst>
          </p:nvPr>
        </p:nvGraphicFramePr>
        <p:xfrm>
          <a:off x="6232793" y="307776"/>
          <a:ext cx="5959207" cy="18216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9207"/>
              </a:tblGrid>
              <a:tr h="355443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Problems within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the cash flow forecast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14662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 smtClean="0">
                          <a:solidFill>
                            <a:schemeClr val="tx1"/>
                          </a:solidFill>
                        </a:rPr>
                        <a:t>Problems occur for businesses when their outflows</a:t>
                      </a:r>
                      <a:r>
                        <a:rPr lang="en-GB" sz="1000" b="1" i="1" baseline="0" dirty="0" smtClean="0">
                          <a:solidFill>
                            <a:schemeClr val="tx1"/>
                          </a:solidFill>
                        </a:rPr>
                        <a:t> are greater than inflows. If this occurs frequently the business will run out of cash and fail to meet its short term and long term liabilities and become insolvent.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baseline="0" dirty="0" smtClean="0">
                          <a:solidFill>
                            <a:schemeClr val="tx1"/>
                          </a:solidFill>
                        </a:rPr>
                        <a:t>Many businesses have irregular or fluctuating cash flows which vary throughout the year. It is important for businesses to prepare for periods when their inflows may fall or costs rise.  A good example is seasonal business like tourism, when businesses need to make enough money in touristy periods to cover their expenses for the whole year.</a:t>
                      </a:r>
                      <a:endParaRPr lang="en-GB" sz="1000" b="1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421884"/>
              </p:ext>
            </p:extLst>
          </p:nvPr>
        </p:nvGraphicFramePr>
        <p:xfrm>
          <a:off x="6232792" y="2271169"/>
          <a:ext cx="5959208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9069"/>
                <a:gridCol w="4270139"/>
              </a:tblGrid>
              <a:tr h="202079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Cash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flow solutions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dirty="0" smtClean="0"/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202079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Overdraft arrangements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>
                          <a:solidFill>
                            <a:schemeClr val="tx1"/>
                          </a:solidFill>
                        </a:rPr>
                        <a:t>By arranging</a:t>
                      </a:r>
                      <a:r>
                        <a:rPr lang="en-GB" sz="1000" i="1" baseline="0" dirty="0" smtClean="0">
                          <a:solidFill>
                            <a:schemeClr val="tx1"/>
                          </a:solidFill>
                        </a:rPr>
                        <a:t> an overdraft with the bank businesses may be able to use bank funds to help meet their short term needs, when they are short of cash.</a:t>
                      </a:r>
                      <a:endParaRPr lang="en-GB" sz="100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02079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Negotiate with creditors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When businesses owe creditors</a:t>
                      </a:r>
                      <a:r>
                        <a:rPr lang="en-GB" sz="1000" i="1" baseline="0" dirty="0" smtClean="0"/>
                        <a:t> money they normally have to pay them back within 30 days. They may be able to negotiate longer credit periods, giving them longer to pay the money back.</a:t>
                      </a:r>
                      <a:endParaRPr lang="en-GB" sz="1000" i="1" dirty="0" smtClean="0"/>
                    </a:p>
                  </a:txBody>
                  <a:tcPr/>
                </a:tc>
              </a:tr>
              <a:tr h="202079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Review/reschedule capital expenditure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1" dirty="0" smtClean="0"/>
                        <a:t>The business may have items of expenditure they are committed to buying. They</a:t>
                      </a:r>
                      <a:r>
                        <a:rPr lang="en-GB" sz="1000" i="1" baseline="0" dirty="0" smtClean="0"/>
                        <a:t> may need to review these outgoings, find cheaper alternative or even cancel these purchases/expenditures altogether.</a:t>
                      </a:r>
                      <a:endParaRPr lang="en-GB" sz="1000" i="1" dirty="0" smtClean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flipV="1">
            <a:off x="2530258" y="4346532"/>
            <a:ext cx="400832" cy="13402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659689" y="4346532"/>
            <a:ext cx="400832" cy="13402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4899765" y="4352795"/>
            <a:ext cx="400832" cy="13402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430590"/>
              </p:ext>
            </p:extLst>
          </p:nvPr>
        </p:nvGraphicFramePr>
        <p:xfrm>
          <a:off x="6232792" y="4604204"/>
          <a:ext cx="5959208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1312"/>
                <a:gridCol w="2997896"/>
              </a:tblGrid>
              <a:tr h="202079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Cash Flow Forecast Advantages &amp; Disadvantages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dirty="0" smtClean="0"/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202079">
                <a:tc>
                  <a:txBody>
                    <a:bodyPr/>
                    <a:lstStyle/>
                    <a:p>
                      <a:pPr algn="ctr"/>
                      <a:r>
                        <a:rPr lang="en-GB" sz="1000" b="1" i="0" dirty="0" smtClean="0">
                          <a:solidFill>
                            <a:schemeClr val="tx1"/>
                          </a:solidFill>
                        </a:rPr>
                        <a:t>ADVANTAGES</a:t>
                      </a:r>
                      <a:endParaRPr lang="en-GB" sz="10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i="0" dirty="0" smtClean="0">
                          <a:solidFill>
                            <a:schemeClr val="tx1"/>
                          </a:solidFill>
                        </a:rPr>
                        <a:t>DISADVANTAGES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02079">
                <a:tc>
                  <a:txBody>
                    <a:bodyPr/>
                    <a:lstStyle/>
                    <a:p>
                      <a:r>
                        <a:rPr lang="en-GB" sz="1000" b="0" i="0" dirty="0" smtClean="0">
                          <a:solidFill>
                            <a:schemeClr val="tx1"/>
                          </a:solidFill>
                        </a:rPr>
                        <a:t>Encourages planning for cash inflows and outflows</a:t>
                      </a:r>
                      <a:endParaRPr lang="en-GB" sz="1000" b="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i="0" dirty="0" smtClean="0">
                          <a:solidFill>
                            <a:schemeClr val="tx1"/>
                          </a:solidFill>
                        </a:rPr>
                        <a:t>Based on forecasts</a:t>
                      </a:r>
                      <a:r>
                        <a:rPr lang="en-GB" sz="1000" i="0" baseline="0" dirty="0" smtClean="0">
                          <a:solidFill>
                            <a:schemeClr val="tx1"/>
                          </a:solidFill>
                        </a:rPr>
                        <a:t> and therefore may be inaccurate</a:t>
                      </a:r>
                      <a:endParaRPr lang="en-GB" sz="1000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02079">
                <a:tc>
                  <a:txBody>
                    <a:bodyPr/>
                    <a:lstStyle/>
                    <a:p>
                      <a:r>
                        <a:rPr lang="en-GB" sz="1000" b="1" i="0" dirty="0" smtClean="0">
                          <a:solidFill>
                            <a:schemeClr val="tx1"/>
                          </a:solidFill>
                        </a:rPr>
                        <a:t>Enables cash flow to be monitored and corrective action taken if necessary</a:t>
                      </a:r>
                      <a:endParaRPr lang="en-GB" sz="10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i="0" dirty="0" smtClean="0">
                          <a:solidFill>
                            <a:schemeClr val="tx1"/>
                          </a:solidFill>
                        </a:rPr>
                        <a:t>Cannot plan for unexpected events such as a rise in the cost of raw materials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02079">
                <a:tc>
                  <a:txBody>
                    <a:bodyPr/>
                    <a:lstStyle/>
                    <a:p>
                      <a:r>
                        <a:rPr lang="en-GB" sz="1000" b="1" i="0" dirty="0" smtClean="0">
                          <a:solidFill>
                            <a:schemeClr val="tx1"/>
                          </a:solidFill>
                        </a:rPr>
                        <a:t>Can</a:t>
                      </a:r>
                      <a:r>
                        <a:rPr lang="en-GB" sz="1000" b="1" i="0" baseline="0" dirty="0" smtClean="0">
                          <a:solidFill>
                            <a:schemeClr val="tx1"/>
                          </a:solidFill>
                        </a:rPr>
                        <a:t> be used as part of a business plan to help raise finance</a:t>
                      </a:r>
                      <a:endParaRPr lang="en-GB" sz="10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i="0" dirty="0" smtClean="0">
                          <a:solidFill>
                            <a:schemeClr val="tx1"/>
                          </a:solidFill>
                        </a:rPr>
                        <a:t>Time taken to produce a cash flow forecast could have been spent on other tasks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02079">
                <a:tc>
                  <a:txBody>
                    <a:bodyPr/>
                    <a:lstStyle/>
                    <a:p>
                      <a:r>
                        <a:rPr lang="en-GB" sz="1000" b="1" i="0" dirty="0" smtClean="0">
                          <a:solidFill>
                            <a:schemeClr val="tx1"/>
                          </a:solidFill>
                        </a:rPr>
                        <a:t>Identifies in advance times of negative closing balances allowing the business to plan for these</a:t>
                      </a:r>
                      <a:endParaRPr lang="en-GB" sz="10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12733" y="6220630"/>
            <a:ext cx="5962389" cy="3000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350" dirty="0" smtClean="0">
                <a:latin typeface="Cooper Black" panose="0208090404030B020404" pitchFamily="18" charset="0"/>
              </a:rPr>
              <a:t>Opening Balance </a:t>
            </a:r>
            <a:r>
              <a:rPr lang="en-GB" sz="1350" u="sng" dirty="0" smtClean="0">
                <a:solidFill>
                  <a:srgbClr val="FF0000"/>
                </a:solidFill>
                <a:latin typeface="Cooper Black" panose="0208090404030B020404" pitchFamily="18" charset="0"/>
              </a:rPr>
              <a:t>plus</a:t>
            </a:r>
            <a:r>
              <a:rPr lang="en-GB" sz="1350" dirty="0" smtClean="0">
                <a:latin typeface="Cooper Black" panose="0208090404030B020404" pitchFamily="18" charset="0"/>
              </a:rPr>
              <a:t> inflows </a:t>
            </a:r>
            <a:r>
              <a:rPr lang="en-GB" sz="1350" u="sng" dirty="0" smtClean="0">
                <a:solidFill>
                  <a:srgbClr val="FF0000"/>
                </a:solidFill>
                <a:latin typeface="Cooper Black" panose="0208090404030B020404" pitchFamily="18" charset="0"/>
              </a:rPr>
              <a:t>minus</a:t>
            </a:r>
            <a:r>
              <a:rPr lang="en-GB" sz="1350" dirty="0" smtClean="0">
                <a:latin typeface="Cooper Black" panose="0208090404030B020404" pitchFamily="18" charset="0"/>
              </a:rPr>
              <a:t> outflows=Closing Balance</a:t>
            </a:r>
            <a:endParaRPr lang="en-GB" sz="1350" dirty="0">
              <a:latin typeface="Cooper Black" panose="0208090404030B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729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7"/>
          <p:cNvSpPr txBox="1"/>
          <p:nvPr/>
        </p:nvSpPr>
        <p:spPr>
          <a:xfrm>
            <a:off x="1509616" y="0"/>
            <a:ext cx="92869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400" b="1" u="sng" dirty="0"/>
              <a:t>E</a:t>
            </a:r>
            <a:r>
              <a:rPr lang="en-GB" sz="1400" b="1" u="sng" dirty="0" smtClean="0"/>
              <a:t> – Break Even &amp; Cash Flow Forecasts</a:t>
            </a:r>
            <a:endParaRPr lang="en-GB" sz="1400" b="1" u="sng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561702"/>
              </p:ext>
            </p:extLst>
          </p:nvPr>
        </p:nvGraphicFramePr>
        <p:xfrm>
          <a:off x="6493" y="307777"/>
          <a:ext cx="6366906" cy="24912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6606"/>
                <a:gridCol w="4940300"/>
              </a:tblGrid>
              <a:tr h="19382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Break Even Definitions &amp; Calculations</a:t>
                      </a:r>
                      <a:endParaRPr lang="en-GB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</a:tr>
              <a:tr h="3208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Break even </a:t>
                      </a:r>
                      <a:endParaRPr lang="en-GB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This occurs when </a:t>
                      </a:r>
                      <a:r>
                        <a:rPr lang="en-GB" sz="11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Total Revenue</a:t>
                      </a:r>
                      <a:r>
                        <a:rPr lang="en-GB" sz="11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= Total Costs.  </a:t>
                      </a:r>
                      <a:r>
                        <a:rPr lang="en-GB" sz="1100" b="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Profit/ loss = 0.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Break even point (no of units) = Fixed Costs / (Price – Variable Costs)</a:t>
                      </a:r>
                      <a:endParaRPr lang="en-GB" sz="11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7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Variable costs </a:t>
                      </a:r>
                      <a:endParaRPr lang="en-GB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Change directly with the number of products made. </a:t>
                      </a:r>
                      <a:r>
                        <a:rPr lang="en-GB" sz="11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e.g. stock, wages.</a:t>
                      </a:r>
                      <a:endParaRPr lang="en-GB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1938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Fixed costs</a:t>
                      </a:r>
                      <a:endParaRPr lang="en-GB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Do not change at</a:t>
                      </a:r>
                      <a:r>
                        <a:rPr lang="en-GB" sz="11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any level of</a:t>
                      </a:r>
                      <a:r>
                        <a:rPr lang="en-GB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output e.g. rent, salaries.  </a:t>
                      </a:r>
                      <a:endParaRPr lang="en-GB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804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Total Costs</a:t>
                      </a:r>
                      <a:endParaRPr lang="en-GB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The sum of all costs at a any level of output. </a:t>
                      </a:r>
                      <a:r>
                        <a:rPr lang="en-GB" sz="11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TC = Fixed costs + variable costs</a:t>
                      </a:r>
                      <a:endParaRPr lang="en-GB" sz="11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3208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Total Revenue </a:t>
                      </a:r>
                      <a:endParaRPr lang="en-GB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Money earned by a business by selling products.  It increase directly with the number of products sold. Total Revenue = </a:t>
                      </a:r>
                      <a:r>
                        <a:rPr lang="en-GB" sz="11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Price</a:t>
                      </a:r>
                      <a:r>
                        <a:rPr lang="en-GB" sz="11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X Output</a:t>
                      </a:r>
                      <a:endParaRPr lang="en-GB" sz="11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7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Profit</a:t>
                      </a:r>
                      <a:endParaRPr lang="en-GB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Money</a:t>
                      </a:r>
                      <a:r>
                        <a:rPr lang="en-GB" sz="11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left after all costs have been repaid.  Profit = </a:t>
                      </a:r>
                      <a:r>
                        <a:rPr lang="en-GB" sz="11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Total Revenue – Total Costs.</a:t>
                      </a:r>
                      <a:endParaRPr lang="en-GB" sz="11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3208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Margin of Safety </a:t>
                      </a:r>
                      <a:endParaRPr lang="en-GB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The amount of output between the actual level of output where profit is being made and the break even level of output.  Margin of Safety = </a:t>
                      </a:r>
                      <a:r>
                        <a:rPr lang="en-GB" sz="11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Actual Output – Break even point output.</a:t>
                      </a:r>
                      <a:r>
                        <a:rPr lang="en-GB" sz="11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endParaRPr lang="en-GB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604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Contribution</a:t>
                      </a:r>
                      <a:endParaRPr lang="en-GB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Price per item – Variable cost per item.</a:t>
                      </a:r>
                      <a:r>
                        <a:rPr lang="en-GB" sz="11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1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Price – variable cost. 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1604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Total Contribution</a:t>
                      </a:r>
                      <a:endParaRPr lang="en-GB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(Price – Variable Cost) x Quantity sold  </a:t>
                      </a:r>
                      <a:r>
                        <a:rPr lang="en-GB" sz="11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(P-VC)Q</a:t>
                      </a:r>
                      <a:endParaRPr lang="en-GB" sz="1100" b="1" baseline="0" dirty="0" smtClean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145" y="4433843"/>
            <a:ext cx="3419696" cy="1681242"/>
          </a:xfrm>
          <a:prstGeom prst="rect">
            <a:avLst/>
          </a:prstGeom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547018"/>
              </p:ext>
            </p:extLst>
          </p:nvPr>
        </p:nvGraphicFramePr>
        <p:xfrm>
          <a:off x="0" y="2848883"/>
          <a:ext cx="6333364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5872"/>
                <a:gridCol w="4867492"/>
              </a:tblGrid>
              <a:tr h="26757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Why</a:t>
                      </a:r>
                      <a:r>
                        <a:rPr lang="en-GB" sz="1200" baseline="0" dirty="0" smtClean="0"/>
                        <a:t> Use Break Even Analysis</a:t>
                      </a:r>
                      <a:endParaRPr lang="en-GB" sz="1200" dirty="0" smtClean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1286730">
                <a:tc>
                  <a:txBody>
                    <a:bodyPr/>
                    <a:lstStyle/>
                    <a:p>
                      <a:r>
                        <a:rPr lang="en-GB" sz="1200" b="1" dirty="0" smtClean="0">
                          <a:solidFill>
                            <a:schemeClr val="bg1"/>
                          </a:solidFill>
                        </a:rPr>
                        <a:t>Break Even</a:t>
                      </a:r>
                      <a:endParaRPr lang="en-GB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To set a target</a:t>
                      </a:r>
                      <a:r>
                        <a:rPr lang="en-GB" sz="1000" baseline="0" dirty="0" smtClean="0"/>
                        <a:t> &amp; understand risk.</a:t>
                      </a:r>
                      <a:endParaRPr lang="en-GB" sz="1000" dirty="0" smtClean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 smtClean="0"/>
                        <a:t>To</a:t>
                      </a:r>
                      <a:r>
                        <a:rPr lang="en-GB" sz="1000" baseline="0" dirty="0" smtClean="0"/>
                        <a:t> understand how different  Fixed or Variable costs or higher or lower prices would effect the break even point (What if analysis).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To calculate their margin of safety – so a business understands how safe they are from making a loss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 smtClean="0"/>
                        <a:t>To use in a business plan to obtain a bank loan.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baseline="0" dirty="0" smtClean="0"/>
                        <a:t>BUT, remember, it does not consider the impact of external factors, assumes that all output is sold and most businesses sell more than one product. </a:t>
                      </a:r>
                      <a:endParaRPr lang="en-GB" sz="1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915471" y="4776257"/>
            <a:ext cx="2640904" cy="13388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350" dirty="0" smtClean="0">
                <a:latin typeface="Cooper Black" panose="0208090404030B020404" pitchFamily="18" charset="0"/>
              </a:rPr>
              <a:t>BREAK EVEN FORMULA</a:t>
            </a:r>
          </a:p>
          <a:p>
            <a:endParaRPr lang="en-GB" sz="1350" dirty="0">
              <a:latin typeface="Cooper Black" panose="0208090404030B020404" pitchFamily="18" charset="0"/>
            </a:endParaRPr>
          </a:p>
          <a:p>
            <a:pPr algn="ctr"/>
            <a:r>
              <a:rPr lang="en-GB" sz="1350" dirty="0" smtClean="0">
                <a:solidFill>
                  <a:srgbClr val="FF0000"/>
                </a:solidFill>
                <a:latin typeface="Cooper Black" panose="0208090404030B020404" pitchFamily="18" charset="0"/>
              </a:rPr>
              <a:t>Break Even Point (B.E.P=</a:t>
            </a:r>
          </a:p>
          <a:p>
            <a:endParaRPr lang="en-GB" sz="1350" dirty="0">
              <a:latin typeface="Cooper Black" panose="0208090404030B020404" pitchFamily="18" charset="0"/>
            </a:endParaRPr>
          </a:p>
          <a:p>
            <a:pPr algn="ctr"/>
            <a:r>
              <a:rPr lang="en-GB" sz="1350" u="sng" dirty="0" smtClean="0">
                <a:latin typeface="Cooper Black" panose="0208090404030B020404" pitchFamily="18" charset="0"/>
              </a:rPr>
              <a:t>Fixed Costs</a:t>
            </a:r>
          </a:p>
          <a:p>
            <a:pPr algn="ctr"/>
            <a:r>
              <a:rPr lang="en-GB" sz="1350" dirty="0" smtClean="0">
                <a:latin typeface="Cooper Black" panose="0208090404030B020404" pitchFamily="18" charset="0"/>
              </a:rPr>
              <a:t>Contribution per Unit</a:t>
            </a:r>
            <a:endParaRPr lang="en-GB" sz="1350" dirty="0">
              <a:latin typeface="Cooper Black" panose="0208090404030B020404" pitchFamily="18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537663"/>
              </p:ext>
            </p:extLst>
          </p:nvPr>
        </p:nvGraphicFramePr>
        <p:xfrm>
          <a:off x="6458262" y="307777"/>
          <a:ext cx="5641881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623"/>
                <a:gridCol w="2838258"/>
              </a:tblGrid>
              <a:tr h="202079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Break Even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Analysis </a:t>
                      </a:r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Advantages &amp; Disadvantages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dirty="0" smtClean="0"/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202079">
                <a:tc>
                  <a:txBody>
                    <a:bodyPr/>
                    <a:lstStyle/>
                    <a:p>
                      <a:pPr algn="ctr"/>
                      <a:r>
                        <a:rPr lang="en-GB" sz="1000" b="1" i="0" dirty="0" smtClean="0">
                          <a:solidFill>
                            <a:schemeClr val="tx1"/>
                          </a:solidFill>
                        </a:rPr>
                        <a:t>ADVANTAGES</a:t>
                      </a:r>
                      <a:endParaRPr lang="en-GB" sz="10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i="0" dirty="0" smtClean="0">
                          <a:solidFill>
                            <a:schemeClr val="tx1"/>
                          </a:solidFill>
                        </a:rPr>
                        <a:t>DISADVANTAGES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02079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dirty="0" smtClean="0">
                          <a:solidFill>
                            <a:schemeClr val="tx1"/>
                          </a:solidFill>
                        </a:rPr>
                        <a:t>Business knows how</a:t>
                      </a:r>
                      <a:r>
                        <a:rPr lang="en-GB" sz="1000" b="0" i="0" baseline="0" dirty="0" smtClean="0">
                          <a:solidFill>
                            <a:schemeClr val="tx1"/>
                          </a:solidFill>
                        </a:rPr>
                        <a:t> many it must sell to cover its costs</a:t>
                      </a:r>
                      <a:endParaRPr lang="en-GB" sz="1000" b="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0" dirty="0" smtClean="0">
                          <a:solidFill>
                            <a:schemeClr val="tx1"/>
                          </a:solidFill>
                        </a:rPr>
                        <a:t>Doesn’t take into account variations</a:t>
                      </a:r>
                      <a:r>
                        <a:rPr lang="en-GB" sz="1000" i="0" baseline="0" dirty="0" smtClean="0">
                          <a:solidFill>
                            <a:schemeClr val="tx1"/>
                          </a:solidFill>
                        </a:rPr>
                        <a:t> in costs or selling prices</a:t>
                      </a:r>
                      <a:endParaRPr lang="en-GB" sz="1000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02079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1" i="0" dirty="0" smtClean="0">
                          <a:solidFill>
                            <a:schemeClr val="tx1"/>
                          </a:solidFill>
                        </a:rPr>
                        <a:t>Business can set targets</a:t>
                      </a:r>
                      <a:endParaRPr lang="en-GB" sz="10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0" dirty="0" smtClean="0">
                          <a:solidFill>
                            <a:schemeClr val="tx1"/>
                          </a:solidFill>
                        </a:rPr>
                        <a:t>Doesn’t factor in businesses usually have a range of selling prices for different services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02079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1" i="0" dirty="0" smtClean="0">
                          <a:solidFill>
                            <a:schemeClr val="tx1"/>
                          </a:solidFill>
                        </a:rPr>
                        <a:t>Helps</a:t>
                      </a:r>
                      <a:r>
                        <a:rPr lang="en-GB" sz="1000" b="1" i="0" baseline="0" dirty="0" smtClean="0">
                          <a:solidFill>
                            <a:schemeClr val="tx1"/>
                          </a:solidFill>
                        </a:rPr>
                        <a:t> identify fixed and variable costs</a:t>
                      </a:r>
                      <a:endParaRPr lang="en-GB" sz="10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0" dirty="0" smtClean="0">
                          <a:solidFill>
                            <a:schemeClr val="tx1"/>
                          </a:solidFill>
                        </a:rPr>
                        <a:t>Forecasts may not</a:t>
                      </a:r>
                      <a:r>
                        <a:rPr lang="en-GB" sz="1000" i="0" baseline="0" dirty="0" smtClean="0">
                          <a:solidFill>
                            <a:schemeClr val="tx1"/>
                          </a:solidFill>
                        </a:rPr>
                        <a:t> be achieved</a:t>
                      </a:r>
                      <a:endParaRPr lang="en-GB" sz="1000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02079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1" i="0" dirty="0" smtClean="0">
                          <a:solidFill>
                            <a:schemeClr val="tx1"/>
                          </a:solidFill>
                        </a:rPr>
                        <a:t>Can help identify if costs are too high and work on how to lower them</a:t>
                      </a:r>
                      <a:endParaRPr lang="en-GB" sz="10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0" dirty="0" smtClean="0">
                          <a:solidFill>
                            <a:schemeClr val="tx1"/>
                          </a:solidFill>
                        </a:rPr>
                        <a:t>Targets set may be too high.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02079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1" i="0" dirty="0" smtClean="0">
                          <a:solidFill>
                            <a:schemeClr val="tx1"/>
                          </a:solidFill>
                        </a:rPr>
                        <a:t>Can set staff/management</a:t>
                      </a:r>
                      <a:r>
                        <a:rPr lang="en-GB" sz="1000" b="1" i="0" baseline="0" dirty="0" smtClean="0">
                          <a:solidFill>
                            <a:schemeClr val="tx1"/>
                          </a:solidFill>
                        </a:rPr>
                        <a:t> targets</a:t>
                      </a:r>
                      <a:endParaRPr lang="en-GB" sz="10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i="0" dirty="0" smtClean="0">
                          <a:solidFill>
                            <a:schemeClr val="tx1"/>
                          </a:solidFill>
                        </a:rPr>
                        <a:t>Doesn’t</a:t>
                      </a:r>
                      <a:r>
                        <a:rPr lang="en-GB" sz="1000" i="0" baseline="0" dirty="0" smtClean="0">
                          <a:solidFill>
                            <a:schemeClr val="tx1"/>
                          </a:solidFill>
                        </a:rPr>
                        <a:t> offer a time scale to achieve break even point</a:t>
                      </a:r>
                      <a:endParaRPr lang="en-GB" sz="1000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02079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1" i="0" dirty="0" smtClean="0">
                          <a:solidFill>
                            <a:schemeClr val="tx1"/>
                          </a:solidFill>
                        </a:rPr>
                        <a:t>Easy way to calculate profit/loss</a:t>
                      </a:r>
                      <a:endParaRPr lang="en-GB" sz="10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000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 descr="Image result for break even ch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1425" y="2941832"/>
            <a:ext cx="5056183" cy="3916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0207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1E158A1A8BD744A9E5525C8B2767ED" ma:contentTypeVersion="15" ma:contentTypeDescription="Create a new document." ma:contentTypeScope="" ma:versionID="9204a0fa692482370b15366ac71e661f">
  <xsd:schema xmlns:xsd="http://www.w3.org/2001/XMLSchema" xmlns:xs="http://www.w3.org/2001/XMLSchema" xmlns:p="http://schemas.microsoft.com/office/2006/metadata/properties" xmlns:ns2="29c7b17c-3d42-4142-9d9d-8383e9f3041e" xmlns:ns3="c9bd829e-d24e-4e08-a8be-902b0855aaef" targetNamespace="http://schemas.microsoft.com/office/2006/metadata/properties" ma:root="true" ma:fieldsID="5ba1bcadb23c5718f5e6b70eb691c30a" ns2:_="" ns3:_="">
    <xsd:import namespace="29c7b17c-3d42-4142-9d9d-8383e9f3041e"/>
    <xsd:import namespace="c9bd829e-d24e-4e08-a8be-902b0855aa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c7b17c-3d42-4142-9d9d-8383e9f304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bd829e-d24e-4e08-a8be-902b0855aae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de8aa0f-d2e9-410e-8087-7ac2d14650a7}" ma:internalName="TaxCatchAll" ma:showField="CatchAllData" ma:web="c9bd829e-d24e-4e08-a8be-902b0855aa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9c7b17c-3d42-4142-9d9d-8383e9f3041e">
      <Terms xmlns="http://schemas.microsoft.com/office/infopath/2007/PartnerControls"/>
    </lcf76f155ced4ddcb4097134ff3c332f>
    <TaxCatchAll xmlns="c9bd829e-d24e-4e08-a8be-902b0855aaef" xsi:nil="true"/>
  </documentManagement>
</p:properties>
</file>

<file path=customXml/itemProps1.xml><?xml version="1.0" encoding="utf-8"?>
<ds:datastoreItem xmlns:ds="http://schemas.openxmlformats.org/officeDocument/2006/customXml" ds:itemID="{2CBB9F83-DA41-47C1-B0CD-7BDF99F66B9C}"/>
</file>

<file path=customXml/itemProps2.xml><?xml version="1.0" encoding="utf-8"?>
<ds:datastoreItem xmlns:ds="http://schemas.openxmlformats.org/officeDocument/2006/customXml" ds:itemID="{C651DC9F-3FB6-49B4-B152-4DD345D8FDD0}"/>
</file>

<file path=customXml/itemProps3.xml><?xml version="1.0" encoding="utf-8"?>
<ds:datastoreItem xmlns:ds="http://schemas.openxmlformats.org/officeDocument/2006/customXml" ds:itemID="{640A62BB-0790-440C-BE75-CBD3E83786E8}"/>
</file>

<file path=docProps/app.xml><?xml version="1.0" encoding="utf-8"?>
<Properties xmlns="http://schemas.openxmlformats.org/officeDocument/2006/extended-properties" xmlns:vt="http://schemas.openxmlformats.org/officeDocument/2006/docPropsVTypes">
  <TotalTime>1430</TotalTime>
  <Words>1003</Words>
  <Application>Microsoft Office PowerPoint</Application>
  <PresentationFormat>Widescreen</PresentationFormat>
  <Paragraphs>120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Cooper Black</vt:lpstr>
      <vt:lpstr>Times New Roman</vt:lpstr>
      <vt:lpstr>Office Theme</vt:lpstr>
      <vt:lpstr>PowerPoint Presentation</vt:lpstr>
      <vt:lpstr>PowerPoint Presentation</vt:lpstr>
    </vt:vector>
  </TitlesOfParts>
  <Company>RM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mharris</dc:creator>
  <cp:lastModifiedBy>mharris</cp:lastModifiedBy>
  <cp:revision>133</cp:revision>
  <dcterms:created xsi:type="dcterms:W3CDTF">2017-06-06T07:34:47Z</dcterms:created>
  <dcterms:modified xsi:type="dcterms:W3CDTF">2018-01-18T09:01:21Z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0x010100F21E158A1A8BD744A9E5525C8B2767ED</vt:lpwstr>
  </property>
</Properties>
</file>