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/>
  </p:normalViewPr>
  <p:slideViewPr>
    <p:cSldViewPr snapToGrid="0">
      <p:cViewPr varScale="1">
        <p:scale>
          <a:sx n="86" d="100"/>
          <a:sy n="86" d="100"/>
        </p:scale>
        <p:origin x="2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97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67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0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1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14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9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18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55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30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6630-9C17-41FC-AAB3-2FA80D39FE9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4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1498600" y="0"/>
            <a:ext cx="858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u="sng" dirty="0"/>
              <a:t>D</a:t>
            </a:r>
            <a:r>
              <a:rPr lang="en-GB" sz="1400" b="1" u="sng" dirty="0" smtClean="0"/>
              <a:t> – SELECT &amp; EVALUATE DIFFERENT SOURCES OF BUSINESS FINANCE</a:t>
            </a:r>
            <a:endParaRPr lang="en-GB" sz="1400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8065"/>
              </p:ext>
            </p:extLst>
          </p:nvPr>
        </p:nvGraphicFramePr>
        <p:xfrm>
          <a:off x="0" y="543098"/>
          <a:ext cx="4672208" cy="1863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0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11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r>
                        <a:rPr lang="en-GB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DEFINITIONS</a:t>
                      </a:r>
                      <a:endParaRPr lang="en-GB" sz="1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FINANCE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Money or capital are also used.</a:t>
                      </a:r>
                      <a:r>
                        <a:rPr lang="en-GB" sz="1000" baseline="0" dirty="0" smtClean="0"/>
                        <a:t> Finance is the amount of money in the business from various sources.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INTERNAL SOURCES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Money and finance generated from within the operations of the</a:t>
                      </a:r>
                      <a:r>
                        <a:rPr lang="en-GB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business itself</a:t>
                      </a:r>
                      <a:endParaRPr lang="en-GB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EXTERNAL SOURCES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Money and finance raised from outside the business and its direct operations.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31251"/>
              </p:ext>
            </p:extLst>
          </p:nvPr>
        </p:nvGraphicFramePr>
        <p:xfrm>
          <a:off x="4759287" y="289406"/>
          <a:ext cx="7432713" cy="6339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2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26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EXTENAL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SOURCE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DEFINITION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DISADVANTAGE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3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Owners capital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Money from the</a:t>
                      </a:r>
                      <a:r>
                        <a:rPr lang="en-GB" sz="1000" baseline="0" dirty="0" smtClean="0"/>
                        <a:t> owner/savings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No interest charged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Available immediately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No loss </a:t>
                      </a:r>
                      <a:r>
                        <a:rPr lang="en-GB" sz="1000" i="1" smtClean="0"/>
                        <a:t>of ownership</a:t>
                      </a:r>
                      <a:endParaRPr lang="en-GB" sz="1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Limited amount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Multiple owners may not all be able to invest the same 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25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Loans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Money from a bank/financial</a:t>
                      </a:r>
                      <a:r>
                        <a:rPr lang="en-GB" sz="1000" baseline="0" dirty="0" smtClean="0"/>
                        <a:t> institution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Pay</a:t>
                      </a:r>
                      <a:r>
                        <a:rPr lang="en-GB" sz="1000" i="1" baseline="0" dirty="0" smtClean="0"/>
                        <a:t> in instalments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baseline="0" dirty="0" smtClean="0"/>
                        <a:t>No loss of ownership</a:t>
                      </a:r>
                      <a:endParaRPr lang="en-GB" sz="1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Interest charged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Interest can change (variable)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Has</a:t>
                      </a:r>
                      <a:r>
                        <a:rPr lang="en-GB" sz="1000" i="1" baseline="0" dirty="0" smtClean="0"/>
                        <a:t> to be paid regardless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521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Crowd funding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Attracting investment from a large number of people with small individual amounts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Can raise large amounts of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 interest</a:t>
                      </a:r>
                      <a:r>
                        <a:rPr lang="en-GB" sz="1000" i="1" baseline="0" dirty="0" smtClean="0"/>
                        <a:t> paid</a:t>
                      </a:r>
                      <a:endParaRPr lang="en-GB" sz="1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Some</a:t>
                      </a:r>
                      <a:r>
                        <a:rPr lang="en-GB" sz="1000" i="1" baseline="0" dirty="0" smtClean="0"/>
                        <a:t> loss of control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baseline="0" dirty="0" smtClean="0"/>
                        <a:t>No guarantee enough will be raised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Mortgages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Long term loan for a property purchase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Large amount can be obtained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 ownership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Interest charged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Secured against asset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468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Venture capital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Investment from an experience entrepreneur like Dragons 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Finance offered by expert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Can offer support and 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Some loss of ownership and control/decision making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253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Debt factoring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Selling on businesses debts to a debt collection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Speeds</a:t>
                      </a:r>
                      <a:r>
                        <a:rPr lang="en-GB" sz="1000" i="1" baseline="0" dirty="0" smtClean="0"/>
                        <a:t> up cash inflows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baseline="0" dirty="0" smtClean="0"/>
                        <a:t>Factoring company take on the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Only receive a percentage of what is owed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468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Hire purchase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Paying to use an asset in monthly instalments, paying off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Avoids need to pay lump sum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Pay in instalments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Overall amount often much more than</a:t>
                      </a:r>
                      <a:r>
                        <a:rPr lang="en-GB" sz="1000" i="1" baseline="0" dirty="0" smtClean="0"/>
                        <a:t> the price of asset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7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Leasing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Renting equipment/assets on a monthly basis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Not responsible for upkeep of asset &amp; spreads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Never actually own asset, and total</a:t>
                      </a:r>
                      <a:r>
                        <a:rPr lang="en-GB" sz="1000" i="1" baseline="0" dirty="0" smtClean="0"/>
                        <a:t> cost</a:t>
                      </a:r>
                      <a:r>
                        <a:rPr lang="en-GB" sz="1000" i="1" dirty="0" smtClean="0"/>
                        <a:t> will be 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52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Trade credit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 period of 30 days to pay off your bill to suppliers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Keeps money in the business for longer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Only short term and linked to stock purchases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04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Grants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Lump sum money offered</a:t>
                      </a:r>
                      <a:r>
                        <a:rPr lang="en-GB" sz="1000" baseline="0" dirty="0" smtClean="0"/>
                        <a:t> by government or other charitable organisations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 interest or need to repay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Difficult to find/qualify for/lengthy</a:t>
                      </a:r>
                      <a:r>
                        <a:rPr lang="en-GB" sz="1000" i="1" baseline="0" dirty="0" smtClean="0"/>
                        <a:t> to apply for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567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Donations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Voluntary</a:t>
                      </a:r>
                      <a:r>
                        <a:rPr lang="en-GB" sz="1000" baseline="0" dirty="0" smtClean="0"/>
                        <a:t> money given by charities or social entrepreneurs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Ne repayment/interest/loss of 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Likely only to be small/less</a:t>
                      </a:r>
                      <a:r>
                        <a:rPr lang="en-GB" sz="1000" i="1" baseline="0" dirty="0" smtClean="0"/>
                        <a:t> likely to get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5572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Peer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to peer lending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One business person lending to another in return for interest payments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Interest can be low and fixed up front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Amounts</a:t>
                      </a:r>
                      <a:r>
                        <a:rPr lang="en-GB" sz="1000" i="1" baseline="0" dirty="0" smtClean="0"/>
                        <a:t> may be limited and for short term only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Invoice discounting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Reductions offered to customers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 need to repay/no</a:t>
                      </a:r>
                      <a:r>
                        <a:rPr lang="en-GB" sz="1000" i="1" baseline="0" dirty="0" smtClean="0"/>
                        <a:t> interest/cuts costs and money out</a:t>
                      </a:r>
                      <a:endParaRPr lang="en-GB" sz="1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Only</a:t>
                      </a:r>
                      <a:r>
                        <a:rPr lang="en-GB" sz="1000" i="1" baseline="0" dirty="0" smtClean="0"/>
                        <a:t> available for cash purchases usually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779560"/>
              </p:ext>
            </p:extLst>
          </p:nvPr>
        </p:nvGraphicFramePr>
        <p:xfrm>
          <a:off x="1" y="2655515"/>
          <a:ext cx="4693186" cy="3028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16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INTERNAL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SOURCE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DEFINITION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DISADVANTAGE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338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RETAINED PROFIT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part of the after-tax profits of a business that is not distributed to shareholders.</a:t>
                      </a:r>
                      <a:endParaRPr lang="en-GB" sz="1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No</a:t>
                      </a:r>
                      <a:r>
                        <a:rPr lang="en-GB" sz="1000" i="1" baseline="0" dirty="0" smtClean="0"/>
                        <a:t> interest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baseline="0" dirty="0" smtClean="0"/>
                        <a:t>Immediate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baseline="0" dirty="0" smtClean="0"/>
                        <a:t>No loss of ownership</a:t>
                      </a:r>
                      <a:endParaRPr lang="en-GB" sz="1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May be limited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dirty="0" smtClean="0"/>
                        <a:t>Reduces reward</a:t>
                      </a:r>
                      <a:r>
                        <a:rPr lang="en-GB" sz="1000" i="1" baseline="0" dirty="0" smtClean="0"/>
                        <a:t> to shareholders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i="1" baseline="0" dirty="0" smtClean="0"/>
                        <a:t>Once used, not available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011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NET CURRENT ASSETS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Money within the business on a day to day basis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Encourages business to be prudent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Can</a:t>
                      </a:r>
                      <a:r>
                        <a:rPr lang="en-GB" sz="1000" i="1" baseline="0" dirty="0" smtClean="0"/>
                        <a:t> put pressure on customers to pay more quickly</a:t>
                      </a:r>
                      <a:endParaRPr lang="en-GB" sz="10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3522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SALE OF ASSETS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Selling assets owned</a:t>
                      </a:r>
                      <a:r>
                        <a:rPr lang="en-GB" sz="1000" baseline="0" dirty="0" smtClean="0"/>
                        <a:t> by the business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No interest charges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Can mean disposing of asset no longer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May receive less than value of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72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Props1.xml><?xml version="1.0" encoding="utf-8"?>
<ds:datastoreItem xmlns:ds="http://schemas.openxmlformats.org/officeDocument/2006/customXml" ds:itemID="{193D8A95-C446-49EB-ACAF-4D86BF358310}"/>
</file>

<file path=customXml/itemProps2.xml><?xml version="1.0" encoding="utf-8"?>
<ds:datastoreItem xmlns:ds="http://schemas.openxmlformats.org/officeDocument/2006/customXml" ds:itemID="{D329E3A3-4060-42E8-A9EC-48961E2EFD91}"/>
</file>

<file path=customXml/itemProps3.xml><?xml version="1.0" encoding="utf-8"?>
<ds:datastoreItem xmlns:ds="http://schemas.openxmlformats.org/officeDocument/2006/customXml" ds:itemID="{475BB4C1-0709-4DAB-963E-7BE61F049D91}"/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516</Words>
  <Application>Microsoft Office PowerPoint</Application>
  <PresentationFormat>Widescreen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mharris</dc:creator>
  <cp:lastModifiedBy>Rekha.Odedra</cp:lastModifiedBy>
  <cp:revision>92</cp:revision>
  <cp:lastPrinted>2017-11-16T13:26:04Z</cp:lastPrinted>
  <dcterms:created xsi:type="dcterms:W3CDTF">2017-06-06T07:34:47Z</dcterms:created>
  <dcterms:modified xsi:type="dcterms:W3CDTF">2023-11-21T10:30:39Z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