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3" r:id="rId3"/>
    <p:sldId id="257" r:id="rId4"/>
    <p:sldId id="26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1"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slide" Target="slides/slide4.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09/06/2017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924970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09/06/2017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903675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09/06/2017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073008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09/06/2017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405471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8F6630-9C17-41FC-AAB3-2FA80D39FE99}" type="datetimeFigureOut">
              <a:rPr lang="en-GB" smtClean="0"/>
              <a:t>09/06/2017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2884146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48F6630-9C17-41FC-AAB3-2FA80D39FE99}" type="datetimeFigureOut">
              <a:rPr lang="en-GB" smtClean="0"/>
              <a:t>09/06/2017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44869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48F6630-9C17-41FC-AAB3-2FA80D39FE99}" type="datetimeFigureOut">
              <a:rPr lang="en-GB" smtClean="0"/>
              <a:t>09/06/2017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912180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8F6630-9C17-41FC-AAB3-2FA80D39FE99}" type="datetimeFigureOut">
              <a:rPr lang="en-GB" smtClean="0"/>
              <a:t>09/06/2017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573550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F6630-9C17-41FC-AAB3-2FA80D39FE99}" type="datetimeFigureOut">
              <a:rPr lang="en-GB" smtClean="0"/>
              <a:t>09/06/2017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392830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8F6630-9C17-41FC-AAB3-2FA80D39FE99}" type="datetimeFigureOut">
              <a:rPr lang="en-GB" smtClean="0"/>
              <a:t>09/06/2017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333892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8F6630-9C17-41FC-AAB3-2FA80D39FE99}" type="datetimeFigureOut">
              <a:rPr lang="en-GB" smtClean="0"/>
              <a:t>09/06/2017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29789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F6630-9C17-41FC-AAB3-2FA80D39FE99}" type="datetimeFigureOut">
              <a:rPr lang="en-GB" smtClean="0"/>
              <a:t>09/06/2017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52FE7-82BB-4C76-B364-1E32641F8F7F}" type="slidenum">
              <a:rPr lang="en-GB" smtClean="0"/>
              <a:t>‹#›</a:t>
            </a:fld>
            <a:endParaRPr lang="en-GB"/>
          </a:p>
        </p:txBody>
      </p:sp>
    </p:spTree>
    <p:extLst>
      <p:ext uri="{BB962C8B-B14F-4D97-AF65-F5344CB8AC3E}">
        <p14:creationId xmlns:p14="http://schemas.microsoft.com/office/powerpoint/2010/main" val="3629944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7"/>
          <p:cNvSpPr txBox="1"/>
          <p:nvPr/>
        </p:nvSpPr>
        <p:spPr>
          <a:xfrm>
            <a:off x="1498600" y="0"/>
            <a:ext cx="8585200"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400" b="1" u="sng" dirty="0"/>
              <a:t>C</a:t>
            </a:r>
            <a:r>
              <a:rPr lang="en-GB" sz="1400" b="1" u="sng" dirty="0" smtClean="0"/>
              <a:t>– UNDERSTAND THE PURPOSE OF ACCOUNTING</a:t>
            </a:r>
            <a:endParaRPr lang="en-GB" sz="1400" b="1" u="sng" dirty="0"/>
          </a:p>
        </p:txBody>
      </p:sp>
      <p:graphicFrame>
        <p:nvGraphicFramePr>
          <p:cNvPr id="4" name="Table 3"/>
          <p:cNvGraphicFramePr>
            <a:graphicFrameLocks noGrp="1"/>
          </p:cNvGraphicFramePr>
          <p:nvPr>
            <p:extLst>
              <p:ext uri="{D42A27DB-BD31-4B8C-83A1-F6EECF244321}">
                <p14:modId xmlns:p14="http://schemas.microsoft.com/office/powerpoint/2010/main" val="1201049439"/>
              </p:ext>
            </p:extLst>
          </p:nvPr>
        </p:nvGraphicFramePr>
        <p:xfrm>
          <a:off x="0" y="307776"/>
          <a:ext cx="12192000" cy="6550223"/>
        </p:xfrm>
        <a:graphic>
          <a:graphicData uri="http://schemas.openxmlformats.org/drawingml/2006/table">
            <a:tbl>
              <a:tblPr firstRow="1" bandRow="1">
                <a:tableStyleId>{5C22544A-7EE6-4342-B048-85BDC9FD1C3A}</a:tableStyleId>
              </a:tblPr>
              <a:tblGrid>
                <a:gridCol w="2717391"/>
                <a:gridCol w="9474609"/>
              </a:tblGrid>
              <a:tr h="924901">
                <a:tc gridSpan="2">
                  <a:txBody>
                    <a:bodyPr/>
                    <a:lstStyle/>
                    <a:p>
                      <a:pPr algn="ctr"/>
                      <a:r>
                        <a:rPr lang="en-GB" sz="1200" b="1" kern="1200" dirty="0" smtClean="0">
                          <a:solidFill>
                            <a:schemeClr val="bg1"/>
                          </a:solidFill>
                          <a:effectLst/>
                          <a:latin typeface="+mn-lt"/>
                          <a:ea typeface="+mn-ea"/>
                          <a:cs typeface="+mn-cs"/>
                        </a:rPr>
                        <a:t>Main Purpose</a:t>
                      </a:r>
                      <a:r>
                        <a:rPr lang="en-GB" sz="1200" b="1" kern="1200" baseline="0" dirty="0" smtClean="0">
                          <a:solidFill>
                            <a:schemeClr val="bg1"/>
                          </a:solidFill>
                          <a:effectLst/>
                          <a:latin typeface="+mn-lt"/>
                          <a:ea typeface="+mn-ea"/>
                          <a:cs typeface="+mn-cs"/>
                        </a:rPr>
                        <a:t> Accounting</a:t>
                      </a:r>
                      <a:endParaRPr lang="en-GB" sz="1200" b="1" kern="1200" dirty="0">
                        <a:solidFill>
                          <a:schemeClr val="bg1"/>
                        </a:solidFill>
                        <a:effectLst/>
                        <a:latin typeface="+mn-lt"/>
                        <a:ea typeface="+mn-ea"/>
                        <a:cs typeface="+mn-cs"/>
                      </a:endParaRPr>
                    </a:p>
                  </a:txBody>
                  <a:tcPr>
                    <a:solidFill>
                      <a:schemeClr val="tx1"/>
                    </a:solidFill>
                  </a:tcPr>
                </a:tc>
                <a:tc hMerge="1">
                  <a:txBody>
                    <a:bodyPr/>
                    <a:lstStyle/>
                    <a:p>
                      <a:endParaRPr lang="en-GB"/>
                    </a:p>
                  </a:txBody>
                  <a:tcPr/>
                </a:tc>
              </a:tr>
              <a:tr h="1134249">
                <a:tc>
                  <a:txBody>
                    <a:bodyPr/>
                    <a:lstStyle/>
                    <a:p>
                      <a:r>
                        <a:rPr lang="en-GB" sz="1400" b="1" dirty="0" smtClean="0">
                          <a:solidFill>
                            <a:schemeClr val="bg1"/>
                          </a:solidFill>
                        </a:rPr>
                        <a:t>Recording transactions</a:t>
                      </a:r>
                      <a:endParaRPr lang="en-GB" sz="14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i="1" dirty="0" smtClean="0"/>
                        <a:t>Keeping accurate and up to date records is vital for business. All money coming in(from</a:t>
                      </a:r>
                      <a:r>
                        <a:rPr lang="en-GB" sz="1200" i="1" baseline="0" dirty="0" smtClean="0"/>
                        <a:t> sales) and money going out, such as expenses, must be recorded. Failure to do so may mean inaccurate figures and data, and more seriously, get them in trouble with the HMRC(Government tax department) if their tax payments are inaccurate. </a:t>
                      </a:r>
                      <a:endParaRPr lang="en-GB" sz="1200" i="1" dirty="0" smtClean="0"/>
                    </a:p>
                  </a:txBody>
                  <a:tcPr/>
                </a:tc>
              </a:tr>
              <a:tr h="1273031">
                <a:tc>
                  <a:txBody>
                    <a:bodyPr/>
                    <a:lstStyle/>
                    <a:p>
                      <a:r>
                        <a:rPr lang="en-GB" sz="1400" b="1" dirty="0" smtClean="0">
                          <a:solidFill>
                            <a:schemeClr val="bg1"/>
                          </a:solidFill>
                        </a:rPr>
                        <a:t>Management</a:t>
                      </a:r>
                      <a:r>
                        <a:rPr lang="en-GB" sz="1400" b="1" baseline="0" dirty="0" smtClean="0">
                          <a:solidFill>
                            <a:schemeClr val="bg1"/>
                          </a:solidFill>
                        </a:rPr>
                        <a:t> of business</a:t>
                      </a:r>
                      <a:endParaRPr lang="en-GB" sz="14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i="1" kern="1200" dirty="0" smtClean="0">
                          <a:solidFill>
                            <a:schemeClr val="dk1"/>
                          </a:solidFill>
                          <a:effectLst/>
                          <a:latin typeface="+mn-lt"/>
                          <a:ea typeface="+mn-ea"/>
                          <a:cs typeface="+mn-cs"/>
                        </a:rPr>
                        <a:t>They help planning, monitoring and controlling of the businesses resources. This</a:t>
                      </a:r>
                      <a:r>
                        <a:rPr lang="en-GB" sz="1200" i="1" kern="1200" baseline="0" dirty="0" smtClean="0">
                          <a:solidFill>
                            <a:schemeClr val="dk1"/>
                          </a:solidFill>
                          <a:effectLst/>
                          <a:latin typeface="+mn-lt"/>
                          <a:ea typeface="+mn-ea"/>
                          <a:cs typeface="+mn-cs"/>
                        </a:rPr>
                        <a:t> helps them make accurate decisions. Management of finance will allow the managers to budget properly, meet their liabilities on time (pay their bills) and gives them a clear picture of where the business is financially. It can also help them foresee any financial problems them may have in the future.</a:t>
                      </a:r>
                      <a:endParaRPr lang="en-GB" sz="1200" i="1" kern="1200" dirty="0" smtClean="0">
                        <a:solidFill>
                          <a:schemeClr val="dk1"/>
                        </a:solidFill>
                        <a:effectLst/>
                        <a:latin typeface="+mn-lt"/>
                        <a:ea typeface="+mn-ea"/>
                        <a:cs typeface="+mn-cs"/>
                      </a:endParaRPr>
                    </a:p>
                  </a:txBody>
                  <a:tcPr/>
                </a:tc>
              </a:tr>
              <a:tr h="887737">
                <a:tc>
                  <a:txBody>
                    <a:bodyPr/>
                    <a:lstStyle/>
                    <a:p>
                      <a:r>
                        <a:rPr lang="en-GB" sz="1400" b="1" dirty="0" smtClean="0">
                          <a:solidFill>
                            <a:schemeClr val="bg1"/>
                          </a:solidFill>
                        </a:rPr>
                        <a:t>Compliance</a:t>
                      </a:r>
                      <a:endParaRPr lang="en-GB" sz="1400" b="1" dirty="0">
                        <a:solidFill>
                          <a:schemeClr val="bg1"/>
                        </a:solidFill>
                      </a:endParaRPr>
                    </a:p>
                  </a:txBody>
                  <a:tcPr>
                    <a:solidFill>
                      <a:schemeClr val="tx1"/>
                    </a:solidFill>
                  </a:tcPr>
                </a:tc>
                <a:tc>
                  <a:txBody>
                    <a:bodyPr/>
                    <a:lstStyle/>
                    <a:p>
                      <a:r>
                        <a:rPr lang="en-GB" sz="1200" i="1" dirty="0" smtClean="0"/>
                        <a:t>Compliance means abiding by laws</a:t>
                      </a:r>
                      <a:r>
                        <a:rPr lang="en-GB" sz="1200" i="1" baseline="0" dirty="0" smtClean="0"/>
                        <a:t> and regulations set out by the government. Financial reporting is a legal requirement of businesses and so they must ensure they are completing it, doing it on time and accurately. Failure to do so can bring charges or fines, and in some cases custodial sentences for individuals.  Being compliant helps businesses protect themselves against fraud.</a:t>
                      </a:r>
                      <a:endParaRPr lang="en-GB" sz="1200" i="1" dirty="0" smtClean="0"/>
                    </a:p>
                  </a:txBody>
                  <a:tcPr/>
                </a:tc>
              </a:tr>
              <a:tr h="1442568">
                <a:tc>
                  <a:txBody>
                    <a:bodyPr/>
                    <a:lstStyle/>
                    <a:p>
                      <a:r>
                        <a:rPr lang="en-GB" sz="1400" b="1" dirty="0" smtClean="0">
                          <a:solidFill>
                            <a:schemeClr val="bg1"/>
                          </a:solidFill>
                        </a:rPr>
                        <a:t>Measuring performance</a:t>
                      </a:r>
                      <a:endParaRPr lang="en-GB" sz="1400" b="1" dirty="0">
                        <a:solidFill>
                          <a:schemeClr val="bg1"/>
                        </a:solidFill>
                      </a:endParaRPr>
                    </a:p>
                  </a:txBody>
                  <a:tcPr>
                    <a:solidFill>
                      <a:schemeClr val="tx1"/>
                    </a:solidFill>
                  </a:tcPr>
                </a:tc>
                <a:tc>
                  <a:txBody>
                    <a:bodyPr/>
                    <a:lstStyle/>
                    <a:p>
                      <a:r>
                        <a:rPr lang="en-GB" sz="1200" i="1" dirty="0" smtClean="0"/>
                        <a:t>Without</a:t>
                      </a:r>
                      <a:r>
                        <a:rPr lang="en-GB" sz="1200" i="1" baseline="0" dirty="0" smtClean="0"/>
                        <a:t> records, the business wouldn’t be able to see how it is performing. By measuring its sales and profits over time it can determine its level of success. Key indicators of performance include:</a:t>
                      </a:r>
                    </a:p>
                    <a:p>
                      <a:pPr marL="171450" indent="-171450">
                        <a:buFont typeface="Arial" panose="020B0604020202020204" pitchFamily="34" charset="0"/>
                        <a:buChar char="•"/>
                      </a:pPr>
                      <a:r>
                        <a:rPr lang="en-GB" sz="1200" b="1" i="0" dirty="0" smtClean="0"/>
                        <a:t>Gross profit</a:t>
                      </a:r>
                    </a:p>
                    <a:p>
                      <a:pPr marL="171450" indent="-171450">
                        <a:buFont typeface="Arial" panose="020B0604020202020204" pitchFamily="34" charset="0"/>
                        <a:buChar char="•"/>
                      </a:pPr>
                      <a:r>
                        <a:rPr lang="en-GB" sz="1200" b="1" i="0" dirty="0" smtClean="0"/>
                        <a:t>Net</a:t>
                      </a:r>
                      <a:r>
                        <a:rPr lang="en-GB" sz="1200" b="1" i="0" baseline="0" dirty="0" smtClean="0"/>
                        <a:t> profit</a:t>
                      </a:r>
                    </a:p>
                    <a:p>
                      <a:pPr marL="171450" indent="-171450">
                        <a:buFont typeface="Arial" panose="020B0604020202020204" pitchFamily="34" charset="0"/>
                        <a:buChar char="•"/>
                      </a:pPr>
                      <a:r>
                        <a:rPr lang="en-GB" sz="1200" b="1" i="0" baseline="0" dirty="0" smtClean="0"/>
                        <a:t>Value owed to the business</a:t>
                      </a:r>
                    </a:p>
                    <a:p>
                      <a:pPr marL="171450" indent="-171450">
                        <a:buFont typeface="Arial" panose="020B0604020202020204" pitchFamily="34" charset="0"/>
                        <a:buChar char="•"/>
                      </a:pPr>
                      <a:r>
                        <a:rPr lang="en-GB" sz="1200" b="1" i="0" baseline="0" dirty="0" smtClean="0"/>
                        <a:t>Value owed by the business</a:t>
                      </a:r>
                      <a:endParaRPr lang="en-GB" sz="1200" b="1" i="0" dirty="0" smtClean="0"/>
                    </a:p>
                  </a:txBody>
                  <a:tcPr/>
                </a:tc>
              </a:tr>
              <a:tr h="887737">
                <a:tc>
                  <a:txBody>
                    <a:bodyPr/>
                    <a:lstStyle/>
                    <a:p>
                      <a:r>
                        <a:rPr lang="en-GB" sz="1400" b="1" dirty="0" smtClean="0">
                          <a:solidFill>
                            <a:schemeClr val="bg1"/>
                          </a:solidFill>
                        </a:rPr>
                        <a:t>Control</a:t>
                      </a:r>
                      <a:endParaRPr lang="en-GB" sz="1400" b="1" dirty="0">
                        <a:solidFill>
                          <a:schemeClr val="bg1"/>
                        </a:solidFill>
                      </a:endParaRPr>
                    </a:p>
                  </a:txBody>
                  <a:tcPr>
                    <a:solidFill>
                      <a:schemeClr val="tx1"/>
                    </a:solidFill>
                  </a:tcPr>
                </a:tc>
                <a:tc>
                  <a:txBody>
                    <a:bodyPr/>
                    <a:lstStyle/>
                    <a:p>
                      <a:r>
                        <a:rPr lang="en-GB" sz="1200" i="1" dirty="0" smtClean="0"/>
                        <a:t>Accounting</a:t>
                      </a:r>
                      <a:r>
                        <a:rPr lang="en-GB" sz="1200" i="1" baseline="0" dirty="0" smtClean="0"/>
                        <a:t> will help the managers control the flow of money in and out of the business. By tracking what is owed (</a:t>
                      </a:r>
                      <a:r>
                        <a:rPr lang="en-GB" sz="1200" b="1" i="1" baseline="0" dirty="0" smtClean="0"/>
                        <a:t>trade receivables)</a:t>
                      </a:r>
                      <a:r>
                        <a:rPr lang="en-GB" sz="1200" i="1" baseline="0" dirty="0" smtClean="0"/>
                        <a:t> and what they owe </a:t>
                      </a:r>
                      <a:r>
                        <a:rPr lang="en-GB" sz="1200" b="1" i="1" baseline="0" dirty="0" smtClean="0"/>
                        <a:t>(trade payables),</a:t>
                      </a:r>
                      <a:r>
                        <a:rPr lang="en-GB" sz="1200" i="1" baseline="0" dirty="0" smtClean="0"/>
                        <a:t> the managers can ensure it meets its day to day expenditure. Failure to do this is the most common reason businesses run into trouble. </a:t>
                      </a:r>
                      <a:endParaRPr lang="en-GB" sz="1200" i="1" dirty="0" smtClean="0"/>
                    </a:p>
                  </a:txBody>
                  <a:tcPr/>
                </a:tc>
              </a:tr>
            </a:tbl>
          </a:graphicData>
        </a:graphic>
      </p:graphicFrame>
    </p:spTree>
    <p:extLst>
      <p:ext uri="{BB962C8B-B14F-4D97-AF65-F5344CB8AC3E}">
        <p14:creationId xmlns:p14="http://schemas.microsoft.com/office/powerpoint/2010/main" val="1084729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14293189"/>
              </p:ext>
            </p:extLst>
          </p:nvPr>
        </p:nvGraphicFramePr>
        <p:xfrm>
          <a:off x="0" y="0"/>
          <a:ext cx="12192000" cy="6867918"/>
        </p:xfrm>
        <a:graphic>
          <a:graphicData uri="http://schemas.openxmlformats.org/drawingml/2006/table">
            <a:tbl>
              <a:tblPr firstRow="1" bandRow="1">
                <a:tableStyleId>{5C22544A-7EE6-4342-B048-85BDC9FD1C3A}</a:tableStyleId>
              </a:tblPr>
              <a:tblGrid>
                <a:gridCol w="1744215"/>
                <a:gridCol w="3657672"/>
                <a:gridCol w="3535085"/>
                <a:gridCol w="3255028"/>
              </a:tblGrid>
              <a:tr h="200416">
                <a:tc>
                  <a:txBody>
                    <a:bodyPr/>
                    <a:lstStyle/>
                    <a:p>
                      <a:r>
                        <a:rPr lang="en-GB" sz="1000" b="1" dirty="0" smtClean="0">
                          <a:solidFill>
                            <a:schemeClr val="bg1"/>
                          </a:solidFill>
                        </a:rPr>
                        <a:t>TYPE OF INCOME</a:t>
                      </a:r>
                      <a:endParaRPr lang="en-GB" sz="1000" b="1" dirty="0">
                        <a:solidFill>
                          <a:schemeClr val="bg1"/>
                        </a:solidFill>
                      </a:endParaRPr>
                    </a:p>
                  </a:txBody>
                  <a:tcPr>
                    <a:solidFill>
                      <a:schemeClr val="tx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chemeClr val="bg1"/>
                          </a:solidFill>
                        </a:rPr>
                        <a:t>DEFINITION</a:t>
                      </a:r>
                    </a:p>
                  </a:txBody>
                  <a:tcPr>
                    <a:solidFill>
                      <a:schemeClr val="tx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chemeClr val="bg1"/>
                          </a:solidFill>
                        </a:rPr>
                        <a:t>ADVANTAGE</a:t>
                      </a:r>
                    </a:p>
                  </a:txBody>
                  <a:tcPr>
                    <a:solidFill>
                      <a:schemeClr val="tx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chemeClr val="bg1"/>
                          </a:solidFill>
                        </a:rPr>
                        <a:t>DISADVANTAGE</a:t>
                      </a:r>
                    </a:p>
                  </a:txBody>
                  <a:tcPr>
                    <a:solidFill>
                      <a:schemeClr val="tx1"/>
                    </a:solidFill>
                  </a:tcPr>
                </a:tc>
              </a:tr>
              <a:tr h="144467">
                <a:tc>
                  <a:txBody>
                    <a:bodyPr/>
                    <a:lstStyle/>
                    <a:p>
                      <a:endParaRPr lang="en-GB" sz="400" b="1" dirty="0">
                        <a:solidFill>
                          <a:schemeClr val="bg1"/>
                        </a:solidFill>
                      </a:endParaRPr>
                    </a:p>
                  </a:txBody>
                  <a:tcPr>
                    <a:solidFill>
                      <a:schemeClr val="bg1"/>
                    </a:solidFill>
                  </a:tcPr>
                </a:tc>
                <a:tc>
                  <a:txBody>
                    <a:bodyPr/>
                    <a:lstStyle/>
                    <a:p>
                      <a:endParaRPr lang="en-GB" sz="400"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400" dirty="0" smtClean="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400" dirty="0" smtClean="0"/>
                    </a:p>
                  </a:txBody>
                  <a:tcPr>
                    <a:solidFill>
                      <a:schemeClr val="bg1"/>
                    </a:solidFill>
                  </a:tcPr>
                </a:tc>
              </a:tr>
              <a:tr h="116910">
                <a:tc gridSpan="4">
                  <a:txBody>
                    <a:bodyPr/>
                    <a:lstStyle/>
                    <a:p>
                      <a:r>
                        <a:rPr lang="en-GB" sz="1000" b="1" dirty="0" smtClean="0">
                          <a:solidFill>
                            <a:schemeClr val="bg1"/>
                          </a:solidFill>
                        </a:rPr>
                        <a:t>CAPITAL</a:t>
                      </a:r>
                      <a:r>
                        <a:rPr lang="en-GB" sz="1000" b="1" baseline="0" dirty="0" smtClean="0">
                          <a:solidFill>
                            <a:schemeClr val="bg1"/>
                          </a:solidFill>
                        </a:rPr>
                        <a:t> INCOME:</a:t>
                      </a:r>
                      <a:endParaRPr lang="en-GB" sz="1000" dirty="0" smtClean="0"/>
                    </a:p>
                  </a:txBody>
                  <a:tcPr>
                    <a:solidFill>
                      <a:schemeClr val="tx1"/>
                    </a:solidFill>
                  </a:tcPr>
                </a:tc>
                <a:tc hMerge="1">
                  <a:txBody>
                    <a:bodyPr/>
                    <a:lstStyle/>
                    <a:p>
                      <a:endParaRPr lang="en-GB"/>
                    </a:p>
                  </a:txBody>
                  <a:tcPr/>
                </a:tc>
                <a:tc hMerge="1">
                  <a:txBody>
                    <a:bodyPr/>
                    <a:lstStyle/>
                    <a:p>
                      <a:pPr marL="171450" indent="-171450">
                        <a:buFont typeface="Arial" panose="020B0604020202020204" pitchFamily="34" charset="0"/>
                        <a:buChar char="•"/>
                      </a:pPr>
                      <a:endParaRPr lang="en-GB" sz="1000" dirty="0" smtClean="0"/>
                    </a:p>
                  </a:txBody>
                  <a:tcPr/>
                </a:tc>
                <a:tc hMerge="1">
                  <a:txBody>
                    <a:bodyPr/>
                    <a:lstStyle/>
                    <a:p>
                      <a:pPr marL="171450" indent="-171450">
                        <a:buFont typeface="Arial" panose="020B0604020202020204" pitchFamily="34" charset="0"/>
                        <a:buChar char="•"/>
                      </a:pPr>
                      <a:endParaRPr lang="en-GB" sz="1000" dirty="0" smtClean="0"/>
                    </a:p>
                  </a:txBody>
                  <a:tcPr/>
                </a:tc>
              </a:tr>
              <a:tr h="622838">
                <a:tc>
                  <a:txBody>
                    <a:bodyPr/>
                    <a:lstStyle/>
                    <a:p>
                      <a:r>
                        <a:rPr lang="en-GB" sz="1000" b="1" dirty="0" smtClean="0">
                          <a:solidFill>
                            <a:schemeClr val="bg1"/>
                          </a:solidFill>
                        </a:rPr>
                        <a:t>Loan</a:t>
                      </a:r>
                      <a:endParaRPr lang="en-GB" sz="1000" b="1" dirty="0">
                        <a:solidFill>
                          <a:schemeClr val="bg1"/>
                        </a:solidFill>
                      </a:endParaRPr>
                    </a:p>
                  </a:txBody>
                  <a:tcPr>
                    <a:solidFill>
                      <a:schemeClr val="tx1"/>
                    </a:solidFill>
                  </a:tcPr>
                </a:tc>
                <a:tc>
                  <a:txBody>
                    <a:bodyPr/>
                    <a:lstStyle/>
                    <a:p>
                      <a:r>
                        <a:rPr lang="en-GB" sz="1000" dirty="0" smtClean="0"/>
                        <a:t>Money lent to a business or owner by a bank or</a:t>
                      </a:r>
                      <a:r>
                        <a:rPr lang="en-GB" sz="1000" baseline="0" dirty="0" smtClean="0"/>
                        <a:t> financial institution for a period of time. Often long term (2 or 3 years+)</a:t>
                      </a:r>
                      <a:endParaRPr lang="en-GB" sz="1000" dirty="0" smtClean="0"/>
                    </a:p>
                  </a:txBody>
                  <a:tcPr/>
                </a:tc>
                <a:tc>
                  <a:txBody>
                    <a:bodyPr/>
                    <a:lstStyle/>
                    <a:p>
                      <a:pPr marL="171450" indent="-171450">
                        <a:buFont typeface="Arial" panose="020B0604020202020204" pitchFamily="34" charset="0"/>
                        <a:buChar char="•"/>
                      </a:pPr>
                      <a:r>
                        <a:rPr lang="en-GB" sz="1000" dirty="0" smtClean="0"/>
                        <a:t>Large, lump sum of money received quickly</a:t>
                      </a:r>
                    </a:p>
                    <a:p>
                      <a:pPr marL="171450" indent="-171450">
                        <a:buFont typeface="Arial" panose="020B0604020202020204" pitchFamily="34" charset="0"/>
                        <a:buChar char="•"/>
                      </a:pPr>
                      <a:r>
                        <a:rPr lang="en-GB" sz="1000" dirty="0" smtClean="0"/>
                        <a:t>Paid back in instalments over time</a:t>
                      </a:r>
                    </a:p>
                    <a:p>
                      <a:pPr marL="171450" indent="-171450">
                        <a:buFont typeface="Arial" panose="020B0604020202020204" pitchFamily="34" charset="0"/>
                        <a:buChar char="•"/>
                      </a:pPr>
                      <a:r>
                        <a:rPr lang="en-GB" sz="1000" dirty="0" smtClean="0"/>
                        <a:t>Can fix the interest rate or take variable</a:t>
                      </a:r>
                    </a:p>
                  </a:txBody>
                  <a:tcPr/>
                </a:tc>
                <a:tc>
                  <a:txBody>
                    <a:bodyPr/>
                    <a:lstStyle/>
                    <a:p>
                      <a:pPr marL="171450" indent="-171450">
                        <a:buFont typeface="Arial" panose="020B0604020202020204" pitchFamily="34" charset="0"/>
                        <a:buChar char="•"/>
                      </a:pPr>
                      <a:r>
                        <a:rPr lang="en-GB" sz="1000" dirty="0" smtClean="0"/>
                        <a:t>Interest</a:t>
                      </a:r>
                      <a:r>
                        <a:rPr lang="en-GB" sz="1000" baseline="0" dirty="0" smtClean="0"/>
                        <a:t> is charged on top</a:t>
                      </a:r>
                    </a:p>
                    <a:p>
                      <a:pPr marL="171450" indent="-171450">
                        <a:buFont typeface="Arial" panose="020B0604020202020204" pitchFamily="34" charset="0"/>
                        <a:buChar char="•"/>
                      </a:pPr>
                      <a:r>
                        <a:rPr lang="en-GB" sz="1000" baseline="0" dirty="0" smtClean="0"/>
                        <a:t>Loans may need to be secured against an asset</a:t>
                      </a:r>
                    </a:p>
                    <a:p>
                      <a:pPr marL="171450" indent="-171450">
                        <a:buFont typeface="Arial" panose="020B0604020202020204" pitchFamily="34" charset="0"/>
                        <a:buChar char="•"/>
                      </a:pPr>
                      <a:r>
                        <a:rPr lang="en-GB" sz="1000" baseline="0" dirty="0" smtClean="0"/>
                        <a:t>Variable rates may go up</a:t>
                      </a:r>
                      <a:endParaRPr lang="en-GB" sz="1000" dirty="0" smtClean="0"/>
                    </a:p>
                  </a:txBody>
                  <a:tcPr/>
                </a:tc>
              </a:tr>
              <a:tr h="622838">
                <a:tc>
                  <a:txBody>
                    <a:bodyPr/>
                    <a:lstStyle/>
                    <a:p>
                      <a:r>
                        <a:rPr lang="en-GB" sz="1000" b="1" dirty="0" smtClean="0">
                          <a:solidFill>
                            <a:schemeClr val="bg1"/>
                          </a:solidFill>
                        </a:rPr>
                        <a:t>Mortgages</a:t>
                      </a:r>
                      <a:endParaRPr lang="en-GB" sz="1000" b="1" dirty="0">
                        <a:solidFill>
                          <a:schemeClr val="bg1"/>
                        </a:solidFill>
                      </a:endParaRPr>
                    </a:p>
                  </a:txBody>
                  <a:tcPr>
                    <a:solidFill>
                      <a:schemeClr val="tx1"/>
                    </a:solidFill>
                  </a:tcPr>
                </a:tc>
                <a:tc>
                  <a:txBody>
                    <a:bodyPr/>
                    <a:lstStyle/>
                    <a:p>
                      <a:r>
                        <a:rPr lang="en-GB" sz="1000" dirty="0" smtClean="0"/>
                        <a:t>A longer term</a:t>
                      </a:r>
                      <a:r>
                        <a:rPr lang="en-GB" sz="1000" baseline="0" dirty="0" smtClean="0"/>
                        <a:t> loan specifically for property purchases. 25 years</a:t>
                      </a:r>
                      <a:endParaRPr lang="en-GB" sz="1000" dirty="0" smtClean="0"/>
                    </a:p>
                  </a:txBody>
                  <a:tcPr/>
                </a:tc>
                <a:tc>
                  <a:txBody>
                    <a:bodyPr/>
                    <a:lstStyle/>
                    <a:p>
                      <a:pPr marL="171450" indent="-171450">
                        <a:buFont typeface="Arial" panose="020B0604020202020204" pitchFamily="34" charset="0"/>
                        <a:buChar char="•"/>
                      </a:pPr>
                      <a:r>
                        <a:rPr lang="en-GB" sz="1000" dirty="0" smtClean="0"/>
                        <a:t>Paid over a long period</a:t>
                      </a:r>
                    </a:p>
                    <a:p>
                      <a:pPr marL="171450" indent="-171450">
                        <a:buFont typeface="Arial" panose="020B0604020202020204" pitchFamily="34" charset="0"/>
                        <a:buChar char="•"/>
                      </a:pPr>
                      <a:r>
                        <a:rPr lang="en-GB" sz="1000" dirty="0" smtClean="0"/>
                        <a:t>Interest rates can be low</a:t>
                      </a:r>
                    </a:p>
                  </a:txBody>
                  <a:tcPr/>
                </a:tc>
                <a:tc>
                  <a:txBody>
                    <a:bodyPr/>
                    <a:lstStyle/>
                    <a:p>
                      <a:pPr marL="171450" indent="-171450">
                        <a:buFont typeface="Arial" panose="020B0604020202020204" pitchFamily="34" charset="0"/>
                        <a:buChar char="•"/>
                      </a:pPr>
                      <a:r>
                        <a:rPr lang="en-GB" sz="1000" dirty="0" smtClean="0"/>
                        <a:t>Secured against the asset/property</a:t>
                      </a:r>
                    </a:p>
                    <a:p>
                      <a:pPr marL="171450" indent="-171450">
                        <a:buFont typeface="Arial" panose="020B0604020202020204" pitchFamily="34" charset="0"/>
                        <a:buChar char="•"/>
                      </a:pPr>
                      <a:r>
                        <a:rPr lang="en-GB" sz="1000" dirty="0" smtClean="0"/>
                        <a:t>Can be repossessed if failure to pay.  Interest rates can rise. </a:t>
                      </a:r>
                    </a:p>
                  </a:txBody>
                  <a:tcPr/>
                </a:tc>
              </a:tr>
              <a:tr h="449828">
                <a:tc>
                  <a:txBody>
                    <a:bodyPr/>
                    <a:lstStyle/>
                    <a:p>
                      <a:r>
                        <a:rPr lang="en-GB" sz="1000" b="1" dirty="0" smtClean="0">
                          <a:solidFill>
                            <a:schemeClr val="bg1"/>
                          </a:solidFill>
                        </a:rPr>
                        <a:t>Shares</a:t>
                      </a:r>
                      <a:endParaRPr lang="en-GB" sz="1000" b="1" dirty="0">
                        <a:solidFill>
                          <a:schemeClr val="bg1"/>
                        </a:solidFill>
                      </a:endParaRPr>
                    </a:p>
                  </a:txBody>
                  <a:tcPr>
                    <a:solidFill>
                      <a:schemeClr val="tx1"/>
                    </a:solidFill>
                  </a:tcPr>
                </a:tc>
                <a:tc>
                  <a:txBody>
                    <a:bodyPr/>
                    <a:lstStyle/>
                    <a:p>
                      <a:r>
                        <a:rPr lang="en-GB" sz="1000" dirty="0" smtClean="0"/>
                        <a:t>Part ownership of a company,</a:t>
                      </a:r>
                      <a:r>
                        <a:rPr lang="en-GB" sz="1000" baseline="0" dirty="0" smtClean="0"/>
                        <a:t> giving rights and potential share of profits. </a:t>
                      </a:r>
                      <a:endParaRPr lang="en-GB" sz="1000" dirty="0" smtClean="0"/>
                    </a:p>
                  </a:txBody>
                  <a:tcPr/>
                </a:tc>
                <a:tc>
                  <a:txBody>
                    <a:bodyPr/>
                    <a:lstStyle/>
                    <a:p>
                      <a:pPr marL="171450" indent="-171450">
                        <a:buFont typeface="Arial" panose="020B0604020202020204" pitchFamily="34" charset="0"/>
                        <a:buChar char="•"/>
                      </a:pPr>
                      <a:r>
                        <a:rPr lang="en-GB" sz="1000" dirty="0" smtClean="0"/>
                        <a:t>Raises money required</a:t>
                      </a:r>
                    </a:p>
                    <a:p>
                      <a:pPr marL="171450" indent="-171450">
                        <a:buFont typeface="Arial" panose="020B0604020202020204" pitchFamily="34" charset="0"/>
                        <a:buChar char="•"/>
                      </a:pPr>
                      <a:r>
                        <a:rPr lang="en-GB" sz="1000" dirty="0" smtClean="0"/>
                        <a:t>Can bring in support &amp; expertise</a:t>
                      </a:r>
                    </a:p>
                  </a:txBody>
                  <a:tcPr/>
                </a:tc>
                <a:tc>
                  <a:txBody>
                    <a:bodyPr/>
                    <a:lstStyle/>
                    <a:p>
                      <a:pPr marL="171450" indent="-171450">
                        <a:buFont typeface="Arial" panose="020B0604020202020204" pitchFamily="34" charset="0"/>
                        <a:buChar char="•"/>
                      </a:pPr>
                      <a:r>
                        <a:rPr lang="en-GB" sz="1000" dirty="0" smtClean="0"/>
                        <a:t>Lose some ownership of the business/control/profits</a:t>
                      </a:r>
                    </a:p>
                  </a:txBody>
                  <a:tcPr/>
                </a:tc>
              </a:tr>
              <a:tr h="515715">
                <a:tc>
                  <a:txBody>
                    <a:bodyPr/>
                    <a:lstStyle/>
                    <a:p>
                      <a:r>
                        <a:rPr lang="en-GB" sz="1000" b="1" dirty="0" smtClean="0">
                          <a:solidFill>
                            <a:schemeClr val="bg1"/>
                          </a:solidFill>
                        </a:rPr>
                        <a:t>Owners’ Capital</a:t>
                      </a:r>
                      <a:endParaRPr lang="en-GB" sz="1000" b="1" dirty="0">
                        <a:solidFill>
                          <a:schemeClr val="bg1"/>
                        </a:solidFill>
                      </a:endParaRPr>
                    </a:p>
                  </a:txBody>
                  <a:tcPr>
                    <a:solidFill>
                      <a:schemeClr val="tx1"/>
                    </a:solidFill>
                  </a:tcPr>
                </a:tc>
                <a:tc>
                  <a:txBody>
                    <a:bodyPr/>
                    <a:lstStyle/>
                    <a:p>
                      <a:r>
                        <a:rPr lang="en-GB" sz="1000" dirty="0" smtClean="0"/>
                        <a:t>Savings</a:t>
                      </a:r>
                      <a:r>
                        <a:rPr lang="en-GB" sz="1000" baseline="0" dirty="0" smtClean="0"/>
                        <a:t> or personal finance brought to the business by the owner.</a:t>
                      </a:r>
                      <a:endParaRPr lang="en-GB" sz="1000" dirty="0" smtClean="0"/>
                    </a:p>
                  </a:txBody>
                  <a:tcPr/>
                </a:tc>
                <a:tc>
                  <a:txBody>
                    <a:bodyPr/>
                    <a:lstStyle/>
                    <a:p>
                      <a:pPr marL="171450" indent="-171450">
                        <a:buFont typeface="Arial" panose="020B0604020202020204" pitchFamily="34" charset="0"/>
                        <a:buChar char="•"/>
                      </a:pPr>
                      <a:r>
                        <a:rPr lang="en-GB" sz="1000" dirty="0" smtClean="0"/>
                        <a:t>Free of interest charges</a:t>
                      </a:r>
                    </a:p>
                    <a:p>
                      <a:pPr marL="171450" indent="-171450">
                        <a:buFont typeface="Arial" panose="020B0604020202020204" pitchFamily="34" charset="0"/>
                        <a:buChar char="•"/>
                      </a:pPr>
                      <a:r>
                        <a:rPr lang="en-GB" sz="1000" dirty="0" smtClean="0"/>
                        <a:t>No need to pay back</a:t>
                      </a:r>
                      <a:r>
                        <a:rPr lang="en-GB" sz="1000" baseline="0" dirty="0" smtClean="0"/>
                        <a:t> (savings)</a:t>
                      </a:r>
                      <a:endParaRPr lang="en-GB" sz="1000" dirty="0" smtClean="0"/>
                    </a:p>
                  </a:txBody>
                  <a:tcPr/>
                </a:tc>
                <a:tc>
                  <a:txBody>
                    <a:bodyPr/>
                    <a:lstStyle/>
                    <a:p>
                      <a:pPr marL="171450" indent="-171450">
                        <a:buFont typeface="Arial" panose="020B0604020202020204" pitchFamily="34" charset="0"/>
                        <a:buChar char="•"/>
                      </a:pPr>
                      <a:r>
                        <a:rPr lang="en-GB" sz="1000" dirty="0" smtClean="0"/>
                        <a:t>May be insufficient</a:t>
                      </a:r>
                    </a:p>
                    <a:p>
                      <a:pPr marL="171450" indent="-171450">
                        <a:buFont typeface="Arial" panose="020B0604020202020204" pitchFamily="34" charset="0"/>
                        <a:buChar char="•"/>
                      </a:pPr>
                      <a:r>
                        <a:rPr lang="en-GB" sz="1000" dirty="0" smtClean="0"/>
                        <a:t>Can be risky if business fails (all lost)</a:t>
                      </a:r>
                    </a:p>
                  </a:txBody>
                  <a:tcPr/>
                </a:tc>
              </a:tr>
              <a:tr h="622838">
                <a:tc>
                  <a:txBody>
                    <a:bodyPr/>
                    <a:lstStyle/>
                    <a:p>
                      <a:r>
                        <a:rPr lang="en-GB" sz="1000" b="1" dirty="0" smtClean="0">
                          <a:solidFill>
                            <a:schemeClr val="bg1"/>
                          </a:solidFill>
                        </a:rPr>
                        <a:t>Debentures</a:t>
                      </a:r>
                      <a:endParaRPr lang="en-GB" sz="1000" b="1" dirty="0">
                        <a:solidFill>
                          <a:schemeClr val="bg1"/>
                        </a:solidFill>
                      </a:endParaRPr>
                    </a:p>
                  </a:txBody>
                  <a:tcPr>
                    <a:solidFill>
                      <a:schemeClr val="tx1"/>
                    </a:solidFill>
                  </a:tcPr>
                </a:tc>
                <a:tc>
                  <a:txBody>
                    <a:bodyPr/>
                    <a:lstStyle/>
                    <a:p>
                      <a:r>
                        <a:rPr lang="en-GB" sz="1000" dirty="0" smtClean="0"/>
                        <a:t>Form of borrowing from investors which is paid back</a:t>
                      </a:r>
                      <a:r>
                        <a:rPr lang="en-GB" sz="1000" baseline="0" dirty="0" smtClean="0"/>
                        <a:t> with interest</a:t>
                      </a:r>
                      <a:endParaRPr lang="en-GB" sz="1000" dirty="0" smtClean="0"/>
                    </a:p>
                  </a:txBody>
                  <a:tcPr/>
                </a:tc>
                <a:tc>
                  <a:txBody>
                    <a:bodyPr/>
                    <a:lstStyle/>
                    <a:p>
                      <a:pPr marL="171450" indent="-171450">
                        <a:buFont typeface="Arial" panose="020B0604020202020204" pitchFamily="34" charset="0"/>
                        <a:buChar char="•"/>
                      </a:pPr>
                      <a:r>
                        <a:rPr lang="en-GB" sz="1000" dirty="0" smtClean="0"/>
                        <a:t>Raises substantial</a:t>
                      </a:r>
                      <a:r>
                        <a:rPr lang="en-GB" sz="1000" baseline="0" dirty="0" smtClean="0"/>
                        <a:t> money</a:t>
                      </a:r>
                    </a:p>
                    <a:p>
                      <a:pPr marL="171450" indent="-171450">
                        <a:buFont typeface="Arial" panose="020B0604020202020204" pitchFamily="34" charset="0"/>
                        <a:buChar char="•"/>
                      </a:pPr>
                      <a:r>
                        <a:rPr lang="en-GB" sz="1000" baseline="0" dirty="0" smtClean="0"/>
                        <a:t>Can be more flexible in repayment than bank loans</a:t>
                      </a:r>
                    </a:p>
                    <a:p>
                      <a:pPr marL="171450" indent="-171450">
                        <a:buFont typeface="Arial" panose="020B0604020202020204" pitchFamily="34" charset="0"/>
                        <a:buChar char="•"/>
                      </a:pPr>
                      <a:r>
                        <a:rPr lang="en-GB" sz="1000" baseline="0" dirty="0" smtClean="0"/>
                        <a:t>No necessarily secured</a:t>
                      </a:r>
                      <a:endParaRPr lang="en-GB" sz="1000" dirty="0" smtClean="0"/>
                    </a:p>
                  </a:txBody>
                  <a:tcPr/>
                </a:tc>
                <a:tc>
                  <a:txBody>
                    <a:bodyPr/>
                    <a:lstStyle/>
                    <a:p>
                      <a:pPr marL="171450" indent="-171450">
                        <a:buFont typeface="Arial" panose="020B0604020202020204" pitchFamily="34" charset="0"/>
                        <a:buChar char="•"/>
                      </a:pPr>
                      <a:r>
                        <a:rPr lang="en-GB" sz="1000" dirty="0" smtClean="0"/>
                        <a:t>Interest charged</a:t>
                      </a:r>
                    </a:p>
                    <a:p>
                      <a:pPr marL="171450" indent="-171450">
                        <a:buFont typeface="Arial" panose="020B0604020202020204" pitchFamily="34" charset="0"/>
                        <a:buChar char="•"/>
                      </a:pPr>
                      <a:r>
                        <a:rPr lang="en-GB" sz="1000" dirty="0" smtClean="0"/>
                        <a:t>Might be difficult to pay back later if business if struggling</a:t>
                      </a:r>
                    </a:p>
                  </a:txBody>
                  <a:tcPr/>
                </a:tc>
              </a:tr>
              <a:tr h="276817">
                <a:tc gridSpan="4">
                  <a:txBody>
                    <a:bodyPr/>
                    <a:lstStyle/>
                    <a:p>
                      <a:r>
                        <a:rPr lang="en-GB" sz="1000" b="1" dirty="0" smtClean="0">
                          <a:solidFill>
                            <a:schemeClr val="bg1"/>
                          </a:solidFill>
                        </a:rPr>
                        <a:t>REVENUE INCOME:</a:t>
                      </a:r>
                      <a:endParaRPr lang="en-GB" sz="1000" b="1" dirty="0">
                        <a:solidFill>
                          <a:schemeClr val="bg1"/>
                        </a:solidFill>
                      </a:endParaRPr>
                    </a:p>
                  </a:txBody>
                  <a:tcPr>
                    <a:solidFill>
                      <a:schemeClr val="tx1"/>
                    </a:solidFill>
                  </a:tcPr>
                </a:tc>
                <a:tc hMerge="1">
                  <a:txBody>
                    <a:bodyPr/>
                    <a:lstStyle/>
                    <a:p>
                      <a:endParaRPr lang="en-GB"/>
                    </a:p>
                  </a:txBody>
                  <a:tcPr/>
                </a:tc>
                <a:tc hMerge="1">
                  <a:txBody>
                    <a:bodyPr/>
                    <a:lstStyle/>
                    <a:p>
                      <a:pPr marL="171450" indent="-171450">
                        <a:buFont typeface="Arial" panose="020B0604020202020204" pitchFamily="34" charset="0"/>
                        <a:buChar char="•"/>
                      </a:pPr>
                      <a:endParaRPr lang="en-GB" sz="1000" dirty="0" smtClean="0"/>
                    </a:p>
                  </a:txBody>
                  <a:tcPr>
                    <a:solidFill>
                      <a:schemeClr val="tx1"/>
                    </a:solidFill>
                  </a:tcPr>
                </a:tc>
                <a:tc hMerge="1">
                  <a:txBody>
                    <a:bodyPr/>
                    <a:lstStyle/>
                    <a:p>
                      <a:pPr marL="171450" indent="-171450">
                        <a:buFont typeface="Arial" panose="020B0604020202020204" pitchFamily="34" charset="0"/>
                        <a:buChar char="•"/>
                      </a:pPr>
                      <a:endParaRPr lang="en-GB" sz="1000" dirty="0" smtClean="0"/>
                    </a:p>
                  </a:txBody>
                  <a:tcPr>
                    <a:solidFill>
                      <a:schemeClr val="tx1"/>
                    </a:solidFill>
                  </a:tcPr>
                </a:tc>
              </a:tr>
              <a:tr h="504921">
                <a:tc>
                  <a:txBody>
                    <a:bodyPr/>
                    <a:lstStyle/>
                    <a:p>
                      <a:r>
                        <a:rPr lang="en-GB" sz="1000" b="1" dirty="0" smtClean="0">
                          <a:solidFill>
                            <a:schemeClr val="bg1"/>
                          </a:solidFill>
                        </a:rPr>
                        <a:t>Cash sales</a:t>
                      </a:r>
                      <a:endParaRPr lang="en-GB" sz="1000" b="1" dirty="0">
                        <a:solidFill>
                          <a:schemeClr val="bg1"/>
                        </a:solidFill>
                      </a:endParaRPr>
                    </a:p>
                  </a:txBody>
                  <a:tcPr>
                    <a:solidFill>
                      <a:schemeClr val="tx1"/>
                    </a:solidFill>
                  </a:tcPr>
                </a:tc>
                <a:tc>
                  <a:txBody>
                    <a:bodyPr/>
                    <a:lstStyle/>
                    <a:p>
                      <a:r>
                        <a:rPr lang="en-GB" sz="1000" dirty="0" smtClean="0"/>
                        <a:t>Money </a:t>
                      </a:r>
                      <a:r>
                        <a:rPr lang="en-GB" sz="1000" dirty="0" smtClean="0"/>
                        <a:t>received immediately </a:t>
                      </a:r>
                      <a:r>
                        <a:rPr lang="en-GB" sz="1000" dirty="0" smtClean="0"/>
                        <a:t>from</a:t>
                      </a:r>
                      <a:r>
                        <a:rPr lang="en-GB" sz="1000" baseline="0" dirty="0" smtClean="0"/>
                        <a:t> the sale of goods/services</a:t>
                      </a:r>
                      <a:endParaRPr lang="en-GB" sz="1000" dirty="0"/>
                    </a:p>
                  </a:txBody>
                  <a:tcPr/>
                </a:tc>
                <a:tc>
                  <a:txBody>
                    <a:bodyPr/>
                    <a:lstStyle/>
                    <a:p>
                      <a:pPr marL="171450" indent="-171450">
                        <a:buFont typeface="Arial" panose="020B0604020202020204" pitchFamily="34" charset="0"/>
                        <a:buChar char="•"/>
                      </a:pPr>
                      <a:r>
                        <a:rPr lang="en-GB" sz="1000" dirty="0" smtClean="0"/>
                        <a:t>Cash receive immediately. </a:t>
                      </a:r>
                      <a:endParaRPr lang="en-GB" sz="1000" dirty="0" smtClean="0"/>
                    </a:p>
                  </a:txBody>
                  <a:tcPr/>
                </a:tc>
                <a:tc>
                  <a:txBody>
                    <a:bodyPr/>
                    <a:lstStyle/>
                    <a:p>
                      <a:pPr marL="171450" indent="-171450">
                        <a:buFont typeface="Arial" panose="020B0604020202020204" pitchFamily="34" charset="0"/>
                        <a:buChar char="•"/>
                      </a:pPr>
                      <a:r>
                        <a:rPr lang="en-GB" sz="1000" dirty="0" smtClean="0"/>
                        <a:t>n/a</a:t>
                      </a:r>
                      <a:endParaRPr lang="en-GB" sz="1000" dirty="0" smtClean="0"/>
                    </a:p>
                  </a:txBody>
                  <a:tcPr/>
                </a:tc>
              </a:tr>
              <a:tr h="504921">
                <a:tc>
                  <a:txBody>
                    <a:bodyPr/>
                    <a:lstStyle/>
                    <a:p>
                      <a:r>
                        <a:rPr lang="en-GB" sz="1000" b="1" dirty="0" smtClean="0">
                          <a:solidFill>
                            <a:schemeClr val="bg1"/>
                          </a:solidFill>
                        </a:rPr>
                        <a:t>Credit sales</a:t>
                      </a:r>
                      <a:endParaRPr lang="en-GB" sz="1000" b="1" dirty="0">
                        <a:solidFill>
                          <a:schemeClr val="bg1"/>
                        </a:solidFill>
                      </a:endParaRPr>
                    </a:p>
                  </a:txBody>
                  <a:tcPr>
                    <a:solidFill>
                      <a:schemeClr val="tx1"/>
                    </a:solidFill>
                  </a:tcPr>
                </a:tc>
                <a:tc>
                  <a:txBody>
                    <a:bodyPr/>
                    <a:lstStyle/>
                    <a:p>
                      <a:r>
                        <a:rPr lang="en-GB" sz="1000" dirty="0" smtClean="0"/>
                        <a:t>Money from sale of goods/services, which is to be paid at</a:t>
                      </a:r>
                      <a:r>
                        <a:rPr lang="en-GB" sz="1000" baseline="0" dirty="0" smtClean="0"/>
                        <a:t> a later date.</a:t>
                      </a:r>
                      <a:endParaRPr lang="en-GB" sz="1000" dirty="0"/>
                    </a:p>
                  </a:txBody>
                  <a:tcPr/>
                </a:tc>
                <a:tc>
                  <a:txBody>
                    <a:bodyPr/>
                    <a:lstStyle/>
                    <a:p>
                      <a:pPr marL="171450" indent="-171450">
                        <a:buFont typeface="Arial" panose="020B0604020202020204" pitchFamily="34" charset="0"/>
                        <a:buChar char="•"/>
                      </a:pPr>
                      <a:r>
                        <a:rPr lang="en-GB" sz="1000" dirty="0" smtClean="0"/>
                        <a:t>Guarantees income</a:t>
                      </a:r>
                      <a:r>
                        <a:rPr lang="en-GB" sz="1000" baseline="0" dirty="0" smtClean="0"/>
                        <a:t> into the business</a:t>
                      </a:r>
                      <a:endParaRPr lang="en-GB" sz="1000" dirty="0" smtClean="0"/>
                    </a:p>
                  </a:txBody>
                  <a:tcPr/>
                </a:tc>
                <a:tc>
                  <a:txBody>
                    <a:bodyPr/>
                    <a:lstStyle/>
                    <a:p>
                      <a:pPr marL="171450" indent="-171450">
                        <a:buFont typeface="Arial" panose="020B0604020202020204" pitchFamily="34" charset="0"/>
                        <a:buChar char="•"/>
                      </a:pPr>
                      <a:r>
                        <a:rPr lang="en-GB" sz="1000" dirty="0" smtClean="0"/>
                        <a:t>Business may have to wait a while to receive the cash. This may impact their cash flow</a:t>
                      </a:r>
                      <a:endParaRPr lang="en-GB" sz="1000" dirty="0" smtClean="0"/>
                    </a:p>
                  </a:txBody>
                  <a:tcPr/>
                </a:tc>
              </a:tr>
              <a:tr h="504921">
                <a:tc>
                  <a:txBody>
                    <a:bodyPr/>
                    <a:lstStyle/>
                    <a:p>
                      <a:r>
                        <a:rPr lang="en-GB" sz="1000" b="1" dirty="0" smtClean="0">
                          <a:solidFill>
                            <a:schemeClr val="bg1"/>
                          </a:solidFill>
                        </a:rPr>
                        <a:t>Rent received</a:t>
                      </a:r>
                      <a:endParaRPr lang="en-GB" sz="1000" b="1" dirty="0">
                        <a:solidFill>
                          <a:schemeClr val="bg1"/>
                        </a:solidFill>
                      </a:endParaRPr>
                    </a:p>
                  </a:txBody>
                  <a:tcPr>
                    <a:solidFill>
                      <a:schemeClr val="tx1"/>
                    </a:solidFill>
                  </a:tcPr>
                </a:tc>
                <a:tc>
                  <a:txBody>
                    <a:bodyPr/>
                    <a:lstStyle/>
                    <a:p>
                      <a:r>
                        <a:rPr lang="en-GB" sz="1000" dirty="0" smtClean="0"/>
                        <a:t>Money received from the renting out of property</a:t>
                      </a:r>
                      <a:r>
                        <a:rPr lang="en-GB" sz="1000" baseline="0" dirty="0" smtClean="0"/>
                        <a:t> or land by the owner. Can often involved sub-letting of property. </a:t>
                      </a:r>
                      <a:endParaRPr lang="en-GB" sz="1000" dirty="0"/>
                    </a:p>
                  </a:txBody>
                  <a:tcPr/>
                </a:tc>
                <a:tc>
                  <a:txBody>
                    <a:bodyPr/>
                    <a:lstStyle/>
                    <a:p>
                      <a:pPr marL="171450" indent="-171450">
                        <a:buFont typeface="Arial" panose="020B0604020202020204" pitchFamily="34" charset="0"/>
                        <a:buChar char="•"/>
                      </a:pPr>
                      <a:r>
                        <a:rPr lang="en-GB" sz="1000" dirty="0" smtClean="0"/>
                        <a:t>Allows a</a:t>
                      </a:r>
                      <a:r>
                        <a:rPr lang="en-GB" sz="1000" baseline="0" dirty="0" smtClean="0"/>
                        <a:t> business to make money from any unused property and land</a:t>
                      </a:r>
                      <a:endParaRPr lang="en-GB" sz="1000" dirty="0" smtClean="0"/>
                    </a:p>
                  </a:txBody>
                  <a:tcPr/>
                </a:tc>
                <a:tc>
                  <a:txBody>
                    <a:bodyPr/>
                    <a:lstStyle/>
                    <a:p>
                      <a:pPr marL="171450" indent="-171450">
                        <a:buFont typeface="Arial" panose="020B0604020202020204" pitchFamily="34" charset="0"/>
                        <a:buChar char="•"/>
                      </a:pPr>
                      <a:r>
                        <a:rPr lang="en-GB" sz="1000" dirty="0" smtClean="0"/>
                        <a:t>Property may go for long periods being</a:t>
                      </a:r>
                      <a:r>
                        <a:rPr lang="en-GB" sz="1000" baseline="0" dirty="0" smtClean="0"/>
                        <a:t> unused and therefore not generating income</a:t>
                      </a:r>
                      <a:endParaRPr lang="en-GB" sz="1000" dirty="0" smtClean="0"/>
                    </a:p>
                  </a:txBody>
                  <a:tcPr/>
                </a:tc>
              </a:tr>
              <a:tr h="504921">
                <a:tc>
                  <a:txBody>
                    <a:bodyPr/>
                    <a:lstStyle/>
                    <a:p>
                      <a:r>
                        <a:rPr lang="en-GB" sz="1000" b="1" dirty="0" smtClean="0">
                          <a:solidFill>
                            <a:schemeClr val="bg1"/>
                          </a:solidFill>
                        </a:rPr>
                        <a:t>Commission</a:t>
                      </a:r>
                      <a:r>
                        <a:rPr lang="en-GB" sz="1000" b="1" baseline="0" dirty="0" smtClean="0">
                          <a:solidFill>
                            <a:schemeClr val="bg1"/>
                          </a:solidFill>
                        </a:rPr>
                        <a:t> received</a:t>
                      </a:r>
                      <a:endParaRPr lang="en-GB" sz="1000" b="1" dirty="0">
                        <a:solidFill>
                          <a:schemeClr val="bg1"/>
                        </a:solidFill>
                      </a:endParaRPr>
                    </a:p>
                  </a:txBody>
                  <a:tcPr>
                    <a:solidFill>
                      <a:schemeClr val="tx1"/>
                    </a:solidFill>
                  </a:tcPr>
                </a:tc>
                <a:tc>
                  <a:txBody>
                    <a:bodyPr/>
                    <a:lstStyle/>
                    <a:p>
                      <a:r>
                        <a:rPr lang="en-GB" sz="1000" dirty="0" smtClean="0"/>
                        <a:t>Businesses</a:t>
                      </a:r>
                      <a:r>
                        <a:rPr lang="en-GB" sz="1000" baseline="0" dirty="0" smtClean="0"/>
                        <a:t> may sell other companies products or services for them and receive a proportion/percentage of each sale made.</a:t>
                      </a:r>
                      <a:endParaRPr lang="en-GB" sz="1000" dirty="0"/>
                    </a:p>
                  </a:txBody>
                  <a:tcPr/>
                </a:tc>
                <a:tc>
                  <a:txBody>
                    <a:bodyPr/>
                    <a:lstStyle/>
                    <a:p>
                      <a:pPr marL="171450" indent="-171450">
                        <a:buFont typeface="Arial" panose="020B0604020202020204" pitchFamily="34" charset="0"/>
                        <a:buChar char="•"/>
                      </a:pPr>
                      <a:r>
                        <a:rPr lang="en-GB" sz="1000" dirty="0" smtClean="0"/>
                        <a:t>Is additional income that otherwise the business may not have received.</a:t>
                      </a:r>
                      <a:r>
                        <a:rPr lang="en-GB" sz="1000" baseline="0" dirty="0" smtClean="0"/>
                        <a:t> It is an incentive to sell more of those products/services</a:t>
                      </a:r>
                      <a:endParaRPr lang="en-GB" sz="1000" dirty="0" smtClean="0"/>
                    </a:p>
                  </a:txBody>
                  <a:tcPr/>
                </a:tc>
                <a:tc>
                  <a:txBody>
                    <a:bodyPr/>
                    <a:lstStyle/>
                    <a:p>
                      <a:pPr marL="171450" indent="-171450">
                        <a:buFont typeface="Arial" panose="020B0604020202020204" pitchFamily="34" charset="0"/>
                        <a:buChar char="•"/>
                      </a:pPr>
                      <a:r>
                        <a:rPr lang="en-GB" sz="1000" dirty="0" smtClean="0"/>
                        <a:t>n/a</a:t>
                      </a:r>
                      <a:endParaRPr lang="en-GB" sz="1000" dirty="0" smtClean="0"/>
                    </a:p>
                  </a:txBody>
                  <a:tcPr/>
                </a:tc>
              </a:tr>
              <a:tr h="504921">
                <a:tc>
                  <a:txBody>
                    <a:bodyPr/>
                    <a:lstStyle/>
                    <a:p>
                      <a:r>
                        <a:rPr lang="en-GB" sz="1000" b="1" dirty="0" smtClean="0">
                          <a:solidFill>
                            <a:schemeClr val="bg1"/>
                          </a:solidFill>
                        </a:rPr>
                        <a:t>Interest received</a:t>
                      </a:r>
                      <a:endParaRPr lang="en-GB" sz="1000" b="1" dirty="0">
                        <a:solidFill>
                          <a:schemeClr val="bg1"/>
                        </a:solidFill>
                      </a:endParaRPr>
                    </a:p>
                  </a:txBody>
                  <a:tcPr>
                    <a:solidFill>
                      <a:schemeClr val="tx1"/>
                    </a:solidFill>
                  </a:tcPr>
                </a:tc>
                <a:tc>
                  <a:txBody>
                    <a:bodyPr/>
                    <a:lstStyle/>
                    <a:p>
                      <a:r>
                        <a:rPr lang="en-GB" sz="1000" dirty="0" smtClean="0"/>
                        <a:t>Money received from savings or lending</a:t>
                      </a:r>
                      <a:r>
                        <a:rPr lang="en-GB" sz="1000" baseline="0" dirty="0" smtClean="0"/>
                        <a:t> out. </a:t>
                      </a:r>
                      <a:endParaRPr lang="en-GB" sz="1000" dirty="0"/>
                    </a:p>
                  </a:txBody>
                  <a:tcPr/>
                </a:tc>
                <a:tc>
                  <a:txBody>
                    <a:bodyPr/>
                    <a:lstStyle/>
                    <a:p>
                      <a:pPr marL="171450" indent="-171450">
                        <a:buFont typeface="Arial" panose="020B0604020202020204" pitchFamily="34" charset="0"/>
                        <a:buChar char="•"/>
                      </a:pPr>
                      <a:r>
                        <a:rPr lang="en-GB" sz="1000" dirty="0" smtClean="0"/>
                        <a:t>Is income from savings or lending which is cost free.</a:t>
                      </a:r>
                      <a:endParaRPr lang="en-GB" sz="1000" dirty="0" smtClean="0"/>
                    </a:p>
                  </a:txBody>
                  <a:tcPr/>
                </a:tc>
                <a:tc>
                  <a:txBody>
                    <a:bodyPr/>
                    <a:lstStyle/>
                    <a:p>
                      <a:pPr marL="171450" indent="-171450">
                        <a:buFont typeface="Arial" panose="020B0604020202020204" pitchFamily="34" charset="0"/>
                        <a:buChar char="•"/>
                      </a:pPr>
                      <a:r>
                        <a:rPr lang="en-GB" sz="1000" dirty="0" smtClean="0"/>
                        <a:t>May</a:t>
                      </a:r>
                      <a:r>
                        <a:rPr lang="en-GB" sz="1000" baseline="0" dirty="0" smtClean="0"/>
                        <a:t> not be significant if interest rates in the economy are low</a:t>
                      </a:r>
                      <a:endParaRPr lang="en-GB" sz="1000" dirty="0" smtClean="0"/>
                    </a:p>
                  </a:txBody>
                  <a:tcPr/>
                </a:tc>
              </a:tr>
              <a:tr h="363219">
                <a:tc>
                  <a:txBody>
                    <a:bodyPr/>
                    <a:lstStyle/>
                    <a:p>
                      <a:r>
                        <a:rPr lang="en-GB" sz="1000" b="1" dirty="0" smtClean="0">
                          <a:solidFill>
                            <a:schemeClr val="bg1"/>
                          </a:solidFill>
                        </a:rPr>
                        <a:t>Discount received</a:t>
                      </a:r>
                      <a:endParaRPr lang="en-GB" sz="1000" b="1" dirty="0">
                        <a:solidFill>
                          <a:schemeClr val="bg1"/>
                        </a:solidFill>
                      </a:endParaRPr>
                    </a:p>
                  </a:txBody>
                  <a:tcPr>
                    <a:solidFill>
                      <a:schemeClr val="tx1"/>
                    </a:solidFill>
                  </a:tcPr>
                </a:tc>
                <a:tc>
                  <a:txBody>
                    <a:bodyPr/>
                    <a:lstStyle/>
                    <a:p>
                      <a:r>
                        <a:rPr lang="en-GB" sz="1000" dirty="0" smtClean="0"/>
                        <a:t>Money off as a percentage of a price for goods or service. Often</a:t>
                      </a:r>
                      <a:r>
                        <a:rPr lang="en-GB" sz="1000" baseline="0" dirty="0" smtClean="0"/>
                        <a:t> offered in bulk buying or for quick payment. </a:t>
                      </a:r>
                      <a:endParaRPr lang="en-GB" sz="1000" dirty="0"/>
                    </a:p>
                  </a:txBody>
                  <a:tcPr/>
                </a:tc>
                <a:tc>
                  <a:txBody>
                    <a:bodyPr/>
                    <a:lstStyle/>
                    <a:p>
                      <a:pPr marL="171450" indent="-171450">
                        <a:buFont typeface="Arial" panose="020B0604020202020204" pitchFamily="34" charset="0"/>
                        <a:buChar char="•"/>
                      </a:pPr>
                      <a:r>
                        <a:rPr lang="en-GB" sz="1000" dirty="0" smtClean="0"/>
                        <a:t>Reduces costs for the business</a:t>
                      </a:r>
                      <a:endParaRPr lang="en-GB" sz="1000" dirty="0" smtClean="0"/>
                    </a:p>
                  </a:txBody>
                  <a:tcPr/>
                </a:tc>
                <a:tc>
                  <a:txBody>
                    <a:bodyPr/>
                    <a:lstStyle/>
                    <a:p>
                      <a:pPr marL="171450" indent="-171450">
                        <a:buFont typeface="Arial" panose="020B0604020202020204" pitchFamily="34" charset="0"/>
                        <a:buChar char="•"/>
                      </a:pPr>
                      <a:r>
                        <a:rPr lang="en-GB" sz="1000" dirty="0" smtClean="0"/>
                        <a:t>May require the business to buy</a:t>
                      </a:r>
                      <a:r>
                        <a:rPr lang="en-GB" sz="1000" baseline="0" dirty="0" smtClean="0"/>
                        <a:t> in bulk to gain the discount, or to pay up front which they may not be able to.</a:t>
                      </a:r>
                      <a:endParaRPr lang="en-GB" sz="1000" dirty="0" smtClean="0"/>
                    </a:p>
                  </a:txBody>
                  <a:tcPr/>
                </a:tc>
              </a:tr>
            </a:tbl>
          </a:graphicData>
        </a:graphic>
      </p:graphicFrame>
    </p:spTree>
    <p:extLst>
      <p:ext uri="{BB962C8B-B14F-4D97-AF65-F5344CB8AC3E}">
        <p14:creationId xmlns:p14="http://schemas.microsoft.com/office/powerpoint/2010/main" val="341620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64495777"/>
              </p:ext>
            </p:extLst>
          </p:nvPr>
        </p:nvGraphicFramePr>
        <p:xfrm>
          <a:off x="250519" y="563671"/>
          <a:ext cx="11373633" cy="5177729"/>
        </p:xfrm>
        <a:graphic>
          <a:graphicData uri="http://schemas.openxmlformats.org/drawingml/2006/table">
            <a:tbl>
              <a:tblPr firstRow="1" bandRow="1">
                <a:tableStyleId>{5C22544A-7EE6-4342-B048-85BDC9FD1C3A}</a:tableStyleId>
              </a:tblPr>
              <a:tblGrid>
                <a:gridCol w="1866885"/>
                <a:gridCol w="2360484"/>
                <a:gridCol w="3573132"/>
                <a:gridCol w="3573132"/>
              </a:tblGrid>
              <a:tr h="251200">
                <a:tc gridSpan="4">
                  <a:txBody>
                    <a:bodyPr/>
                    <a:lstStyle/>
                    <a:p>
                      <a:pPr algn="ctr"/>
                      <a:r>
                        <a:rPr lang="en-GB" sz="1000" b="1" dirty="0" smtClean="0">
                          <a:solidFill>
                            <a:schemeClr val="bg1"/>
                          </a:solidFill>
                        </a:rPr>
                        <a:t>TYPES</a:t>
                      </a:r>
                      <a:r>
                        <a:rPr lang="en-GB" sz="1000" b="1" baseline="0" dirty="0" smtClean="0">
                          <a:solidFill>
                            <a:schemeClr val="bg1"/>
                          </a:solidFill>
                        </a:rPr>
                        <a:t> OF EXPENDITURE– </a:t>
                      </a:r>
                      <a:r>
                        <a:rPr lang="en-GB" sz="1000" b="1" baseline="0" dirty="0" smtClean="0">
                          <a:solidFill>
                            <a:schemeClr val="bg1"/>
                          </a:solidFill>
                        </a:rPr>
                        <a:t>KEY DEFINITIONS</a:t>
                      </a:r>
                      <a:endParaRPr lang="en-GB" sz="1000" b="1" dirty="0">
                        <a:solidFill>
                          <a:schemeClr val="bg1"/>
                        </a:solidFill>
                      </a:endParaRPr>
                    </a:p>
                  </a:txBody>
                  <a:tcPr>
                    <a:solidFill>
                      <a:schemeClr val="tx1"/>
                    </a:solidFill>
                  </a:tcPr>
                </a:tc>
                <a:tc hMerge="1">
                  <a:txBody>
                    <a:bodyPr/>
                    <a:lstStyle/>
                    <a:p>
                      <a:pPr algn="ctr"/>
                      <a:endParaRPr lang="en-GB" sz="1000" b="1" dirty="0">
                        <a:solidFill>
                          <a:schemeClr val="bg1"/>
                        </a:solidFill>
                      </a:endParaRPr>
                    </a:p>
                  </a:txBody>
                  <a:tcPr>
                    <a:solidFill>
                      <a:schemeClr val="tx1"/>
                    </a:solidFill>
                  </a:tcPr>
                </a:tc>
                <a:tc hMerge="1">
                  <a:txBody>
                    <a:bodyPr/>
                    <a:lstStyle/>
                    <a:p>
                      <a:endParaRPr lang="en-GB"/>
                    </a:p>
                  </a:txBody>
                  <a:tcPr/>
                </a:tc>
                <a:tc hMerge="1">
                  <a:txBody>
                    <a:bodyPr/>
                    <a:lstStyle/>
                    <a:p>
                      <a:endParaRPr lang="en-GB"/>
                    </a:p>
                  </a:txBody>
                  <a:tcPr/>
                </a:tc>
              </a:tr>
              <a:tr h="408200">
                <a:tc>
                  <a:txBody>
                    <a:bodyPr/>
                    <a:lstStyle/>
                    <a:p>
                      <a:pPr algn="l"/>
                      <a:r>
                        <a:rPr lang="en-GB" sz="1000" b="1" dirty="0" smtClean="0">
                          <a:solidFill>
                            <a:schemeClr val="bg1"/>
                          </a:solidFill>
                        </a:rPr>
                        <a:t>EXPENDITURE</a:t>
                      </a:r>
                      <a:endParaRPr lang="en-GB" sz="1000" b="1" dirty="0">
                        <a:solidFill>
                          <a:schemeClr val="bg1"/>
                        </a:solidFill>
                      </a:endParaRPr>
                    </a:p>
                  </a:txBody>
                  <a:tcPr>
                    <a:solidFill>
                      <a:schemeClr val="tx1"/>
                    </a:solidFill>
                  </a:tcPr>
                </a:tc>
                <a:tc gridSpan="3">
                  <a:txBody>
                    <a:bodyPr/>
                    <a:lstStyle/>
                    <a:p>
                      <a:r>
                        <a:rPr lang="en-GB" sz="1000" b="0" dirty="0" smtClean="0">
                          <a:solidFill>
                            <a:schemeClr val="tx1"/>
                          </a:solidFill>
                        </a:rPr>
                        <a:t>Money spent by a business</a:t>
                      </a:r>
                      <a:r>
                        <a:rPr lang="en-GB" sz="1000" b="0" baseline="0" dirty="0" smtClean="0">
                          <a:solidFill>
                            <a:schemeClr val="tx1"/>
                          </a:solidFill>
                        </a:rPr>
                        <a:t> that can be split into two main categories: </a:t>
                      </a:r>
                      <a:r>
                        <a:rPr lang="en-GB" sz="1000" b="1" baseline="0" dirty="0" smtClean="0">
                          <a:solidFill>
                            <a:schemeClr val="tx1"/>
                          </a:solidFill>
                        </a:rPr>
                        <a:t>capital expenditure</a:t>
                      </a:r>
                      <a:r>
                        <a:rPr lang="en-GB" sz="1000" b="0" baseline="0" dirty="0" smtClean="0">
                          <a:solidFill>
                            <a:schemeClr val="tx1"/>
                          </a:solidFill>
                        </a:rPr>
                        <a:t> and </a:t>
                      </a:r>
                      <a:r>
                        <a:rPr lang="en-GB" sz="1000" b="1" baseline="0" dirty="0" smtClean="0">
                          <a:solidFill>
                            <a:schemeClr val="tx1"/>
                          </a:solidFill>
                        </a:rPr>
                        <a:t>revenue expenditure</a:t>
                      </a:r>
                      <a:r>
                        <a:rPr lang="en-GB" sz="1000" b="0" baseline="0" dirty="0" smtClean="0">
                          <a:solidFill>
                            <a:schemeClr val="tx1"/>
                          </a:solidFill>
                        </a:rPr>
                        <a:t>. </a:t>
                      </a:r>
                      <a:endParaRPr lang="en-GB" sz="1000" b="0" dirty="0">
                        <a:solidFill>
                          <a:schemeClr val="tx1"/>
                        </a:solidFill>
                      </a:endParaRPr>
                    </a:p>
                  </a:txBody>
                  <a:tcPr>
                    <a:solidFill>
                      <a:schemeClr val="bg1">
                        <a:lumMod val="95000"/>
                      </a:schemeClr>
                    </a:solidFill>
                  </a:tcPr>
                </a:tc>
                <a:tc hMerge="1">
                  <a:txBody>
                    <a:bodyPr/>
                    <a:lstStyle/>
                    <a:p>
                      <a:pPr algn="ctr"/>
                      <a:endParaRPr lang="en-GB" sz="1000" dirty="0"/>
                    </a:p>
                  </a:txBody>
                  <a:tcPr>
                    <a:solidFill>
                      <a:schemeClr val="accent1">
                        <a:lumMod val="40000"/>
                        <a:lumOff val="60000"/>
                      </a:schemeClr>
                    </a:solidFill>
                  </a:tcPr>
                </a:tc>
                <a:tc hMerge="1">
                  <a:txBody>
                    <a:bodyPr/>
                    <a:lstStyle/>
                    <a:p>
                      <a:pPr algn="ctr"/>
                      <a:endParaRPr lang="en-GB" sz="1000" dirty="0"/>
                    </a:p>
                  </a:txBody>
                  <a:tcPr>
                    <a:solidFill>
                      <a:schemeClr val="accent1">
                        <a:lumMod val="40000"/>
                        <a:lumOff val="60000"/>
                      </a:schemeClr>
                    </a:solidFill>
                  </a:tcPr>
                </a:tc>
              </a:tr>
              <a:tr h="251200">
                <a:tc>
                  <a:txBody>
                    <a:bodyPr/>
                    <a:lstStyle/>
                    <a:p>
                      <a:pPr algn="l"/>
                      <a:r>
                        <a:rPr lang="en-GB" sz="1000" b="1" dirty="0" smtClean="0">
                          <a:solidFill>
                            <a:schemeClr val="bg1"/>
                          </a:solidFill>
                        </a:rPr>
                        <a:t>Capital and revenue expenditure</a:t>
                      </a:r>
                      <a:endParaRPr lang="en-GB" sz="1000" b="1" dirty="0">
                        <a:solidFill>
                          <a:schemeClr val="bg1"/>
                        </a:solidFill>
                      </a:endParaRPr>
                    </a:p>
                  </a:txBody>
                  <a:tcPr>
                    <a:solidFill>
                      <a:schemeClr val="tx1"/>
                    </a:solidFill>
                  </a:tcPr>
                </a:tc>
                <a:tc gridSpan="3">
                  <a:txBody>
                    <a:bodyPr/>
                    <a:lstStyle/>
                    <a:p>
                      <a:r>
                        <a:rPr lang="en-GB" sz="1000" b="1" dirty="0" smtClean="0">
                          <a:solidFill>
                            <a:schemeClr val="tx1"/>
                          </a:solidFill>
                        </a:rPr>
                        <a:t>Capital Expenditure: </a:t>
                      </a:r>
                      <a:r>
                        <a:rPr lang="en-GB" sz="1000" b="0" i="1" dirty="0" smtClean="0">
                          <a:solidFill>
                            <a:schemeClr val="tx1"/>
                          </a:solidFill>
                        </a:rPr>
                        <a:t>Spending</a:t>
                      </a:r>
                      <a:r>
                        <a:rPr lang="en-GB" sz="1000" b="0" i="1" baseline="0" dirty="0" smtClean="0">
                          <a:solidFill>
                            <a:schemeClr val="tx1"/>
                          </a:solidFill>
                        </a:rPr>
                        <a:t> on capital items. Often one off. Items which will last a long time like equipment, machinery and technology.</a:t>
                      </a:r>
                    </a:p>
                    <a:p>
                      <a:r>
                        <a:rPr lang="en-GB" sz="1000" b="1" i="0" baseline="0" dirty="0" smtClean="0">
                          <a:solidFill>
                            <a:schemeClr val="tx1"/>
                          </a:solidFill>
                        </a:rPr>
                        <a:t>Revenue Expenditure: </a:t>
                      </a:r>
                      <a:r>
                        <a:rPr lang="en-GB" sz="1000" b="0" i="1" baseline="0" dirty="0" smtClean="0">
                          <a:solidFill>
                            <a:schemeClr val="tx1"/>
                          </a:solidFill>
                        </a:rPr>
                        <a:t>Spending on day to day items or regular basis. Are expenses generated by the business. </a:t>
                      </a:r>
                      <a:endParaRPr lang="en-GB" sz="1000" b="1" i="0" dirty="0">
                        <a:solidFill>
                          <a:schemeClr val="tx1"/>
                        </a:solidFill>
                      </a:endParaRPr>
                    </a:p>
                  </a:txBody>
                  <a:tcPr>
                    <a:solidFill>
                      <a:schemeClr val="accent1">
                        <a:lumMod val="40000"/>
                        <a:lumOff val="60000"/>
                      </a:schemeClr>
                    </a:solidFill>
                  </a:tcPr>
                </a:tc>
                <a:tc hMerge="1">
                  <a:txBody>
                    <a:bodyPr/>
                    <a:lstStyle/>
                    <a:p>
                      <a:endParaRPr lang="en-GB"/>
                    </a:p>
                  </a:txBody>
                  <a:tcPr/>
                </a:tc>
                <a:tc hMerge="1">
                  <a:txBody>
                    <a:bodyPr/>
                    <a:lstStyle/>
                    <a:p>
                      <a:endParaRPr lang="en-GB"/>
                    </a:p>
                  </a:txBody>
                  <a:tcPr/>
                </a:tc>
              </a:tr>
              <a:tr h="430781">
                <a:tc>
                  <a:txBody>
                    <a:bodyPr/>
                    <a:lstStyle/>
                    <a:p>
                      <a:pPr algn="l"/>
                      <a:r>
                        <a:rPr lang="en-GB" sz="1000" b="1" dirty="0" smtClean="0">
                          <a:solidFill>
                            <a:schemeClr val="bg1"/>
                          </a:solidFill>
                        </a:rPr>
                        <a:t>Type</a:t>
                      </a:r>
                      <a:r>
                        <a:rPr lang="en-GB" sz="1000" b="1" baseline="0" dirty="0" smtClean="0">
                          <a:solidFill>
                            <a:schemeClr val="bg1"/>
                          </a:solidFill>
                        </a:rPr>
                        <a:t> of CAPITAL EXPENDITURE</a:t>
                      </a:r>
                      <a:endParaRPr lang="en-GB" sz="1000" b="1" dirty="0">
                        <a:solidFill>
                          <a:schemeClr val="bg1"/>
                        </a:solidFill>
                      </a:endParaRPr>
                    </a:p>
                  </a:txBody>
                  <a:tcPr>
                    <a:solidFill>
                      <a:schemeClr val="tx1"/>
                    </a:solidFill>
                  </a:tcPr>
                </a:tc>
                <a:tc>
                  <a:txBody>
                    <a:bodyPr/>
                    <a:lstStyle/>
                    <a:p>
                      <a:pPr algn="ctr"/>
                      <a:endParaRPr lang="en-GB" sz="1000" b="1" dirty="0" smtClean="0">
                        <a:solidFill>
                          <a:schemeClr val="bg1"/>
                        </a:solidFill>
                      </a:endParaRPr>
                    </a:p>
                    <a:p>
                      <a:pPr algn="ctr"/>
                      <a:r>
                        <a:rPr lang="en-GB" sz="1000" b="1" dirty="0" smtClean="0">
                          <a:solidFill>
                            <a:schemeClr val="bg1"/>
                          </a:solidFill>
                        </a:rPr>
                        <a:t>DEFINITION</a:t>
                      </a:r>
                      <a:endParaRPr lang="en-GB" sz="1000" b="1" dirty="0">
                        <a:solidFill>
                          <a:schemeClr val="bg1"/>
                        </a:solidFill>
                      </a:endParaRPr>
                    </a:p>
                  </a:txBody>
                  <a:tcPr>
                    <a:solidFill>
                      <a:schemeClr val="tx1"/>
                    </a:solidFill>
                  </a:tcPr>
                </a:tc>
                <a:tc>
                  <a:txBody>
                    <a:bodyPr/>
                    <a:lstStyle/>
                    <a:p>
                      <a:pPr algn="ctr"/>
                      <a:endParaRPr lang="en-GB" sz="1000" b="1" dirty="0" smtClean="0">
                        <a:solidFill>
                          <a:schemeClr val="bg1"/>
                        </a:solidFill>
                      </a:endParaRPr>
                    </a:p>
                    <a:p>
                      <a:pPr algn="ctr"/>
                      <a:r>
                        <a:rPr lang="en-GB" sz="1000" b="1" dirty="0" smtClean="0">
                          <a:solidFill>
                            <a:schemeClr val="bg1"/>
                          </a:solidFill>
                        </a:rPr>
                        <a:t>ADVANTAGES</a:t>
                      </a:r>
                      <a:endParaRPr lang="en-GB" sz="1000" b="1" dirty="0">
                        <a:solidFill>
                          <a:schemeClr val="bg1"/>
                        </a:solidFill>
                      </a:endParaRPr>
                    </a:p>
                  </a:txBody>
                  <a:tcPr>
                    <a:solidFill>
                      <a:schemeClr val="tx1"/>
                    </a:solidFill>
                  </a:tcPr>
                </a:tc>
                <a:tc>
                  <a:txBody>
                    <a:bodyPr/>
                    <a:lstStyle/>
                    <a:p>
                      <a:pPr algn="ctr"/>
                      <a:endParaRPr lang="en-GB" sz="1000" b="1" dirty="0" smtClean="0">
                        <a:solidFill>
                          <a:schemeClr val="bg1"/>
                        </a:solidFill>
                      </a:endParaRPr>
                    </a:p>
                    <a:p>
                      <a:pPr algn="ctr"/>
                      <a:r>
                        <a:rPr lang="en-GB" sz="1000" b="1" dirty="0" smtClean="0">
                          <a:solidFill>
                            <a:schemeClr val="bg1"/>
                          </a:solidFill>
                        </a:rPr>
                        <a:t>DISADVANTAGES</a:t>
                      </a:r>
                      <a:endParaRPr lang="en-GB" sz="1000" b="1" dirty="0">
                        <a:solidFill>
                          <a:schemeClr val="bg1"/>
                        </a:solidFill>
                      </a:endParaRPr>
                    </a:p>
                  </a:txBody>
                  <a:tcPr>
                    <a:solidFill>
                      <a:schemeClr val="tx1"/>
                    </a:solidFill>
                  </a:tcPr>
                </a:tc>
              </a:tr>
              <a:tr h="676405">
                <a:tc>
                  <a:txBody>
                    <a:bodyPr/>
                    <a:lstStyle/>
                    <a:p>
                      <a:r>
                        <a:rPr lang="en-GB" sz="1000" b="1" dirty="0" smtClean="0">
                          <a:solidFill>
                            <a:schemeClr val="bg1"/>
                          </a:solidFill>
                        </a:rPr>
                        <a:t>Non current assets</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Long term assets and include land/premises/machinery &amp; equipment</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Are essential for business activity</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Help the production/processes of the business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Can be resold</a:t>
                      </a:r>
                      <a:endParaRPr lang="en-GB" sz="1000" baseline="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Costly</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Lose value over time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May</a:t>
                      </a:r>
                      <a:r>
                        <a:rPr lang="en-GB" sz="1000" baseline="0" dirty="0" smtClean="0"/>
                        <a:t> need replacing and maintenance/upgrading</a:t>
                      </a:r>
                      <a:endParaRPr lang="en-GB" sz="1000" dirty="0" smtClean="0"/>
                    </a:p>
                  </a:txBody>
                  <a:tcPr/>
                </a:tc>
              </a:tr>
              <a:tr h="739036">
                <a:tc>
                  <a:txBody>
                    <a:bodyPr/>
                    <a:lstStyle/>
                    <a:p>
                      <a:r>
                        <a:rPr lang="en-GB" sz="1000" b="1" dirty="0" smtClean="0">
                          <a:solidFill>
                            <a:schemeClr val="bg1"/>
                          </a:solidFill>
                        </a:rPr>
                        <a:t>Intangibles:</a:t>
                      </a:r>
                    </a:p>
                    <a:p>
                      <a:r>
                        <a:rPr lang="en-GB" sz="1000" b="1" dirty="0" smtClean="0">
                          <a:solidFill>
                            <a:schemeClr val="bg1"/>
                          </a:solidFill>
                        </a:rPr>
                        <a:t>- Goodwill</a:t>
                      </a:r>
                      <a:endParaRPr lang="en-GB" sz="1000" b="1" dirty="0">
                        <a:solidFill>
                          <a:schemeClr val="bg1"/>
                        </a:solidFill>
                      </a:endParaRPr>
                    </a:p>
                  </a:txBody>
                  <a:tcPr>
                    <a:solidFill>
                      <a:schemeClr val="tx1"/>
                    </a:solidFill>
                  </a:tcPr>
                </a:tc>
                <a:tc>
                  <a:txBody>
                    <a:bodyPr/>
                    <a:lstStyle/>
                    <a:p>
                      <a:r>
                        <a:rPr lang="en-GB" sz="1000" dirty="0" smtClean="0"/>
                        <a:t>The name &amp; reputation and established customer base. This adds value to a business</a:t>
                      </a:r>
                      <a:endParaRPr lang="en-GB" sz="1000" dirty="0" smtClean="0"/>
                    </a:p>
                  </a:txBody>
                  <a:tcPr/>
                </a:tc>
                <a:tc>
                  <a:txBody>
                    <a:bodyPr/>
                    <a:lstStyle/>
                    <a:p>
                      <a:pPr marL="171450" indent="-171450">
                        <a:buFont typeface="Arial" panose="020B0604020202020204" pitchFamily="34" charset="0"/>
                        <a:buChar char="•"/>
                      </a:pPr>
                      <a:r>
                        <a:rPr lang="en-GB" sz="1000" dirty="0" smtClean="0"/>
                        <a:t>Adds value to a business if the name/reputation </a:t>
                      </a:r>
                      <a:r>
                        <a:rPr lang="en-GB" sz="1000" dirty="0" err="1" smtClean="0"/>
                        <a:t>etc</a:t>
                      </a:r>
                      <a:r>
                        <a:rPr lang="en-GB" sz="1000" dirty="0" smtClean="0"/>
                        <a:t> is good/positive</a:t>
                      </a:r>
                      <a:endParaRPr lang="en-GB" sz="1000" dirty="0" smtClean="0"/>
                    </a:p>
                  </a:txBody>
                  <a:tcPr/>
                </a:tc>
                <a:tc>
                  <a:txBody>
                    <a:bodyPr/>
                    <a:lstStyle/>
                    <a:p>
                      <a:pPr marL="171450" indent="-171450">
                        <a:buFont typeface="Arial" panose="020B0604020202020204" pitchFamily="34" charset="0"/>
                        <a:buChar char="•"/>
                      </a:pPr>
                      <a:r>
                        <a:rPr lang="en-GB" sz="1000" dirty="0" smtClean="0"/>
                        <a:t>Hard to place value on</a:t>
                      </a:r>
                    </a:p>
                    <a:p>
                      <a:pPr marL="171450" indent="-171450">
                        <a:buFont typeface="Arial" panose="020B0604020202020204" pitchFamily="34" charset="0"/>
                        <a:buChar char="•"/>
                      </a:pPr>
                      <a:r>
                        <a:rPr lang="en-GB" sz="1000" dirty="0" smtClean="0"/>
                        <a:t>Can be</a:t>
                      </a:r>
                      <a:r>
                        <a:rPr lang="en-GB" sz="1000" baseline="0" dirty="0" smtClean="0"/>
                        <a:t> damaged/lose value</a:t>
                      </a:r>
                      <a:endParaRPr lang="en-GB" sz="1000" dirty="0" smtClean="0"/>
                    </a:p>
                  </a:txBody>
                  <a:tcPr/>
                </a:tc>
              </a:tr>
              <a:tr h="663879">
                <a:tc>
                  <a:txBody>
                    <a:bodyPr/>
                    <a:lstStyle/>
                    <a:p>
                      <a:r>
                        <a:rPr lang="en-GB" sz="1000" b="1" dirty="0" smtClean="0">
                          <a:solidFill>
                            <a:schemeClr val="bg1"/>
                          </a:solidFill>
                        </a:rPr>
                        <a:t>Intangibles:</a:t>
                      </a:r>
                    </a:p>
                    <a:p>
                      <a:r>
                        <a:rPr lang="en-GB" sz="1000" b="1" dirty="0" smtClean="0">
                          <a:solidFill>
                            <a:schemeClr val="bg1"/>
                          </a:solidFill>
                        </a:rPr>
                        <a:t>- Patents</a:t>
                      </a:r>
                    </a:p>
                    <a:p>
                      <a:endParaRPr lang="en-GB" sz="1000" b="1" dirty="0">
                        <a:solidFill>
                          <a:schemeClr val="bg1"/>
                        </a:solidFill>
                      </a:endParaRPr>
                    </a:p>
                  </a:txBody>
                  <a:tcPr>
                    <a:solidFill>
                      <a:schemeClr val="tx1"/>
                    </a:solidFill>
                  </a:tcPr>
                </a:tc>
                <a:tc>
                  <a:txBody>
                    <a:bodyPr/>
                    <a:lstStyle/>
                    <a:p>
                      <a:r>
                        <a:rPr lang="en-GB" sz="1000" dirty="0" smtClean="0"/>
                        <a:t>A legal protection of an invention, such</a:t>
                      </a:r>
                      <a:r>
                        <a:rPr lang="en-GB" sz="1000" baseline="0" dirty="0" smtClean="0"/>
                        <a:t> as a product/service or new process</a:t>
                      </a:r>
                      <a:endParaRPr lang="en-GB" sz="1000" dirty="0" smtClean="0"/>
                    </a:p>
                  </a:txBody>
                  <a:tcPr/>
                </a:tc>
                <a:tc>
                  <a:txBody>
                    <a:bodyPr/>
                    <a:lstStyle/>
                    <a:p>
                      <a:pPr marL="171450" indent="-171450">
                        <a:buFont typeface="Arial" panose="020B0604020202020204" pitchFamily="34" charset="0"/>
                        <a:buChar char="•"/>
                      </a:pPr>
                      <a:r>
                        <a:rPr lang="en-GB" sz="1000" dirty="0" smtClean="0"/>
                        <a:t>Spending</a:t>
                      </a:r>
                      <a:r>
                        <a:rPr lang="en-GB" sz="1000" baseline="0" dirty="0" smtClean="0"/>
                        <a:t> money on a patent can protect your inventions from being copied, guaranteeing you the sole rights to benefit financially</a:t>
                      </a:r>
                      <a:endParaRPr lang="en-GB" sz="1000" dirty="0" smtClean="0"/>
                    </a:p>
                  </a:txBody>
                  <a:tcPr/>
                </a:tc>
                <a:tc>
                  <a:txBody>
                    <a:bodyPr/>
                    <a:lstStyle/>
                    <a:p>
                      <a:pPr marL="171450" indent="-171450">
                        <a:buFont typeface="Arial" panose="020B0604020202020204" pitchFamily="34" charset="0"/>
                        <a:buChar char="•"/>
                      </a:pPr>
                      <a:r>
                        <a:rPr lang="en-GB" sz="1000" dirty="0" smtClean="0"/>
                        <a:t>Protecting with patents costs money to register</a:t>
                      </a:r>
                      <a:endParaRPr lang="en-GB" sz="1000" dirty="0" smtClean="0"/>
                    </a:p>
                  </a:txBody>
                  <a:tcPr/>
                </a:tc>
              </a:tr>
              <a:tr h="998211">
                <a:tc>
                  <a:txBody>
                    <a:bodyPr/>
                    <a:lstStyle/>
                    <a:p>
                      <a:r>
                        <a:rPr lang="en-GB" sz="1000" b="1" dirty="0" smtClean="0">
                          <a:solidFill>
                            <a:schemeClr val="bg1"/>
                          </a:solidFill>
                        </a:rPr>
                        <a:t>Intangibles:</a:t>
                      </a:r>
                    </a:p>
                    <a:p>
                      <a:r>
                        <a:rPr lang="en-GB" sz="1000" b="1" dirty="0" smtClean="0">
                          <a:solidFill>
                            <a:schemeClr val="bg1"/>
                          </a:solidFill>
                        </a:rPr>
                        <a:t>- Trademarks</a:t>
                      </a:r>
                    </a:p>
                    <a:p>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Legal protection over symbols, logos, brand names </a:t>
                      </a:r>
                      <a:r>
                        <a:rPr lang="en-GB" sz="1000" dirty="0" err="1" smtClean="0"/>
                        <a:t>etc</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Spending</a:t>
                      </a:r>
                      <a:r>
                        <a:rPr lang="en-GB" sz="1000" baseline="0" dirty="0" smtClean="0"/>
                        <a:t> money on a trademark can protect your name and brand from being copied, guaranteeing you the sole rights to benefit financially from it</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Protecting with trademarks costs money to register</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Can be difficult to stop others copying</a:t>
                      </a:r>
                    </a:p>
                    <a:p>
                      <a:pPr marL="171450" indent="-171450">
                        <a:buFont typeface="Arial" panose="020B0604020202020204" pitchFamily="34" charset="0"/>
                        <a:buChar char="•"/>
                      </a:pPr>
                      <a:endParaRPr lang="en-GB" sz="1000" dirty="0" smtClean="0"/>
                    </a:p>
                  </a:txBody>
                  <a:tcPr/>
                </a:tc>
              </a:tr>
              <a:tr h="613777">
                <a:tc>
                  <a:txBody>
                    <a:bodyPr/>
                    <a:lstStyle/>
                    <a:p>
                      <a:r>
                        <a:rPr lang="en-GB" sz="1000" b="1" dirty="0" smtClean="0">
                          <a:solidFill>
                            <a:schemeClr val="bg1"/>
                          </a:solidFill>
                        </a:rPr>
                        <a:t>Intangibles:</a:t>
                      </a:r>
                    </a:p>
                    <a:p>
                      <a:r>
                        <a:rPr lang="en-GB" sz="1000" b="1" dirty="0" smtClean="0">
                          <a:solidFill>
                            <a:schemeClr val="bg1"/>
                          </a:solidFill>
                        </a:rPr>
                        <a:t>- Brand</a:t>
                      </a:r>
                      <a:r>
                        <a:rPr lang="en-GB" sz="1000" b="1" baseline="0" dirty="0" smtClean="0">
                          <a:solidFill>
                            <a:schemeClr val="bg1"/>
                          </a:solidFill>
                        </a:rPr>
                        <a:t> name</a:t>
                      </a:r>
                      <a:endParaRPr lang="en-GB" sz="1000" b="1" dirty="0" smtClean="0">
                        <a:solidFill>
                          <a:schemeClr val="bg1"/>
                        </a:solidFill>
                      </a:endParaRPr>
                    </a:p>
                    <a:p>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The name recognised by customers distinguishing it from competitors</a:t>
                      </a:r>
                      <a:endParaRPr lang="en-GB" sz="1000" dirty="0" smtClean="0"/>
                    </a:p>
                  </a:txBody>
                  <a:tcPr/>
                </a:tc>
                <a:tc>
                  <a:txBody>
                    <a:bodyPr/>
                    <a:lstStyle/>
                    <a:p>
                      <a:pPr marL="171450" indent="-171450">
                        <a:buFont typeface="Arial" panose="020B0604020202020204" pitchFamily="34" charset="0"/>
                        <a:buChar char="•"/>
                      </a:pPr>
                      <a:r>
                        <a:rPr lang="en-GB" sz="1000" dirty="0" smtClean="0"/>
                        <a:t>n/a</a:t>
                      </a:r>
                      <a:endParaRPr lang="en-GB" sz="1000" dirty="0" smtClean="0"/>
                    </a:p>
                  </a:txBody>
                  <a:tcPr/>
                </a:tc>
                <a:tc>
                  <a:txBody>
                    <a:bodyPr/>
                    <a:lstStyle/>
                    <a:p>
                      <a:pPr marL="171450" indent="-171450">
                        <a:buFont typeface="Arial" panose="020B0604020202020204" pitchFamily="34" charset="0"/>
                        <a:buChar char="•"/>
                      </a:pPr>
                      <a:r>
                        <a:rPr lang="en-GB" sz="1000" dirty="0" smtClean="0"/>
                        <a:t>n/a</a:t>
                      </a:r>
                      <a:endParaRPr lang="en-GB" sz="1000" dirty="0" smtClean="0"/>
                    </a:p>
                  </a:txBody>
                  <a:tcPr/>
                </a:tc>
              </a:tr>
            </a:tbl>
          </a:graphicData>
        </a:graphic>
      </p:graphicFrame>
    </p:spTree>
    <p:extLst>
      <p:ext uri="{BB962C8B-B14F-4D97-AF65-F5344CB8AC3E}">
        <p14:creationId xmlns:p14="http://schemas.microsoft.com/office/powerpoint/2010/main" val="1478280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574522857"/>
              </p:ext>
            </p:extLst>
          </p:nvPr>
        </p:nvGraphicFramePr>
        <p:xfrm>
          <a:off x="0" y="0"/>
          <a:ext cx="12192001" cy="7358890"/>
        </p:xfrm>
        <a:graphic>
          <a:graphicData uri="http://schemas.openxmlformats.org/drawingml/2006/table">
            <a:tbl>
              <a:tblPr firstRow="1" bandRow="1">
                <a:tableStyleId>{5C22544A-7EE6-4342-B048-85BDC9FD1C3A}</a:tableStyleId>
              </a:tblPr>
              <a:tblGrid>
                <a:gridCol w="2001214"/>
                <a:gridCol w="2530327"/>
                <a:gridCol w="7660460"/>
              </a:tblGrid>
              <a:tr h="307609">
                <a:tc gridSpan="3">
                  <a:txBody>
                    <a:bodyPr/>
                    <a:lstStyle/>
                    <a:p>
                      <a:pPr algn="ctr"/>
                      <a:r>
                        <a:rPr lang="en-GB" sz="1000" b="1" dirty="0" smtClean="0">
                          <a:solidFill>
                            <a:schemeClr val="bg1"/>
                          </a:solidFill>
                        </a:rPr>
                        <a:t>TYPES</a:t>
                      </a:r>
                      <a:r>
                        <a:rPr lang="en-GB" sz="1000" b="1" baseline="0" dirty="0" smtClean="0">
                          <a:solidFill>
                            <a:schemeClr val="bg1"/>
                          </a:solidFill>
                        </a:rPr>
                        <a:t> OF EXPENDITURE– </a:t>
                      </a:r>
                      <a:r>
                        <a:rPr lang="en-GB" sz="1000" b="1" baseline="0" dirty="0" smtClean="0">
                          <a:solidFill>
                            <a:schemeClr val="bg1"/>
                          </a:solidFill>
                        </a:rPr>
                        <a:t>KEY DEFINITIONS</a:t>
                      </a:r>
                      <a:endParaRPr lang="en-GB" sz="1000" b="1" dirty="0">
                        <a:solidFill>
                          <a:schemeClr val="bg1"/>
                        </a:solidFill>
                      </a:endParaRPr>
                    </a:p>
                  </a:txBody>
                  <a:tcPr>
                    <a:solidFill>
                      <a:schemeClr val="tx1"/>
                    </a:solidFill>
                  </a:tcPr>
                </a:tc>
                <a:tc hMerge="1">
                  <a:txBody>
                    <a:bodyPr/>
                    <a:lstStyle/>
                    <a:p>
                      <a:pPr algn="ctr"/>
                      <a:endParaRPr lang="en-GB" sz="1000" b="1" dirty="0">
                        <a:solidFill>
                          <a:schemeClr val="bg1"/>
                        </a:solidFill>
                      </a:endParaRPr>
                    </a:p>
                  </a:txBody>
                  <a:tcPr>
                    <a:solidFill>
                      <a:schemeClr val="tx1"/>
                    </a:solidFill>
                  </a:tcPr>
                </a:tc>
                <a:tc hMerge="1">
                  <a:txBody>
                    <a:bodyPr/>
                    <a:lstStyle/>
                    <a:p>
                      <a:endParaRPr lang="en-GB"/>
                    </a:p>
                  </a:txBody>
                  <a:tcPr/>
                </a:tc>
              </a:tr>
              <a:tr h="243536">
                <a:tc>
                  <a:txBody>
                    <a:bodyPr/>
                    <a:lstStyle/>
                    <a:p>
                      <a:pPr algn="l"/>
                      <a:r>
                        <a:rPr lang="en-GB" sz="1000" b="1" dirty="0" smtClean="0">
                          <a:solidFill>
                            <a:schemeClr val="bg1"/>
                          </a:solidFill>
                        </a:rPr>
                        <a:t>Type</a:t>
                      </a:r>
                      <a:r>
                        <a:rPr lang="en-GB" sz="1000" b="1" baseline="0" dirty="0" smtClean="0">
                          <a:solidFill>
                            <a:schemeClr val="bg1"/>
                          </a:solidFill>
                        </a:rPr>
                        <a:t> of REVENUE EXPENDITURE</a:t>
                      </a:r>
                      <a:endParaRPr lang="en-GB" sz="1000" b="1" dirty="0">
                        <a:solidFill>
                          <a:schemeClr val="bg1"/>
                        </a:solidFill>
                      </a:endParaRPr>
                    </a:p>
                  </a:txBody>
                  <a:tcPr>
                    <a:solidFill>
                      <a:schemeClr val="tx1"/>
                    </a:solidFill>
                  </a:tcPr>
                </a:tc>
                <a:tc>
                  <a:txBody>
                    <a:bodyPr/>
                    <a:lstStyle/>
                    <a:p>
                      <a:pPr algn="ctr"/>
                      <a:r>
                        <a:rPr lang="en-GB" sz="1000" b="1" dirty="0" smtClean="0">
                          <a:solidFill>
                            <a:schemeClr val="bg1"/>
                          </a:solidFill>
                        </a:rPr>
                        <a:t>DEFINITION</a:t>
                      </a:r>
                      <a:endParaRPr lang="en-GB" sz="1000" b="1" dirty="0">
                        <a:solidFill>
                          <a:schemeClr val="bg1"/>
                        </a:solidFill>
                      </a:endParaRPr>
                    </a:p>
                  </a:txBody>
                  <a:tcPr>
                    <a:solidFill>
                      <a:schemeClr val="tx1"/>
                    </a:solidFill>
                  </a:tcPr>
                </a:tc>
                <a:tc>
                  <a:txBody>
                    <a:bodyPr/>
                    <a:lstStyle/>
                    <a:p>
                      <a:pPr algn="ctr"/>
                      <a:r>
                        <a:rPr lang="en-GB" sz="1000" b="1" dirty="0" smtClean="0">
                          <a:solidFill>
                            <a:schemeClr val="bg1"/>
                          </a:solidFill>
                        </a:rPr>
                        <a:t>FEATURES</a:t>
                      </a:r>
                      <a:endParaRPr lang="en-GB" sz="1000" b="1" dirty="0">
                        <a:solidFill>
                          <a:schemeClr val="bg1"/>
                        </a:solidFill>
                      </a:endParaRPr>
                    </a:p>
                  </a:txBody>
                  <a:tcPr>
                    <a:solidFill>
                      <a:schemeClr val="tx1"/>
                    </a:solidFill>
                  </a:tcPr>
                </a:tc>
              </a:tr>
              <a:tr h="262743">
                <a:tc>
                  <a:txBody>
                    <a:bodyPr/>
                    <a:lstStyle/>
                    <a:p>
                      <a:r>
                        <a:rPr lang="en-GB" sz="1000" b="1" dirty="0" smtClean="0">
                          <a:solidFill>
                            <a:schemeClr val="bg1"/>
                          </a:solidFill>
                        </a:rPr>
                        <a:t>Inventory</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Stock/</a:t>
                      </a:r>
                      <a:r>
                        <a:rPr lang="en-GB" sz="1000" baseline="0" dirty="0" smtClean="0"/>
                        <a:t> raw materials/supplies to sell or make the product or to contribute to the service offered</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New businesses will need to buy inventory with cash before they grown and can establish better credit terms. Its important not to over or under stock as too much stock can tie up cash that could be used elsewhere. Too little may leave the business without materials for the sale of its products/services</a:t>
                      </a:r>
                      <a:endParaRPr lang="en-GB" sz="1000" i="1" baseline="0" dirty="0" smtClean="0"/>
                    </a:p>
                  </a:txBody>
                  <a:tcPr/>
                </a:tc>
              </a:tr>
              <a:tr h="262743">
                <a:tc>
                  <a:txBody>
                    <a:bodyPr/>
                    <a:lstStyle/>
                    <a:p>
                      <a:r>
                        <a:rPr lang="en-GB" sz="1000" b="1" dirty="0" smtClean="0">
                          <a:solidFill>
                            <a:schemeClr val="bg1"/>
                          </a:solidFill>
                        </a:rPr>
                        <a:t>Rent</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Money paid on premises not owned but being used</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Monthly payments are made on rent. This is a fixed costs that must be paid regardless of how well the business is doing</a:t>
                      </a:r>
                      <a:endParaRPr lang="en-GB" sz="1000" i="1" baseline="0" dirty="0" smtClean="0"/>
                    </a:p>
                  </a:txBody>
                  <a:tcPr/>
                </a:tc>
              </a:tr>
              <a:tr h="262743">
                <a:tc>
                  <a:txBody>
                    <a:bodyPr/>
                    <a:lstStyle/>
                    <a:p>
                      <a:r>
                        <a:rPr lang="en-GB" sz="1000" b="1" dirty="0" smtClean="0">
                          <a:solidFill>
                            <a:schemeClr val="bg1"/>
                          </a:solidFill>
                        </a:rPr>
                        <a:t>Heating</a:t>
                      </a:r>
                      <a:r>
                        <a:rPr lang="en-GB" sz="1000" b="1" baseline="0" dirty="0" smtClean="0">
                          <a:solidFill>
                            <a:schemeClr val="bg1"/>
                          </a:solidFill>
                        </a:rPr>
                        <a:t> &amp; lighting</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Gas &amp; electricity bills</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These are fixed costs which must be met by the business, often quarterly (every three months). </a:t>
                      </a:r>
                      <a:endParaRPr lang="en-GB" sz="1000" i="1" baseline="0" dirty="0" smtClean="0"/>
                    </a:p>
                  </a:txBody>
                  <a:tcPr/>
                </a:tc>
              </a:tr>
              <a:tr h="262743">
                <a:tc>
                  <a:txBody>
                    <a:bodyPr/>
                    <a:lstStyle/>
                    <a:p>
                      <a:r>
                        <a:rPr lang="en-GB" sz="1000" b="1" dirty="0" smtClean="0">
                          <a:solidFill>
                            <a:schemeClr val="bg1"/>
                          </a:solidFill>
                        </a:rPr>
                        <a:t>Water</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Water &amp;</a:t>
                      </a:r>
                      <a:r>
                        <a:rPr lang="en-GB" sz="1000" baseline="0" dirty="0" smtClean="0"/>
                        <a:t> sewerage use</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See above</a:t>
                      </a:r>
                      <a:endParaRPr lang="en-GB" sz="1000" i="1" baseline="0" dirty="0" smtClean="0"/>
                    </a:p>
                  </a:txBody>
                  <a:tcPr/>
                </a:tc>
              </a:tr>
              <a:tr h="262743">
                <a:tc>
                  <a:txBody>
                    <a:bodyPr/>
                    <a:lstStyle/>
                    <a:p>
                      <a:r>
                        <a:rPr lang="en-GB" sz="1000" b="1" dirty="0" smtClean="0">
                          <a:solidFill>
                            <a:schemeClr val="bg1"/>
                          </a:solidFill>
                        </a:rPr>
                        <a:t>Insurance</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Legal cover for buildings, contents, public liability &amp; employers liability in case of incident or issues</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Businesses cannot operate without these forms of insurance. They protect both the business and customers from issues ranging from damage or loss to property, contents, customers and workers.</a:t>
                      </a:r>
                      <a:endParaRPr lang="en-GB" sz="1000" i="1" baseline="0" dirty="0" smtClean="0"/>
                    </a:p>
                  </a:txBody>
                  <a:tcPr/>
                </a:tc>
              </a:tr>
              <a:tr h="262743">
                <a:tc>
                  <a:txBody>
                    <a:bodyPr/>
                    <a:lstStyle/>
                    <a:p>
                      <a:r>
                        <a:rPr lang="en-GB" sz="1000" b="1" dirty="0" smtClean="0">
                          <a:solidFill>
                            <a:schemeClr val="bg1"/>
                          </a:solidFill>
                        </a:rPr>
                        <a:t>Administration</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General</a:t>
                      </a:r>
                      <a:r>
                        <a:rPr lang="en-GB" sz="1000" baseline="0" dirty="0" smtClean="0"/>
                        <a:t> processing costs including stationery, postage, printing </a:t>
                      </a:r>
                      <a:r>
                        <a:rPr lang="en-GB" sz="1000" baseline="0" dirty="0" err="1" smtClean="0"/>
                        <a:t>etc</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Admin costs can be reduced by bulk buying, renting some equipment such as printers or outsourcing mail services and other admin tasks to other companies.</a:t>
                      </a:r>
                      <a:endParaRPr lang="en-GB" sz="1000" i="1" baseline="0" dirty="0" smtClean="0"/>
                    </a:p>
                  </a:txBody>
                  <a:tcPr/>
                </a:tc>
              </a:tr>
              <a:tr h="262743">
                <a:tc>
                  <a:txBody>
                    <a:bodyPr/>
                    <a:lstStyle/>
                    <a:p>
                      <a:r>
                        <a:rPr lang="en-GB" sz="1000" b="1" dirty="0" smtClean="0">
                          <a:solidFill>
                            <a:schemeClr val="bg1"/>
                          </a:solidFill>
                        </a:rPr>
                        <a:t>Telephone</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Phone &amp; broadband charges</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A fixed cost which may vary if the business makes significant use of the internet or phone for its operations</a:t>
                      </a:r>
                      <a:endParaRPr lang="en-GB" sz="1000" i="1" baseline="0" dirty="0" smtClean="0"/>
                    </a:p>
                  </a:txBody>
                  <a:tcPr/>
                </a:tc>
              </a:tr>
              <a:tr h="262743">
                <a:tc>
                  <a:txBody>
                    <a:bodyPr/>
                    <a:lstStyle/>
                    <a:p>
                      <a:r>
                        <a:rPr lang="en-GB" sz="1000" b="1" dirty="0" smtClean="0">
                          <a:solidFill>
                            <a:schemeClr val="bg1"/>
                          </a:solidFill>
                        </a:rPr>
                        <a:t>Postage</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Spending on mail services</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Stamps or usually franking is used to send out mail by businesses. Some of this, particularly mass mailing can be outsourced to specialist companies</a:t>
                      </a:r>
                      <a:endParaRPr lang="en-GB" sz="1000" i="1" baseline="0" dirty="0" smtClean="0"/>
                    </a:p>
                  </a:txBody>
                  <a:tcPr/>
                </a:tc>
              </a:tr>
              <a:tr h="262743">
                <a:tc>
                  <a:txBody>
                    <a:bodyPr/>
                    <a:lstStyle/>
                    <a:p>
                      <a:r>
                        <a:rPr lang="en-GB" sz="1000" b="1" dirty="0" smtClean="0">
                          <a:solidFill>
                            <a:schemeClr val="bg1"/>
                          </a:solidFill>
                        </a:rPr>
                        <a:t>Stationery</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Office stationery costs</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See admin costs</a:t>
                      </a:r>
                      <a:endParaRPr lang="en-GB" sz="1000" i="1" baseline="0" dirty="0" smtClean="0"/>
                    </a:p>
                  </a:txBody>
                  <a:tcPr/>
                </a:tc>
              </a:tr>
              <a:tr h="262743">
                <a:tc>
                  <a:txBody>
                    <a:bodyPr/>
                    <a:lstStyle/>
                    <a:p>
                      <a:r>
                        <a:rPr lang="en-GB" sz="1000" b="1" dirty="0" smtClean="0">
                          <a:solidFill>
                            <a:schemeClr val="bg1"/>
                          </a:solidFill>
                        </a:rPr>
                        <a:t>Salaries</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Annual figure divided</a:t>
                      </a:r>
                      <a:r>
                        <a:rPr lang="en-GB" sz="1000" baseline="0" dirty="0" smtClean="0"/>
                        <a:t> into m</a:t>
                      </a:r>
                      <a:r>
                        <a:rPr lang="en-GB" sz="1000" dirty="0" smtClean="0"/>
                        <a:t>onthly</a:t>
                      </a:r>
                      <a:r>
                        <a:rPr lang="en-GB" sz="1000" baseline="0" dirty="0" smtClean="0"/>
                        <a:t> pay for salaried staff </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Any permanent salaried workers are likely to  be paid in this way. They must be paid according to their contract terms, on a monthly basis.</a:t>
                      </a:r>
                      <a:endParaRPr lang="en-GB" sz="1000" i="1" baseline="0" dirty="0" smtClean="0"/>
                    </a:p>
                  </a:txBody>
                  <a:tcPr/>
                </a:tc>
              </a:tr>
              <a:tr h="262743">
                <a:tc>
                  <a:txBody>
                    <a:bodyPr/>
                    <a:lstStyle/>
                    <a:p>
                      <a:r>
                        <a:rPr lang="en-GB" sz="1000" b="1" dirty="0" smtClean="0">
                          <a:solidFill>
                            <a:schemeClr val="bg1"/>
                          </a:solidFill>
                        </a:rPr>
                        <a:t>Wages</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Weekly pay, based on</a:t>
                      </a:r>
                      <a:r>
                        <a:rPr lang="en-GB" sz="1000" baseline="0" dirty="0" smtClean="0"/>
                        <a:t> an hourly rate. </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Often paid to workers on an hourly rate, may be part time or flexible workers.</a:t>
                      </a:r>
                      <a:endParaRPr lang="en-GB" sz="1000" i="1" baseline="0" dirty="0" smtClean="0"/>
                    </a:p>
                  </a:txBody>
                  <a:tcPr/>
                </a:tc>
              </a:tr>
              <a:tr h="262743">
                <a:tc>
                  <a:txBody>
                    <a:bodyPr/>
                    <a:lstStyle/>
                    <a:p>
                      <a:r>
                        <a:rPr lang="en-GB" sz="1000" b="1" dirty="0" smtClean="0">
                          <a:solidFill>
                            <a:schemeClr val="bg1"/>
                          </a:solidFill>
                        </a:rPr>
                        <a:t>Marketing</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Spending on advertising and promotion</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Businesses may spend an ongoing amount on these activities or spend significant one off sums for a large advertising campaign. </a:t>
                      </a:r>
                      <a:endParaRPr lang="en-GB" sz="1000" i="1" baseline="0" dirty="0" smtClean="0"/>
                    </a:p>
                  </a:txBody>
                  <a:tcPr/>
                </a:tc>
              </a:tr>
              <a:tr h="262743">
                <a:tc>
                  <a:txBody>
                    <a:bodyPr/>
                    <a:lstStyle/>
                    <a:p>
                      <a:r>
                        <a:rPr lang="en-GB" sz="1000" b="1" dirty="0" smtClean="0">
                          <a:solidFill>
                            <a:schemeClr val="bg1"/>
                          </a:solidFill>
                        </a:rPr>
                        <a:t>Bank charges</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Other charges for holding an account, or late charges</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Many business accounts levy charges for additional services they offer for businesses. Also, a business may miss repayments, go over their overdraft limit </a:t>
                      </a:r>
                      <a:r>
                        <a:rPr lang="en-GB" sz="1000" i="1" baseline="0" dirty="0" err="1" smtClean="0"/>
                        <a:t>etc</a:t>
                      </a:r>
                      <a:r>
                        <a:rPr lang="en-GB" sz="1000" i="1" baseline="0" dirty="0" smtClean="0"/>
                        <a:t>, which may incur charges.</a:t>
                      </a:r>
                      <a:endParaRPr lang="en-GB" sz="1000" i="1" baseline="0" dirty="0" smtClean="0"/>
                    </a:p>
                  </a:txBody>
                  <a:tcPr/>
                </a:tc>
              </a:tr>
              <a:tr h="262743">
                <a:tc>
                  <a:txBody>
                    <a:bodyPr/>
                    <a:lstStyle/>
                    <a:p>
                      <a:r>
                        <a:rPr lang="en-GB" sz="1000" b="1" dirty="0" smtClean="0">
                          <a:solidFill>
                            <a:schemeClr val="bg1"/>
                          </a:solidFill>
                        </a:rPr>
                        <a:t>Interest paid</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Interest payments</a:t>
                      </a:r>
                      <a:r>
                        <a:rPr lang="en-GB" sz="1000" baseline="0" dirty="0" smtClean="0"/>
                        <a:t> on any mortgages,  loans or overdrafts.</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If the business is borrowing money in any capacity from a bank or other financial institution it will have to pay interest on that debt. This may be at a fixed rate or variable, depending on the terms agreed.</a:t>
                      </a:r>
                      <a:endParaRPr lang="en-GB" sz="1000" i="1" baseline="0" dirty="0" smtClean="0"/>
                    </a:p>
                  </a:txBody>
                  <a:tcPr/>
                </a:tc>
              </a:tr>
              <a:tr h="262743">
                <a:tc>
                  <a:txBody>
                    <a:bodyPr/>
                    <a:lstStyle/>
                    <a:p>
                      <a:r>
                        <a:rPr lang="en-GB" sz="1000" b="1" dirty="0" smtClean="0">
                          <a:solidFill>
                            <a:schemeClr val="bg1"/>
                          </a:solidFill>
                        </a:rPr>
                        <a:t>Straight line depreciation</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Reduction in the value of assets owned by the business by a set amount each year</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A businesses assets, such as vehicles or machinery, ages. This ageing needs to be reflected in their balance sheet and profit/loss account. Straight line depreciation reduces the value of those assets by the same amount (in £s) each year. This will take less time to depreciate</a:t>
                      </a:r>
                      <a:endParaRPr lang="en-GB" sz="1000" i="1" baseline="0" dirty="0" smtClean="0"/>
                    </a:p>
                  </a:txBody>
                  <a:tcPr/>
                </a:tc>
              </a:tr>
              <a:tr h="262743">
                <a:tc>
                  <a:txBody>
                    <a:bodyPr/>
                    <a:lstStyle/>
                    <a:p>
                      <a:r>
                        <a:rPr lang="en-GB" sz="1000" b="1" dirty="0" smtClean="0">
                          <a:solidFill>
                            <a:schemeClr val="bg1"/>
                          </a:solidFill>
                        </a:rPr>
                        <a:t>Reducing</a:t>
                      </a:r>
                      <a:r>
                        <a:rPr lang="en-GB" sz="1000" b="1" baseline="0" dirty="0" smtClean="0">
                          <a:solidFill>
                            <a:schemeClr val="bg1"/>
                          </a:solidFill>
                        </a:rPr>
                        <a:t> balance depreciation</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Reduction in the value of assets owned</a:t>
                      </a:r>
                      <a:r>
                        <a:rPr lang="en-GB" sz="1000" baseline="0" dirty="0" smtClean="0"/>
                        <a:t> by a business by a set percentage each year.</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A businesses assets, such as vehicles or machinery, ages. This ageing needs to be reflected in their balance sheet and profit/loss account. Reducing line depreciation reduces the value of those assets by the same percentage amount, say 10%,  each year. This will take longer to depreciate.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00" i="1" baseline="0" dirty="0" smtClean="0"/>
                    </a:p>
                  </a:txBody>
                  <a:tcPr/>
                </a:tc>
              </a:tr>
              <a:tr h="262743">
                <a:tc>
                  <a:txBody>
                    <a:bodyPr/>
                    <a:lstStyle/>
                    <a:p>
                      <a:r>
                        <a:rPr lang="en-GB" sz="1000" b="1" dirty="0" smtClean="0">
                          <a:solidFill>
                            <a:schemeClr val="bg1"/>
                          </a:solidFill>
                        </a:rPr>
                        <a:t>Discount allowed</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Reductions offered to customers</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Reducing the price to customers may attract customers or encourage them to return. It does mean they are paying less than they might.</a:t>
                      </a:r>
                      <a:endParaRPr lang="en-GB" sz="1000" i="1" baseline="0" dirty="0" smtClean="0"/>
                    </a:p>
                  </a:txBody>
                  <a:tcPr/>
                </a:tc>
              </a:tr>
              <a:tr h="262743">
                <a:tc>
                  <a:txBody>
                    <a:bodyPr/>
                    <a:lstStyle/>
                    <a:p>
                      <a:r>
                        <a:rPr lang="en-GB" sz="1000" b="1" dirty="0" smtClean="0">
                          <a:solidFill>
                            <a:schemeClr val="bg1"/>
                          </a:solidFill>
                        </a:rPr>
                        <a:t>Rates</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Businesses must pay local tax to the council to run a business in that area.</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i="1" baseline="0" dirty="0" smtClean="0"/>
                        <a:t>Much like residents in an area have to pay Council Tax, businesses also pay a tax to the local council for the privilege of operating in that area. This is a monthly </a:t>
                      </a:r>
                      <a:r>
                        <a:rPr lang="en-GB" sz="1000" i="1" baseline="0" smtClean="0"/>
                        <a:t>payment which is fixed.</a:t>
                      </a:r>
                      <a:endParaRPr lang="en-GB" sz="1000" i="1" baseline="0" dirty="0" smtClean="0"/>
                    </a:p>
                  </a:txBody>
                  <a:tcPr/>
                </a:tc>
              </a:tr>
            </a:tbl>
          </a:graphicData>
        </a:graphic>
      </p:graphicFrame>
    </p:spTree>
    <p:extLst>
      <p:ext uri="{BB962C8B-B14F-4D97-AF65-F5344CB8AC3E}">
        <p14:creationId xmlns:p14="http://schemas.microsoft.com/office/powerpoint/2010/main" val="2949864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1E158A1A8BD744A9E5525C8B2767ED" ma:contentTypeVersion="15" ma:contentTypeDescription="Create a new document." ma:contentTypeScope="" ma:versionID="9204a0fa692482370b15366ac71e661f">
  <xsd:schema xmlns:xsd="http://www.w3.org/2001/XMLSchema" xmlns:xs="http://www.w3.org/2001/XMLSchema" xmlns:p="http://schemas.microsoft.com/office/2006/metadata/properties" xmlns:ns2="29c7b17c-3d42-4142-9d9d-8383e9f3041e" xmlns:ns3="c9bd829e-d24e-4e08-a8be-902b0855aaef" targetNamespace="http://schemas.microsoft.com/office/2006/metadata/properties" ma:root="true" ma:fieldsID="5ba1bcadb23c5718f5e6b70eb691c30a" ns2:_="" ns3:_="">
    <xsd:import namespace="29c7b17c-3d42-4142-9d9d-8383e9f3041e"/>
    <xsd:import namespace="c9bd829e-d24e-4e08-a8be-902b0855aae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c7b17c-3d42-4142-9d9d-8383e9f304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fc6e421-0895-41c1-badf-596bff0fe7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bd829e-d24e-4e08-a8be-902b0855aae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de8aa0f-d2e9-410e-8087-7ac2d14650a7}" ma:internalName="TaxCatchAll" ma:showField="CatchAllData" ma:web="c9bd829e-d24e-4e08-a8be-902b0855aa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9c7b17c-3d42-4142-9d9d-8383e9f3041e">
      <Terms xmlns="http://schemas.microsoft.com/office/infopath/2007/PartnerControls"/>
    </lcf76f155ced4ddcb4097134ff3c332f>
    <TaxCatchAll xmlns="c9bd829e-d24e-4e08-a8be-902b0855aaef" xsi:nil="true"/>
  </documentManagement>
</p:properties>
</file>

<file path=customXml/itemProps1.xml><?xml version="1.0" encoding="utf-8"?>
<ds:datastoreItem xmlns:ds="http://schemas.openxmlformats.org/officeDocument/2006/customXml" ds:itemID="{642C4F03-E1E8-4122-A353-1A8505168C26}"/>
</file>

<file path=customXml/itemProps2.xml><?xml version="1.0" encoding="utf-8"?>
<ds:datastoreItem xmlns:ds="http://schemas.openxmlformats.org/officeDocument/2006/customXml" ds:itemID="{78CB0EB7-74DE-47BC-947E-C973D8A7BEDF}"/>
</file>

<file path=customXml/itemProps3.xml><?xml version="1.0" encoding="utf-8"?>
<ds:datastoreItem xmlns:ds="http://schemas.openxmlformats.org/officeDocument/2006/customXml" ds:itemID="{37140ABF-5FE7-4A5F-BA66-BE8E6E6FF99B}"/>
</file>

<file path=docProps/app.xml><?xml version="1.0" encoding="utf-8"?>
<Properties xmlns="http://schemas.openxmlformats.org/officeDocument/2006/extended-properties" xmlns:vt="http://schemas.openxmlformats.org/officeDocument/2006/docPropsVTypes">
  <TotalTime>1239</TotalTime>
  <Words>1798</Words>
  <Application>Microsoft Office PowerPoint</Application>
  <PresentationFormat>Widescreen</PresentationFormat>
  <Paragraphs>179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RM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mharris</dc:creator>
  <cp:lastModifiedBy>SUrbanowicz</cp:lastModifiedBy>
  <cp:revision>102</cp:revision>
  <dcterms:created xsi:type="dcterms:W3CDTF">2017-06-06T07:34:47Z</dcterms:created>
  <dcterms:modified xsi:type="dcterms:W3CDTF">2017-06-09T09:48:22Z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0x010100F21E158A1A8BD744A9E5525C8B2767ED</vt:lpwstr>
  </property>
</Properties>
</file>