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Lst>
  <p:sldSz cx="12192000" cy="6858000"/>
  <p:notesSz cx="6888163"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1"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48F6630-9C17-41FC-AAB3-2FA80D39FE99}" type="datetimeFigureOut">
              <a:rPr lang="en-GB" smtClean="0"/>
              <a:t>12/10/2017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924970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8F6630-9C17-41FC-AAB3-2FA80D39FE99}" type="datetimeFigureOut">
              <a:rPr lang="en-GB" smtClean="0"/>
              <a:t>12/10/2017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903675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8F6630-9C17-41FC-AAB3-2FA80D39FE99}" type="datetimeFigureOut">
              <a:rPr lang="en-GB" smtClean="0"/>
              <a:t>12/10/2017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073008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8F6630-9C17-41FC-AAB3-2FA80D39FE99}" type="datetimeFigureOut">
              <a:rPr lang="en-GB" smtClean="0"/>
              <a:t>12/10/2017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405471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8F6630-9C17-41FC-AAB3-2FA80D39FE99}" type="datetimeFigureOut">
              <a:rPr lang="en-GB" smtClean="0"/>
              <a:t>12/10/2017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2884146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48F6630-9C17-41FC-AAB3-2FA80D39FE99}" type="datetimeFigureOut">
              <a:rPr lang="en-GB" smtClean="0"/>
              <a:t>12/10/2017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448693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48F6630-9C17-41FC-AAB3-2FA80D39FE99}" type="datetimeFigureOut">
              <a:rPr lang="en-GB" smtClean="0"/>
              <a:t>12/10/2017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912180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8F6630-9C17-41FC-AAB3-2FA80D39FE99}" type="datetimeFigureOut">
              <a:rPr lang="en-GB" smtClean="0"/>
              <a:t>12/10/2017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573550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8F6630-9C17-41FC-AAB3-2FA80D39FE99}" type="datetimeFigureOut">
              <a:rPr lang="en-GB" smtClean="0"/>
              <a:t>12/10/2017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392830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8F6630-9C17-41FC-AAB3-2FA80D39FE99}" type="datetimeFigureOut">
              <a:rPr lang="en-GB" smtClean="0"/>
              <a:t>12/10/2017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333892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8F6630-9C17-41FC-AAB3-2FA80D39FE99}" type="datetimeFigureOut">
              <a:rPr lang="en-GB" smtClean="0"/>
              <a:t>12/10/2017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297895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F6630-9C17-41FC-AAB3-2FA80D39FE99}" type="datetimeFigureOut">
              <a:rPr lang="en-GB" smtClean="0"/>
              <a:t>12/10/2017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E52FE7-82BB-4C76-B364-1E32641F8F7F}" type="slidenum">
              <a:rPr lang="en-GB" smtClean="0"/>
              <a:t>‹#›</a:t>
            </a:fld>
            <a:endParaRPr lang="en-GB"/>
          </a:p>
        </p:txBody>
      </p:sp>
    </p:spTree>
    <p:extLst>
      <p:ext uri="{BB962C8B-B14F-4D97-AF65-F5344CB8AC3E}">
        <p14:creationId xmlns:p14="http://schemas.microsoft.com/office/powerpoint/2010/main" val="3629944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7"/>
          <p:cNvSpPr txBox="1"/>
          <p:nvPr/>
        </p:nvSpPr>
        <p:spPr>
          <a:xfrm>
            <a:off x="1542667" y="0"/>
            <a:ext cx="8585200"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400" b="1" u="sng" dirty="0" smtClean="0"/>
              <a:t>B – EXPLORE THE PERSONAL FINANCE SECTOR</a:t>
            </a:r>
            <a:endParaRPr lang="en-GB" sz="1400" b="1" u="sng" dirty="0"/>
          </a:p>
        </p:txBody>
      </p:sp>
      <p:graphicFrame>
        <p:nvGraphicFramePr>
          <p:cNvPr id="6" name="Table 5"/>
          <p:cNvGraphicFramePr>
            <a:graphicFrameLocks noGrp="1"/>
          </p:cNvGraphicFramePr>
          <p:nvPr>
            <p:extLst>
              <p:ext uri="{D42A27DB-BD31-4B8C-83A1-F6EECF244321}">
                <p14:modId xmlns:p14="http://schemas.microsoft.com/office/powerpoint/2010/main" val="1152685972"/>
              </p:ext>
            </p:extLst>
          </p:nvPr>
        </p:nvGraphicFramePr>
        <p:xfrm>
          <a:off x="0" y="307777"/>
          <a:ext cx="12192000" cy="7094456"/>
        </p:xfrm>
        <a:graphic>
          <a:graphicData uri="http://schemas.openxmlformats.org/drawingml/2006/table">
            <a:tbl>
              <a:tblPr firstRow="1" bandRow="1">
                <a:tableStyleId>{5C22544A-7EE6-4342-B048-85BDC9FD1C3A}</a:tableStyleId>
              </a:tblPr>
              <a:tblGrid>
                <a:gridCol w="1178805"/>
                <a:gridCol w="3624549"/>
                <a:gridCol w="3833870"/>
                <a:gridCol w="3554776"/>
              </a:tblGrid>
              <a:tr h="185709">
                <a:tc>
                  <a:txBody>
                    <a:bodyPr/>
                    <a:lstStyle/>
                    <a:p>
                      <a:r>
                        <a:rPr lang="en-GB" sz="1200" b="1" dirty="0" smtClean="0">
                          <a:solidFill>
                            <a:schemeClr val="bg1"/>
                          </a:solidFill>
                        </a:rPr>
                        <a:t>FINANCIAL</a:t>
                      </a:r>
                      <a:r>
                        <a:rPr lang="en-GB" sz="1200" b="1" baseline="0" dirty="0" smtClean="0">
                          <a:solidFill>
                            <a:schemeClr val="bg1"/>
                          </a:solidFill>
                        </a:rPr>
                        <a:t> INSTITUTIONS</a:t>
                      </a:r>
                      <a:endParaRPr lang="en-GB" sz="1200" b="1" dirty="0">
                        <a:solidFill>
                          <a:schemeClr val="bg1"/>
                        </a:solidFill>
                      </a:endParaRPr>
                    </a:p>
                  </a:txBody>
                  <a:tcPr>
                    <a:solidFill>
                      <a:schemeClr val="tx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chemeClr val="bg1"/>
                          </a:solidFill>
                        </a:rPr>
                        <a:t>DEFINITION</a:t>
                      </a:r>
                    </a:p>
                  </a:txBody>
                  <a:tcPr>
                    <a:solidFill>
                      <a:schemeClr val="tx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chemeClr val="bg1"/>
                          </a:solidFill>
                        </a:rPr>
                        <a:t>ADVANTAGE</a:t>
                      </a:r>
                    </a:p>
                  </a:txBody>
                  <a:tcPr>
                    <a:solidFill>
                      <a:schemeClr val="tx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000" b="1" dirty="0" smtClean="0">
                          <a:solidFill>
                            <a:schemeClr val="bg1"/>
                          </a:solidFill>
                        </a:rPr>
                        <a:t>DISADVANTAGE</a:t>
                      </a:r>
                    </a:p>
                  </a:txBody>
                  <a:tcPr>
                    <a:solidFill>
                      <a:schemeClr val="tx1"/>
                    </a:solidFill>
                  </a:tcPr>
                </a:tc>
              </a:tr>
              <a:tr h="222134">
                <a:tc>
                  <a:txBody>
                    <a:bodyPr/>
                    <a:lstStyle/>
                    <a:p>
                      <a:r>
                        <a:rPr lang="en-GB" sz="1000" b="1" dirty="0" smtClean="0">
                          <a:solidFill>
                            <a:schemeClr val="bg1"/>
                          </a:solidFill>
                        </a:rPr>
                        <a:t>BANK</a:t>
                      </a:r>
                      <a:r>
                        <a:rPr lang="en-GB" sz="1000" b="1" baseline="0" dirty="0" smtClean="0">
                          <a:solidFill>
                            <a:schemeClr val="bg1"/>
                          </a:solidFill>
                        </a:rPr>
                        <a:t> OF ENGLAND</a:t>
                      </a:r>
                    </a:p>
                    <a:p>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UK’s Central Bank with responsibility for maintaining a healthy level of financial stability for the UK as a whole.  Responsible</a:t>
                      </a:r>
                      <a:r>
                        <a:rPr lang="en-GB" sz="1000" baseline="0" dirty="0" smtClean="0"/>
                        <a:t> for issuing legal tender, setting interest rates, &amp; controlling national debt.</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Responsible for protecting the financial stability of the economy as a whole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Sets interest rates at a level designed to help achieve a stable economy.</a:t>
                      </a:r>
                      <a:r>
                        <a:rPr lang="en-GB" sz="1000" baseline="0" dirty="0" smtClean="0"/>
                        <a:t> </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Not a bank for members of the general public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Can raise interest rates making borrowing more expensive</a:t>
                      </a:r>
                    </a:p>
                  </a:txBody>
                  <a:tcPr/>
                </a:tc>
              </a:tr>
              <a:tr h="499274">
                <a:tc>
                  <a:txBody>
                    <a:bodyPr/>
                    <a:lstStyle/>
                    <a:p>
                      <a:r>
                        <a:rPr lang="en-GB" sz="1000" b="1" dirty="0" smtClean="0">
                          <a:solidFill>
                            <a:schemeClr val="bg1"/>
                          </a:solidFill>
                        </a:rPr>
                        <a:t>BANKS</a:t>
                      </a:r>
                      <a:endParaRPr lang="en-GB" sz="1000" b="1" dirty="0">
                        <a:solidFill>
                          <a:schemeClr val="bg1"/>
                        </a:solidFill>
                      </a:endParaRPr>
                    </a:p>
                  </a:txBody>
                  <a:tcPr>
                    <a:solidFill>
                      <a:schemeClr val="tx1"/>
                    </a:solidFill>
                  </a:tcPr>
                </a:tc>
                <a:tc>
                  <a:txBody>
                    <a:bodyPr/>
                    <a:lstStyle/>
                    <a:p>
                      <a:r>
                        <a:rPr lang="en-GB" sz="1000" dirty="0" smtClean="0"/>
                        <a:t>Organisations that handles financial transactions &amp; stores money on behalf of their customers.</a:t>
                      </a:r>
                      <a:r>
                        <a:rPr lang="en-GB" sz="1000" baseline="0" dirty="0" smtClean="0"/>
                        <a:t>  Services include holding deposits, making payments &amp; supplying credit.</a:t>
                      </a:r>
                      <a:endParaRPr lang="en-GB" sz="1000" dirty="0" smtClean="0"/>
                    </a:p>
                  </a:txBody>
                  <a:tcPr/>
                </a:tc>
                <a:tc>
                  <a:txBody>
                    <a:bodyPr/>
                    <a:lstStyle/>
                    <a:p>
                      <a:pPr marL="171450" indent="-171450">
                        <a:buFont typeface="Arial" panose="020B0604020202020204" pitchFamily="34" charset="0"/>
                        <a:buChar char="•"/>
                      </a:pPr>
                      <a:r>
                        <a:rPr lang="en-GB" sz="1000" dirty="0" smtClean="0"/>
                        <a:t>Offer a range of services &amp; account types </a:t>
                      </a:r>
                    </a:p>
                    <a:p>
                      <a:pPr marL="171450" indent="-171450">
                        <a:buFont typeface="Arial" panose="020B0604020202020204" pitchFamily="34" charset="0"/>
                        <a:buChar char="•"/>
                      </a:pPr>
                      <a:r>
                        <a:rPr lang="en-GB" sz="1000" dirty="0" smtClean="0"/>
                        <a:t>Provide a secure place to store money </a:t>
                      </a:r>
                    </a:p>
                    <a:p>
                      <a:pPr marL="171450" indent="-171450">
                        <a:buFont typeface="Arial" panose="020B0604020202020204" pitchFamily="34" charset="0"/>
                        <a:buChar char="•"/>
                      </a:pPr>
                      <a:r>
                        <a:rPr lang="en-GB" sz="1000" dirty="0" smtClean="0"/>
                        <a:t>Pay interest on credit balances on most types of account.</a:t>
                      </a:r>
                    </a:p>
                  </a:txBody>
                  <a:tcPr/>
                </a:tc>
                <a:tc>
                  <a:txBody>
                    <a:bodyPr/>
                    <a:lstStyle/>
                    <a:p>
                      <a:pPr marL="171450" indent="-171450">
                        <a:buFont typeface="Arial" panose="020B0604020202020204" pitchFamily="34" charset="0"/>
                        <a:buChar char="•"/>
                      </a:pPr>
                      <a:r>
                        <a:rPr lang="en-GB" sz="1000" dirty="0" smtClean="0"/>
                        <a:t>Savings are only protected up to the value of £75,000,</a:t>
                      </a:r>
                      <a:r>
                        <a:rPr lang="en-GB" sz="1000" baseline="0" dirty="0" smtClean="0"/>
                        <a:t> so if a bank goes bankrupt savings above this would be lost</a:t>
                      </a:r>
                    </a:p>
                    <a:p>
                      <a:pPr marL="171450" indent="-171450">
                        <a:buFont typeface="Arial" panose="020B0604020202020204" pitchFamily="34" charset="0"/>
                        <a:buChar char="•"/>
                      </a:pPr>
                      <a:r>
                        <a:rPr lang="en-GB" sz="1000" baseline="0" dirty="0" smtClean="0"/>
                        <a:t>Profit-making organisations owned by shareholders, therefore costs to individuals may be higher than necessary  in order to fulfil shareholder objectives. </a:t>
                      </a:r>
                    </a:p>
                  </a:txBody>
                  <a:tcPr/>
                </a:tc>
              </a:tr>
              <a:tr h="534528">
                <a:tc>
                  <a:txBody>
                    <a:bodyPr/>
                    <a:lstStyle/>
                    <a:p>
                      <a:r>
                        <a:rPr lang="en-GB" sz="1000" b="1" dirty="0" smtClean="0">
                          <a:solidFill>
                            <a:schemeClr val="bg1"/>
                          </a:solidFill>
                        </a:rPr>
                        <a:t>BUILDING SOCIETIES</a:t>
                      </a:r>
                      <a:r>
                        <a:rPr lang="en-GB" sz="1000" b="1" baseline="0" dirty="0" smtClean="0">
                          <a:solidFill>
                            <a:schemeClr val="bg1"/>
                          </a:solidFill>
                        </a:rPr>
                        <a:t> </a:t>
                      </a:r>
                      <a:endParaRPr lang="en-GB" sz="1000" b="1" dirty="0">
                        <a:solidFill>
                          <a:schemeClr val="bg1"/>
                        </a:solidFill>
                      </a:endParaRPr>
                    </a:p>
                  </a:txBody>
                  <a:tcPr>
                    <a:solidFill>
                      <a:schemeClr val="tx1"/>
                    </a:solidFill>
                  </a:tcPr>
                </a:tc>
                <a:tc>
                  <a:txBody>
                    <a:bodyPr/>
                    <a:lstStyle/>
                    <a:p>
                      <a:r>
                        <a:rPr lang="en-GB" sz="1000" dirty="0" smtClean="0"/>
                        <a:t>Organisations that handle financial transactions &amp; store money on behalf of members.</a:t>
                      </a:r>
                      <a:r>
                        <a:rPr lang="en-GB" sz="1000" baseline="0" dirty="0" smtClean="0"/>
                        <a:t>  Members are part owners &amp; have a right to vote &amp; receive information on the society. </a:t>
                      </a:r>
                      <a:r>
                        <a:rPr lang="en-GB" sz="1000" dirty="0" smtClean="0"/>
                        <a:t> </a:t>
                      </a:r>
                    </a:p>
                  </a:txBody>
                  <a:tcPr/>
                </a:tc>
                <a:tc>
                  <a:txBody>
                    <a:bodyPr/>
                    <a:lstStyle/>
                    <a:p>
                      <a:pPr marL="171450" indent="-171450">
                        <a:buFont typeface="Arial" panose="020B0604020202020204" pitchFamily="34" charset="0"/>
                        <a:buChar char="•"/>
                      </a:pPr>
                      <a:r>
                        <a:rPr lang="en-GB" sz="1000" dirty="0" smtClean="0"/>
                        <a:t>Offer a range of services &amp; account types</a:t>
                      </a:r>
                    </a:p>
                    <a:p>
                      <a:pPr marL="171450" indent="-171450">
                        <a:buFont typeface="Arial" panose="020B0604020202020204" pitchFamily="34" charset="0"/>
                        <a:buChar char="•"/>
                      </a:pPr>
                      <a:r>
                        <a:rPr lang="en-GB" sz="1000" dirty="0" smtClean="0"/>
                        <a:t>Provide</a:t>
                      </a:r>
                      <a:r>
                        <a:rPr lang="en-GB" sz="1000" baseline="0" dirty="0" smtClean="0"/>
                        <a:t> a secure place to store money </a:t>
                      </a:r>
                    </a:p>
                    <a:p>
                      <a:pPr marL="171450" indent="-171450">
                        <a:buFont typeface="Arial" panose="020B0604020202020204" pitchFamily="34" charset="0"/>
                        <a:buChar char="•"/>
                      </a:pPr>
                      <a:r>
                        <a:rPr lang="en-GB" sz="1000" baseline="0" dirty="0" smtClean="0"/>
                        <a:t>Pay interest on credit balances on most types of accounts</a:t>
                      </a:r>
                      <a:endParaRPr lang="en-GB" sz="1000" dirty="0" smtClean="0"/>
                    </a:p>
                  </a:txBody>
                  <a:tcPr/>
                </a:tc>
                <a:tc>
                  <a:txBody>
                    <a:bodyPr/>
                    <a:lstStyle/>
                    <a:p>
                      <a:pPr marL="171450" indent="-171450">
                        <a:buFont typeface="Arial" panose="020B0604020202020204" pitchFamily="34" charset="0"/>
                        <a:buChar char="•"/>
                      </a:pPr>
                      <a:r>
                        <a:rPr lang="en-GB" sz="1000" dirty="0" smtClean="0"/>
                        <a:t>Savings are only protected up to the value of £75,000,</a:t>
                      </a:r>
                      <a:r>
                        <a:rPr lang="en-GB" sz="1000" baseline="0" dirty="0" smtClean="0"/>
                        <a:t> so if a society goes bankrupt savings above this would be lost</a:t>
                      </a:r>
                    </a:p>
                    <a:p>
                      <a:pPr marL="171450" indent="-171450">
                        <a:buFont typeface="Arial" panose="020B0604020202020204" pitchFamily="34" charset="0"/>
                        <a:buChar char="•"/>
                      </a:pPr>
                      <a:r>
                        <a:rPr lang="en-GB" sz="1000" baseline="0" dirty="0" smtClean="0"/>
                        <a:t>May lack the business drive of a commercial bank.</a:t>
                      </a:r>
                      <a:endParaRPr lang="en-GB" sz="1000" dirty="0" smtClean="0"/>
                    </a:p>
                    <a:p>
                      <a:pPr marL="171450" indent="-171450">
                        <a:buFont typeface="Arial" panose="020B0604020202020204" pitchFamily="34" charset="0"/>
                        <a:buChar char="•"/>
                      </a:pPr>
                      <a:endParaRPr lang="en-GB" sz="1000" dirty="0" smtClean="0"/>
                    </a:p>
                  </a:txBody>
                  <a:tcPr/>
                </a:tc>
              </a:tr>
              <a:tr h="444770">
                <a:tc>
                  <a:txBody>
                    <a:bodyPr/>
                    <a:lstStyle/>
                    <a:p>
                      <a:r>
                        <a:rPr lang="en-GB" sz="1000" b="1" dirty="0" smtClean="0">
                          <a:solidFill>
                            <a:schemeClr val="bg1"/>
                          </a:solidFill>
                        </a:rPr>
                        <a:t>CREDIT UNIONS</a:t>
                      </a:r>
                      <a:endParaRPr lang="en-GB" sz="1000" b="1" dirty="0">
                        <a:solidFill>
                          <a:schemeClr val="bg1"/>
                        </a:solidFill>
                      </a:endParaRPr>
                    </a:p>
                  </a:txBody>
                  <a:tcPr>
                    <a:solidFill>
                      <a:schemeClr val="tx1"/>
                    </a:solidFill>
                  </a:tcPr>
                </a:tc>
                <a:tc>
                  <a:txBody>
                    <a:bodyPr/>
                    <a:lstStyle/>
                    <a:p>
                      <a:r>
                        <a:rPr lang="en-GB" sz="1000" dirty="0" smtClean="0"/>
                        <a:t>Not-for-profit</a:t>
                      </a:r>
                      <a:r>
                        <a:rPr lang="en-GB" sz="1000" baseline="0" dirty="0" smtClean="0"/>
                        <a:t> organisations that handle financial transactions &amp; store money for their members. Often a responsibility to support a community made up of its members who have voting rights. </a:t>
                      </a:r>
                      <a:endParaRPr lang="en-GB" sz="1000" dirty="0" smtClean="0"/>
                    </a:p>
                  </a:txBody>
                  <a:tcPr/>
                </a:tc>
                <a:tc>
                  <a:txBody>
                    <a:bodyPr/>
                    <a:lstStyle/>
                    <a:p>
                      <a:pPr marL="171450" indent="-171450">
                        <a:buFont typeface="Arial" panose="020B0604020202020204" pitchFamily="34" charset="0"/>
                        <a:buChar char="•"/>
                      </a:pPr>
                      <a:r>
                        <a:rPr lang="en-GB" sz="1000" dirty="0" smtClean="0"/>
                        <a:t>Offer a range of services &amp; account types </a:t>
                      </a:r>
                    </a:p>
                    <a:p>
                      <a:pPr marL="171450" indent="-171450">
                        <a:buFont typeface="Arial" panose="020B0604020202020204" pitchFamily="34" charset="0"/>
                        <a:buChar char="•"/>
                      </a:pPr>
                      <a:r>
                        <a:rPr lang="en-GB" sz="1000" dirty="0" smtClean="0"/>
                        <a:t>Provide a secure place to store money</a:t>
                      </a:r>
                    </a:p>
                    <a:p>
                      <a:pPr marL="171450" indent="-171450">
                        <a:buFont typeface="Arial" panose="020B0604020202020204" pitchFamily="34" charset="0"/>
                        <a:buChar char="•"/>
                      </a:pPr>
                      <a:r>
                        <a:rPr lang="en-GB" sz="1000" dirty="0" smtClean="0"/>
                        <a:t>Owned by members</a:t>
                      </a:r>
                      <a:r>
                        <a:rPr lang="en-GB" sz="1000" baseline="0" dirty="0" smtClean="0"/>
                        <a:t> &amp; therefore costs can be kept down allowing for higher interest payments </a:t>
                      </a:r>
                    </a:p>
                    <a:p>
                      <a:pPr marL="171450" indent="-171450">
                        <a:buFont typeface="Arial" panose="020B0604020202020204" pitchFamily="34" charset="0"/>
                        <a:buChar char="•"/>
                      </a:pPr>
                      <a:r>
                        <a:rPr lang="en-GB" sz="1000" baseline="0" dirty="0" smtClean="0"/>
                        <a:t>Often offer additional benefits to the community or a good cause. </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Savings are only protected up to the value of £75,000,</a:t>
                      </a:r>
                      <a:r>
                        <a:rPr lang="en-GB" sz="1000" baseline="0" dirty="0" smtClean="0"/>
                        <a:t> so if a credit union goes bankrupt savings above this would be lost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aseline="0" dirty="0" smtClean="0"/>
                        <a:t>May lack the business drive of a commercial bank.</a:t>
                      </a:r>
                    </a:p>
                    <a:p>
                      <a:pPr marL="171450" indent="-171450">
                        <a:buFont typeface="Arial" panose="020B0604020202020204" pitchFamily="34" charset="0"/>
                        <a:buChar char="•"/>
                      </a:pPr>
                      <a:endParaRPr lang="en-GB" sz="1000" dirty="0" smtClean="0"/>
                    </a:p>
                  </a:txBody>
                  <a:tcPr/>
                </a:tc>
              </a:tr>
              <a:tr h="571736">
                <a:tc>
                  <a:txBody>
                    <a:bodyPr/>
                    <a:lstStyle/>
                    <a:p>
                      <a:r>
                        <a:rPr lang="en-GB" sz="1000" b="1" dirty="0" smtClean="0">
                          <a:solidFill>
                            <a:schemeClr val="bg1"/>
                          </a:solidFill>
                        </a:rPr>
                        <a:t>NATIONAL SAVINGS &amp; INVESTMENTS</a:t>
                      </a:r>
                    </a:p>
                  </a:txBody>
                  <a:tcPr>
                    <a:solidFill>
                      <a:schemeClr val="tx1"/>
                    </a:solidFill>
                  </a:tcPr>
                </a:tc>
                <a:tc>
                  <a:txBody>
                    <a:bodyPr/>
                    <a:lstStyle/>
                    <a:p>
                      <a:r>
                        <a:rPr lang="en-GB" sz="1000" dirty="0" smtClean="0"/>
                        <a:t>A government backed organisation that offers</a:t>
                      </a:r>
                      <a:r>
                        <a:rPr lang="en-GB" sz="1000" baseline="0" dirty="0" smtClean="0"/>
                        <a:t> a secure saving option. It offers a range of options including ISAs, premium bonds &amp; gilts &amp; bonds. </a:t>
                      </a:r>
                      <a:endParaRPr lang="en-GB" sz="1000" dirty="0" smtClean="0"/>
                    </a:p>
                  </a:txBody>
                  <a:tcPr/>
                </a:tc>
                <a:tc>
                  <a:txBody>
                    <a:bodyPr/>
                    <a:lstStyle/>
                    <a:p>
                      <a:pPr marL="171450" indent="-171450">
                        <a:buFont typeface="Arial" panose="020B0604020202020204" pitchFamily="34" charset="0"/>
                        <a:buChar char="•"/>
                      </a:pPr>
                      <a:r>
                        <a:rPr lang="en-GB" sz="1000" dirty="0" smtClean="0"/>
                        <a:t>Government-backed, therefore offering security</a:t>
                      </a:r>
                      <a:r>
                        <a:rPr lang="en-GB" sz="1000" baseline="0" dirty="0" smtClean="0"/>
                        <a:t> on 100% of savings with no upper limits</a:t>
                      </a:r>
                    </a:p>
                    <a:p>
                      <a:pPr marL="171450" indent="-171450">
                        <a:buFont typeface="Arial" panose="020B0604020202020204" pitchFamily="34" charset="0"/>
                        <a:buChar char="•"/>
                      </a:pPr>
                      <a:r>
                        <a:rPr lang="en-GB" sz="1000" baseline="0" dirty="0" smtClean="0"/>
                        <a:t>Offers additional services/ methods of savings e.g. premium bonds. </a:t>
                      </a:r>
                      <a:endParaRPr lang="en-GB" sz="1000" dirty="0" smtClean="0"/>
                    </a:p>
                  </a:txBody>
                  <a:tcPr/>
                </a:tc>
                <a:tc>
                  <a:txBody>
                    <a:bodyPr/>
                    <a:lstStyle/>
                    <a:p>
                      <a:pPr marL="171450" indent="-171450">
                        <a:buFont typeface="Arial" panose="020B0604020202020204" pitchFamily="34" charset="0"/>
                        <a:buChar char="•"/>
                      </a:pPr>
                      <a:r>
                        <a:rPr lang="en-GB" sz="1000" dirty="0" smtClean="0"/>
                        <a:t>Rates are variable</a:t>
                      </a:r>
                    </a:p>
                    <a:p>
                      <a:pPr marL="171450" indent="-171450">
                        <a:buFont typeface="Arial" panose="020B0604020202020204" pitchFamily="34" charset="0"/>
                        <a:buChar char="•"/>
                      </a:pPr>
                      <a:r>
                        <a:rPr lang="en-GB" sz="1000" dirty="0" smtClean="0"/>
                        <a:t>Not as easy to access due to a lack of high </a:t>
                      </a:r>
                      <a:r>
                        <a:rPr lang="en-GB" sz="1000" dirty="0" err="1" smtClean="0"/>
                        <a:t>st</a:t>
                      </a:r>
                      <a:r>
                        <a:rPr lang="en-GB" sz="1000" dirty="0" smtClean="0"/>
                        <a:t> presence</a:t>
                      </a:r>
                    </a:p>
                    <a:p>
                      <a:pPr marL="171450" indent="-171450">
                        <a:buFont typeface="Arial" panose="020B0604020202020204" pitchFamily="34" charset="0"/>
                        <a:buChar char="•"/>
                      </a:pPr>
                      <a:r>
                        <a:rPr lang="en-GB" sz="1000" dirty="0" smtClean="0"/>
                        <a:t>Often required to give notice on withdrawals</a:t>
                      </a:r>
                    </a:p>
                  </a:txBody>
                  <a:tcPr/>
                </a:tc>
              </a:tr>
              <a:tr h="395834">
                <a:tc>
                  <a:txBody>
                    <a:bodyPr/>
                    <a:lstStyle/>
                    <a:p>
                      <a:r>
                        <a:rPr lang="en-GB" sz="1000" b="1" dirty="0" smtClean="0">
                          <a:solidFill>
                            <a:schemeClr val="bg1"/>
                          </a:solidFill>
                        </a:rPr>
                        <a:t>INSURANCE COMPANIES</a:t>
                      </a:r>
                      <a:endParaRPr lang="en-GB" sz="1000" b="1" dirty="0">
                        <a:solidFill>
                          <a:schemeClr val="bg1"/>
                        </a:solidFill>
                      </a:endParaRPr>
                    </a:p>
                  </a:txBody>
                  <a:tcPr>
                    <a:solidFill>
                      <a:schemeClr val="tx1"/>
                    </a:solidFill>
                  </a:tcPr>
                </a:tc>
                <a:tc>
                  <a:txBody>
                    <a:bodyPr/>
                    <a:lstStyle/>
                    <a:p>
                      <a:r>
                        <a:rPr lang="en-GB" sz="1000" dirty="0" smtClean="0"/>
                        <a:t>These are businesses that protect</a:t>
                      </a:r>
                      <a:r>
                        <a:rPr lang="en-GB" sz="1000" baseline="0" dirty="0" smtClean="0"/>
                        <a:t> against the risk of loss in return for a premium.  Profit-making organisations.  </a:t>
                      </a:r>
                      <a:endParaRPr lang="en-GB" sz="1000" dirty="0" smtClean="0"/>
                    </a:p>
                  </a:txBody>
                  <a:tcPr/>
                </a:tc>
                <a:tc>
                  <a:txBody>
                    <a:bodyPr/>
                    <a:lstStyle/>
                    <a:p>
                      <a:pPr marL="171450" indent="-171450">
                        <a:buFont typeface="Arial" panose="020B0604020202020204" pitchFamily="34" charset="0"/>
                        <a:buChar char="•"/>
                      </a:pPr>
                      <a:r>
                        <a:rPr lang="en-GB" sz="1000" dirty="0" smtClean="0"/>
                        <a:t>Protect</a:t>
                      </a:r>
                      <a:r>
                        <a:rPr lang="en-GB" sz="1000" baseline="0" dirty="0" smtClean="0"/>
                        <a:t> against unexpected losses or financial expenses</a:t>
                      </a:r>
                    </a:p>
                    <a:p>
                      <a:pPr marL="171450" indent="-171450">
                        <a:buFont typeface="Arial" panose="020B0604020202020204" pitchFamily="34" charset="0"/>
                        <a:buChar char="•"/>
                      </a:pPr>
                      <a:r>
                        <a:rPr lang="en-GB" sz="1000" baseline="0" dirty="0" smtClean="0"/>
                        <a:t>Easy &amp; regular monthly payments make planning easy</a:t>
                      </a:r>
                    </a:p>
                    <a:p>
                      <a:pPr marL="171450" indent="-171450">
                        <a:buFont typeface="Arial" panose="020B0604020202020204" pitchFamily="34" charset="0"/>
                        <a:buChar char="•"/>
                      </a:pPr>
                      <a:r>
                        <a:rPr lang="en-GB" sz="1000" baseline="0" dirty="0" smtClean="0"/>
                        <a:t>Wide range of services &amp; levels of cover to suit the needs of individuals. </a:t>
                      </a:r>
                      <a:endParaRPr lang="en-GB" sz="1000" dirty="0" smtClean="0"/>
                    </a:p>
                  </a:txBody>
                  <a:tcPr/>
                </a:tc>
                <a:tc>
                  <a:txBody>
                    <a:bodyPr/>
                    <a:lstStyle/>
                    <a:p>
                      <a:pPr marL="171450" indent="-171450">
                        <a:buFont typeface="Arial" panose="020B0604020202020204" pitchFamily="34" charset="0"/>
                        <a:buChar char="•"/>
                      </a:pPr>
                      <a:r>
                        <a:rPr lang="en-GB" sz="1000" dirty="0" smtClean="0"/>
                        <a:t>Premiums are assessed on estimated degree of risk which may be seen to penalise some members or groups of society too harshly</a:t>
                      </a:r>
                    </a:p>
                    <a:p>
                      <a:pPr marL="171450" indent="-171450">
                        <a:buFont typeface="Arial" panose="020B0604020202020204" pitchFamily="34" charset="0"/>
                        <a:buChar char="•"/>
                      </a:pPr>
                      <a:r>
                        <a:rPr lang="en-GB" sz="1000" dirty="0" smtClean="0"/>
                        <a:t>Profit-making organisations, therefore premiums will be charged to ensure shareholder needs  are met/ </a:t>
                      </a:r>
                    </a:p>
                  </a:txBody>
                  <a:tcPr/>
                </a:tc>
              </a:tr>
              <a:tr h="376252">
                <a:tc>
                  <a:txBody>
                    <a:bodyPr/>
                    <a:lstStyle/>
                    <a:p>
                      <a:r>
                        <a:rPr lang="en-GB" sz="1000" b="1" dirty="0" smtClean="0">
                          <a:solidFill>
                            <a:schemeClr val="bg1"/>
                          </a:solidFill>
                        </a:rPr>
                        <a:t>PENSION COMPANIES</a:t>
                      </a:r>
                      <a:endParaRPr lang="en-GB" sz="1000" b="1" dirty="0">
                        <a:solidFill>
                          <a:schemeClr val="bg1"/>
                        </a:solidFill>
                      </a:endParaRPr>
                    </a:p>
                  </a:txBody>
                  <a:tcPr>
                    <a:solidFill>
                      <a:schemeClr val="tx1"/>
                    </a:solidFill>
                  </a:tcPr>
                </a:tc>
                <a:tc>
                  <a:txBody>
                    <a:bodyPr/>
                    <a:lstStyle/>
                    <a:p>
                      <a:r>
                        <a:rPr lang="en-GB" sz="1000" dirty="0" smtClean="0"/>
                        <a:t>Businesses that sell policies to individuals,</a:t>
                      </a:r>
                      <a:r>
                        <a:rPr lang="en-GB" sz="1000" baseline="0" dirty="0" smtClean="0"/>
                        <a:t> either privately or through employers, to allow them to save now to fund retirement in the future. </a:t>
                      </a:r>
                      <a:endParaRPr lang="en-GB" sz="1000" dirty="0" smtClean="0"/>
                    </a:p>
                  </a:txBody>
                  <a:tcPr/>
                </a:tc>
                <a:tc>
                  <a:txBody>
                    <a:bodyPr/>
                    <a:lstStyle/>
                    <a:p>
                      <a:pPr marL="171450" indent="-171450">
                        <a:buFont typeface="Arial" panose="020B0604020202020204" pitchFamily="34" charset="0"/>
                        <a:buChar char="•"/>
                      </a:pPr>
                      <a:r>
                        <a:rPr lang="en-GB" sz="1000" dirty="0" smtClean="0"/>
                        <a:t>Provides a structure to plan for financial security in retirement</a:t>
                      </a:r>
                    </a:p>
                    <a:p>
                      <a:pPr marL="171450" indent="-171450">
                        <a:buFont typeface="Arial" panose="020B0604020202020204" pitchFamily="34" charset="0"/>
                        <a:buChar char="•"/>
                      </a:pPr>
                      <a:r>
                        <a:rPr lang="en-GB" sz="1000" dirty="0" smtClean="0"/>
                        <a:t>Deductions can be taken directly from pay &amp; be fully or partially matched by employer’s contributions</a:t>
                      </a:r>
                    </a:p>
                    <a:p>
                      <a:pPr marL="171450" indent="-171450">
                        <a:buFont typeface="Arial" panose="020B0604020202020204" pitchFamily="34" charset="0"/>
                        <a:buChar char="•"/>
                      </a:pPr>
                      <a:r>
                        <a:rPr lang="en-GB" sz="1000" dirty="0" smtClean="0"/>
                        <a:t>Experts make investment</a:t>
                      </a:r>
                      <a:r>
                        <a:rPr lang="en-GB" sz="1000" baseline="0" dirty="0" smtClean="0"/>
                        <a:t> decisions. </a:t>
                      </a:r>
                      <a:endParaRPr lang="en-GB" sz="1000" dirty="0" smtClean="0"/>
                    </a:p>
                  </a:txBody>
                  <a:tcPr/>
                </a:tc>
                <a:tc>
                  <a:txBody>
                    <a:bodyPr/>
                    <a:lstStyle/>
                    <a:p>
                      <a:pPr marL="171450" indent="-171450">
                        <a:buFont typeface="Arial" panose="020B0604020202020204" pitchFamily="34" charset="0"/>
                        <a:buChar char="•"/>
                      </a:pPr>
                      <a:r>
                        <a:rPr lang="en-GB" sz="1000" dirty="0" smtClean="0"/>
                        <a:t>Poor investment decisions by the pension</a:t>
                      </a:r>
                      <a:r>
                        <a:rPr lang="en-GB" sz="1000" baseline="0" dirty="0" smtClean="0"/>
                        <a:t> company may result in a disappointing return</a:t>
                      </a:r>
                    </a:p>
                    <a:p>
                      <a:pPr marL="171450" indent="-171450">
                        <a:buFont typeface="Arial" panose="020B0604020202020204" pitchFamily="34" charset="0"/>
                        <a:buChar char="•"/>
                      </a:pPr>
                      <a:r>
                        <a:rPr lang="en-GB" sz="1000" baseline="0" dirty="0" smtClean="0"/>
                        <a:t>Money already invested in a pension cannot be released prior to the dates agreed in the policy.</a:t>
                      </a:r>
                      <a:endParaRPr lang="en-GB" sz="1000" dirty="0" smtClean="0"/>
                    </a:p>
                  </a:txBody>
                  <a:tcPr/>
                </a:tc>
              </a:tr>
              <a:tr h="444770">
                <a:tc>
                  <a:txBody>
                    <a:bodyPr/>
                    <a:lstStyle/>
                    <a:p>
                      <a:r>
                        <a:rPr lang="en-GB" sz="1000" b="1" dirty="0" smtClean="0">
                          <a:solidFill>
                            <a:schemeClr val="bg1"/>
                          </a:solidFill>
                        </a:rPr>
                        <a:t>PAWNBROKERS</a:t>
                      </a:r>
                      <a:endParaRPr lang="en-GB" sz="1000" b="1" dirty="0">
                        <a:solidFill>
                          <a:schemeClr val="bg1"/>
                        </a:solidFill>
                      </a:endParaRPr>
                    </a:p>
                  </a:txBody>
                  <a:tcPr>
                    <a:solidFill>
                      <a:schemeClr val="tx1"/>
                    </a:solidFill>
                  </a:tcPr>
                </a:tc>
                <a:tc>
                  <a:txBody>
                    <a:bodyPr/>
                    <a:lstStyle/>
                    <a:p>
                      <a:r>
                        <a:rPr lang="en-GB" sz="1000" dirty="0" smtClean="0"/>
                        <a:t>Businesses or individuals</a:t>
                      </a:r>
                      <a:r>
                        <a:rPr lang="en-GB" sz="1000" baseline="0" dirty="0" smtClean="0"/>
                        <a:t> who loan money against the security of a personal asset, for example an item of jewellery.  If it is not bought back within a specified period of time it will be sold on. </a:t>
                      </a:r>
                      <a:endParaRPr lang="en-GB" sz="1000" dirty="0" smtClean="0"/>
                    </a:p>
                  </a:txBody>
                  <a:tcPr/>
                </a:tc>
                <a:tc>
                  <a:txBody>
                    <a:bodyPr/>
                    <a:lstStyle/>
                    <a:p>
                      <a:pPr marL="171450" indent="-171450">
                        <a:buFont typeface="Arial" panose="020B0604020202020204" pitchFamily="34" charset="0"/>
                        <a:buChar char="•"/>
                      </a:pPr>
                      <a:r>
                        <a:rPr lang="en-GB" sz="1000" dirty="0" smtClean="0"/>
                        <a:t>A quick way of acquiring cash needed for a short period</a:t>
                      </a:r>
                      <a:r>
                        <a:rPr lang="en-GB" sz="1000" baseline="0" dirty="0" smtClean="0"/>
                        <a:t> of time</a:t>
                      </a:r>
                    </a:p>
                    <a:p>
                      <a:pPr marL="171450" indent="-171450">
                        <a:buFont typeface="Arial" panose="020B0604020202020204" pitchFamily="34" charset="0"/>
                        <a:buChar char="•"/>
                      </a:pPr>
                      <a:r>
                        <a:rPr lang="en-GB" sz="1000" baseline="0" dirty="0" smtClean="0"/>
                        <a:t>The asset can be brought back within a set period of time </a:t>
                      </a:r>
                    </a:p>
                    <a:p>
                      <a:pPr marL="171450" indent="-171450">
                        <a:buFont typeface="Arial" panose="020B0604020202020204" pitchFamily="34" charset="0"/>
                        <a:buChar char="•"/>
                      </a:pPr>
                      <a:r>
                        <a:rPr lang="en-GB" sz="1000" baseline="0" dirty="0" smtClean="0"/>
                        <a:t>Interest is not charged.</a:t>
                      </a:r>
                      <a:endParaRPr lang="en-GB" sz="1000" dirty="0" smtClean="0"/>
                    </a:p>
                  </a:txBody>
                  <a:tcPr/>
                </a:tc>
                <a:tc>
                  <a:txBody>
                    <a:bodyPr/>
                    <a:lstStyle/>
                    <a:p>
                      <a:pPr marL="171450" indent="-171450">
                        <a:buFont typeface="Arial" panose="020B0604020202020204" pitchFamily="34" charset="0"/>
                        <a:buChar char="•"/>
                      </a:pPr>
                      <a:r>
                        <a:rPr lang="en-GB" sz="1000" dirty="0" smtClean="0"/>
                        <a:t>The amount given</a:t>
                      </a:r>
                      <a:r>
                        <a:rPr lang="en-GB" sz="1000" baseline="0" dirty="0" smtClean="0"/>
                        <a:t> for the asset is often substantially lower than its actual worth</a:t>
                      </a:r>
                    </a:p>
                    <a:p>
                      <a:pPr marL="171450" indent="-171450">
                        <a:buFont typeface="Arial" panose="020B0604020202020204" pitchFamily="34" charset="0"/>
                        <a:buChar char="•"/>
                      </a:pPr>
                      <a:r>
                        <a:rPr lang="en-GB" sz="1000" baseline="0" dirty="0" smtClean="0"/>
                        <a:t>If the money is not repaid within the agreed period the asset will be sold on. </a:t>
                      </a:r>
                      <a:endParaRPr lang="en-GB" sz="1000" dirty="0" smtClean="0"/>
                    </a:p>
                  </a:txBody>
                  <a:tcPr/>
                </a:tc>
              </a:tr>
              <a:tr h="444770">
                <a:tc>
                  <a:txBody>
                    <a:bodyPr/>
                    <a:lstStyle/>
                    <a:p>
                      <a:r>
                        <a:rPr lang="en-GB" sz="1000" b="1" dirty="0" smtClean="0">
                          <a:solidFill>
                            <a:schemeClr val="bg1"/>
                          </a:solidFill>
                        </a:rPr>
                        <a:t>PAYDAY  LENDERS</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Organisations that offer short term source of finance used to bridge</a:t>
                      </a:r>
                      <a:r>
                        <a:rPr lang="en-GB" sz="1000" baseline="0" dirty="0" smtClean="0"/>
                        <a:t> the gap between now &amp; next receiving a wage.  They are normally only available for short periods at very high interest rates. </a:t>
                      </a:r>
                      <a:endParaRPr lang="en-GB" sz="1000" dirty="0" smtClean="0"/>
                    </a:p>
                  </a:txBody>
                  <a:tcPr/>
                </a:tc>
                <a:tc>
                  <a:txBody>
                    <a:bodyPr/>
                    <a:lstStyle/>
                    <a:p>
                      <a:pPr marL="171450" indent="-171450">
                        <a:buFont typeface="Arial" panose="020B0604020202020204" pitchFamily="34" charset="0"/>
                        <a:buChar char="•"/>
                      </a:pPr>
                      <a:r>
                        <a:rPr lang="en-GB" sz="1000" dirty="0" smtClean="0"/>
                        <a:t>A quick way of acquiring cash needed for a short period of time.</a:t>
                      </a:r>
                    </a:p>
                  </a:txBody>
                  <a:tcPr/>
                </a:tc>
                <a:tc>
                  <a:txBody>
                    <a:bodyPr/>
                    <a:lstStyle/>
                    <a:p>
                      <a:pPr marL="171450" indent="-171450">
                        <a:buFont typeface="Arial" panose="020B0604020202020204" pitchFamily="34" charset="0"/>
                        <a:buChar char="•"/>
                      </a:pPr>
                      <a:r>
                        <a:rPr lang="en-GB" sz="1000" dirty="0" smtClean="0"/>
                        <a:t>Interest charges are likely to be very high </a:t>
                      </a:r>
                    </a:p>
                    <a:p>
                      <a:pPr marL="171450" indent="-171450">
                        <a:buFont typeface="Arial" panose="020B0604020202020204" pitchFamily="34" charset="0"/>
                        <a:buChar char="•"/>
                      </a:pPr>
                      <a:r>
                        <a:rPr lang="en-GB" sz="1000" dirty="0" smtClean="0"/>
                        <a:t>Often</a:t>
                      </a:r>
                      <a:r>
                        <a:rPr lang="en-GB" sz="1000" baseline="0" dirty="0" smtClean="0"/>
                        <a:t> results in paying back a final sum substantially higher than the initial amount borrowed.</a:t>
                      </a:r>
                      <a:endParaRPr lang="en-GB" sz="1000" dirty="0" smtClean="0"/>
                    </a:p>
                  </a:txBody>
                  <a:tcPr/>
                </a:tc>
              </a:tr>
            </a:tbl>
          </a:graphicData>
        </a:graphic>
      </p:graphicFrame>
    </p:spTree>
    <p:extLst>
      <p:ext uri="{BB962C8B-B14F-4D97-AF65-F5344CB8AC3E}">
        <p14:creationId xmlns:p14="http://schemas.microsoft.com/office/powerpoint/2010/main" val="1084729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68751212"/>
              </p:ext>
            </p:extLst>
          </p:nvPr>
        </p:nvGraphicFramePr>
        <p:xfrm>
          <a:off x="0" y="0"/>
          <a:ext cx="5747658" cy="6766560"/>
        </p:xfrm>
        <a:graphic>
          <a:graphicData uri="http://schemas.openxmlformats.org/drawingml/2006/table">
            <a:tbl>
              <a:tblPr firstRow="1" bandRow="1">
                <a:tableStyleId>{5C22544A-7EE6-4342-B048-85BDC9FD1C3A}</a:tableStyleId>
              </a:tblPr>
              <a:tblGrid>
                <a:gridCol w="943429"/>
                <a:gridCol w="1192869"/>
                <a:gridCol w="1805680"/>
                <a:gridCol w="1805680"/>
              </a:tblGrid>
              <a:tr h="243140">
                <a:tc gridSpan="4">
                  <a:txBody>
                    <a:bodyPr/>
                    <a:lstStyle/>
                    <a:p>
                      <a:pPr algn="ctr"/>
                      <a:r>
                        <a:rPr lang="en-GB" sz="1200" b="1" dirty="0" smtClean="0">
                          <a:solidFill>
                            <a:schemeClr val="bg1"/>
                          </a:solidFill>
                        </a:rPr>
                        <a:t>COMMUNICATING</a:t>
                      </a:r>
                      <a:r>
                        <a:rPr lang="en-GB" sz="1200" b="1" baseline="0" dirty="0" smtClean="0">
                          <a:solidFill>
                            <a:schemeClr val="bg1"/>
                          </a:solidFill>
                        </a:rPr>
                        <a:t> WITH CUSTOMERS</a:t>
                      </a:r>
                      <a:endParaRPr lang="en-GB" sz="1200" b="1" dirty="0">
                        <a:solidFill>
                          <a:schemeClr val="bg1"/>
                        </a:solidFill>
                      </a:endParaRPr>
                    </a:p>
                  </a:txBody>
                  <a:tcPr>
                    <a:solidFill>
                      <a:schemeClr val="tx1"/>
                    </a:solidFill>
                  </a:tcPr>
                </a:tc>
                <a:tc hMerge="1">
                  <a:txBody>
                    <a:bodyPr/>
                    <a:lstStyle/>
                    <a:p>
                      <a:pPr algn="ctr"/>
                      <a:endParaRPr lang="en-GB" sz="1000" b="1" dirty="0">
                        <a:solidFill>
                          <a:schemeClr val="bg1"/>
                        </a:solidFill>
                      </a:endParaRPr>
                    </a:p>
                  </a:txBody>
                  <a:tcPr>
                    <a:solidFill>
                      <a:schemeClr val="tx1"/>
                    </a:solidFill>
                  </a:tcPr>
                </a:tc>
                <a:tc hMerge="1">
                  <a:txBody>
                    <a:bodyPr/>
                    <a:lstStyle/>
                    <a:p>
                      <a:endParaRPr lang="en-GB"/>
                    </a:p>
                  </a:txBody>
                  <a:tcPr/>
                </a:tc>
                <a:tc hMerge="1">
                  <a:txBody>
                    <a:bodyPr/>
                    <a:lstStyle/>
                    <a:p>
                      <a:endParaRPr lang="en-GB"/>
                    </a:p>
                  </a:txBody>
                  <a:tcPr/>
                </a:tc>
              </a:tr>
              <a:tr h="243140">
                <a:tc>
                  <a:txBody>
                    <a:bodyPr/>
                    <a:lstStyle/>
                    <a:p>
                      <a:pPr algn="l"/>
                      <a:r>
                        <a:rPr lang="en-GB" sz="1000" b="1" dirty="0" smtClean="0">
                          <a:solidFill>
                            <a:schemeClr val="bg1"/>
                          </a:solidFill>
                        </a:rPr>
                        <a:t>METHOD</a:t>
                      </a:r>
                      <a:endParaRPr lang="en-GB" sz="1000" b="1" dirty="0">
                        <a:solidFill>
                          <a:schemeClr val="bg1"/>
                        </a:solidFill>
                      </a:endParaRPr>
                    </a:p>
                  </a:txBody>
                  <a:tcPr>
                    <a:solidFill>
                      <a:schemeClr val="tx1"/>
                    </a:solidFill>
                  </a:tcPr>
                </a:tc>
                <a:tc>
                  <a:txBody>
                    <a:bodyPr/>
                    <a:lstStyle/>
                    <a:p>
                      <a:pPr algn="ctr"/>
                      <a:r>
                        <a:rPr lang="en-GB" sz="1000" b="1" dirty="0" smtClean="0">
                          <a:solidFill>
                            <a:schemeClr val="bg1"/>
                          </a:solidFill>
                        </a:rPr>
                        <a:t>DEFINITION</a:t>
                      </a:r>
                      <a:endParaRPr lang="en-GB" sz="1000" b="1" dirty="0">
                        <a:solidFill>
                          <a:schemeClr val="bg1"/>
                        </a:solidFill>
                      </a:endParaRPr>
                    </a:p>
                  </a:txBody>
                  <a:tcPr>
                    <a:solidFill>
                      <a:schemeClr val="tx1"/>
                    </a:solidFill>
                  </a:tcPr>
                </a:tc>
                <a:tc>
                  <a:txBody>
                    <a:bodyPr/>
                    <a:lstStyle/>
                    <a:p>
                      <a:pPr algn="ctr"/>
                      <a:r>
                        <a:rPr lang="en-GB" sz="1000" b="1" dirty="0" smtClean="0">
                          <a:solidFill>
                            <a:schemeClr val="bg1"/>
                          </a:solidFill>
                        </a:rPr>
                        <a:t>ADVANTAGES</a:t>
                      </a:r>
                      <a:endParaRPr lang="en-GB" sz="1000" b="1" dirty="0">
                        <a:solidFill>
                          <a:schemeClr val="bg1"/>
                        </a:solidFill>
                      </a:endParaRPr>
                    </a:p>
                  </a:txBody>
                  <a:tcPr>
                    <a:solidFill>
                      <a:schemeClr val="tx1"/>
                    </a:solidFill>
                  </a:tcPr>
                </a:tc>
                <a:tc>
                  <a:txBody>
                    <a:bodyPr/>
                    <a:lstStyle/>
                    <a:p>
                      <a:pPr algn="ctr"/>
                      <a:r>
                        <a:rPr lang="en-GB" sz="1000" b="1" dirty="0" smtClean="0">
                          <a:solidFill>
                            <a:schemeClr val="bg1"/>
                          </a:solidFill>
                        </a:rPr>
                        <a:t>DISADVANTAGES</a:t>
                      </a:r>
                      <a:endParaRPr lang="en-GB" sz="1000" b="1" dirty="0">
                        <a:solidFill>
                          <a:schemeClr val="bg1"/>
                        </a:solidFill>
                      </a:endParaRPr>
                    </a:p>
                  </a:txBody>
                  <a:tcPr>
                    <a:solidFill>
                      <a:schemeClr val="tx1"/>
                    </a:solidFill>
                  </a:tcPr>
                </a:tc>
              </a:tr>
              <a:tr h="219835">
                <a:tc>
                  <a:txBody>
                    <a:bodyPr/>
                    <a:lstStyle/>
                    <a:p>
                      <a:r>
                        <a:rPr lang="en-GB" sz="1000" b="1" dirty="0" smtClean="0">
                          <a:solidFill>
                            <a:schemeClr val="bg1"/>
                          </a:solidFill>
                        </a:rPr>
                        <a:t>BRANCH </a:t>
                      </a:r>
                    </a:p>
                    <a:p>
                      <a:endParaRPr lang="en-GB" sz="1000" b="1" dirty="0" smtClean="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Physical places where the customer will visit to carry out transactions</a:t>
                      </a:r>
                      <a:r>
                        <a:rPr lang="en-GB" sz="1000" baseline="0" dirty="0" smtClean="0"/>
                        <a:t> via ATMs or over the counter. </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aseline="0" dirty="0" smtClean="0"/>
                        <a:t>Opportunity to build a relationship developing trust &amp; brand loyalty</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aseline="0" dirty="0" smtClean="0"/>
                        <a:t>Gives the customer a high level of confidence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aseline="0" dirty="0" smtClean="0"/>
                        <a:t>Additional services such as advice can be offered.</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Need to travel to a branch which is likely to incur travel costs  e.g. parking or fares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Restricted</a:t>
                      </a:r>
                      <a:r>
                        <a:rPr lang="en-GB" sz="1000" baseline="0" dirty="0" smtClean="0"/>
                        <a:t> to bank opening hours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aseline="0" dirty="0" smtClean="0"/>
                        <a:t>May be long queues plus travel time, making the process time consuming. </a:t>
                      </a:r>
                      <a:endParaRPr lang="en-GB" sz="1000" dirty="0" smtClean="0"/>
                    </a:p>
                  </a:txBody>
                  <a:tcPr/>
                </a:tc>
              </a:tr>
              <a:tr h="219835">
                <a:tc>
                  <a:txBody>
                    <a:bodyPr/>
                    <a:lstStyle/>
                    <a:p>
                      <a:r>
                        <a:rPr lang="en-GB" sz="1000" b="1" dirty="0" smtClean="0">
                          <a:solidFill>
                            <a:schemeClr val="bg1"/>
                          </a:solidFill>
                        </a:rPr>
                        <a:t>ONLINE BANKING</a:t>
                      </a:r>
                    </a:p>
                    <a:p>
                      <a:endParaRPr lang="en-GB" sz="1000" b="1" dirty="0" smtClean="0">
                        <a:solidFill>
                          <a:schemeClr val="bg1"/>
                        </a:solidFill>
                      </a:endParaRPr>
                    </a:p>
                  </a:txBody>
                  <a:tcPr>
                    <a:solidFill>
                      <a:schemeClr val="tx1"/>
                    </a:solidFill>
                  </a:tcPr>
                </a:tc>
                <a:tc>
                  <a:txBody>
                    <a:bodyPr/>
                    <a:lstStyle/>
                    <a:p>
                      <a:r>
                        <a:rPr lang="en-GB" sz="1000" dirty="0" smtClean="0"/>
                        <a:t>The use of the internet to carry out banking transactions.</a:t>
                      </a:r>
                    </a:p>
                  </a:txBody>
                  <a:tcPr/>
                </a:tc>
                <a:tc>
                  <a:txBody>
                    <a:bodyPr/>
                    <a:lstStyle/>
                    <a:p>
                      <a:pPr marL="171450" indent="-171450">
                        <a:buFont typeface="Arial" panose="020B0604020202020204" pitchFamily="34" charset="0"/>
                        <a:buChar char="•"/>
                      </a:pPr>
                      <a:r>
                        <a:rPr lang="en-GB" sz="1000" dirty="0" smtClean="0"/>
                        <a:t>Available 24/7 </a:t>
                      </a:r>
                    </a:p>
                    <a:p>
                      <a:pPr marL="171450" indent="-171450">
                        <a:buFont typeface="Arial" panose="020B0604020202020204" pitchFamily="34" charset="0"/>
                        <a:buChar char="•"/>
                      </a:pPr>
                      <a:r>
                        <a:rPr lang="en-GB" sz="1000" dirty="0" smtClean="0"/>
                        <a:t>High degree of privacy </a:t>
                      </a:r>
                    </a:p>
                    <a:p>
                      <a:pPr marL="171450" indent="-171450">
                        <a:buFont typeface="Arial" panose="020B0604020202020204" pitchFamily="34" charset="0"/>
                        <a:buChar char="•"/>
                      </a:pPr>
                      <a:r>
                        <a:rPr lang="en-GB" sz="1000" dirty="0" smtClean="0"/>
                        <a:t>Convenient</a:t>
                      </a:r>
                    </a:p>
                  </a:txBody>
                  <a:tcPr/>
                </a:tc>
                <a:tc>
                  <a:txBody>
                    <a:bodyPr/>
                    <a:lstStyle/>
                    <a:p>
                      <a:pPr marL="171450" indent="-171450">
                        <a:buFont typeface="Arial" panose="020B0604020202020204" pitchFamily="34" charset="0"/>
                        <a:buChar char="•"/>
                      </a:pPr>
                      <a:r>
                        <a:rPr lang="en-GB" sz="1000" dirty="0" smtClean="0"/>
                        <a:t>Takes time at the beginning to set up or apply for</a:t>
                      </a:r>
                    </a:p>
                    <a:p>
                      <a:pPr marL="171450" indent="-171450">
                        <a:buFont typeface="Arial" panose="020B0604020202020204" pitchFamily="34" charset="0"/>
                        <a:buChar char="•"/>
                      </a:pPr>
                      <a:r>
                        <a:rPr lang="en-GB" sz="1000" dirty="0" smtClean="0"/>
                        <a:t>Not suitable for cash withdrawals</a:t>
                      </a:r>
                    </a:p>
                    <a:p>
                      <a:pPr marL="171450" indent="-171450">
                        <a:buFont typeface="Arial" panose="020B0604020202020204" pitchFamily="34" charset="0"/>
                        <a:buChar char="•"/>
                      </a:pPr>
                      <a:r>
                        <a:rPr lang="en-GB" sz="1000" dirty="0" smtClean="0"/>
                        <a:t>Increased risk due to cyber crime</a:t>
                      </a:r>
                    </a:p>
                    <a:p>
                      <a:pPr marL="171450" indent="-171450">
                        <a:buFont typeface="Arial" panose="020B0604020202020204" pitchFamily="34" charset="0"/>
                        <a:buChar char="•"/>
                      </a:pPr>
                      <a:r>
                        <a:rPr lang="en-GB" sz="1000" dirty="0" smtClean="0"/>
                        <a:t>If just an online account,</a:t>
                      </a:r>
                      <a:r>
                        <a:rPr lang="en-GB" sz="1000" baseline="0" dirty="0" smtClean="0"/>
                        <a:t> the facilities may be limited. </a:t>
                      </a:r>
                      <a:endParaRPr lang="en-GB" sz="1000" dirty="0" smtClean="0"/>
                    </a:p>
                  </a:txBody>
                  <a:tcPr/>
                </a:tc>
              </a:tr>
              <a:tr h="234179">
                <a:tc>
                  <a:txBody>
                    <a:bodyPr/>
                    <a:lstStyle/>
                    <a:p>
                      <a:r>
                        <a:rPr lang="en-GB" sz="1000" b="1" dirty="0" smtClean="0">
                          <a:solidFill>
                            <a:schemeClr val="bg1"/>
                          </a:solidFill>
                        </a:rPr>
                        <a:t>TELEPHONE</a:t>
                      </a:r>
                      <a:r>
                        <a:rPr lang="en-GB" sz="1000" b="1" baseline="0" dirty="0" smtClean="0">
                          <a:solidFill>
                            <a:schemeClr val="bg1"/>
                          </a:solidFill>
                        </a:rPr>
                        <a:t> BANKING</a:t>
                      </a:r>
                      <a:endParaRPr lang="en-GB" sz="1000" b="1" dirty="0" smtClean="0">
                        <a:solidFill>
                          <a:schemeClr val="bg1"/>
                        </a:solidFill>
                      </a:endParaRPr>
                    </a:p>
                    <a:p>
                      <a:endParaRPr lang="en-GB" sz="1000" b="1" dirty="0" smtClean="0">
                        <a:solidFill>
                          <a:schemeClr val="bg1"/>
                        </a:solidFill>
                      </a:endParaRPr>
                    </a:p>
                  </a:txBody>
                  <a:tcPr>
                    <a:solidFill>
                      <a:schemeClr val="tx1"/>
                    </a:solidFill>
                  </a:tcPr>
                </a:tc>
                <a:tc>
                  <a:txBody>
                    <a:bodyPr/>
                    <a:lstStyle/>
                    <a:p>
                      <a:r>
                        <a:rPr lang="en-GB" sz="1000" dirty="0" smtClean="0"/>
                        <a:t>When transactions are carried out over the telephone.</a:t>
                      </a:r>
                    </a:p>
                  </a:txBody>
                  <a:tcPr/>
                </a:tc>
                <a:tc>
                  <a:txBody>
                    <a:bodyPr/>
                    <a:lstStyle/>
                    <a:p>
                      <a:pPr marL="171450" indent="-171450">
                        <a:buFont typeface="Arial" panose="020B0604020202020204" pitchFamily="34" charset="0"/>
                        <a:buChar char="•"/>
                      </a:pPr>
                      <a:r>
                        <a:rPr lang="en-GB" sz="1000" dirty="0" smtClean="0"/>
                        <a:t>Convenient, especially to access</a:t>
                      </a:r>
                      <a:r>
                        <a:rPr lang="en-GB" sz="1000" baseline="0" dirty="0" smtClean="0"/>
                        <a:t> basic functions such as checking a balance</a:t>
                      </a:r>
                    </a:p>
                    <a:p>
                      <a:pPr marL="171450" indent="-171450">
                        <a:buFont typeface="Arial" panose="020B0604020202020204" pitchFamily="34" charset="0"/>
                        <a:buChar char="•"/>
                      </a:pPr>
                      <a:r>
                        <a:rPr lang="en-GB" sz="1000" baseline="0" dirty="0" smtClean="0"/>
                        <a:t>No additional charges</a:t>
                      </a:r>
                      <a:endParaRPr lang="en-GB" sz="1000" dirty="0" smtClean="0"/>
                    </a:p>
                  </a:txBody>
                  <a:tcPr/>
                </a:tc>
                <a:tc>
                  <a:txBody>
                    <a:bodyPr/>
                    <a:lstStyle/>
                    <a:p>
                      <a:pPr marL="171450" indent="-171450">
                        <a:buFont typeface="Arial" panose="020B0604020202020204" pitchFamily="34" charset="0"/>
                        <a:buChar char="•"/>
                      </a:pPr>
                      <a:r>
                        <a:rPr lang="en-GB" sz="1000" dirty="0" smtClean="0"/>
                        <a:t>Full</a:t>
                      </a:r>
                      <a:r>
                        <a:rPr lang="en-GB" sz="1000" baseline="0" dirty="0" smtClean="0"/>
                        <a:t> access may be limited to set hours</a:t>
                      </a:r>
                    </a:p>
                    <a:p>
                      <a:pPr marL="171450" indent="-171450">
                        <a:buFont typeface="Arial" panose="020B0604020202020204" pitchFamily="34" charset="0"/>
                        <a:buChar char="•"/>
                      </a:pPr>
                      <a:r>
                        <a:rPr lang="en-GB" sz="1000" baseline="0" dirty="0" smtClean="0"/>
                        <a:t>Call centres &amp; automated telephone systems can frustrate customers</a:t>
                      </a:r>
                    </a:p>
                    <a:p>
                      <a:pPr marL="171450" indent="-171450">
                        <a:buFont typeface="Arial" panose="020B0604020202020204" pitchFamily="34" charset="0"/>
                        <a:buChar char="•"/>
                      </a:pPr>
                      <a:r>
                        <a:rPr lang="en-GB" sz="1000" baseline="0" dirty="0" smtClean="0"/>
                        <a:t>Higher risk of fraud &amp; identity theft.</a:t>
                      </a:r>
                    </a:p>
                  </a:txBody>
                  <a:tcPr/>
                </a:tc>
              </a:tr>
              <a:tr h="370840">
                <a:tc>
                  <a:txBody>
                    <a:bodyPr/>
                    <a:lstStyle/>
                    <a:p>
                      <a:r>
                        <a:rPr lang="en-GB" sz="1000" b="1" dirty="0" smtClean="0">
                          <a:solidFill>
                            <a:schemeClr val="bg1"/>
                          </a:solidFill>
                        </a:rPr>
                        <a:t>MOBILE BANKING</a:t>
                      </a:r>
                    </a:p>
                    <a:p>
                      <a:endParaRPr lang="en-GB" sz="1000" b="1" dirty="0" smtClean="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The use of mobile devices such as mobile phones &amp; tablets to conduct financial transactions. </a:t>
                      </a:r>
                    </a:p>
                  </a:txBody>
                  <a:tcPr/>
                </a:tc>
                <a:tc>
                  <a:txBody>
                    <a:bodyPr/>
                    <a:lstStyle/>
                    <a:p>
                      <a:pPr marL="171450" indent="-171450">
                        <a:buFont typeface="Arial" panose="020B0604020202020204" pitchFamily="34" charset="0"/>
                        <a:buChar char="•"/>
                      </a:pPr>
                      <a:r>
                        <a:rPr lang="en-GB" sz="1000" dirty="0" smtClean="0"/>
                        <a:t>Convenient</a:t>
                      </a:r>
                    </a:p>
                    <a:p>
                      <a:pPr marL="171450" indent="-171450">
                        <a:buFont typeface="Arial" panose="020B0604020202020204" pitchFamily="34" charset="0"/>
                        <a:buChar char="•"/>
                      </a:pPr>
                      <a:r>
                        <a:rPr lang="en-GB" sz="1000" dirty="0" smtClean="0"/>
                        <a:t>Available</a:t>
                      </a:r>
                      <a:r>
                        <a:rPr lang="en-GB" sz="1000" baseline="0" dirty="0" smtClean="0"/>
                        <a:t> 24/7</a:t>
                      </a:r>
                    </a:p>
                    <a:p>
                      <a:pPr marL="171450" indent="-171450">
                        <a:buFont typeface="Arial" panose="020B0604020202020204" pitchFamily="34" charset="0"/>
                        <a:buChar char="•"/>
                      </a:pPr>
                      <a:r>
                        <a:rPr lang="en-GB" sz="1000" baseline="0" dirty="0" smtClean="0"/>
                        <a:t>No additional charges.</a:t>
                      </a:r>
                      <a:endParaRPr lang="en-GB" sz="1000" dirty="0" smtClean="0"/>
                    </a:p>
                  </a:txBody>
                  <a:tcPr/>
                </a:tc>
                <a:tc>
                  <a:txBody>
                    <a:bodyPr/>
                    <a:lstStyle/>
                    <a:p>
                      <a:pPr marL="171450" indent="-171450">
                        <a:buFont typeface="Arial" panose="020B0604020202020204" pitchFamily="34" charset="0"/>
                        <a:buChar char="•"/>
                      </a:pPr>
                      <a:r>
                        <a:rPr lang="en-GB" sz="1000" dirty="0" smtClean="0"/>
                        <a:t>May need to download specific apps to access</a:t>
                      </a:r>
                    </a:p>
                    <a:p>
                      <a:pPr marL="171450" indent="-171450">
                        <a:buFont typeface="Arial" panose="020B0604020202020204" pitchFamily="34" charset="0"/>
                        <a:buChar char="•"/>
                      </a:pPr>
                      <a:r>
                        <a:rPr lang="en-GB" sz="1000" dirty="0" smtClean="0"/>
                        <a:t>Higher security risk due to increased risk of loss or theft of mobile devices</a:t>
                      </a:r>
                    </a:p>
                    <a:p>
                      <a:pPr marL="171450" indent="-171450">
                        <a:buFont typeface="Arial" panose="020B0604020202020204" pitchFamily="34" charset="0"/>
                        <a:buChar char="•"/>
                      </a:pPr>
                      <a:r>
                        <a:rPr lang="en-GB" sz="1000" dirty="0" smtClean="0"/>
                        <a:t>Can</a:t>
                      </a:r>
                      <a:r>
                        <a:rPr lang="en-GB" sz="1000" baseline="0" dirty="0" smtClean="0"/>
                        <a:t> be prone to hackers sending texts asking for bank details.</a:t>
                      </a:r>
                      <a:endParaRPr lang="en-GB" sz="1000" dirty="0" smtClean="0"/>
                    </a:p>
                  </a:txBody>
                  <a:tcPr/>
                </a:tc>
              </a:tr>
              <a:tr h="370840">
                <a:tc>
                  <a:txBody>
                    <a:bodyPr/>
                    <a:lstStyle/>
                    <a:p>
                      <a:r>
                        <a:rPr lang="en-GB" sz="1000" b="1" dirty="0" smtClean="0">
                          <a:solidFill>
                            <a:schemeClr val="bg1"/>
                          </a:solidFill>
                        </a:rPr>
                        <a:t>POSTAL BANKING</a:t>
                      </a: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The use of the postal service to carry out paper-based financial transactions. </a:t>
                      </a:r>
                    </a:p>
                  </a:txBody>
                  <a:tcPr/>
                </a:tc>
                <a:tc>
                  <a:txBody>
                    <a:bodyPr/>
                    <a:lstStyle/>
                    <a:p>
                      <a:pPr marL="171450" indent="-171450">
                        <a:buFont typeface="Arial" panose="020B0604020202020204" pitchFamily="34" charset="0"/>
                        <a:buChar char="•"/>
                      </a:pPr>
                      <a:r>
                        <a:rPr lang="en-GB" sz="1000" dirty="0" smtClean="0"/>
                        <a:t>Traditional method that many customers</a:t>
                      </a:r>
                      <a:r>
                        <a:rPr lang="en-GB" sz="1000" baseline="0" dirty="0" smtClean="0"/>
                        <a:t> will feel comfortable with</a:t>
                      </a:r>
                    </a:p>
                    <a:p>
                      <a:pPr marL="171450" indent="-171450">
                        <a:buFont typeface="Arial" panose="020B0604020202020204" pitchFamily="34" charset="0"/>
                        <a:buChar char="•"/>
                      </a:pPr>
                      <a:r>
                        <a:rPr lang="en-GB" sz="1000" baseline="0" dirty="0" smtClean="0"/>
                        <a:t>Does not require any additional technology or devices. </a:t>
                      </a:r>
                      <a:endParaRPr lang="en-GB" sz="1000" dirty="0" smtClean="0"/>
                    </a:p>
                  </a:txBody>
                  <a:tcPr/>
                </a:tc>
                <a:tc>
                  <a:txBody>
                    <a:bodyPr/>
                    <a:lstStyle/>
                    <a:p>
                      <a:pPr marL="171450" indent="-171450">
                        <a:buFont typeface="Arial" panose="020B0604020202020204" pitchFamily="34" charset="0"/>
                        <a:buChar char="•"/>
                      </a:pPr>
                      <a:r>
                        <a:rPr lang="en-GB" sz="1000" dirty="0" smtClean="0"/>
                        <a:t>Can be slow due to the postal system</a:t>
                      </a:r>
                    </a:p>
                    <a:p>
                      <a:pPr marL="171450" indent="-171450">
                        <a:buFont typeface="Arial" panose="020B0604020202020204" pitchFamily="34" charset="0"/>
                        <a:buChar char="•"/>
                      </a:pPr>
                      <a:r>
                        <a:rPr lang="en-GB" sz="1000" dirty="0" smtClean="0"/>
                        <a:t>Post can get lost. </a:t>
                      </a:r>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532341398"/>
              </p:ext>
            </p:extLst>
          </p:nvPr>
        </p:nvGraphicFramePr>
        <p:xfrm>
          <a:off x="5733142" y="0"/>
          <a:ext cx="6458858" cy="5894258"/>
        </p:xfrm>
        <a:graphic>
          <a:graphicData uri="http://schemas.openxmlformats.org/drawingml/2006/table">
            <a:tbl>
              <a:tblPr firstRow="1" bandRow="1">
                <a:tableStyleId>{5C22544A-7EE6-4342-B048-85BDC9FD1C3A}</a:tableStyleId>
              </a:tblPr>
              <a:tblGrid>
                <a:gridCol w="1097316"/>
                <a:gridCol w="1399142"/>
                <a:gridCol w="1454227"/>
                <a:gridCol w="2508173"/>
              </a:tblGrid>
              <a:tr h="251161">
                <a:tc gridSpan="4">
                  <a:txBody>
                    <a:bodyPr/>
                    <a:lstStyle/>
                    <a:p>
                      <a:pPr algn="ctr"/>
                      <a:r>
                        <a:rPr lang="en-GB" sz="1200" b="1" dirty="0" smtClean="0">
                          <a:solidFill>
                            <a:schemeClr val="bg1"/>
                          </a:solidFill>
                        </a:rPr>
                        <a:t>DIFFERENT</a:t>
                      </a:r>
                      <a:r>
                        <a:rPr lang="en-GB" sz="1200" b="1" baseline="0" dirty="0" smtClean="0">
                          <a:solidFill>
                            <a:schemeClr val="bg1"/>
                          </a:solidFill>
                        </a:rPr>
                        <a:t> TYPES OF CONSUMER PROTECTION</a:t>
                      </a:r>
                      <a:endParaRPr lang="en-GB" sz="1200" b="1" dirty="0">
                        <a:solidFill>
                          <a:schemeClr val="bg1"/>
                        </a:solidFill>
                      </a:endParaRPr>
                    </a:p>
                  </a:txBody>
                  <a:tcPr>
                    <a:solidFill>
                      <a:schemeClr val="tx1"/>
                    </a:solidFill>
                  </a:tcPr>
                </a:tc>
                <a:tc hMerge="1">
                  <a:txBody>
                    <a:bodyPr/>
                    <a:lstStyle/>
                    <a:p>
                      <a:pPr algn="ctr"/>
                      <a:endParaRPr lang="en-GB" sz="1000" b="1" dirty="0">
                        <a:solidFill>
                          <a:schemeClr val="bg1"/>
                        </a:solidFill>
                      </a:endParaRPr>
                    </a:p>
                  </a:txBody>
                  <a:tcPr>
                    <a:solidFill>
                      <a:schemeClr val="tx1"/>
                    </a:solidFill>
                  </a:tcPr>
                </a:tc>
                <a:tc hMerge="1">
                  <a:txBody>
                    <a:bodyPr/>
                    <a:lstStyle/>
                    <a:p>
                      <a:endParaRPr lang="en-GB"/>
                    </a:p>
                  </a:txBody>
                  <a:tcPr/>
                </a:tc>
                <a:tc hMerge="1">
                  <a:txBody>
                    <a:bodyPr/>
                    <a:lstStyle/>
                    <a:p>
                      <a:endParaRPr lang="en-GB"/>
                    </a:p>
                  </a:txBody>
                  <a:tcPr/>
                </a:tc>
              </a:tr>
              <a:tr h="565113">
                <a:tc>
                  <a:txBody>
                    <a:bodyPr/>
                    <a:lstStyle/>
                    <a:p>
                      <a:pPr algn="l"/>
                      <a:r>
                        <a:rPr lang="en-GB" sz="1000" b="1" dirty="0" smtClean="0">
                          <a:solidFill>
                            <a:schemeClr val="bg1"/>
                          </a:solidFill>
                        </a:rPr>
                        <a:t>TYPE OF CONSMER</a:t>
                      </a:r>
                      <a:r>
                        <a:rPr lang="en-GB" sz="1000" b="1" baseline="0" dirty="0" smtClean="0">
                          <a:solidFill>
                            <a:schemeClr val="bg1"/>
                          </a:solidFill>
                        </a:rPr>
                        <a:t> PROTECTION</a:t>
                      </a:r>
                      <a:endParaRPr lang="en-GB" sz="1000" b="1" dirty="0">
                        <a:solidFill>
                          <a:schemeClr val="bg1"/>
                        </a:solidFill>
                      </a:endParaRPr>
                    </a:p>
                  </a:txBody>
                  <a:tcPr>
                    <a:solidFill>
                      <a:schemeClr val="tx1"/>
                    </a:solidFill>
                  </a:tcPr>
                </a:tc>
                <a:tc>
                  <a:txBody>
                    <a:bodyPr/>
                    <a:lstStyle/>
                    <a:p>
                      <a:endParaRPr lang="en-GB" sz="1000" b="1" dirty="0" smtClean="0">
                        <a:solidFill>
                          <a:schemeClr val="bg1"/>
                        </a:solidFill>
                      </a:endParaRPr>
                    </a:p>
                    <a:p>
                      <a:pPr algn="ctr"/>
                      <a:r>
                        <a:rPr lang="en-GB" sz="1000" b="1" dirty="0" smtClean="0">
                          <a:solidFill>
                            <a:schemeClr val="bg1"/>
                          </a:solidFill>
                        </a:rPr>
                        <a:t>DEFINITION</a:t>
                      </a:r>
                      <a:endParaRPr lang="en-GB" sz="1000" b="1" dirty="0">
                        <a:solidFill>
                          <a:schemeClr val="bg1"/>
                        </a:solidFill>
                      </a:endParaRPr>
                    </a:p>
                  </a:txBody>
                  <a:tcPr>
                    <a:solidFill>
                      <a:schemeClr val="tx1"/>
                    </a:solidFill>
                  </a:tcPr>
                </a:tc>
                <a:tc>
                  <a:txBody>
                    <a:bodyPr/>
                    <a:lstStyle/>
                    <a:p>
                      <a:pPr algn="ctr"/>
                      <a:endParaRPr lang="en-GB" sz="1000" b="1" dirty="0" smtClean="0">
                        <a:solidFill>
                          <a:schemeClr val="bg1"/>
                        </a:solidFill>
                      </a:endParaRPr>
                    </a:p>
                    <a:p>
                      <a:pPr algn="ctr"/>
                      <a:r>
                        <a:rPr lang="en-GB" sz="1000" b="1" dirty="0" smtClean="0">
                          <a:solidFill>
                            <a:schemeClr val="bg1"/>
                          </a:solidFill>
                        </a:rPr>
                        <a:t>FUNDED</a:t>
                      </a:r>
                      <a:r>
                        <a:rPr lang="en-GB" sz="1000" b="1" baseline="0" dirty="0" smtClean="0">
                          <a:solidFill>
                            <a:schemeClr val="bg1"/>
                          </a:solidFill>
                        </a:rPr>
                        <a:t> BY</a:t>
                      </a:r>
                      <a:endParaRPr lang="en-GB" sz="1000" b="1" dirty="0">
                        <a:solidFill>
                          <a:schemeClr val="bg1"/>
                        </a:solidFill>
                      </a:endParaRPr>
                    </a:p>
                  </a:txBody>
                  <a:tcPr>
                    <a:solidFill>
                      <a:schemeClr val="tx1"/>
                    </a:solidFill>
                  </a:tcPr>
                </a:tc>
                <a:tc>
                  <a:txBody>
                    <a:bodyPr/>
                    <a:lstStyle/>
                    <a:p>
                      <a:pPr algn="ctr"/>
                      <a:endParaRPr lang="en-GB" sz="1000" b="1" dirty="0" smtClean="0">
                        <a:solidFill>
                          <a:schemeClr val="bg1"/>
                        </a:solidFill>
                      </a:endParaRPr>
                    </a:p>
                    <a:p>
                      <a:pPr algn="ctr"/>
                      <a:r>
                        <a:rPr lang="en-GB" sz="1000" b="1" dirty="0" smtClean="0">
                          <a:solidFill>
                            <a:schemeClr val="bg1"/>
                          </a:solidFill>
                        </a:rPr>
                        <a:t>AREA</a:t>
                      </a:r>
                      <a:r>
                        <a:rPr lang="en-GB" sz="1000" b="1" baseline="0" dirty="0" smtClean="0">
                          <a:solidFill>
                            <a:schemeClr val="bg1"/>
                          </a:solidFill>
                        </a:rPr>
                        <a:t> OF WORK</a:t>
                      </a:r>
                      <a:endParaRPr lang="en-GB" sz="1000" b="1" dirty="0" smtClean="0">
                        <a:solidFill>
                          <a:schemeClr val="bg1"/>
                        </a:solidFill>
                      </a:endParaRPr>
                    </a:p>
                  </a:txBody>
                  <a:tcPr>
                    <a:solidFill>
                      <a:schemeClr val="tx1"/>
                    </a:solidFill>
                  </a:tcPr>
                </a:tc>
              </a:tr>
              <a:tr h="989862">
                <a:tc>
                  <a:txBody>
                    <a:bodyPr/>
                    <a:lstStyle/>
                    <a:p>
                      <a:endParaRPr lang="en-GB" sz="1000" b="1" baseline="0" dirty="0" smtClean="0">
                        <a:solidFill>
                          <a:schemeClr val="bg1"/>
                        </a:solidFill>
                      </a:endParaRPr>
                    </a:p>
                    <a:p>
                      <a:r>
                        <a:rPr lang="en-GB" sz="1000" b="1" baseline="0" dirty="0" smtClean="0">
                          <a:solidFill>
                            <a:schemeClr val="bg1"/>
                          </a:solidFill>
                        </a:rPr>
                        <a:t>FINANCIAL CONDUCT AUTHORITY  (FCA).</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The FCA is an independent organisation with a remit to regulate the actions of providers of financial services</a:t>
                      </a:r>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aseline="0" dirty="0" smtClean="0"/>
                        <a:t>By membership fees charged to financial services providers</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Authorisation – permitting</a:t>
                      </a:r>
                      <a:r>
                        <a:rPr lang="en-GB" sz="1000" baseline="0" dirty="0" smtClean="0"/>
                        <a:t> financial service providers to trade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aseline="0" dirty="0" smtClean="0"/>
                        <a:t>Supervision – ensuring procedures &amp; practices are in the interest of the consumer</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aseline="0" dirty="0" smtClean="0"/>
                        <a:t>Enforcement – using powers to ensure standards are maintained</a:t>
                      </a:r>
                      <a:endParaRPr lang="en-GB" sz="1000" dirty="0" smtClean="0"/>
                    </a:p>
                  </a:txBody>
                  <a:tcPr/>
                </a:tc>
              </a:tr>
              <a:tr h="989862">
                <a:tc>
                  <a:txBody>
                    <a:bodyPr/>
                    <a:lstStyle/>
                    <a:p>
                      <a:endParaRPr lang="en-GB" sz="1000" b="1" dirty="0" smtClean="0">
                        <a:solidFill>
                          <a:schemeClr val="bg1"/>
                        </a:solidFill>
                      </a:endParaRPr>
                    </a:p>
                    <a:p>
                      <a:r>
                        <a:rPr lang="en-GB" sz="1000" b="1" dirty="0" smtClean="0">
                          <a:solidFill>
                            <a:schemeClr val="bg1"/>
                          </a:solidFill>
                        </a:rPr>
                        <a:t>FINANCIAL</a:t>
                      </a:r>
                      <a:r>
                        <a:rPr lang="en-GB" sz="1000" b="1" baseline="0" dirty="0" smtClean="0">
                          <a:solidFill>
                            <a:schemeClr val="bg1"/>
                          </a:solidFill>
                        </a:rPr>
                        <a:t> OMBUDSMEN SERVICE (FOS).</a:t>
                      </a:r>
                      <a:endParaRPr lang="en-GB" sz="1000" b="1" dirty="0" smtClean="0">
                        <a:solidFill>
                          <a:schemeClr val="bg1"/>
                        </a:solidFill>
                      </a:endParaRPr>
                    </a:p>
                  </a:txBody>
                  <a:tcPr>
                    <a:solidFill>
                      <a:schemeClr val="tx1"/>
                    </a:solidFill>
                  </a:tcPr>
                </a:tc>
                <a:tc>
                  <a:txBody>
                    <a:bodyPr/>
                    <a:lstStyle/>
                    <a:p>
                      <a:r>
                        <a:rPr lang="en-GB" sz="1000" dirty="0" smtClean="0"/>
                        <a:t>Appointed by the government to represent</a:t>
                      </a:r>
                      <a:r>
                        <a:rPr lang="en-GB" sz="1000" baseline="0" dirty="0" smtClean="0"/>
                        <a:t> the interests of the consumer in disputes with financial services providers. </a:t>
                      </a:r>
                      <a:endParaRPr lang="en-GB" sz="10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smtClean="0"/>
                        <a:t>Compulsory fees charged to</a:t>
                      </a:r>
                      <a:r>
                        <a:rPr lang="en-GB" sz="1000" baseline="0" dirty="0" smtClean="0"/>
                        <a:t> all regulated financial institutions plus additional fees when actions are taken against an institution. </a:t>
                      </a:r>
                      <a:endParaRPr lang="en-GB" sz="1000" dirty="0" smtClean="0"/>
                    </a:p>
                  </a:txBody>
                  <a:tcPr/>
                </a:tc>
                <a:tc>
                  <a:txBody>
                    <a:bodyPr/>
                    <a:lstStyle/>
                    <a:p>
                      <a:pPr marL="171450" indent="-171450">
                        <a:buFont typeface="Arial" panose="020B0604020202020204" pitchFamily="34" charset="0"/>
                        <a:buChar char="•"/>
                      </a:pPr>
                      <a:r>
                        <a:rPr lang="en-GB" sz="1000" dirty="0" smtClean="0"/>
                        <a:t>Involved in disputes only if they cannot be satisfactorily sorted between the consumer &amp; the financial institution</a:t>
                      </a:r>
                      <a:r>
                        <a:rPr lang="en-GB" sz="1000" baseline="0" dirty="0" smtClean="0"/>
                        <a:t> prior to involving the FOS.</a:t>
                      </a:r>
                      <a:endParaRPr lang="en-GB" sz="1000" dirty="0" smtClean="0"/>
                    </a:p>
                  </a:txBody>
                  <a:tcPr/>
                </a:tc>
              </a:tr>
              <a:tr h="973576">
                <a:tc>
                  <a:txBody>
                    <a:bodyPr/>
                    <a:lstStyle/>
                    <a:p>
                      <a:endParaRPr lang="en-GB" sz="1000" b="1" dirty="0" smtClean="0">
                        <a:solidFill>
                          <a:schemeClr val="bg1"/>
                        </a:solidFill>
                      </a:endParaRPr>
                    </a:p>
                    <a:p>
                      <a:r>
                        <a:rPr lang="en-GB" sz="1000" b="1" dirty="0" smtClean="0">
                          <a:solidFill>
                            <a:schemeClr val="bg1"/>
                          </a:solidFill>
                        </a:rPr>
                        <a:t>FINANCIAL</a:t>
                      </a:r>
                      <a:r>
                        <a:rPr lang="en-GB" sz="1000" b="1" baseline="0" dirty="0" smtClean="0">
                          <a:solidFill>
                            <a:schemeClr val="bg1"/>
                          </a:solidFill>
                        </a:rPr>
                        <a:t> SERVICES COMPENSATION SCHEME</a:t>
                      </a:r>
                      <a:endParaRPr lang="en-GB" sz="1000" b="1" dirty="0" smtClean="0">
                        <a:solidFill>
                          <a:schemeClr val="bg1"/>
                        </a:solidFill>
                      </a:endParaRPr>
                    </a:p>
                  </a:txBody>
                  <a:tcPr>
                    <a:solidFill>
                      <a:schemeClr val="tx1"/>
                    </a:solidFill>
                  </a:tcPr>
                </a:tc>
                <a:tc>
                  <a:txBody>
                    <a:bodyPr/>
                    <a:lstStyle/>
                    <a:p>
                      <a:r>
                        <a:rPr lang="en-GB" sz="1000" dirty="0" smtClean="0"/>
                        <a:t>Organisation that will pay compensation</a:t>
                      </a:r>
                      <a:r>
                        <a:rPr lang="en-GB" sz="1000" baseline="0" dirty="0" smtClean="0"/>
                        <a:t> to a consumer of the financial services if the service provider is unable to.</a:t>
                      </a:r>
                      <a:endParaRPr lang="en-GB" sz="1000" dirty="0" smtClean="0"/>
                    </a:p>
                  </a:txBody>
                  <a:tcPr/>
                </a:tc>
                <a:tc>
                  <a:txBody>
                    <a:bodyPr/>
                    <a:lstStyle/>
                    <a:p>
                      <a:pPr marL="0" indent="0">
                        <a:buFont typeface="Arial" panose="020B0604020202020204" pitchFamily="34" charset="0"/>
                        <a:buNone/>
                      </a:pPr>
                      <a:r>
                        <a:rPr lang="en-GB" sz="1000" dirty="0" smtClean="0"/>
                        <a:t>Government</a:t>
                      </a:r>
                      <a:r>
                        <a:rPr lang="en-GB" sz="1000" baseline="0" dirty="0" smtClean="0"/>
                        <a:t> funded</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Protects all savers in banks &amp; building societies</a:t>
                      </a:r>
                      <a:r>
                        <a:rPr lang="en-GB" sz="1000" baseline="0" dirty="0" smtClean="0"/>
                        <a:t> up to £5,000. i.e. if the financial institution goes bankrupt the savings will be refunded by the FSCS. </a:t>
                      </a:r>
                      <a:endParaRPr lang="en-GB" sz="1000" dirty="0" smtClean="0"/>
                    </a:p>
                    <a:p>
                      <a:pPr marL="171450" indent="-171450">
                        <a:buFont typeface="Arial" panose="020B0604020202020204" pitchFamily="34" charset="0"/>
                        <a:buChar char="•"/>
                      </a:pPr>
                      <a:endParaRPr lang="en-GB" sz="1000" dirty="0" smtClean="0"/>
                    </a:p>
                  </a:txBody>
                  <a:tcPr/>
                </a:tc>
              </a:tr>
              <a:tr h="989862">
                <a:tc>
                  <a:txBody>
                    <a:bodyPr/>
                    <a:lstStyle/>
                    <a:p>
                      <a:endParaRPr lang="en-GB" sz="1000" b="1" dirty="0" smtClean="0">
                        <a:solidFill>
                          <a:schemeClr val="bg1"/>
                        </a:solidFill>
                      </a:endParaRPr>
                    </a:p>
                    <a:p>
                      <a:r>
                        <a:rPr lang="en-GB" sz="1000" b="1" dirty="0" smtClean="0">
                          <a:solidFill>
                            <a:schemeClr val="bg1"/>
                          </a:solidFill>
                        </a:rPr>
                        <a:t>OFFICE</a:t>
                      </a:r>
                      <a:r>
                        <a:rPr lang="en-GB" sz="1000" b="1" baseline="0" dirty="0" smtClean="0">
                          <a:solidFill>
                            <a:schemeClr val="bg1"/>
                          </a:solidFill>
                        </a:rPr>
                        <a:t> OF FAIR TRADING (OFT)</a:t>
                      </a:r>
                      <a:endParaRPr lang="en-GB" sz="1000" b="1" dirty="0" smtClean="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Government organisation that was established to regulate all markets, including financial markets.</a:t>
                      </a:r>
                    </a:p>
                  </a:txBody>
                  <a:tcPr/>
                </a:tc>
                <a:tc>
                  <a:txBody>
                    <a:bodyPr/>
                    <a:lstStyle/>
                    <a:p>
                      <a:pPr marL="0" indent="0">
                        <a:buFont typeface="Arial" panose="020B0604020202020204" pitchFamily="34" charset="0"/>
                        <a:buNone/>
                      </a:pPr>
                      <a:r>
                        <a:rPr lang="en-GB" sz="1000" dirty="0" smtClean="0"/>
                        <a:t>Government</a:t>
                      </a:r>
                      <a:r>
                        <a:rPr lang="en-GB" sz="1000" baseline="0" dirty="0" smtClean="0"/>
                        <a:t> funded</a:t>
                      </a:r>
                      <a:endParaRPr lang="en-GB" sz="1000" dirty="0" smtClean="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The OFT’s aim was to encourage fair practices &amp; healthy competition between financial institutions.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smtClean="0"/>
                        <a:t>Since 2014</a:t>
                      </a:r>
                      <a:r>
                        <a:rPr lang="en-GB" sz="1000" baseline="0" dirty="0" smtClean="0"/>
                        <a:t> responsibility for financial institutions has been passed to the FCA. </a:t>
                      </a:r>
                      <a:endParaRPr lang="en-GB" sz="1000" dirty="0" smtClean="0"/>
                    </a:p>
                    <a:p>
                      <a:pPr marL="0" indent="0">
                        <a:buFont typeface="Arial" panose="020B0604020202020204" pitchFamily="34" charset="0"/>
                        <a:buNone/>
                      </a:pPr>
                      <a:endParaRPr lang="en-GB" sz="1000" dirty="0" smtClean="0"/>
                    </a:p>
                  </a:txBody>
                  <a:tcPr/>
                </a:tc>
              </a:tr>
              <a:tr h="879065">
                <a:tc>
                  <a:txBody>
                    <a:bodyPr/>
                    <a:lstStyle/>
                    <a:p>
                      <a:r>
                        <a:rPr lang="en-GB" sz="1000" b="1" dirty="0" smtClean="0">
                          <a:solidFill>
                            <a:schemeClr val="bg1"/>
                          </a:solidFill>
                        </a:rPr>
                        <a:t>LEGISLATION (LAWS)</a:t>
                      </a:r>
                      <a:r>
                        <a:rPr lang="en-GB" sz="1000" b="1" baseline="0" dirty="0" smtClean="0">
                          <a:solidFill>
                            <a:schemeClr val="bg1"/>
                          </a:solidFill>
                        </a:rPr>
                        <a:t>: CONSUMER CREDIT</a:t>
                      </a:r>
                      <a:endParaRPr lang="en-GB" sz="1000" b="1" dirty="0" smtClean="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Laws passed by the UK government</a:t>
                      </a:r>
                      <a:r>
                        <a:rPr lang="en-GB" sz="1000" baseline="0" dirty="0" smtClean="0"/>
                        <a:t> to enforce the regulation of any firm offering credit to consumers. </a:t>
                      </a:r>
                      <a:endParaRPr lang="en-GB" sz="1000" dirty="0" smtClean="0"/>
                    </a:p>
                  </a:txBody>
                  <a:tcPr/>
                </a:tc>
                <a:tc>
                  <a:txBody>
                    <a:bodyPr/>
                    <a:lstStyle/>
                    <a:p>
                      <a:pPr marL="0" indent="0">
                        <a:buFont typeface="Arial" panose="020B0604020202020204" pitchFamily="34" charset="0"/>
                        <a:buNone/>
                      </a:pPr>
                      <a:endParaRPr lang="en-GB" sz="1000" dirty="0" smtClean="0"/>
                    </a:p>
                  </a:txBody>
                  <a:tcPr/>
                </a:tc>
                <a:tc>
                  <a:txBody>
                    <a:bodyPr/>
                    <a:lstStyle/>
                    <a:p>
                      <a:pPr marL="171450" indent="-171450">
                        <a:buFont typeface="Arial" panose="020B0604020202020204" pitchFamily="34" charset="0"/>
                        <a:buChar char="•"/>
                      </a:pPr>
                      <a:r>
                        <a:rPr lang="en-GB" sz="1000" dirty="0" smtClean="0"/>
                        <a:t>Any firm offering credit e.g. leasing,</a:t>
                      </a:r>
                      <a:r>
                        <a:rPr lang="en-GB" sz="1000" baseline="0" dirty="0" smtClean="0"/>
                        <a:t> hire purchase agreements or credit cards, must be registered with the FCA.  </a:t>
                      </a:r>
                      <a:endParaRPr lang="en-GB" sz="1000" dirty="0" smtClean="0"/>
                    </a:p>
                  </a:txBody>
                  <a:tcPr/>
                </a:tc>
              </a:tr>
            </a:tbl>
          </a:graphicData>
        </a:graphic>
      </p:graphicFrame>
    </p:spTree>
    <p:extLst>
      <p:ext uri="{BB962C8B-B14F-4D97-AF65-F5344CB8AC3E}">
        <p14:creationId xmlns:p14="http://schemas.microsoft.com/office/powerpoint/2010/main" val="1478280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427563764"/>
              </p:ext>
            </p:extLst>
          </p:nvPr>
        </p:nvGraphicFramePr>
        <p:xfrm>
          <a:off x="88132" y="88134"/>
          <a:ext cx="11964321" cy="6621137"/>
        </p:xfrm>
        <a:graphic>
          <a:graphicData uri="http://schemas.openxmlformats.org/drawingml/2006/table">
            <a:tbl>
              <a:tblPr firstRow="1" bandRow="1">
                <a:tableStyleId>{5C22544A-7EE6-4342-B048-85BDC9FD1C3A}</a:tableStyleId>
              </a:tblPr>
              <a:tblGrid>
                <a:gridCol w="1618854"/>
                <a:gridCol w="3920654"/>
                <a:gridCol w="3254630"/>
                <a:gridCol w="3170183"/>
              </a:tblGrid>
              <a:tr h="322761">
                <a:tc gridSpan="4">
                  <a:txBody>
                    <a:bodyPr/>
                    <a:lstStyle/>
                    <a:p>
                      <a:pPr algn="ctr"/>
                      <a:r>
                        <a:rPr lang="en-GB" sz="1200" b="1" dirty="0" smtClean="0">
                          <a:solidFill>
                            <a:schemeClr val="bg1"/>
                          </a:solidFill>
                        </a:rPr>
                        <a:t>INFORMATION GUIDANCE</a:t>
                      </a:r>
                      <a:r>
                        <a:rPr lang="en-GB" sz="1200" b="1" baseline="0" dirty="0" smtClean="0">
                          <a:solidFill>
                            <a:schemeClr val="bg1"/>
                          </a:solidFill>
                        </a:rPr>
                        <a:t> &amp; ADVICE</a:t>
                      </a:r>
                      <a:endParaRPr lang="en-GB" sz="1200" b="1" dirty="0">
                        <a:solidFill>
                          <a:schemeClr val="bg1"/>
                        </a:solidFill>
                      </a:endParaRPr>
                    </a:p>
                  </a:txBody>
                  <a:tcPr>
                    <a:solidFill>
                      <a:schemeClr val="tx1"/>
                    </a:solidFill>
                  </a:tcPr>
                </a:tc>
                <a:tc hMerge="1">
                  <a:txBody>
                    <a:bodyPr/>
                    <a:lstStyle/>
                    <a:p>
                      <a:pPr algn="ctr"/>
                      <a:endParaRPr lang="en-GB" sz="1000" b="1" dirty="0">
                        <a:solidFill>
                          <a:schemeClr val="bg1"/>
                        </a:solidFill>
                      </a:endParaRPr>
                    </a:p>
                  </a:txBody>
                  <a:tcPr>
                    <a:solidFill>
                      <a:schemeClr val="tx1"/>
                    </a:solidFill>
                  </a:tcPr>
                </a:tc>
                <a:tc hMerge="1">
                  <a:txBody>
                    <a:bodyPr/>
                    <a:lstStyle/>
                    <a:p>
                      <a:endParaRPr lang="en-GB"/>
                    </a:p>
                  </a:txBody>
                  <a:tcPr/>
                </a:tc>
                <a:tc hMerge="1">
                  <a:txBody>
                    <a:bodyPr/>
                    <a:lstStyle/>
                    <a:p>
                      <a:endParaRPr lang="en-GB"/>
                    </a:p>
                  </a:txBody>
                  <a:tcPr/>
                </a:tc>
              </a:tr>
              <a:tr h="286899">
                <a:tc>
                  <a:txBody>
                    <a:bodyPr/>
                    <a:lstStyle/>
                    <a:p>
                      <a:pPr algn="l"/>
                      <a:r>
                        <a:rPr lang="en-GB" sz="1000" b="1" dirty="0" smtClean="0">
                          <a:solidFill>
                            <a:schemeClr val="bg1"/>
                          </a:solidFill>
                        </a:rPr>
                        <a:t>METHOD</a:t>
                      </a:r>
                      <a:endParaRPr lang="en-GB" sz="1000" b="1" dirty="0">
                        <a:solidFill>
                          <a:schemeClr val="bg1"/>
                        </a:solidFill>
                      </a:endParaRPr>
                    </a:p>
                  </a:txBody>
                  <a:tcPr>
                    <a:solidFill>
                      <a:schemeClr val="tx1"/>
                    </a:solidFill>
                  </a:tcPr>
                </a:tc>
                <a:tc>
                  <a:txBody>
                    <a:bodyPr/>
                    <a:lstStyle/>
                    <a:p>
                      <a:pPr algn="ctr"/>
                      <a:r>
                        <a:rPr lang="en-GB" sz="1000" b="1" dirty="0" smtClean="0">
                          <a:solidFill>
                            <a:schemeClr val="bg1"/>
                          </a:solidFill>
                        </a:rPr>
                        <a:t>DEFINITION</a:t>
                      </a:r>
                      <a:endParaRPr lang="en-GB" sz="1000" b="1" dirty="0">
                        <a:solidFill>
                          <a:schemeClr val="bg1"/>
                        </a:solidFill>
                      </a:endParaRPr>
                    </a:p>
                  </a:txBody>
                  <a:tcPr>
                    <a:solidFill>
                      <a:schemeClr val="tx1"/>
                    </a:solidFill>
                  </a:tcPr>
                </a:tc>
                <a:tc>
                  <a:txBody>
                    <a:bodyPr/>
                    <a:lstStyle/>
                    <a:p>
                      <a:pPr algn="ctr"/>
                      <a:r>
                        <a:rPr lang="en-GB" sz="1000" b="1" dirty="0" smtClean="0">
                          <a:solidFill>
                            <a:schemeClr val="bg1"/>
                          </a:solidFill>
                        </a:rPr>
                        <a:t>ADVANTAGES</a:t>
                      </a:r>
                      <a:endParaRPr lang="en-GB" sz="1000" b="1" dirty="0">
                        <a:solidFill>
                          <a:schemeClr val="bg1"/>
                        </a:solidFill>
                      </a:endParaRPr>
                    </a:p>
                  </a:txBody>
                  <a:tcPr>
                    <a:solidFill>
                      <a:schemeClr val="tx1"/>
                    </a:solidFill>
                  </a:tcPr>
                </a:tc>
                <a:tc>
                  <a:txBody>
                    <a:bodyPr/>
                    <a:lstStyle/>
                    <a:p>
                      <a:pPr algn="ctr"/>
                      <a:r>
                        <a:rPr lang="en-GB" sz="1000" b="1" dirty="0" smtClean="0">
                          <a:solidFill>
                            <a:schemeClr val="bg1"/>
                          </a:solidFill>
                        </a:rPr>
                        <a:t>DISADVANTAGES</a:t>
                      </a:r>
                      <a:endParaRPr lang="en-GB" sz="1000" b="1" dirty="0">
                        <a:solidFill>
                          <a:schemeClr val="bg1"/>
                        </a:solidFill>
                      </a:endParaRPr>
                    </a:p>
                  </a:txBody>
                  <a:tcPr>
                    <a:solidFill>
                      <a:schemeClr val="tx1"/>
                    </a:solidFill>
                  </a:tcPr>
                </a:tc>
              </a:tr>
              <a:tr h="1004145">
                <a:tc>
                  <a:txBody>
                    <a:bodyPr/>
                    <a:lstStyle/>
                    <a:p>
                      <a:endParaRPr lang="en-GB" sz="1000" b="1" dirty="0" smtClean="0">
                        <a:solidFill>
                          <a:schemeClr val="bg1"/>
                        </a:solidFill>
                      </a:endParaRPr>
                    </a:p>
                    <a:p>
                      <a:r>
                        <a:rPr lang="en-GB" sz="1000" b="1" dirty="0" smtClean="0">
                          <a:solidFill>
                            <a:schemeClr val="bg1"/>
                          </a:solidFill>
                        </a:rPr>
                        <a:t>CITIZENS ADVICE</a:t>
                      </a:r>
                    </a:p>
                    <a:p>
                      <a:endParaRPr lang="en-GB" sz="1000" b="1" dirty="0" smtClean="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50" dirty="0" smtClean="0"/>
                        <a:t>Organisation run by charities that offers advice on a</a:t>
                      </a:r>
                      <a:r>
                        <a:rPr lang="en-GB" sz="1150" baseline="0" dirty="0" smtClean="0"/>
                        <a:t> wide range of issues both financial &amp; non financial.</a:t>
                      </a:r>
                    </a:p>
                    <a:p>
                      <a:pPr marL="0" marR="0" indent="0" algn="l" defTabSz="914400" rtl="0" eaLnBrk="1" fontAlgn="auto" latinLnBrk="0" hangingPunct="1">
                        <a:lnSpc>
                          <a:spcPct val="100000"/>
                        </a:lnSpc>
                        <a:spcBef>
                          <a:spcPts val="0"/>
                        </a:spcBef>
                        <a:spcAft>
                          <a:spcPts val="0"/>
                        </a:spcAft>
                        <a:buClrTx/>
                        <a:buSzTx/>
                        <a:buFontTx/>
                        <a:buNone/>
                        <a:tabLst/>
                        <a:defRPr/>
                      </a:pPr>
                      <a:r>
                        <a:rPr lang="en-GB" sz="1150" baseline="0" dirty="0" smtClean="0"/>
                        <a:t>Advice offered at physical centres as well as online &amp; via email. </a:t>
                      </a:r>
                    </a:p>
                    <a:p>
                      <a:pPr marL="0" marR="0" indent="0" algn="l" defTabSz="914400" rtl="0" eaLnBrk="1" fontAlgn="auto" latinLnBrk="0" hangingPunct="1">
                        <a:lnSpc>
                          <a:spcPct val="100000"/>
                        </a:lnSpc>
                        <a:spcBef>
                          <a:spcPts val="0"/>
                        </a:spcBef>
                        <a:spcAft>
                          <a:spcPts val="0"/>
                        </a:spcAft>
                        <a:buClrTx/>
                        <a:buSzTx/>
                        <a:buFontTx/>
                        <a:buNone/>
                        <a:tabLst/>
                        <a:defRPr/>
                      </a:pPr>
                      <a:r>
                        <a:rPr lang="en-GB" sz="1150" baseline="0" dirty="0" smtClean="0"/>
                        <a:t>Advice covers debt, benefits, banking, pensions &amp; insurance. </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50" baseline="0" dirty="0" smtClean="0"/>
                        <a:t>Free service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50" baseline="0" dirty="0" smtClean="0"/>
                        <a:t>Offers face to face as well as online &amp; telephone advice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50" baseline="0" dirty="0" smtClean="0"/>
                        <a:t>Wide range of areas covered.</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50" dirty="0" smtClean="0"/>
                        <a:t>Trained volunteers</a:t>
                      </a:r>
                      <a:r>
                        <a:rPr lang="en-GB" sz="1150" baseline="0" dirty="0" smtClean="0"/>
                        <a:t> are not necessarily professionals in financial issues &amp; therefore knowledge may be limited. </a:t>
                      </a:r>
                      <a:endParaRPr lang="en-GB" sz="1150" dirty="0" smtClean="0"/>
                    </a:p>
                  </a:txBody>
                  <a:tcPr/>
                </a:tc>
              </a:tr>
              <a:tr h="824834">
                <a:tc>
                  <a:txBody>
                    <a:bodyPr/>
                    <a:lstStyle/>
                    <a:p>
                      <a:r>
                        <a:rPr lang="en-GB" sz="1000" b="1" dirty="0" smtClean="0">
                          <a:solidFill>
                            <a:schemeClr val="bg1"/>
                          </a:solidFill>
                        </a:rPr>
                        <a:t>INDEPENDENT FINANCIAL ADVISOR  (IFAs)</a:t>
                      </a:r>
                    </a:p>
                  </a:txBody>
                  <a:tcPr>
                    <a:solidFill>
                      <a:schemeClr val="tx1"/>
                    </a:solidFill>
                  </a:tcPr>
                </a:tc>
                <a:tc>
                  <a:txBody>
                    <a:bodyPr/>
                    <a:lstStyle/>
                    <a:p>
                      <a:r>
                        <a:rPr lang="en-GB" sz="1150" dirty="0" smtClean="0"/>
                        <a:t>IFAs</a:t>
                      </a:r>
                      <a:r>
                        <a:rPr lang="en-GB" sz="1150" baseline="0" dirty="0" smtClean="0"/>
                        <a:t> are professionals who offer independent advice to their clients on financial matters including savings, investments, mortgages &amp; pensions. </a:t>
                      </a:r>
                      <a:endParaRPr lang="en-GB" sz="1150" dirty="0" smtClean="0"/>
                    </a:p>
                  </a:txBody>
                  <a:tcPr/>
                </a:tc>
                <a:tc>
                  <a:txBody>
                    <a:bodyPr/>
                    <a:lstStyle/>
                    <a:p>
                      <a:pPr marL="171450" indent="-171450">
                        <a:buFont typeface="Arial" panose="020B0604020202020204" pitchFamily="34" charset="0"/>
                        <a:buChar char="•"/>
                      </a:pPr>
                      <a:r>
                        <a:rPr lang="en-GB" sz="1150" dirty="0" smtClean="0"/>
                        <a:t>Advice is offered by professionals</a:t>
                      </a:r>
                      <a:r>
                        <a:rPr lang="en-GB" sz="1150" baseline="0" dirty="0" smtClean="0"/>
                        <a:t> in the field </a:t>
                      </a:r>
                    </a:p>
                    <a:p>
                      <a:pPr marL="171450" indent="-171450">
                        <a:buFont typeface="Arial" panose="020B0604020202020204" pitchFamily="34" charset="0"/>
                        <a:buChar char="•"/>
                      </a:pPr>
                      <a:r>
                        <a:rPr lang="en-GB" sz="1150" baseline="0" dirty="0" smtClean="0"/>
                        <a:t>Services offered are regulated by the FCA &amp; FOS</a:t>
                      </a:r>
                    </a:p>
                    <a:p>
                      <a:pPr marL="171450" indent="-171450">
                        <a:buFont typeface="Arial" panose="020B0604020202020204" pitchFamily="34" charset="0"/>
                        <a:buChar char="•"/>
                      </a:pPr>
                      <a:r>
                        <a:rPr lang="en-GB" sz="1150" baseline="0" dirty="0" smtClean="0"/>
                        <a:t>Advisers will take time to understand an individual’s full financial situation.</a:t>
                      </a:r>
                      <a:endParaRPr lang="en-GB" sz="1150" dirty="0" smtClean="0"/>
                    </a:p>
                  </a:txBody>
                  <a:tcPr/>
                </a:tc>
                <a:tc>
                  <a:txBody>
                    <a:bodyPr/>
                    <a:lstStyle/>
                    <a:p>
                      <a:pPr marL="171450" indent="-171450">
                        <a:buFont typeface="Arial" panose="020B0604020202020204" pitchFamily="34" charset="0"/>
                        <a:buChar char="•"/>
                      </a:pPr>
                      <a:r>
                        <a:rPr lang="en-GB" sz="1150" dirty="0" smtClean="0"/>
                        <a:t>Services will be charged for</a:t>
                      </a:r>
                    </a:p>
                    <a:p>
                      <a:pPr marL="171450" indent="-171450">
                        <a:buFont typeface="Arial" panose="020B0604020202020204" pitchFamily="34" charset="0"/>
                        <a:buChar char="•"/>
                      </a:pPr>
                      <a:r>
                        <a:rPr lang="en-GB" sz="1150" dirty="0" smtClean="0"/>
                        <a:t>Advice offered is not guaranteed to be 100%  up to date or unbiased.</a:t>
                      </a:r>
                    </a:p>
                  </a:txBody>
                  <a:tcPr/>
                </a:tc>
              </a:tr>
              <a:tr h="1004145">
                <a:tc>
                  <a:txBody>
                    <a:bodyPr/>
                    <a:lstStyle/>
                    <a:p>
                      <a:endParaRPr lang="en-GB" sz="1000" b="1" dirty="0" smtClean="0">
                        <a:solidFill>
                          <a:schemeClr val="bg1"/>
                        </a:solidFill>
                      </a:endParaRPr>
                    </a:p>
                    <a:p>
                      <a:r>
                        <a:rPr lang="en-GB" sz="1000" b="1" dirty="0" smtClean="0">
                          <a:solidFill>
                            <a:schemeClr val="bg1"/>
                          </a:solidFill>
                        </a:rPr>
                        <a:t>PRICE COMPARISON WEBSITES</a:t>
                      </a:r>
                      <a:r>
                        <a:rPr lang="en-GB" sz="1000" b="1" baseline="0" dirty="0" smtClean="0">
                          <a:solidFill>
                            <a:schemeClr val="bg1"/>
                          </a:solidFill>
                        </a:rPr>
                        <a:t> </a:t>
                      </a:r>
                      <a:endParaRPr lang="en-GB" sz="1000" b="1" dirty="0" smtClean="0">
                        <a:solidFill>
                          <a:schemeClr val="bg1"/>
                        </a:solidFill>
                      </a:endParaRPr>
                    </a:p>
                    <a:p>
                      <a:endParaRPr lang="en-GB" sz="1000" b="1" dirty="0" smtClean="0">
                        <a:solidFill>
                          <a:schemeClr val="bg1"/>
                        </a:solidFill>
                      </a:endParaRPr>
                    </a:p>
                  </a:txBody>
                  <a:tcPr>
                    <a:solidFill>
                      <a:schemeClr val="tx1"/>
                    </a:solidFill>
                  </a:tcPr>
                </a:tc>
                <a:tc>
                  <a:txBody>
                    <a:bodyPr/>
                    <a:lstStyle/>
                    <a:p>
                      <a:r>
                        <a:rPr lang="en-GB" sz="1150" dirty="0" smtClean="0"/>
                        <a:t>These websites collate prices for similar goods &amp; services within</a:t>
                      </a:r>
                      <a:r>
                        <a:rPr lang="en-GB" sz="1150" baseline="0" dirty="0" smtClean="0"/>
                        <a:t> an industry allowing consumers to make comparisons easily &amp; find the best deals. </a:t>
                      </a:r>
                      <a:endParaRPr lang="en-GB" sz="1150" dirty="0" smtClean="0"/>
                    </a:p>
                  </a:txBody>
                  <a:tcPr/>
                </a:tc>
                <a:tc>
                  <a:txBody>
                    <a:bodyPr/>
                    <a:lstStyle/>
                    <a:p>
                      <a:pPr marL="171450" indent="-171450">
                        <a:buFont typeface="Arial" panose="020B0604020202020204" pitchFamily="34" charset="0"/>
                        <a:buChar char="•"/>
                      </a:pPr>
                      <a:r>
                        <a:rPr lang="en-GB" sz="1150" dirty="0" smtClean="0"/>
                        <a:t>Easy to access 24/7</a:t>
                      </a:r>
                    </a:p>
                    <a:p>
                      <a:pPr marL="171450" indent="-171450">
                        <a:buFont typeface="Arial" panose="020B0604020202020204" pitchFamily="34" charset="0"/>
                        <a:buChar char="•"/>
                      </a:pPr>
                      <a:r>
                        <a:rPr lang="en-GB" sz="1150" dirty="0" smtClean="0"/>
                        <a:t>Free service</a:t>
                      </a:r>
                    </a:p>
                  </a:txBody>
                  <a:tcPr/>
                </a:tc>
                <a:tc>
                  <a:txBody>
                    <a:bodyPr/>
                    <a:lstStyle/>
                    <a:p>
                      <a:pPr marL="171450" indent="-171450">
                        <a:buFont typeface="Arial" panose="020B0604020202020204" pitchFamily="34" charset="0"/>
                        <a:buChar char="•"/>
                      </a:pPr>
                      <a:r>
                        <a:rPr lang="en-GB" sz="1150" baseline="0" dirty="0" smtClean="0"/>
                        <a:t>Not guaranteed to be 100%  up to date, accurate or unbiased</a:t>
                      </a:r>
                    </a:p>
                    <a:p>
                      <a:pPr marL="171450" indent="-171450">
                        <a:buFont typeface="Arial" panose="020B0604020202020204" pitchFamily="34" charset="0"/>
                        <a:buChar char="•"/>
                      </a:pPr>
                      <a:r>
                        <a:rPr lang="en-GB" sz="1150" baseline="0" dirty="0" smtClean="0"/>
                        <a:t>Do not always cover all of the available options</a:t>
                      </a:r>
                    </a:p>
                    <a:p>
                      <a:pPr marL="171450" indent="-171450">
                        <a:buFont typeface="Arial" panose="020B0604020202020204" pitchFamily="34" charset="0"/>
                        <a:buChar char="•"/>
                      </a:pPr>
                      <a:r>
                        <a:rPr lang="en-GB" sz="1150" baseline="0" dirty="0" smtClean="0"/>
                        <a:t>Potential for bias. </a:t>
                      </a:r>
                    </a:p>
                  </a:txBody>
                  <a:tcPr/>
                </a:tc>
              </a:tr>
              <a:tr h="1004145">
                <a:tc>
                  <a:txBody>
                    <a:bodyPr/>
                    <a:lstStyle/>
                    <a:p>
                      <a:endParaRPr lang="en-GB" sz="1000" b="1" dirty="0" smtClean="0">
                        <a:solidFill>
                          <a:schemeClr val="bg1"/>
                        </a:solidFill>
                      </a:endParaRPr>
                    </a:p>
                    <a:p>
                      <a:r>
                        <a:rPr lang="en-GB" sz="1000" b="1" dirty="0" smtClean="0">
                          <a:solidFill>
                            <a:schemeClr val="bg1"/>
                          </a:solidFill>
                        </a:rPr>
                        <a:t>MONEY ADVICE SERVICE</a:t>
                      </a:r>
                    </a:p>
                    <a:p>
                      <a:endParaRPr lang="en-GB" sz="1000" b="1" dirty="0" smtClean="0">
                        <a:solidFill>
                          <a:schemeClr val="bg1"/>
                        </a:solidFill>
                      </a:endParaRPr>
                    </a:p>
                    <a:p>
                      <a:endParaRPr lang="en-GB" sz="1000" b="1" dirty="0" smtClean="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50" dirty="0" smtClean="0"/>
                        <a:t>This is a government organisation set up to offer free &amp;</a:t>
                      </a:r>
                      <a:r>
                        <a:rPr lang="en-GB" sz="1150" baseline="0" dirty="0" smtClean="0"/>
                        <a:t> impartial financial advice in the UK.</a:t>
                      </a:r>
                      <a:endParaRPr lang="en-GB" sz="1150" dirty="0" smtClean="0"/>
                    </a:p>
                  </a:txBody>
                  <a:tcPr/>
                </a:tc>
                <a:tc>
                  <a:txBody>
                    <a:bodyPr/>
                    <a:lstStyle/>
                    <a:p>
                      <a:pPr marL="171450" indent="-171450">
                        <a:buFont typeface="Arial" panose="020B0604020202020204" pitchFamily="34" charset="0"/>
                        <a:buChar char="•"/>
                      </a:pPr>
                      <a:r>
                        <a:rPr lang="en-GB" sz="1150" dirty="0" smtClean="0"/>
                        <a:t>Government-funded</a:t>
                      </a:r>
                      <a:r>
                        <a:rPr lang="en-GB" sz="1150" baseline="0" dirty="0" smtClean="0"/>
                        <a:t> therefore advice is free &amp; impartial</a:t>
                      </a:r>
                    </a:p>
                    <a:p>
                      <a:pPr marL="171450" indent="-171450">
                        <a:buFont typeface="Arial" panose="020B0604020202020204" pitchFamily="34" charset="0"/>
                        <a:buChar char="•"/>
                      </a:pPr>
                      <a:r>
                        <a:rPr lang="en-GB" sz="1150" baseline="0" dirty="0" smtClean="0"/>
                        <a:t>Covers a wide range of financial matters.</a:t>
                      </a:r>
                      <a:endParaRPr lang="en-GB" sz="1150" dirty="0" smtClean="0"/>
                    </a:p>
                  </a:txBody>
                  <a:tcPr/>
                </a:tc>
                <a:tc>
                  <a:txBody>
                    <a:bodyPr/>
                    <a:lstStyle/>
                    <a:p>
                      <a:pPr marL="171450" indent="-171450">
                        <a:buFont typeface="Arial" panose="020B0604020202020204" pitchFamily="34" charset="0"/>
                        <a:buChar char="•"/>
                      </a:pPr>
                      <a:r>
                        <a:rPr lang="en-GB" sz="1150" dirty="0" smtClean="0"/>
                        <a:t>Advice is only available online or over the telephone – no physical presence</a:t>
                      </a:r>
                    </a:p>
                    <a:p>
                      <a:pPr marL="171450" indent="-171450">
                        <a:buFont typeface="Arial" panose="020B0604020202020204" pitchFamily="34" charset="0"/>
                        <a:buChar char="•"/>
                      </a:pPr>
                      <a:r>
                        <a:rPr lang="en-GB" sz="1150" dirty="0" smtClean="0"/>
                        <a:t>Can take time to find &amp; understand the exact advice that is being searched for</a:t>
                      </a:r>
                    </a:p>
                    <a:p>
                      <a:pPr marL="171450" indent="-171450">
                        <a:buFont typeface="Arial" panose="020B0604020202020204" pitchFamily="34" charset="0"/>
                        <a:buChar char="•"/>
                      </a:pPr>
                      <a:r>
                        <a:rPr lang="en-GB" sz="1150" dirty="0" smtClean="0"/>
                        <a:t>Advice can be generic</a:t>
                      </a:r>
                      <a:r>
                        <a:rPr lang="en-GB" sz="1150" baseline="0" dirty="0" smtClean="0"/>
                        <a:t> rather than personal.</a:t>
                      </a:r>
                      <a:endParaRPr lang="en-GB" sz="1150" dirty="0" smtClean="0"/>
                    </a:p>
                  </a:txBody>
                  <a:tcPr/>
                </a:tc>
              </a:tr>
              <a:tr h="990751">
                <a:tc>
                  <a:txBody>
                    <a:bodyPr/>
                    <a:lstStyle/>
                    <a:p>
                      <a:endParaRPr lang="en-GB" sz="1000" b="1" dirty="0" smtClean="0">
                        <a:solidFill>
                          <a:schemeClr val="bg1"/>
                        </a:solidFill>
                      </a:endParaRPr>
                    </a:p>
                    <a:p>
                      <a:r>
                        <a:rPr lang="en-GB" sz="1000" b="1" dirty="0" smtClean="0">
                          <a:solidFill>
                            <a:schemeClr val="bg1"/>
                          </a:solidFill>
                        </a:rPr>
                        <a:t>DEBT COUNSELLORS</a:t>
                      </a: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50" dirty="0" smtClean="0"/>
                        <a:t>A professional</a:t>
                      </a:r>
                      <a:r>
                        <a:rPr lang="en-GB" sz="1150" baseline="0" dirty="0" smtClean="0"/>
                        <a:t> who offers independent advice on how best to manage debt.</a:t>
                      </a:r>
                      <a:endParaRPr lang="en-GB" sz="1150" dirty="0" smtClean="0"/>
                    </a:p>
                  </a:txBody>
                  <a:tcPr/>
                </a:tc>
                <a:tc>
                  <a:txBody>
                    <a:bodyPr/>
                    <a:lstStyle/>
                    <a:p>
                      <a:pPr marL="171450" indent="-171450">
                        <a:buFont typeface="Arial" panose="020B0604020202020204" pitchFamily="34" charset="0"/>
                        <a:buChar char="•"/>
                      </a:pPr>
                      <a:r>
                        <a:rPr lang="en-GB" sz="1150" dirty="0" smtClean="0"/>
                        <a:t>Advice is offered by a professional who specialises in debt management </a:t>
                      </a:r>
                    </a:p>
                    <a:p>
                      <a:pPr marL="171450" indent="-171450">
                        <a:buFont typeface="Arial" panose="020B0604020202020204" pitchFamily="34" charset="0"/>
                        <a:buChar char="•"/>
                      </a:pPr>
                      <a:r>
                        <a:rPr lang="en-GB" sz="1150" dirty="0" smtClean="0"/>
                        <a:t>Services offered are regulated by the FCA &amp; FOS.</a:t>
                      </a:r>
                    </a:p>
                  </a:txBody>
                  <a:tcPr/>
                </a:tc>
                <a:tc>
                  <a:txBody>
                    <a:bodyPr/>
                    <a:lstStyle/>
                    <a:p>
                      <a:pPr marL="171450" indent="-171450">
                        <a:buFont typeface="Arial" panose="020B0604020202020204" pitchFamily="34" charset="0"/>
                        <a:buChar char="•"/>
                      </a:pPr>
                      <a:r>
                        <a:rPr lang="en-GB" sz="1150" dirty="0" smtClean="0"/>
                        <a:t>Services will be charged for</a:t>
                      </a:r>
                    </a:p>
                    <a:p>
                      <a:pPr marL="171450" indent="-171450">
                        <a:buFont typeface="Arial" panose="020B0604020202020204" pitchFamily="34" charset="0"/>
                        <a:buChar char="•"/>
                      </a:pPr>
                      <a:r>
                        <a:rPr lang="en-GB" sz="1150" dirty="0" smtClean="0"/>
                        <a:t>Advice will focus just</a:t>
                      </a:r>
                      <a:r>
                        <a:rPr lang="en-GB" sz="1150" baseline="0" dirty="0" smtClean="0"/>
                        <a:t> on debt management rather than the whole package of financial concerns.</a:t>
                      </a:r>
                      <a:endParaRPr lang="en-GB" sz="1150" dirty="0" smtClean="0"/>
                    </a:p>
                  </a:txBody>
                  <a:tcPr/>
                </a:tc>
              </a:tr>
              <a:tr h="1183457">
                <a:tc>
                  <a:txBody>
                    <a:bodyPr/>
                    <a:lstStyle/>
                    <a:p>
                      <a:endParaRPr lang="en-GB" sz="1000" b="1" dirty="0" smtClean="0">
                        <a:solidFill>
                          <a:schemeClr val="bg1"/>
                        </a:solidFill>
                      </a:endParaRPr>
                    </a:p>
                    <a:p>
                      <a:r>
                        <a:rPr lang="en-GB" sz="1000" b="1" dirty="0" smtClean="0">
                          <a:solidFill>
                            <a:schemeClr val="bg1"/>
                          </a:solidFill>
                        </a:rPr>
                        <a:t>INDIVIDUAL VOLUNTARY ARRANGEMENTS (IVAs)</a:t>
                      </a: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50" dirty="0" smtClean="0"/>
                        <a:t>A</a:t>
                      </a:r>
                      <a:r>
                        <a:rPr lang="en-GB" sz="1150" baseline="0" dirty="0" smtClean="0"/>
                        <a:t> government organisation that allows an individual to declare themselves bankrupt while agreeing to pay all or part of the money they owe to creditors  through an insolvency practitioner.  Regular payments are made to the insolvency practitioner who then spreads this across the creditors deciding how much to pay each one. </a:t>
                      </a:r>
                      <a:endParaRPr lang="en-GB" sz="1150" dirty="0" smtClean="0"/>
                    </a:p>
                  </a:txBody>
                  <a:tcPr/>
                </a:tc>
                <a:tc>
                  <a:txBody>
                    <a:bodyPr/>
                    <a:lstStyle/>
                    <a:p>
                      <a:pPr marL="171450" indent="-171450">
                        <a:buFont typeface="Arial" panose="020B0604020202020204" pitchFamily="34" charset="0"/>
                        <a:buChar char="•"/>
                      </a:pPr>
                      <a:r>
                        <a:rPr lang="en-GB" sz="1150" dirty="0" smtClean="0"/>
                        <a:t>Helps manage debt repayment with regular payment</a:t>
                      </a:r>
                      <a:r>
                        <a:rPr lang="en-GB" sz="1150" baseline="0" dirty="0" smtClean="0"/>
                        <a:t>s making budgeting easier </a:t>
                      </a:r>
                    </a:p>
                    <a:p>
                      <a:pPr marL="171450" indent="-171450">
                        <a:buFont typeface="Arial" panose="020B0604020202020204" pitchFamily="34" charset="0"/>
                        <a:buChar char="•"/>
                      </a:pPr>
                      <a:r>
                        <a:rPr lang="en-GB" sz="1150" baseline="0" dirty="0" smtClean="0"/>
                        <a:t>Independent advice without bias.</a:t>
                      </a:r>
                      <a:endParaRPr lang="en-GB" sz="1150" dirty="0" smtClean="0"/>
                    </a:p>
                  </a:txBody>
                  <a:tcPr/>
                </a:tc>
                <a:tc>
                  <a:txBody>
                    <a:bodyPr/>
                    <a:lstStyle/>
                    <a:p>
                      <a:pPr marL="171450" indent="-171450">
                        <a:buFont typeface="Arial" panose="020B0604020202020204" pitchFamily="34" charset="0"/>
                        <a:buChar char="•"/>
                      </a:pPr>
                      <a:r>
                        <a:rPr lang="en-GB" sz="1150" dirty="0" smtClean="0"/>
                        <a:t>Set up &amp; handling fees are charged for the service</a:t>
                      </a:r>
                    </a:p>
                    <a:p>
                      <a:pPr marL="171450" indent="-171450">
                        <a:buFont typeface="Arial" panose="020B0604020202020204" pitchFamily="34" charset="0"/>
                        <a:buChar char="•"/>
                      </a:pPr>
                      <a:r>
                        <a:rPr lang="en-GB" sz="1150" dirty="0" smtClean="0"/>
                        <a:t>Will affect future credit ratings.</a:t>
                      </a:r>
                    </a:p>
                  </a:txBody>
                  <a:tcPr/>
                </a:tc>
              </a:tr>
            </a:tbl>
          </a:graphicData>
        </a:graphic>
      </p:graphicFrame>
    </p:spTree>
    <p:extLst>
      <p:ext uri="{BB962C8B-B14F-4D97-AF65-F5344CB8AC3E}">
        <p14:creationId xmlns:p14="http://schemas.microsoft.com/office/powerpoint/2010/main" val="4114277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1E158A1A8BD744A9E5525C8B2767ED" ma:contentTypeVersion="15" ma:contentTypeDescription="Create a new document." ma:contentTypeScope="" ma:versionID="9204a0fa692482370b15366ac71e661f">
  <xsd:schema xmlns:xsd="http://www.w3.org/2001/XMLSchema" xmlns:xs="http://www.w3.org/2001/XMLSchema" xmlns:p="http://schemas.microsoft.com/office/2006/metadata/properties" xmlns:ns2="29c7b17c-3d42-4142-9d9d-8383e9f3041e" xmlns:ns3="c9bd829e-d24e-4e08-a8be-902b0855aaef" targetNamespace="http://schemas.microsoft.com/office/2006/metadata/properties" ma:root="true" ma:fieldsID="5ba1bcadb23c5718f5e6b70eb691c30a" ns2:_="" ns3:_="">
    <xsd:import namespace="29c7b17c-3d42-4142-9d9d-8383e9f3041e"/>
    <xsd:import namespace="c9bd829e-d24e-4e08-a8be-902b0855aae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c7b17c-3d42-4142-9d9d-8383e9f304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fc6e421-0895-41c1-badf-596bff0fe74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bd829e-d24e-4e08-a8be-902b0855aae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8de8aa0f-d2e9-410e-8087-7ac2d14650a7}" ma:internalName="TaxCatchAll" ma:showField="CatchAllData" ma:web="c9bd829e-d24e-4e08-a8be-902b0855aa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9c7b17c-3d42-4142-9d9d-8383e9f3041e">
      <Terms xmlns="http://schemas.microsoft.com/office/infopath/2007/PartnerControls"/>
    </lcf76f155ced4ddcb4097134ff3c332f>
    <TaxCatchAll xmlns="c9bd829e-d24e-4e08-a8be-902b0855aaef" xsi:nil="true"/>
  </documentManagement>
</p:properties>
</file>

<file path=customXml/itemProps1.xml><?xml version="1.0" encoding="utf-8"?>
<ds:datastoreItem xmlns:ds="http://schemas.openxmlformats.org/officeDocument/2006/customXml" ds:itemID="{954EC8A7-E06E-4CF2-ADC3-2A7676A46008}"/>
</file>

<file path=customXml/itemProps2.xml><?xml version="1.0" encoding="utf-8"?>
<ds:datastoreItem xmlns:ds="http://schemas.openxmlformats.org/officeDocument/2006/customXml" ds:itemID="{37FE72DA-6875-48F9-BB97-61786246C7EC}"/>
</file>

<file path=customXml/itemProps3.xml><?xml version="1.0" encoding="utf-8"?>
<ds:datastoreItem xmlns:ds="http://schemas.openxmlformats.org/officeDocument/2006/customXml" ds:itemID="{7EB560A8-D7B9-40B9-BC92-285C21306320}"/>
</file>

<file path=docProps/app.xml><?xml version="1.0" encoding="utf-8"?>
<Properties xmlns="http://schemas.openxmlformats.org/officeDocument/2006/extended-properties" xmlns:vt="http://schemas.openxmlformats.org/officeDocument/2006/docPropsVTypes">
  <TotalTime>1196</TotalTime>
  <Words>1865</Words>
  <Application>Microsoft Office PowerPoint</Application>
  <PresentationFormat>Widescreen</PresentationFormat>
  <Paragraphs>194</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RM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mharris</dc:creator>
  <cp:lastModifiedBy>mharris</cp:lastModifiedBy>
  <cp:revision>107</cp:revision>
  <cp:lastPrinted>2017-10-12T08:20:46Z</cp:lastPrinted>
  <dcterms:created xsi:type="dcterms:W3CDTF">2017-06-06T07:34:47Z</dcterms:created>
  <dcterms:modified xsi:type="dcterms:W3CDTF">2017-10-12T08:22:13Z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0x010100F21E158A1A8BD744A9E5525C8B2767ED</vt:lpwstr>
  </property>
</Properties>
</file>