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1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10/11/2019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97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10/11/2019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675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10/11/2019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008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10/11/2019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71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10/11/2019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146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10/11/2019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693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10/11/2019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180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10/11/2019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55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10/11/2019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30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10/11/2019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92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10/11/2019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95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6630-9C17-41FC-AAB3-2FA80D39FE99}" type="datetimeFigureOut">
              <a:rPr lang="en-GB" smtClean="0"/>
              <a:t>10/11/2019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94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883656"/>
              </p:ext>
            </p:extLst>
          </p:nvPr>
        </p:nvGraphicFramePr>
        <p:xfrm>
          <a:off x="1" y="2850103"/>
          <a:ext cx="4450813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7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6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67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FUNCTIONS &amp; ROLE OF MONEY</a:t>
                      </a:r>
                      <a:endParaRPr lang="en-GB" sz="10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KEY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FUNCTIONS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 smtClean="0"/>
                        <a:t>Unit of account – allowing a value placed on goods</a:t>
                      </a:r>
                      <a:r>
                        <a:rPr lang="en-GB" sz="1000" baseline="0" dirty="0" smtClean="0"/>
                        <a:t> &amp; services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Means of exchange – It allows trade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Store of value – maintains a value in the future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Legal tender – Legally recognised form of payment.</a:t>
                      </a:r>
                      <a:endParaRPr lang="en-GB" sz="10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ATTITUDES TO MONEY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Different people have different attitudes</a:t>
                      </a:r>
                      <a:r>
                        <a:rPr lang="en-GB" sz="1000" baseline="0" dirty="0" smtClean="0"/>
                        <a:t> to money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Personal attitudes – individual attitudes vary to risk vs reward, saving vs borrowing.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Life stages – Financial needs change as you grow up &amp; so will attitude to money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Culture – different cultures may have different attitudes to money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Life events – events throughout your life will impact upon attitude to money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External influences – economic factors may impact wages, prices &amp; employment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Interest rates – the level of interest will influence saving &amp; borrowing.</a:t>
                      </a:r>
                      <a:endParaRPr lang="en-GB" sz="10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770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COMMON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PRINCIPLES IN PLANNING PERSONAL FINANCE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Set financial targets &amp; goals.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Manage</a:t>
                      </a:r>
                      <a:r>
                        <a:rPr lang="en-GB" sz="1000" baseline="0" dirty="0" smtClean="0"/>
                        <a:t> money to fund purchases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Generate income &amp; savings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Remain solvent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Avoid getting into debt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Counter the effects of inflation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Provide insurance against loss or illness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Maintain a good credit rating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Control costs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Avoid bankruptcy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7"/>
          <p:cNvSpPr txBox="1"/>
          <p:nvPr/>
        </p:nvSpPr>
        <p:spPr>
          <a:xfrm>
            <a:off x="1498600" y="0"/>
            <a:ext cx="8585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b="1" u="sng" dirty="0" smtClean="0"/>
              <a:t>TOPIC A </a:t>
            </a:r>
            <a:r>
              <a:rPr lang="en-GB" sz="1400" b="1" u="sng" dirty="0" smtClean="0"/>
              <a:t>– UNDERSTAND THE IMPORTANCE OF MANAGING PERSONAL FINANCE</a:t>
            </a:r>
            <a:endParaRPr lang="en-GB" sz="1400" b="1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377587"/>
              </p:ext>
            </p:extLst>
          </p:nvPr>
        </p:nvGraphicFramePr>
        <p:xfrm>
          <a:off x="0" y="266016"/>
          <a:ext cx="4439798" cy="2570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5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4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04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</a:t>
                      </a:r>
                      <a:r>
                        <a:rPr lang="en-GB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DEFINITIONS</a:t>
                      </a:r>
                      <a:endParaRPr lang="en-GB" sz="10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937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INTEREST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RATE 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The cost of borrowing or the reward for saving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DEBT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Money</a:t>
                      </a:r>
                      <a:r>
                        <a:rPr lang="en-GB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owed to CREDITORS, hence the term CREDIT. </a:t>
                      </a:r>
                      <a:endParaRPr lang="en-GB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724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CREDIT RATING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 score given to individuals on how likely they are to repay debts based upon their</a:t>
                      </a:r>
                      <a:r>
                        <a:rPr lang="en-GB" sz="1000" baseline="0" dirty="0" smtClean="0"/>
                        <a:t>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BANKRUPT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When an individual or organisation legally states its inability to repay debts.</a:t>
                      </a:r>
                      <a:r>
                        <a:rPr lang="en-GB" sz="1000" baseline="0" dirty="0" smtClean="0"/>
                        <a:t>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SOLVENT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The ability to meet day-to-day</a:t>
                      </a:r>
                      <a:r>
                        <a:rPr lang="en-GB" sz="1000" baseline="0" dirty="0" smtClean="0"/>
                        <a:t> expenditure &amp; repay debts.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ECONOMY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state of a country or region in terms of the production and consumption of goods and services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INFLATION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The general rise in prices.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257074"/>
              </p:ext>
            </p:extLst>
          </p:nvPr>
        </p:nvGraphicFramePr>
        <p:xfrm>
          <a:off x="4483865" y="307777"/>
          <a:ext cx="7708135" cy="689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10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49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9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5709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PAYMENT METHOD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DEFINITION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ADVANTAGE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DISADVANTAGE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134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CASH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Notes &amp; coins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dirty="0" smtClean="0"/>
                        <a:t>Widely accepted,</a:t>
                      </a:r>
                      <a:r>
                        <a:rPr lang="en-GB" sz="1000" baseline="0" dirty="0" smtClean="0"/>
                        <a:t> physical not virtual.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Easily</a:t>
                      </a:r>
                      <a:r>
                        <a:rPr lang="en-GB" sz="1000" baseline="0" dirty="0" smtClean="0"/>
                        <a:t> lost/stolen, unsuitable online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274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DEBIT CARD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Issued by banks</a:t>
                      </a:r>
                      <a:r>
                        <a:rPr lang="en-GB" sz="1000" baseline="0" dirty="0" smtClean="0"/>
                        <a:t> with payments being deducted directly from a current account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No need to carry cash,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Widely accepted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Secure method of payment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Short time lapse –overspending?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Not accepted for small transactions.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528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CREDIT CARD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Issued by financial institutions allowing customers to pay by card</a:t>
                      </a:r>
                      <a:r>
                        <a:rPr lang="en-GB" sz="1000" baseline="0" dirty="0" smtClean="0"/>
                        <a:t> &amp;</a:t>
                      </a:r>
                      <a:r>
                        <a:rPr lang="en-GB" sz="1000" dirty="0" smtClean="0"/>
                        <a:t> delay payment.</a:t>
                      </a:r>
                      <a:r>
                        <a:rPr lang="en-GB" sz="1000" baseline="0" dirty="0" smtClean="0"/>
                        <a:t>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Allows period of credit e.g. 1 month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Widely accepted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Loyalty</a:t>
                      </a:r>
                      <a:r>
                        <a:rPr lang="en-GB" sz="1000" baseline="0" dirty="0" smtClean="0"/>
                        <a:t> schemes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Interest is charged on balances</a:t>
                      </a:r>
                      <a:r>
                        <a:rPr lang="en-GB" sz="1000" baseline="0" dirty="0" smtClean="0"/>
                        <a:t> not paid off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May encourage consumer debt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770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CHEQUE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 written</a:t>
                      </a:r>
                      <a:r>
                        <a:rPr lang="en-GB" sz="1000" baseline="0" dirty="0" smtClean="0"/>
                        <a:t> order to a bank to make a payment from one person to another.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Low</a:t>
                      </a:r>
                      <a:r>
                        <a:rPr lang="en-GB" sz="1000" baseline="0" dirty="0" smtClean="0"/>
                        <a:t> risk form of payment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Widely accepted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Exact</a:t>
                      </a:r>
                      <a:r>
                        <a:rPr lang="en-GB" sz="1000" baseline="0" dirty="0" smtClean="0"/>
                        <a:t> amount specified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Time</a:t>
                      </a:r>
                      <a:r>
                        <a:rPr lang="en-GB" sz="1000" baseline="0" dirty="0" smtClean="0"/>
                        <a:t> delay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Viewed as old fashioned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Bounced cheque is expensive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2665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ELECTRONIC TRANSFER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Payment is transferred directly from one bank to another.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Almost instantaneous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Record of payment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Risk</a:t>
                      </a:r>
                      <a:r>
                        <a:rPr lang="en-GB" sz="1000" baseline="0" dirty="0" smtClean="0"/>
                        <a:t> of loss if incorrectly setup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Not suitable for face-to-face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5234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DIRECT DEBIT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Agreement</a:t>
                      </a:r>
                      <a:r>
                        <a:rPr lang="en-GB" sz="1000" baseline="0" dirty="0" smtClean="0"/>
                        <a:t> made with a bank to allow a 3</a:t>
                      </a:r>
                      <a:r>
                        <a:rPr lang="en-GB" sz="1000" baseline="30000" dirty="0" smtClean="0"/>
                        <a:t>rd</a:t>
                      </a:r>
                      <a:r>
                        <a:rPr lang="en-GB" sz="1000" baseline="0" dirty="0" smtClean="0"/>
                        <a:t> party to withdraw money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Easy way to make regular payments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Amount paid can vary</a:t>
                      </a:r>
                      <a:r>
                        <a:rPr lang="en-GB" sz="1000" baseline="0" dirty="0" smtClean="0"/>
                        <a:t>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Easy to set up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Payer may make a mistake &amp; this becomes payees responsibility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May</a:t>
                      </a:r>
                      <a:r>
                        <a:rPr lang="en-GB" sz="1000" baseline="0" dirty="0" smtClean="0"/>
                        <a:t> make budgeting difficult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252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STANDING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ORDER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Agreement</a:t>
                      </a:r>
                      <a:r>
                        <a:rPr lang="en-GB" sz="1000" baseline="0" dirty="0" smtClean="0"/>
                        <a:t> made with a bank to transfer a fixed sum of money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Same amount paid each time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Easy both to set up &amp; cancel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Payments are taken regardless of the customer’s balance.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4770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PRE-PAID CARD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Money uploaded onto a card with transactions then</a:t>
                      </a:r>
                      <a:r>
                        <a:rPr lang="en-GB" sz="1000" baseline="0" dirty="0" smtClean="0"/>
                        <a:t> deducted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Can</a:t>
                      </a:r>
                      <a:r>
                        <a:rPr lang="en-GB" sz="1000" baseline="0" dirty="0" smtClean="0"/>
                        <a:t> set a budget to prevent overspending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No</a:t>
                      </a:r>
                      <a:r>
                        <a:rPr lang="en-GB" sz="1000" baseline="0" dirty="0" smtClean="0"/>
                        <a:t> protection if lost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May require an initial set-up fee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4770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CONTACTLESS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CARD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Allows money to be transferred</a:t>
                      </a:r>
                      <a:r>
                        <a:rPr lang="en-GB" sz="1000" baseline="0" dirty="0" smtClean="0"/>
                        <a:t> if card touches contactless  point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Gaining in popularity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Secure method of making payments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Not as widely available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Generally</a:t>
                      </a:r>
                      <a:r>
                        <a:rPr lang="en-GB" sz="1000" baseline="0" dirty="0" smtClean="0"/>
                        <a:t> for small transactions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4770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CHARGE CARD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Allows customers to delay payment for goods &amp; services</a:t>
                      </a:r>
                      <a:r>
                        <a:rPr lang="en-GB" sz="1000" baseline="0" dirty="0" smtClean="0"/>
                        <a:t> &amp; then pay-off in full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Reduces</a:t>
                      </a:r>
                      <a:r>
                        <a:rPr lang="en-GB" sz="1000" baseline="0" dirty="0" smtClean="0"/>
                        <a:t> risk of running up debt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Allows a short period of credit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Avoids need to carry cash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Must be paid off in full every 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4770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STORE CARD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Issued by a retail outlet,</a:t>
                      </a:r>
                      <a:r>
                        <a:rPr lang="en-GB" sz="1000" baseline="0" dirty="0" smtClean="0"/>
                        <a:t> so that customers can delay payments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Allows a period of credit –</a:t>
                      </a:r>
                      <a:r>
                        <a:rPr lang="en-GB" sz="1000" baseline="0" dirty="0" smtClean="0"/>
                        <a:t> 1 month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Often offer loyalty schemes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Interest</a:t>
                      </a:r>
                      <a:r>
                        <a:rPr lang="en-GB" sz="1000" baseline="0" dirty="0" smtClean="0"/>
                        <a:t> is payable on outstanding balances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4770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MOBILE BANKING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Ability to carry out financial transactions</a:t>
                      </a:r>
                      <a:r>
                        <a:rPr lang="en-GB" sz="1000" baseline="0" dirty="0" smtClean="0"/>
                        <a:t> using mobile devices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Convenient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Secure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Features are still limited &amp; does not offer</a:t>
                      </a:r>
                      <a:r>
                        <a:rPr lang="en-GB" sz="1000" baseline="0" dirty="0" smtClean="0"/>
                        <a:t> full banking facilities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4770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BANKERS AUTOMATED CLEARING SERVICE (BACS) Faster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Payment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Allows transfer of payments from one bank account</a:t>
                      </a:r>
                      <a:r>
                        <a:rPr lang="en-GB" sz="1000" baseline="0" dirty="0" smtClean="0"/>
                        <a:t> to another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Faster payments allow almost</a:t>
                      </a:r>
                      <a:r>
                        <a:rPr lang="en-GB" sz="1000" baseline="0" dirty="0" smtClean="0"/>
                        <a:t> instant transfers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No additional costs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Limit set on maximum transfer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44770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CLEARING HOUSE AUTOMATED PAYMENTS  (CHAPS)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Allows the transfer of payments</a:t>
                      </a:r>
                      <a:r>
                        <a:rPr lang="en-GB" sz="1000" baseline="0" dirty="0" smtClean="0"/>
                        <a:t> directly from one bank account to another.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Transfers can</a:t>
                      </a:r>
                      <a:r>
                        <a:rPr lang="en-GB" sz="1000" baseline="0" dirty="0" smtClean="0"/>
                        <a:t> be made the same day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No limit on the amount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Fixed charge per transaction regardless of the amount transferred</a:t>
                      </a:r>
                      <a:r>
                        <a:rPr lang="en-GB" sz="1000" baseline="0" dirty="0" smtClean="0"/>
                        <a:t>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4729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749217"/>
              </p:ext>
            </p:extLst>
          </p:nvPr>
        </p:nvGraphicFramePr>
        <p:xfrm>
          <a:off x="0" y="192288"/>
          <a:ext cx="5747658" cy="637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4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2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5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5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314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CURRENT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ACCOUNTS – KEY DEFINITIONS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158"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CURRENT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ACCOUNT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An account with a bank or building society that is designed for frequent use. Money can be paid in &amp; withdrawn on a daily basis without the need to give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 notice. 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661"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OVERDRAFT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The ability to withdraw money that you do not have from a current account. 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140"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TYPE OF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CURRENT ACCOUNT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DEFINITION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ADVANTAGES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DISADVANTAGES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835">
                <a:tc>
                  <a:txBody>
                    <a:bodyPr/>
                    <a:lstStyle/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STANDARD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 smtClean="0"/>
                        <a:t> The normal type of account offered to customers with a reasonable credit rating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 smtClean="0"/>
                        <a:t>No charge on credit balances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 smtClean="0"/>
                        <a:t>Offers</a:t>
                      </a:r>
                      <a:r>
                        <a:rPr lang="en-GB" sz="1000" baseline="0" dirty="0" smtClean="0"/>
                        <a:t> services including debit card, cheque book &amp; possibly an overdraft</a:t>
                      </a:r>
                      <a:endParaRPr lang="en-GB" sz="1000" dirty="0" smtClean="0"/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 smtClean="0"/>
                        <a:t>Convenient for receiving regular payments</a:t>
                      </a:r>
                      <a:r>
                        <a:rPr lang="en-GB" sz="1000" baseline="0" dirty="0" smtClean="0"/>
                        <a:t> e.g. wages &amp; making withdrawals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 smtClean="0"/>
                        <a:t>Potentially high charges on the use of</a:t>
                      </a:r>
                      <a:r>
                        <a:rPr lang="en-GB" sz="1000" baseline="0" dirty="0" smtClean="0"/>
                        <a:t> an overdraft facility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Standard features only – no perks.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835">
                <a:tc>
                  <a:txBody>
                    <a:bodyPr/>
                    <a:lstStyle/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PACAKAGED PREMIUM 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Offers additional features</a:t>
                      </a:r>
                      <a:r>
                        <a:rPr lang="en-GB" sz="1000" baseline="0" dirty="0" smtClean="0"/>
                        <a:t> to a standard account e.g. car, house &amp; travel insurance, break down cover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No charges on credit balances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Convenient for receiving regular payments e.g. wages &amp; making withdrawals</a:t>
                      </a:r>
                      <a:r>
                        <a:rPr lang="en-GB" sz="1000" baseline="0" dirty="0" smtClean="0"/>
                        <a:t>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Offers additional perks at a low package price.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Additional monthly charge is frequently applied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Package offered may not offer value for money or meet the needs of individual account holder.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179">
                <a:tc>
                  <a:txBody>
                    <a:bodyPr/>
                    <a:lstStyle/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BASIC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Offers only limited features designed for those customers who may otherwise find it difficult</a:t>
                      </a:r>
                      <a:r>
                        <a:rPr lang="en-GB" sz="1000" baseline="0" dirty="0" smtClean="0"/>
                        <a:t> to open a bank account.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Available for customers with low credit ratings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Offers</a:t>
                      </a:r>
                      <a:r>
                        <a:rPr lang="en-GB" sz="1000" baseline="0" dirty="0" smtClean="0"/>
                        <a:t> an easy first step for individuals to gain access to basic banking facilities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Limited facilities e.g. no debit card or overdraft.</a:t>
                      </a:r>
                      <a:r>
                        <a:rPr lang="en-GB" sz="1000" baseline="0" dirty="0" smtClean="0"/>
                        <a:t>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STUDENT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Designed to meet the needs</a:t>
                      </a:r>
                      <a:r>
                        <a:rPr lang="en-GB" sz="1000" baseline="0" dirty="0" smtClean="0"/>
                        <a:t> of students &amp; usually includes an overdraft &amp; incentives to join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Course fees &amp; student loans can be easily handled</a:t>
                      </a:r>
                      <a:r>
                        <a:rPr lang="en-GB" sz="1000" baseline="0" dirty="0" smtClean="0"/>
                        <a:t>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Bonuses offered are designed to meet the needs of learners.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Overdraft facilities could encourage overspending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Charges for overspending are high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Limited facilities.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890954"/>
              </p:ext>
            </p:extLst>
          </p:nvPr>
        </p:nvGraphicFramePr>
        <p:xfrm>
          <a:off x="5733142" y="174169"/>
          <a:ext cx="6458858" cy="65885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5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8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9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1161"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DIFFERENT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TYPES OF BORROWING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113"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TYPE OF BORROWING 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DEFINITION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ADVANTAGES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DISADVANTAGES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9862">
                <a:tc>
                  <a:txBody>
                    <a:bodyPr/>
                    <a:lstStyle/>
                    <a:p>
                      <a:endParaRPr lang="en-GB" sz="1000" b="1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GB" sz="1000" b="1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OVERDRAFT 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The ability to withdraw money that you do not have from a current account.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Interest is charged only on the amount outstanding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Can be paid off without penalties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Provides a short term solution to cash flow problems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 smtClean="0"/>
                        <a:t>When used, interest</a:t>
                      </a:r>
                      <a:r>
                        <a:rPr lang="en-GB" sz="1000" baseline="0" dirty="0" smtClean="0"/>
                        <a:t> charges are high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Penalty charges for going beyond overdraft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The ease of availability may encourage overspending.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862">
                <a:tc>
                  <a:txBody>
                    <a:bodyPr/>
                    <a:lstStyle/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PERSONAL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LOANS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Provides</a:t>
                      </a:r>
                      <a:r>
                        <a:rPr lang="en-GB" sz="1000" baseline="0" dirty="0" smtClean="0"/>
                        <a:t> the ability to borrow a set amount of money, normally for a specific purpose to be repaid in regular instalments with interest.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 smtClean="0"/>
                        <a:t>Regular, pre-agreed</a:t>
                      </a:r>
                      <a:r>
                        <a:rPr lang="en-GB" sz="1000" baseline="0" dirty="0" smtClean="0"/>
                        <a:t> payments make planning &amp; budgeting easy</a:t>
                      </a:r>
                      <a:r>
                        <a:rPr lang="en-GB" sz="1000" dirty="0" smtClean="0"/>
                        <a:t>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Useful when looking to purchase a specific item of medium value</a:t>
                      </a:r>
                      <a:r>
                        <a:rPr lang="en-GB" sz="1000" baseline="0" dirty="0" smtClean="0"/>
                        <a:t> e.g. a car.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May have to be secured against an asset which means if payment are missed the asset may be taken to</a:t>
                      </a:r>
                      <a:r>
                        <a:rPr lang="en-GB" sz="1000" baseline="0" dirty="0" smtClean="0"/>
                        <a:t> cover the remaining debt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Not suitable for short term. 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9841">
                <a:tc>
                  <a:txBody>
                    <a:bodyPr/>
                    <a:lstStyle/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HIRE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PURCHASE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Allows you to have use</a:t>
                      </a:r>
                      <a:r>
                        <a:rPr lang="en-GB" sz="1000" baseline="0" dirty="0" smtClean="0"/>
                        <a:t> of an item immediately but pay for it in regular instalments.  Item belongs to seller until all payments are made.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Spreads the cost of an</a:t>
                      </a:r>
                      <a:r>
                        <a:rPr lang="en-GB" sz="1000" baseline="0" dirty="0" smtClean="0"/>
                        <a:t> expensive item over a period of time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Allows customers to afford something now rather than later,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Interest charges may be higher than other loans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Ownership</a:t>
                      </a:r>
                      <a:r>
                        <a:rPr lang="en-GB" sz="1000" baseline="0" dirty="0" smtClean="0"/>
                        <a:t> of asset belongs to seller until final payment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Agreements can be manipulated to make a purchase appealing.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9862">
                <a:tc>
                  <a:txBody>
                    <a:bodyPr/>
                    <a:lstStyle/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MORTGAGE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A</a:t>
                      </a:r>
                      <a:r>
                        <a:rPr lang="en-GB" sz="1000" baseline="0" dirty="0" smtClean="0"/>
                        <a:t> long-term loan to fund the purchase of assets, normally paid back over a longer time.  It is secured against an item e.g. a house.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Allows the customer to spread the cost of expensive</a:t>
                      </a:r>
                      <a:r>
                        <a:rPr lang="en-GB" sz="1000" baseline="0" dirty="0" smtClean="0"/>
                        <a:t> item over a longer period of time e.g.25ys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Interest rates can be fixed or tracked.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Interest</a:t>
                      </a:r>
                      <a:r>
                        <a:rPr lang="en-GB" sz="1000" baseline="0" dirty="0" smtClean="0"/>
                        <a:t> payments, although sometimes fixed for a short period of time can vary – this effects disposable income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Failure to meet payments may result in a repossession.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79065">
                <a:tc>
                  <a:txBody>
                    <a:bodyPr/>
                    <a:lstStyle/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CREDIT CARDS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Issued by financial institutions allowing customers to pay by card</a:t>
                      </a:r>
                      <a:r>
                        <a:rPr lang="en-GB" sz="1000" baseline="0" dirty="0" smtClean="0"/>
                        <a:t> &amp;</a:t>
                      </a:r>
                      <a:r>
                        <a:rPr lang="en-GB" sz="1000" dirty="0" smtClean="0"/>
                        <a:t> delay payment.</a:t>
                      </a:r>
                      <a:r>
                        <a:rPr lang="en-GB" sz="1000" baseline="0" dirty="0" smtClean="0"/>
                        <a:t>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Allows period of credit e.g. 1 month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Card</a:t>
                      </a:r>
                      <a:r>
                        <a:rPr lang="en-GB" sz="1000" baseline="0" dirty="0" smtClean="0"/>
                        <a:t> holder can pay above minimum rate &amp; pay back credit faster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Can encourage overspending</a:t>
                      </a:r>
                      <a:r>
                        <a:rPr lang="en-GB" sz="1000" baseline="0" dirty="0" smtClean="0"/>
                        <a:t> &amp; lead to debt problems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Interest rates are higher than on personal loans.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7482">
                <a:tc>
                  <a:txBody>
                    <a:bodyPr/>
                    <a:lstStyle/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PAYDAY LOANS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A short term source of finance used to bridge</a:t>
                      </a:r>
                      <a:r>
                        <a:rPr lang="en-GB" sz="1000" baseline="0" dirty="0" smtClean="0"/>
                        <a:t> the gap between now &amp; next receiving a wage.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Helps solve immediate short term cash flow problems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Relatively</a:t>
                      </a:r>
                      <a:r>
                        <a:rPr lang="en-GB" sz="1000" baseline="0" dirty="0" smtClean="0"/>
                        <a:t> easy to secure.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Interest</a:t>
                      </a:r>
                      <a:r>
                        <a:rPr lang="en-GB" sz="1000" baseline="0" dirty="0" smtClean="0"/>
                        <a:t> rates are very high &amp; the cumulative amount can spiral out of control.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8280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579430"/>
              </p:ext>
            </p:extLst>
          </p:nvPr>
        </p:nvGraphicFramePr>
        <p:xfrm>
          <a:off x="0" y="121920"/>
          <a:ext cx="8020279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4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1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52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96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314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DIFFERENT TYPES OF SAVINGS &amp; INVESTMENTS</a:t>
                      </a:r>
                      <a:r>
                        <a:rPr lang="en-GB" sz="12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– KEY DEFINITIONS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529"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EXPENDITURE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The amount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 of money you need to cover all your expenses/ outgoings e.g. your mortgage &amp; bills. 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661"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SHAREHOLDER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Someone who has invested in a company in return for equity. i.e.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 a share of the business.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140"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TYPE OF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</a:rPr>
                        <a:t> SAVING &amp; INVESTMENT</a:t>
                      </a: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DEFINITION</a:t>
                      </a: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ADVANTAGES</a:t>
                      </a: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DISADVANTAGES</a:t>
                      </a: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835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INDIVIDUAL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</a:rPr>
                        <a:t> SAVINGS ACCOUNTS (ISAs)</a:t>
                      </a:r>
                      <a:endParaRPr lang="en-GB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 smtClean="0"/>
                        <a:t>A type of saving account where the holder is not charged income tax on the interest received.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Tax is not charged on interest earned allowing saver to keep all of the reward for saving.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Interest rates are sometimes slightly higher than in alternative savings accounts.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 smtClean="0"/>
                        <a:t>Notice required to make withdrawals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 smtClean="0"/>
                        <a:t>If the saver makes more withdrawals  than set out in agreement then the penalty may cancel out the tax savings.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 smtClean="0"/>
                        <a:t>Limit upon the annual amount that can be placed in an ISA.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835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DEPOSIT &amp; SAVINGS ACCOUNTS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These are accounts where interest is paid on the balance &amp; normally the holder needs to give notice before withdrawing funds.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Interest is earned on positive balances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Accounts sometimes require regular deposits of a set amount forcing the saver to</a:t>
                      </a:r>
                      <a:r>
                        <a:rPr lang="en-GB" sz="1000" baseline="0" dirty="0" smtClean="0"/>
                        <a:t> follow a savings plan.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Interest earned is taxed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The percentage rate of interest paid on savings</a:t>
                      </a:r>
                      <a:r>
                        <a:rPr lang="en-GB" sz="1000" baseline="0" dirty="0" smtClean="0"/>
                        <a:t> is likely to be lower than interest to be paid on borrowing, therefore the benefits of savings are lost if the customer is borrowing at the same time.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179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PREMIUM BONDS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 government scheme</a:t>
                      </a:r>
                      <a:r>
                        <a:rPr lang="en-GB" sz="1000" baseline="0" dirty="0" smtClean="0"/>
                        <a:t> that allows individuals to save up to a set amount by buying bonds. 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Chance of winning substantially more than could be earned in interest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Can</a:t>
                      </a:r>
                      <a:r>
                        <a:rPr lang="en-GB" sz="1000" baseline="0" dirty="0" smtClean="0"/>
                        <a:t> be easily withdrawn with no loss or penalty.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No guaranteed return on investment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Maximum amount reviewed annually by the government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The amount invested,</a:t>
                      </a:r>
                      <a:r>
                        <a:rPr lang="en-GB" sz="1000" baseline="0" dirty="0" smtClean="0"/>
                        <a:t> assuming zero or low returns, loses value due to inflation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BONDS &amp; GILTS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Fixed term securities where the lender (the individual) lends money to companies &amp; governments in return for interest payments.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Regular fixed</a:t>
                      </a:r>
                      <a:r>
                        <a:rPr lang="en-GB" sz="1000" baseline="0" dirty="0" smtClean="0"/>
                        <a:t> returns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Spreads risk across a range of markets.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Risks of losing some or all of the value of the investment if the bond or guilt value falls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Interest payments may not be received if the issuer is unable</a:t>
                      </a:r>
                      <a:r>
                        <a:rPr lang="en-GB" sz="1000" baseline="0" dirty="0" smtClean="0"/>
                        <a:t> to make payments. </a:t>
                      </a:r>
                      <a:r>
                        <a:rPr lang="en-GB" sz="1000" dirty="0" smtClean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SHARES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Investment</a:t>
                      </a:r>
                      <a:r>
                        <a:rPr lang="en-GB" sz="1000" baseline="0" dirty="0" smtClean="0"/>
                        <a:t> in a business in return for equity. i.e. the shareholder becomes a part owner of the business.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Share price fluctuates</a:t>
                      </a:r>
                      <a:r>
                        <a:rPr lang="en-GB" sz="1000" baseline="0" dirty="0" smtClean="0"/>
                        <a:t> offering a potentially high reward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Returns can include dividend payments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Possible discounts &amp; offers as a part owner.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Share prices fluctuate offering a potential high risk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No guarantee of any reward or return as all of an investment can be lost.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PENSIONS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Long-term savings plans where individuals make regular contributions,</a:t>
                      </a:r>
                      <a:r>
                        <a:rPr lang="en-GB" sz="1000" baseline="0" dirty="0" smtClean="0"/>
                        <a:t> called premium payments, throughout their working life. </a:t>
                      </a:r>
                      <a:r>
                        <a:rPr lang="en-GB" sz="100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Encourages individuals to save</a:t>
                      </a:r>
                      <a:r>
                        <a:rPr lang="en-GB" sz="1000" baseline="0" dirty="0" smtClean="0"/>
                        <a:t> throughout their working life for retirement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Regular payments are deducted, sometimes at source, meaning the individual is tied into making the regular contributions.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Movement between jobs may mean that one policy stops</a:t>
                      </a:r>
                      <a:r>
                        <a:rPr lang="en-GB" sz="1000" baseline="0" dirty="0" smtClean="0"/>
                        <a:t> &amp; another starts, thus reducing the cumulative value of the savings.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Final outcome is difficult to predict.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866560"/>
              </p:ext>
            </p:extLst>
          </p:nvPr>
        </p:nvGraphicFramePr>
        <p:xfrm>
          <a:off x="8042313" y="148218"/>
          <a:ext cx="4149687" cy="3997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0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4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0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6418"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RISKS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&amp; REWARDS OF SAVINGS VERSUS INVESTMENT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930"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SAVING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Placing money in a secure place so that it grows in value &amp; can be used in the future. 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930"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INVESTMENT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Speculative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 commitment to a business venture in the hope that it generates a financial reward in the future. 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7798">
                <a:tc>
                  <a:txBody>
                    <a:bodyPr/>
                    <a:lstStyle/>
                    <a:p>
                      <a:pPr algn="l"/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RISKS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REWARDS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2763">
                <a:tc>
                  <a:txBody>
                    <a:bodyPr/>
                    <a:lstStyle/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SAVING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Low or zero risk as money saved is guaranteed to be available in the future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Inflation can reduce the spending power of money saved.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 smtClean="0"/>
                        <a:t>Interest payments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 smtClean="0"/>
                        <a:t>Financial security/ peace of mind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1998">
                <a:tc>
                  <a:txBody>
                    <a:bodyPr/>
                    <a:lstStyle/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GB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INVESTMENT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Can go wrong &amp; all or some of the value may be lost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No guarantee of a return.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If successful, there is a potential</a:t>
                      </a:r>
                      <a:r>
                        <a:rPr lang="en-GB" sz="1000" baseline="0" dirty="0" smtClean="0"/>
                        <a:t> for a high financial return – higher than current interest rates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Can be exciting! Some invest in art. Antiques, shares, properties, currencies &amp; even toys.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9864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108886"/>
              </p:ext>
            </p:extLst>
          </p:nvPr>
        </p:nvGraphicFramePr>
        <p:xfrm>
          <a:off x="0" y="121920"/>
          <a:ext cx="12041437" cy="6736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1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5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41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29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5939">
                <a:tc gridSpan="4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DIFFERENT TYPES OF INSURANCE</a:t>
                      </a:r>
                      <a:r>
                        <a:rPr lang="en-GB" sz="1200" b="1" baseline="0" dirty="0" smtClean="0">
                          <a:solidFill>
                            <a:schemeClr val="bg1"/>
                          </a:solidFill>
                        </a:rPr>
                        <a:t> PRODUCTS 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– KEY DEFINITIONS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724"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INSURANCE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An agreement with a third party to provide compensation against financial loss in line with the conditions laid down in the policy agreement. 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724"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PREMIUMS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Regular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 payments made by an individual or company to an insurance provider in return for protection. 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801"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TYPE OF INSURANCE</a:t>
                      </a: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DEFINITION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ADVANTAGE</a:t>
                      </a: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DISADAVANTAGE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29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CAR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A legal requirement to insure</a:t>
                      </a:r>
                      <a:r>
                        <a:rPr lang="en-GB" sz="1000" baseline="0" dirty="0" smtClean="0"/>
                        <a:t> any car that is on the road. Protecting the driver, passengers &amp; other road users.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Meets legal requirements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Protects self against theft or damage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Protects against damage caused to a third party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 smtClean="0"/>
                        <a:t>Premiums can be high depending on level of risk</a:t>
                      </a:r>
                      <a:r>
                        <a:rPr lang="en-GB" sz="1000" baseline="0" dirty="0" smtClean="0"/>
                        <a:t> e.g. expensive for young drivers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 smtClean="0"/>
                        <a:t>Normally there is an excess that must be paid e.g. first £500 of damage.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29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HOME &amp; CONTENTS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Covers</a:t>
                      </a:r>
                      <a:r>
                        <a:rPr lang="en-GB" sz="1000" baseline="0" dirty="0" smtClean="0"/>
                        <a:t> the physical building.  Contents insurance covers the items in the house.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Protects against damage</a:t>
                      </a:r>
                      <a:r>
                        <a:rPr lang="en-GB" sz="1000" baseline="0" dirty="0" smtClean="0"/>
                        <a:t> which may otherwise be too expensive to repair resulting in the loss of a home.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Contents are protected both when inside the house &amp; outside.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Premiums are an additional expense to home ownership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Some items cannot be replaced due to a value beyond the financial worth e.g. jewell</a:t>
                      </a:r>
                      <a:r>
                        <a:rPr lang="en-GB" sz="1000" baseline="0" dirty="0" smtClean="0"/>
                        <a:t>ery</a:t>
                      </a:r>
                      <a:r>
                        <a:rPr lang="en-GB" sz="1000" dirty="0" smtClean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29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LIFE ASSURANCE &amp; INSURANCE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LA - Ongoing policy to pay a lump sum upon death</a:t>
                      </a:r>
                    </a:p>
                    <a:p>
                      <a:r>
                        <a:rPr lang="en-GB" sz="1000" dirty="0" smtClean="0"/>
                        <a:t>LI</a:t>
                      </a:r>
                      <a:r>
                        <a:rPr lang="en-GB" sz="1000" baseline="0" dirty="0" smtClean="0"/>
                        <a:t> – A policy for a set period of time to pay a lump sum if you die.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 smtClean="0"/>
                        <a:t>Provides</a:t>
                      </a:r>
                      <a:r>
                        <a:rPr lang="en-GB" sz="1000" baseline="0" dirty="0" smtClean="0"/>
                        <a:t> peace of mind to family following the bereavement of </a:t>
                      </a:r>
                      <a:r>
                        <a:rPr lang="en-GB" sz="1000" baseline="0" smtClean="0"/>
                        <a:t>a homeowner.</a:t>
                      </a:r>
                      <a:endParaRPr lang="en-GB" sz="1000" baseline="0" dirty="0" smtClean="0"/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00" dirty="0" smtClean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If the policy holder does not die within the period of life insurance no payment is made.</a:t>
                      </a:r>
                      <a:r>
                        <a:rPr lang="en-GB" sz="1000" baseline="0" dirty="0" smtClean="0"/>
                        <a:t>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29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TRAVEL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Protects individuals or families while abroad.  Cover can be for single,</a:t>
                      </a:r>
                      <a:r>
                        <a:rPr lang="en-GB" sz="1000" baseline="0" dirty="0" smtClean="0"/>
                        <a:t> multi or annual trips.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Provides protection for personal belongings when away from home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Covers medical costs when on holiday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Protects against cancellation &amp; sometimes delays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The person suffering the loss is likely to have to pay upfront to replace items or cover medical costs &amp; then reclaim later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Additional cost when travelling abroad.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329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PET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Protects the owners</a:t>
                      </a:r>
                      <a:r>
                        <a:rPr lang="en-GB" sz="1000" baseline="0" dirty="0" smtClean="0"/>
                        <a:t> of pets against some or all of the expenses associated with treating ill pets.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Avoids expensive vet fees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If vet fees are too high,</a:t>
                      </a:r>
                      <a:r>
                        <a:rPr lang="en-GB" sz="1000" baseline="0" dirty="0" smtClean="0"/>
                        <a:t> there may be no alternative to having a pet put down – insurance may avoid this.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An additional monthly expense to protect against the unexpected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95111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HEALTH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Covers individuals</a:t>
                      </a:r>
                      <a:r>
                        <a:rPr lang="en-GB" sz="1000" baseline="0" dirty="0" smtClean="0"/>
                        <a:t>, families or employees against medical expenses including assessments, treatments &amp; loss of earnings. 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Some compensation is provided when ill which</a:t>
                      </a:r>
                      <a:r>
                        <a:rPr lang="en-GB" sz="1000" baseline="0" dirty="0" smtClean="0"/>
                        <a:t> can reduce the financial burden &amp; stress allowing the patient to concentrate on recovery rather than financial worries.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If using private care, this often results in quicker treatment &amp; better facilities</a:t>
                      </a: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Paying for something that you hope you</a:t>
                      </a:r>
                      <a:r>
                        <a:rPr lang="en-GB" sz="1000" baseline="0" dirty="0" smtClean="0"/>
                        <a:t> will not use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Premiums can be expensive depending upon the degree of cover required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Will not cover pre-known conditions. </a:t>
                      </a:r>
                      <a:endParaRPr lang="en-GB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1258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1E158A1A8BD744A9E5525C8B2767ED" ma:contentTypeVersion="15" ma:contentTypeDescription="Create a new document." ma:contentTypeScope="" ma:versionID="9204a0fa692482370b15366ac71e661f">
  <xsd:schema xmlns:xsd="http://www.w3.org/2001/XMLSchema" xmlns:xs="http://www.w3.org/2001/XMLSchema" xmlns:p="http://schemas.microsoft.com/office/2006/metadata/properties" xmlns:ns2="29c7b17c-3d42-4142-9d9d-8383e9f3041e" xmlns:ns3="c9bd829e-d24e-4e08-a8be-902b0855aaef" targetNamespace="http://schemas.microsoft.com/office/2006/metadata/properties" ma:root="true" ma:fieldsID="5ba1bcadb23c5718f5e6b70eb691c30a" ns2:_="" ns3:_="">
    <xsd:import namespace="29c7b17c-3d42-4142-9d9d-8383e9f3041e"/>
    <xsd:import namespace="c9bd829e-d24e-4e08-a8be-902b0855a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7b17c-3d42-4142-9d9d-8383e9f304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bd829e-d24e-4e08-a8be-902b0855aae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de8aa0f-d2e9-410e-8087-7ac2d14650a7}" ma:internalName="TaxCatchAll" ma:showField="CatchAllData" ma:web="c9bd829e-d24e-4e08-a8be-902b0855a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c7b17c-3d42-4142-9d9d-8383e9f3041e">
      <Terms xmlns="http://schemas.microsoft.com/office/infopath/2007/PartnerControls"/>
    </lcf76f155ced4ddcb4097134ff3c332f>
    <TaxCatchAll xmlns="c9bd829e-d24e-4e08-a8be-902b0855aaef" xsi:nil="true"/>
  </documentManagement>
</p:properties>
</file>

<file path=customXml/itemProps1.xml><?xml version="1.0" encoding="utf-8"?>
<ds:datastoreItem xmlns:ds="http://schemas.openxmlformats.org/officeDocument/2006/customXml" ds:itemID="{F9221534-C849-4FC4-A1A6-803F919F71EE}"/>
</file>

<file path=customXml/itemProps2.xml><?xml version="1.0" encoding="utf-8"?>
<ds:datastoreItem xmlns:ds="http://schemas.openxmlformats.org/officeDocument/2006/customXml" ds:itemID="{94295426-6D0F-438B-A016-3CF2C58175DB}"/>
</file>

<file path=customXml/itemProps3.xml><?xml version="1.0" encoding="utf-8"?>
<ds:datastoreItem xmlns:ds="http://schemas.openxmlformats.org/officeDocument/2006/customXml" ds:itemID="{4FB96FB1-DFCA-436F-92C2-4B095629E30E}"/>
</file>

<file path=docProps/app.xml><?xml version="1.0" encoding="utf-8"?>
<Properties xmlns="http://schemas.openxmlformats.org/officeDocument/2006/extended-properties" xmlns:vt="http://schemas.openxmlformats.org/officeDocument/2006/docPropsVTypes">
  <TotalTime>992</TotalTime>
  <Words>2608</Words>
  <Application>Microsoft Office PowerPoint</Application>
  <PresentationFormat>Widescreen</PresentationFormat>
  <Paragraphs>345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RM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mharris</dc:creator>
  <cp:lastModifiedBy>James Bentley</cp:lastModifiedBy>
  <cp:revision>85</cp:revision>
  <dcterms:created xsi:type="dcterms:W3CDTF">2017-06-06T07:34:47Z</dcterms:created>
  <dcterms:modified xsi:type="dcterms:W3CDTF">2019-11-10T18:03:58Z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0x010100F21E158A1A8BD744A9E5525C8B2767ED</vt:lpwstr>
  </property>
</Properties>
</file>