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79F86F0-83A0-4589-8CE5-6C198649BFDB}" type="datetimeFigureOut">
              <a:rPr lang="en-GB" smtClean="0"/>
              <a:t>19/09/2018</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B8D332A-4E6A-4387-A1A5-D2936C2D3D3F}" type="slidenum">
              <a:rPr lang="en-GB" smtClean="0"/>
              <a:t>‹#›</a:t>
            </a:fld>
            <a:endParaRPr lang="en-GB"/>
          </a:p>
        </p:txBody>
      </p:sp>
    </p:spTree>
    <p:extLst>
      <p:ext uri="{BB962C8B-B14F-4D97-AF65-F5344CB8AC3E}">
        <p14:creationId xmlns:p14="http://schemas.microsoft.com/office/powerpoint/2010/main" val="463668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560190-99FD-3E4E-9C0A-B66C46E32549}" type="slidenum">
              <a:rPr lang="en-US" smtClean="0"/>
              <a:t>1</a:t>
            </a:fld>
            <a:endParaRPr lang="en-US"/>
          </a:p>
        </p:txBody>
      </p:sp>
    </p:spTree>
    <p:extLst>
      <p:ext uri="{BB962C8B-B14F-4D97-AF65-F5344CB8AC3E}">
        <p14:creationId xmlns:p14="http://schemas.microsoft.com/office/powerpoint/2010/main" val="2343148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FC1D3F6-944A-40F9-B13B-7B96A15FE4EE}" type="datetimeFigureOut">
              <a:rPr lang="en-GB" smtClean="0"/>
              <a:t>19/09/2018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31DD9E-22B4-4404-9727-4BB205B90D57}" type="slidenum">
              <a:rPr lang="en-GB" smtClean="0"/>
              <a:t>‹#›</a:t>
            </a:fld>
            <a:endParaRPr lang="en-GB"/>
          </a:p>
        </p:txBody>
      </p:sp>
    </p:spTree>
    <p:extLst>
      <p:ext uri="{BB962C8B-B14F-4D97-AF65-F5344CB8AC3E}">
        <p14:creationId xmlns:p14="http://schemas.microsoft.com/office/powerpoint/2010/main" val="516921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FC1D3F6-944A-40F9-B13B-7B96A15FE4EE}" type="datetimeFigureOut">
              <a:rPr lang="en-GB" smtClean="0"/>
              <a:t>19/09/2018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31DD9E-22B4-4404-9727-4BB205B90D57}" type="slidenum">
              <a:rPr lang="en-GB" smtClean="0"/>
              <a:t>‹#›</a:t>
            </a:fld>
            <a:endParaRPr lang="en-GB"/>
          </a:p>
        </p:txBody>
      </p:sp>
    </p:spTree>
    <p:extLst>
      <p:ext uri="{BB962C8B-B14F-4D97-AF65-F5344CB8AC3E}">
        <p14:creationId xmlns:p14="http://schemas.microsoft.com/office/powerpoint/2010/main" val="4006935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FC1D3F6-944A-40F9-B13B-7B96A15FE4EE}" type="datetimeFigureOut">
              <a:rPr lang="en-GB" smtClean="0"/>
              <a:t>19/09/2018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31DD9E-22B4-4404-9727-4BB205B90D57}" type="slidenum">
              <a:rPr lang="en-GB" smtClean="0"/>
              <a:t>‹#›</a:t>
            </a:fld>
            <a:endParaRPr lang="en-GB"/>
          </a:p>
        </p:txBody>
      </p:sp>
    </p:spTree>
    <p:extLst>
      <p:ext uri="{BB962C8B-B14F-4D97-AF65-F5344CB8AC3E}">
        <p14:creationId xmlns:p14="http://schemas.microsoft.com/office/powerpoint/2010/main" val="2792223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FC1D3F6-944A-40F9-B13B-7B96A15FE4EE}" type="datetimeFigureOut">
              <a:rPr lang="en-GB" smtClean="0"/>
              <a:t>19/09/2018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31DD9E-22B4-4404-9727-4BB205B90D57}" type="slidenum">
              <a:rPr lang="en-GB" smtClean="0"/>
              <a:t>‹#›</a:t>
            </a:fld>
            <a:endParaRPr lang="en-GB"/>
          </a:p>
        </p:txBody>
      </p:sp>
    </p:spTree>
    <p:extLst>
      <p:ext uri="{BB962C8B-B14F-4D97-AF65-F5344CB8AC3E}">
        <p14:creationId xmlns:p14="http://schemas.microsoft.com/office/powerpoint/2010/main" val="1216380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C1D3F6-944A-40F9-B13B-7B96A15FE4EE}" type="datetimeFigureOut">
              <a:rPr lang="en-GB" smtClean="0"/>
              <a:t>19/09/2018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31DD9E-22B4-4404-9727-4BB205B90D57}" type="slidenum">
              <a:rPr lang="en-GB" smtClean="0"/>
              <a:t>‹#›</a:t>
            </a:fld>
            <a:endParaRPr lang="en-GB"/>
          </a:p>
        </p:txBody>
      </p:sp>
    </p:spTree>
    <p:extLst>
      <p:ext uri="{BB962C8B-B14F-4D97-AF65-F5344CB8AC3E}">
        <p14:creationId xmlns:p14="http://schemas.microsoft.com/office/powerpoint/2010/main" val="4210646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FC1D3F6-944A-40F9-B13B-7B96A15FE4EE}" type="datetimeFigureOut">
              <a:rPr lang="en-GB" smtClean="0"/>
              <a:t>19/09/2018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F31DD9E-22B4-4404-9727-4BB205B90D57}" type="slidenum">
              <a:rPr lang="en-GB" smtClean="0"/>
              <a:t>‹#›</a:t>
            </a:fld>
            <a:endParaRPr lang="en-GB"/>
          </a:p>
        </p:txBody>
      </p:sp>
    </p:spTree>
    <p:extLst>
      <p:ext uri="{BB962C8B-B14F-4D97-AF65-F5344CB8AC3E}">
        <p14:creationId xmlns:p14="http://schemas.microsoft.com/office/powerpoint/2010/main" val="1807253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FC1D3F6-944A-40F9-B13B-7B96A15FE4EE}" type="datetimeFigureOut">
              <a:rPr lang="en-GB" smtClean="0"/>
              <a:t>19/09/2018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F31DD9E-22B4-4404-9727-4BB205B90D57}" type="slidenum">
              <a:rPr lang="en-GB" smtClean="0"/>
              <a:t>‹#›</a:t>
            </a:fld>
            <a:endParaRPr lang="en-GB"/>
          </a:p>
        </p:txBody>
      </p:sp>
    </p:spTree>
    <p:extLst>
      <p:ext uri="{BB962C8B-B14F-4D97-AF65-F5344CB8AC3E}">
        <p14:creationId xmlns:p14="http://schemas.microsoft.com/office/powerpoint/2010/main" val="2748120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FC1D3F6-944A-40F9-B13B-7B96A15FE4EE}" type="datetimeFigureOut">
              <a:rPr lang="en-GB" smtClean="0"/>
              <a:t>19/09/2018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F31DD9E-22B4-4404-9727-4BB205B90D57}" type="slidenum">
              <a:rPr lang="en-GB" smtClean="0"/>
              <a:t>‹#›</a:t>
            </a:fld>
            <a:endParaRPr lang="en-GB"/>
          </a:p>
        </p:txBody>
      </p:sp>
    </p:spTree>
    <p:extLst>
      <p:ext uri="{BB962C8B-B14F-4D97-AF65-F5344CB8AC3E}">
        <p14:creationId xmlns:p14="http://schemas.microsoft.com/office/powerpoint/2010/main" val="4011463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C1D3F6-944A-40F9-B13B-7B96A15FE4EE}" type="datetimeFigureOut">
              <a:rPr lang="en-GB" smtClean="0"/>
              <a:t>19/09/2018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F31DD9E-22B4-4404-9727-4BB205B90D57}" type="slidenum">
              <a:rPr lang="en-GB" smtClean="0"/>
              <a:t>‹#›</a:t>
            </a:fld>
            <a:endParaRPr lang="en-GB"/>
          </a:p>
        </p:txBody>
      </p:sp>
    </p:spTree>
    <p:extLst>
      <p:ext uri="{BB962C8B-B14F-4D97-AF65-F5344CB8AC3E}">
        <p14:creationId xmlns:p14="http://schemas.microsoft.com/office/powerpoint/2010/main" val="2099372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C1D3F6-944A-40F9-B13B-7B96A15FE4EE}" type="datetimeFigureOut">
              <a:rPr lang="en-GB" smtClean="0"/>
              <a:t>19/09/2018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F31DD9E-22B4-4404-9727-4BB205B90D57}" type="slidenum">
              <a:rPr lang="en-GB" smtClean="0"/>
              <a:t>‹#›</a:t>
            </a:fld>
            <a:endParaRPr lang="en-GB"/>
          </a:p>
        </p:txBody>
      </p:sp>
    </p:spTree>
    <p:extLst>
      <p:ext uri="{BB962C8B-B14F-4D97-AF65-F5344CB8AC3E}">
        <p14:creationId xmlns:p14="http://schemas.microsoft.com/office/powerpoint/2010/main" val="4002740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C1D3F6-944A-40F9-B13B-7B96A15FE4EE}" type="datetimeFigureOut">
              <a:rPr lang="en-GB" smtClean="0"/>
              <a:t>19/09/2018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F31DD9E-22B4-4404-9727-4BB205B90D57}" type="slidenum">
              <a:rPr lang="en-GB" smtClean="0"/>
              <a:t>‹#›</a:t>
            </a:fld>
            <a:endParaRPr lang="en-GB"/>
          </a:p>
        </p:txBody>
      </p:sp>
    </p:spTree>
    <p:extLst>
      <p:ext uri="{BB962C8B-B14F-4D97-AF65-F5344CB8AC3E}">
        <p14:creationId xmlns:p14="http://schemas.microsoft.com/office/powerpoint/2010/main" val="1350445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C1D3F6-944A-40F9-B13B-7B96A15FE4EE}" type="datetimeFigureOut">
              <a:rPr lang="en-GB" smtClean="0"/>
              <a:t>19/09/2018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31DD9E-22B4-4404-9727-4BB205B90D57}" type="slidenum">
              <a:rPr lang="en-GB" smtClean="0"/>
              <a:t>‹#›</a:t>
            </a:fld>
            <a:endParaRPr lang="en-GB"/>
          </a:p>
        </p:txBody>
      </p:sp>
    </p:spTree>
    <p:extLst>
      <p:ext uri="{BB962C8B-B14F-4D97-AF65-F5344CB8AC3E}">
        <p14:creationId xmlns:p14="http://schemas.microsoft.com/office/powerpoint/2010/main" val="1794439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869587844"/>
              </p:ext>
            </p:extLst>
          </p:nvPr>
        </p:nvGraphicFramePr>
        <p:xfrm>
          <a:off x="3883" y="-9051"/>
          <a:ext cx="3365850" cy="6992454"/>
        </p:xfrm>
        <a:graphic>
          <a:graphicData uri="http://schemas.openxmlformats.org/drawingml/2006/table">
            <a:tbl>
              <a:tblPr firstRow="1" bandRow="1">
                <a:tableStyleId>{5940675A-B579-460E-94D1-54222C63F5DA}</a:tableStyleId>
              </a:tblPr>
              <a:tblGrid>
                <a:gridCol w="391653">
                  <a:extLst>
                    <a:ext uri="{9D8B030D-6E8A-4147-A177-3AD203B41FA5}">
                      <a16:colId xmlns:a16="http://schemas.microsoft.com/office/drawing/2014/main" val="20000"/>
                    </a:ext>
                  </a:extLst>
                </a:gridCol>
                <a:gridCol w="2974197">
                  <a:extLst>
                    <a:ext uri="{9D8B030D-6E8A-4147-A177-3AD203B41FA5}">
                      <a16:colId xmlns:a16="http://schemas.microsoft.com/office/drawing/2014/main" val="20001"/>
                    </a:ext>
                  </a:extLst>
                </a:gridCol>
              </a:tblGrid>
              <a:tr h="197691">
                <a:tc gridSpan="2">
                  <a:txBody>
                    <a:bodyPr/>
                    <a:lstStyle/>
                    <a:p>
                      <a:r>
                        <a:rPr lang="en-US" sz="1400" b="1" dirty="0" smtClean="0">
                          <a:solidFill>
                            <a:schemeClr val="tx1"/>
                          </a:solidFill>
                        </a:rPr>
                        <a:t>PLOT</a:t>
                      </a:r>
                      <a:endParaRPr lang="en-US" sz="1400" b="1" dirty="0">
                        <a:solidFill>
                          <a:schemeClr val="tx1"/>
                        </a:solidFill>
                      </a:endParaRPr>
                    </a:p>
                  </a:txBody>
                  <a:tcPr>
                    <a:solidFill>
                      <a:srgbClr val="FF00FF"/>
                    </a:solidFill>
                  </a:tcPr>
                </a:tc>
                <a:tc hMerge="1">
                  <a:txBody>
                    <a:bodyPr/>
                    <a:lstStyle/>
                    <a:p>
                      <a:endParaRPr lang="en-US" sz="1200" dirty="0">
                        <a:solidFill>
                          <a:schemeClr val="tx1"/>
                        </a:solidFill>
                      </a:endParaRPr>
                    </a:p>
                  </a:txBody>
                  <a:tcPr>
                    <a:solidFill>
                      <a:srgbClr val="FF00FF"/>
                    </a:solidFill>
                  </a:tcPr>
                </a:tc>
                <a:extLst>
                  <a:ext uri="{0D108BD9-81ED-4DB2-BD59-A6C34878D82A}">
                    <a16:rowId xmlns:a16="http://schemas.microsoft.com/office/drawing/2014/main" val="10000"/>
                  </a:ext>
                </a:extLst>
              </a:tr>
              <a:tr h="1290927">
                <a:tc>
                  <a:txBody>
                    <a:bodyPr/>
                    <a:lstStyle/>
                    <a:p>
                      <a:r>
                        <a:rPr lang="en-US" sz="900" dirty="0" smtClean="0">
                          <a:latin typeface="Arial Narrow" panose="020B0606020202030204" pitchFamily="34" charset="0"/>
                        </a:rPr>
                        <a:t>Act 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i="0" dirty="0" smtClean="0">
                          <a:latin typeface="Arial Narrow" panose="020B0606020202030204" pitchFamily="34" charset="0"/>
                        </a:rPr>
                        <a:t>Venice-Iago and Roderigo discuss ‘The Moor’</a:t>
                      </a:r>
                      <a:r>
                        <a:rPr lang="en-US" sz="900" i="0" baseline="0" dirty="0" smtClean="0">
                          <a:latin typeface="Arial Narrow" panose="020B0606020202030204" pitchFamily="34" charset="0"/>
                        </a:rPr>
                        <a:t> . </a:t>
                      </a:r>
                      <a:r>
                        <a:rPr lang="en-US" sz="900" i="0" dirty="0" smtClean="0">
                          <a:latin typeface="Arial Narrow" panose="020B0606020202030204" pitchFamily="34" charset="0"/>
                        </a:rPr>
                        <a:t>Othello and Desdemona have secretly</a:t>
                      </a:r>
                      <a:r>
                        <a:rPr lang="en-US" sz="900" i="0" baseline="0" dirty="0" smtClean="0">
                          <a:latin typeface="Arial Narrow" panose="020B0606020202030204" pitchFamily="34" charset="0"/>
                        </a:rPr>
                        <a:t> married. Othello has promoted Cassio which makes Iago jealous. Roderigo is in love with Desdemona. Roderigo and Iago plot revenge on Othello- they tell Desdemona’s father. He accuses Othello of attracting her through witchcraft. Desdemona defends them saying her loyalty is now with her husband not her father and wants tog o to Cyprus too. Iago decides he will convince Othello Cassio is having an affair with his wife so he can get Cassio’s position as lieutenant.</a:t>
                      </a:r>
                      <a:endParaRPr lang="en-US" sz="900" i="0" dirty="0">
                        <a:latin typeface="Arial Narrow" panose="020B0606020202030204" pitchFamily="34" charset="0"/>
                      </a:endParaRPr>
                    </a:p>
                  </a:txBody>
                  <a:tcPr/>
                </a:tc>
                <a:extLst>
                  <a:ext uri="{0D108BD9-81ED-4DB2-BD59-A6C34878D82A}">
                    <a16:rowId xmlns:a16="http://schemas.microsoft.com/office/drawing/2014/main" val="10001"/>
                  </a:ext>
                </a:extLst>
              </a:tr>
              <a:tr h="1290927">
                <a:tc>
                  <a:txBody>
                    <a:bodyPr/>
                    <a:lstStyle/>
                    <a:p>
                      <a:r>
                        <a:rPr lang="en-US" sz="900" dirty="0" smtClean="0"/>
                        <a:t>Act 2</a:t>
                      </a:r>
                      <a:endParaRPr lang="en-US" sz="900" dirty="0"/>
                    </a:p>
                  </a:txBody>
                  <a:tcPr/>
                </a:tc>
                <a:tc>
                  <a:txBody>
                    <a:bodyPr/>
                    <a:lstStyle/>
                    <a:p>
                      <a:r>
                        <a:rPr lang="en-US" sz="900" i="0" dirty="0" smtClean="0">
                          <a:latin typeface="Arial Narrow" panose="020B0606020202030204" pitchFamily="34" charset="0"/>
                        </a:rPr>
                        <a:t>Cyprus-a</a:t>
                      </a:r>
                      <a:r>
                        <a:rPr lang="en-US" sz="900" i="0" baseline="0" dirty="0" smtClean="0">
                          <a:latin typeface="Arial Narrow" panose="020B0606020202030204" pitchFamily="34" charset="0"/>
                        </a:rPr>
                        <a:t> Turkish ship is defeated. They wait for Othello to return. Cassio tells Montano how well he thinks of Desdemona. Iago talks rudely about women and wives. Othello arrives and declares his love for her. Iago tells Roderigo Desdemona is tired of Othello and wants Cassio. Iago states he wants revenge as he thinks Othello slept with his wife. They celebrate the victory and marriage. Iago persuades Cassio to drink which ends up in Roderigo attacking Cassio and Cassio attacking Montano. Othello demotes Cassio. Iago advises Cassio to speak to Desdemona to get his job back.</a:t>
                      </a:r>
                      <a:endParaRPr lang="en-US" sz="900" i="0" dirty="0">
                        <a:latin typeface="Arial Narrow" panose="020B0606020202030204" pitchFamily="34" charset="0"/>
                      </a:endParaRPr>
                    </a:p>
                  </a:txBody>
                  <a:tcPr/>
                </a:tc>
                <a:extLst>
                  <a:ext uri="{0D108BD9-81ED-4DB2-BD59-A6C34878D82A}">
                    <a16:rowId xmlns:a16="http://schemas.microsoft.com/office/drawing/2014/main" val="10002"/>
                  </a:ext>
                </a:extLst>
              </a:tr>
              <a:tr h="1558015">
                <a:tc>
                  <a:txBody>
                    <a:bodyPr/>
                    <a:lstStyle/>
                    <a:p>
                      <a:r>
                        <a:rPr lang="en-US" sz="900" dirty="0" smtClean="0"/>
                        <a:t>Act 3</a:t>
                      </a:r>
                      <a:endParaRPr lang="en-US" sz="900" dirty="0"/>
                    </a:p>
                  </a:txBody>
                  <a:tcPr/>
                </a:tc>
                <a:tc>
                  <a:txBody>
                    <a:bodyPr/>
                    <a:lstStyle/>
                    <a:p>
                      <a:r>
                        <a:rPr lang="en-US" sz="900" i="0" dirty="0" smtClean="0">
                          <a:latin typeface="Arial Narrow" panose="020B0606020202030204" pitchFamily="34" charset="0"/>
                        </a:rPr>
                        <a:t>Desdemona speaks to Othello about Cassio and Iago draws Othello’s attention to this moment. He uses this scene to successfully plant seeds of doubt and insinuations into Othello’s mind about his wife</a:t>
                      </a:r>
                      <a:r>
                        <a:rPr lang="en-US" sz="900" i="0" baseline="0" dirty="0" smtClean="0">
                          <a:latin typeface="Arial Narrow" panose="020B0606020202030204" pitchFamily="34" charset="0"/>
                        </a:rPr>
                        <a:t> having an affair. Desdemona drops her handkerchief which Emilia finds and gives to Iago, who requested it. Iago demands ‘ocular proof’ of the affair. Iago says Cassio has the handkerchief. Othello tells Iago to kill Cassio and appoints him as his lieutenant. Othello speaks about the provenance of the handkerchief to Desdemona and asks her where it is. As a distraction she asks him about Cassio which makes him angrier. Bianca looks for Cassio-he gives her the handkerchief, which makes her cross since it isn’t hers.</a:t>
                      </a:r>
                      <a:endParaRPr lang="en-US" sz="900" i="0" dirty="0">
                        <a:latin typeface="Arial Narrow" panose="020B0606020202030204" pitchFamily="34" charset="0"/>
                      </a:endParaRPr>
                    </a:p>
                  </a:txBody>
                  <a:tcPr/>
                </a:tc>
                <a:extLst>
                  <a:ext uri="{0D108BD9-81ED-4DB2-BD59-A6C34878D82A}">
                    <a16:rowId xmlns:a16="http://schemas.microsoft.com/office/drawing/2014/main" val="10003"/>
                  </a:ext>
                </a:extLst>
              </a:tr>
              <a:tr h="1155067">
                <a:tc>
                  <a:txBody>
                    <a:bodyPr/>
                    <a:lstStyle/>
                    <a:p>
                      <a:r>
                        <a:rPr lang="en-US" sz="900" dirty="0" smtClean="0"/>
                        <a:t>Act 4</a:t>
                      </a:r>
                      <a:endParaRPr lang="en-US" sz="900" dirty="0"/>
                    </a:p>
                  </a:txBody>
                  <a:tcPr/>
                </a:tc>
                <a:tc>
                  <a:txBody>
                    <a:bodyPr/>
                    <a:lstStyle/>
                    <a:p>
                      <a:r>
                        <a:rPr lang="en-US" sz="900" i="0" dirty="0" smtClean="0">
                          <a:latin typeface="Arial Narrow" panose="020B0606020202030204" pitchFamily="34" charset="0"/>
                        </a:rPr>
                        <a:t>Iago continues to poison Othello’s mind- telling him he heard Cassio talking about sleeping with Desdemona. This causes him to have a fit. Iago and Cassio have a conversation about Bianca whilst Othello watches, thinking they are talking about Desdemona. Othello accuses Desdemona of being a ‘whore’. He slaps Desdemona</a:t>
                      </a:r>
                      <a:r>
                        <a:rPr lang="en-US" sz="900" i="0" baseline="0" dirty="0" smtClean="0">
                          <a:latin typeface="Arial Narrow" panose="020B0606020202030204" pitchFamily="34" charset="0"/>
                        </a:rPr>
                        <a:t> in public, which shocks </a:t>
                      </a:r>
                      <a:r>
                        <a:rPr lang="en-US" sz="900" i="0" baseline="0" dirty="0" err="1" smtClean="0">
                          <a:latin typeface="Arial Narrow" panose="020B0606020202030204" pitchFamily="34" charset="0"/>
                        </a:rPr>
                        <a:t>Lodovico</a:t>
                      </a:r>
                      <a:r>
                        <a:rPr lang="en-US" sz="900" i="0" baseline="0" dirty="0" smtClean="0">
                          <a:latin typeface="Arial Narrow" panose="020B0606020202030204" pitchFamily="34" charset="0"/>
                        </a:rPr>
                        <a:t>. Desdemona confides in Emilia that she cannot understand Othello’s behavior and Emilia suggests a villain put thoughts in his head.</a:t>
                      </a:r>
                      <a:endParaRPr lang="en-US" sz="900" i="0" dirty="0">
                        <a:latin typeface="Arial Narrow" panose="020B0606020202030204" pitchFamily="34" charset="0"/>
                      </a:endParaRPr>
                    </a:p>
                  </a:txBody>
                  <a:tcPr/>
                </a:tc>
                <a:extLst>
                  <a:ext uri="{0D108BD9-81ED-4DB2-BD59-A6C34878D82A}">
                    <a16:rowId xmlns:a16="http://schemas.microsoft.com/office/drawing/2014/main" val="10004"/>
                  </a:ext>
                </a:extLst>
              </a:tr>
              <a:tr h="1109814">
                <a:tc>
                  <a:txBody>
                    <a:bodyPr/>
                    <a:lstStyle/>
                    <a:p>
                      <a:r>
                        <a:rPr lang="en-US" sz="900" dirty="0" smtClean="0"/>
                        <a:t>Act 5</a:t>
                      </a:r>
                      <a:endParaRPr lang="en-US" sz="900" dirty="0"/>
                    </a:p>
                  </a:txBody>
                  <a:tcPr/>
                </a:tc>
                <a:tc>
                  <a:txBody>
                    <a:bodyPr/>
                    <a:lstStyle/>
                    <a:p>
                      <a:r>
                        <a:rPr lang="en-US" sz="900" i="0" dirty="0" smtClean="0">
                          <a:latin typeface="Arial Narrow" panose="020B0606020202030204" pitchFamily="34" charset="0"/>
                        </a:rPr>
                        <a:t>Iago persuades Roderigo to kill Cassio but he only wounds him. Othello thinks Cassio is dead and goes to kill Desdemona. After hearing about the handkerchief Emilia works out Iago is the villain and reveals him to the other characters. Othello strangles Desdemona. Iago stabs</a:t>
                      </a:r>
                      <a:r>
                        <a:rPr lang="en-US" sz="900" i="0" baseline="0" dirty="0" smtClean="0">
                          <a:latin typeface="Arial Narrow" panose="020B0606020202030204" pitchFamily="34" charset="0"/>
                        </a:rPr>
                        <a:t> Emilia and runs escapes. Othello, realizing what has happened, kills himself. Iago is arrested and refuses to talk and Cassio is appointed Governor of Cyprus.</a:t>
                      </a:r>
                      <a:endParaRPr lang="en-US" sz="900" i="0" dirty="0">
                        <a:latin typeface="Arial Narrow" panose="020B0606020202030204" pitchFamily="34" charset="0"/>
                      </a:endParaRPr>
                    </a:p>
                  </a:txBody>
                  <a:tcPr/>
                </a:tc>
                <a:extLst>
                  <a:ext uri="{0D108BD9-81ED-4DB2-BD59-A6C34878D82A}">
                    <a16:rowId xmlns:a16="http://schemas.microsoft.com/office/drawing/2014/main" val="10005"/>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760790337"/>
              </p:ext>
            </p:extLst>
          </p:nvPr>
        </p:nvGraphicFramePr>
        <p:xfrm>
          <a:off x="3369733" y="1"/>
          <a:ext cx="3074474" cy="2851376"/>
        </p:xfrm>
        <a:graphic>
          <a:graphicData uri="http://schemas.openxmlformats.org/drawingml/2006/table">
            <a:tbl>
              <a:tblPr firstRow="1" bandRow="1">
                <a:tableStyleId>{5940675A-B579-460E-94D1-54222C63F5DA}</a:tableStyleId>
              </a:tblPr>
              <a:tblGrid>
                <a:gridCol w="914235">
                  <a:extLst>
                    <a:ext uri="{9D8B030D-6E8A-4147-A177-3AD203B41FA5}">
                      <a16:colId xmlns:a16="http://schemas.microsoft.com/office/drawing/2014/main" val="20000"/>
                    </a:ext>
                  </a:extLst>
                </a:gridCol>
                <a:gridCol w="2160239">
                  <a:extLst>
                    <a:ext uri="{9D8B030D-6E8A-4147-A177-3AD203B41FA5}">
                      <a16:colId xmlns:a16="http://schemas.microsoft.com/office/drawing/2014/main" val="20001"/>
                    </a:ext>
                  </a:extLst>
                </a:gridCol>
              </a:tblGrid>
              <a:tr h="320557">
                <a:tc gridSpan="2">
                  <a:txBody>
                    <a:bodyPr/>
                    <a:lstStyle/>
                    <a:p>
                      <a:r>
                        <a:rPr lang="en-US" sz="1600" b="1" dirty="0" smtClean="0">
                          <a:solidFill>
                            <a:schemeClr val="tx1"/>
                          </a:solidFill>
                        </a:rPr>
                        <a:t>Tragedy / Genre</a:t>
                      </a:r>
                      <a:endParaRPr lang="en-US" sz="1600" b="1" dirty="0">
                        <a:solidFill>
                          <a:schemeClr val="tx1"/>
                        </a:solidFill>
                      </a:endParaRPr>
                    </a:p>
                  </a:txBody>
                  <a:tcPr>
                    <a:solidFill>
                      <a:srgbClr val="FF00FF"/>
                    </a:solidFill>
                  </a:tcPr>
                </a:tc>
                <a:tc hMerge="1">
                  <a:txBody>
                    <a:bodyPr/>
                    <a:lstStyle/>
                    <a:p>
                      <a:endParaRPr lang="en-US" dirty="0"/>
                    </a:p>
                  </a:txBody>
                  <a:tcPr>
                    <a:solidFill>
                      <a:srgbClr val="FF00FF"/>
                    </a:solidFill>
                  </a:tcPr>
                </a:tc>
                <a:extLst>
                  <a:ext uri="{0D108BD9-81ED-4DB2-BD59-A6C34878D82A}">
                    <a16:rowId xmlns:a16="http://schemas.microsoft.com/office/drawing/2014/main" val="10000"/>
                  </a:ext>
                </a:extLst>
              </a:tr>
              <a:tr h="280736">
                <a:tc>
                  <a:txBody>
                    <a:bodyPr/>
                    <a:lstStyle/>
                    <a:p>
                      <a:pPr algn="ctr"/>
                      <a:r>
                        <a:rPr lang="en-US" sz="800" b="1" dirty="0" smtClean="0">
                          <a:latin typeface="Arial Narrow" panose="020B0606020202030204" pitchFamily="34" charset="0"/>
                        </a:rPr>
                        <a:t>Five acts</a:t>
                      </a:r>
                      <a:endParaRPr lang="en-US" sz="800" b="1" dirty="0">
                        <a:latin typeface="Arial Narrow" panose="020B060602020203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b="0" dirty="0" smtClean="0">
                          <a:latin typeface="Arial Narrow" panose="020B0606020202030204" pitchFamily="34" charset="0"/>
                        </a:rPr>
                        <a:t>The third is pivotal-Iago’s persuasion of Othello</a:t>
                      </a:r>
                    </a:p>
                  </a:txBody>
                  <a:tcPr/>
                </a:tc>
                <a:extLst>
                  <a:ext uri="{0D108BD9-81ED-4DB2-BD59-A6C34878D82A}">
                    <a16:rowId xmlns:a16="http://schemas.microsoft.com/office/drawing/2014/main" val="10001"/>
                  </a:ext>
                </a:extLst>
              </a:tr>
              <a:tr h="320557">
                <a:tc>
                  <a:txBody>
                    <a:bodyPr/>
                    <a:lstStyle/>
                    <a:p>
                      <a:pPr algn="ctr"/>
                      <a:r>
                        <a:rPr lang="en-US" sz="800" b="1" dirty="0" smtClean="0">
                          <a:latin typeface="Arial Narrow" panose="020B0606020202030204" pitchFamily="34" charset="0"/>
                        </a:rPr>
                        <a:t>Aristotle’s poetics</a:t>
                      </a:r>
                      <a:endParaRPr lang="en-US" sz="800" b="1" dirty="0">
                        <a:latin typeface="Arial Narrow" panose="020B060602020203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b="0" dirty="0" smtClean="0">
                          <a:latin typeface="Arial Narrow" panose="020B0606020202030204" pitchFamily="34" charset="0"/>
                        </a:rPr>
                        <a:t>It must evoke</a:t>
                      </a:r>
                      <a:r>
                        <a:rPr lang="en-US" sz="800" b="0" baseline="0" dirty="0" smtClean="0">
                          <a:latin typeface="Arial Narrow" panose="020B0606020202030204" pitchFamily="34" charset="0"/>
                        </a:rPr>
                        <a:t> ‘pity and fear’ in the audience</a:t>
                      </a:r>
                      <a:endParaRPr lang="en-US" sz="800" b="0" dirty="0" smtClean="0">
                        <a:latin typeface="Arial Narrow" panose="020B0606020202030204" pitchFamily="34" charset="0"/>
                      </a:endParaRPr>
                    </a:p>
                  </a:txBody>
                  <a:tcPr/>
                </a:tc>
                <a:extLst>
                  <a:ext uri="{0D108BD9-81ED-4DB2-BD59-A6C34878D82A}">
                    <a16:rowId xmlns:a16="http://schemas.microsoft.com/office/drawing/2014/main" val="10002"/>
                  </a:ext>
                </a:extLst>
              </a:tr>
              <a:tr h="243500">
                <a:tc>
                  <a:txBody>
                    <a:bodyPr/>
                    <a:lstStyle/>
                    <a:p>
                      <a:pPr algn="ctr"/>
                      <a:r>
                        <a:rPr lang="en-US" sz="800" b="1" dirty="0" smtClean="0">
                          <a:latin typeface="Arial Narrow" panose="020B0606020202030204" pitchFamily="34" charset="0"/>
                        </a:rPr>
                        <a:t>Hamartia</a:t>
                      </a:r>
                      <a:endParaRPr lang="en-US" sz="800" b="1" dirty="0">
                        <a:latin typeface="Arial Narrow" panose="020B060602020203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b="0" dirty="0" smtClean="0">
                          <a:latin typeface="Arial Narrow" panose="020B0606020202030204" pitchFamily="34" charset="0"/>
                        </a:rPr>
                        <a:t>Tragic hero’s fatal flaw: pride, jealousy, too trusting</a:t>
                      </a:r>
                    </a:p>
                  </a:txBody>
                  <a:tcPr/>
                </a:tc>
                <a:extLst>
                  <a:ext uri="{0D108BD9-81ED-4DB2-BD59-A6C34878D82A}">
                    <a16:rowId xmlns:a16="http://schemas.microsoft.com/office/drawing/2014/main" val="10003"/>
                  </a:ext>
                </a:extLst>
              </a:tr>
              <a:tr h="320557">
                <a:tc>
                  <a:txBody>
                    <a:bodyPr/>
                    <a:lstStyle/>
                    <a:p>
                      <a:pPr algn="ctr"/>
                      <a:r>
                        <a:rPr lang="en-US" sz="800" b="1" dirty="0" smtClean="0">
                          <a:latin typeface="Arial Narrow" panose="020B0606020202030204" pitchFamily="34" charset="0"/>
                        </a:rPr>
                        <a:t>Death</a:t>
                      </a:r>
                      <a:endParaRPr lang="en-US" sz="800" b="1" dirty="0">
                        <a:latin typeface="Arial Narrow" panose="020B060602020203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b="0" dirty="0" smtClean="0">
                          <a:latin typeface="Arial Narrow" panose="020B0606020202030204" pitchFamily="34" charset="0"/>
                        </a:rPr>
                        <a:t>Tragic hero’s actions unwittingly</a:t>
                      </a:r>
                      <a:r>
                        <a:rPr lang="en-US" sz="800" b="0" baseline="0" dirty="0" smtClean="0">
                          <a:latin typeface="Arial Narrow" panose="020B0606020202030204" pitchFamily="34" charset="0"/>
                        </a:rPr>
                        <a:t> cause their death and that of many other characters</a:t>
                      </a:r>
                      <a:endParaRPr lang="en-US" sz="800" b="0" dirty="0" smtClean="0">
                        <a:latin typeface="Arial Narrow" panose="020B0606020202030204" pitchFamily="34" charset="0"/>
                      </a:endParaRPr>
                    </a:p>
                  </a:txBody>
                  <a:tcPr/>
                </a:tc>
                <a:extLst>
                  <a:ext uri="{0D108BD9-81ED-4DB2-BD59-A6C34878D82A}">
                    <a16:rowId xmlns:a16="http://schemas.microsoft.com/office/drawing/2014/main" val="10004"/>
                  </a:ext>
                </a:extLst>
              </a:tr>
              <a:tr h="437123">
                <a:tc>
                  <a:txBody>
                    <a:bodyPr/>
                    <a:lstStyle/>
                    <a:p>
                      <a:pPr algn="ctr"/>
                      <a:r>
                        <a:rPr lang="en-US" sz="800" b="1" dirty="0" smtClean="0">
                          <a:latin typeface="Arial Narrow" panose="020B0606020202030204" pitchFamily="34" charset="0"/>
                        </a:rPr>
                        <a:t>Catharsis</a:t>
                      </a:r>
                      <a:endParaRPr lang="en-US" sz="800" b="1" dirty="0">
                        <a:latin typeface="Arial Narrow" panose="020B060602020203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b="0" dirty="0" smtClean="0">
                          <a:latin typeface="Arial Narrow" panose="020B0606020202030204" pitchFamily="34" charset="0"/>
                        </a:rPr>
                        <a:t>The dénouement  evokes</a:t>
                      </a:r>
                      <a:r>
                        <a:rPr lang="en-US" sz="800" b="0" baseline="0" dirty="0" smtClean="0">
                          <a:latin typeface="Arial Narrow" panose="020B0606020202030204" pitchFamily="34" charset="0"/>
                        </a:rPr>
                        <a:t> a purge/release of emotion for the audience, a sense of justice. This might not be wholly the case in ‘Othello’</a:t>
                      </a:r>
                      <a:endParaRPr lang="en-US" sz="800" b="0" dirty="0" smtClean="0">
                        <a:latin typeface="Arial Narrow" panose="020B0606020202030204" pitchFamily="34" charset="0"/>
                      </a:endParaRPr>
                    </a:p>
                  </a:txBody>
                  <a:tcPr/>
                </a:tc>
                <a:extLst>
                  <a:ext uri="{0D108BD9-81ED-4DB2-BD59-A6C34878D82A}">
                    <a16:rowId xmlns:a16="http://schemas.microsoft.com/office/drawing/2014/main" val="10005"/>
                  </a:ext>
                </a:extLst>
              </a:tr>
              <a:tr h="217587">
                <a:tc>
                  <a:txBody>
                    <a:bodyPr/>
                    <a:lstStyle/>
                    <a:p>
                      <a:pPr algn="ctr"/>
                      <a:r>
                        <a:rPr lang="en-US" sz="800" b="1" dirty="0" smtClean="0">
                          <a:latin typeface="Arial Narrow" panose="020B0606020202030204" pitchFamily="34" charset="0"/>
                        </a:rPr>
                        <a:t>Pathos</a:t>
                      </a:r>
                      <a:endParaRPr lang="en-US" sz="800" b="1" dirty="0">
                        <a:latin typeface="Arial Narrow" panose="020B060602020203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b="0" dirty="0" smtClean="0">
                          <a:latin typeface="Arial Narrow" panose="020B0606020202030204" pitchFamily="34" charset="0"/>
                        </a:rPr>
                        <a:t>Extreme pity and sadness</a:t>
                      </a:r>
                    </a:p>
                  </a:txBody>
                  <a:tcPr/>
                </a:tc>
                <a:extLst>
                  <a:ext uri="{0D108BD9-81ED-4DB2-BD59-A6C34878D82A}">
                    <a16:rowId xmlns:a16="http://schemas.microsoft.com/office/drawing/2014/main" val="10006"/>
                  </a:ext>
                </a:extLst>
              </a:tr>
              <a:tr h="320557">
                <a:tc>
                  <a:txBody>
                    <a:bodyPr/>
                    <a:lstStyle/>
                    <a:p>
                      <a:pPr algn="ctr"/>
                      <a:r>
                        <a:rPr lang="en-US" sz="800" b="1" dirty="0" smtClean="0">
                          <a:latin typeface="Arial Narrow" panose="020B0606020202030204" pitchFamily="34" charset="0"/>
                        </a:rPr>
                        <a:t>High status hero</a:t>
                      </a:r>
                      <a:endParaRPr lang="en-US" sz="800" b="1" dirty="0">
                        <a:latin typeface="Arial Narrow" panose="020B060602020203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b="0" dirty="0" smtClean="0">
                          <a:latin typeface="Arial Narrow" panose="020B0606020202030204" pitchFamily="34" charset="0"/>
                        </a:rPr>
                        <a:t>Othello is General of the army</a:t>
                      </a:r>
                    </a:p>
                  </a:txBody>
                  <a:tcPr/>
                </a:tc>
                <a:extLst>
                  <a:ext uri="{0D108BD9-81ED-4DB2-BD59-A6C34878D82A}">
                    <a16:rowId xmlns:a16="http://schemas.microsoft.com/office/drawing/2014/main" val="10007"/>
                  </a:ext>
                </a:extLst>
              </a:tr>
              <a:tr h="340679">
                <a:tc>
                  <a:txBody>
                    <a:bodyPr/>
                    <a:lstStyle/>
                    <a:p>
                      <a:pPr algn="ctr"/>
                      <a:r>
                        <a:rPr lang="en-US" sz="800" b="1" dirty="0" err="1" smtClean="0">
                          <a:latin typeface="Arial Narrow" panose="020B0606020202030204" pitchFamily="34" charset="0"/>
                        </a:rPr>
                        <a:t>Peripeteia</a:t>
                      </a:r>
                      <a:endParaRPr lang="en-US" sz="800" b="1" dirty="0">
                        <a:latin typeface="Arial Narrow" panose="020B0606020202030204" pitchFamily="34" charset="0"/>
                      </a:endParaRPr>
                    </a:p>
                  </a:txBody>
                  <a:tcPr/>
                </a:tc>
                <a:tc>
                  <a:txBody>
                    <a:bodyPr/>
                    <a:lstStyle/>
                    <a:p>
                      <a:r>
                        <a:rPr lang="en-US" sz="800" b="0" i="0" dirty="0" smtClean="0">
                          <a:latin typeface="Arial Narrow" panose="020B0606020202030204" pitchFamily="34" charset="0"/>
                        </a:rPr>
                        <a:t>Hero’s error leads to their reversal of fortune</a:t>
                      </a:r>
                      <a:endParaRPr lang="en-US" sz="800" b="0" i="0" dirty="0">
                        <a:latin typeface="Arial Narrow" panose="020B0606020202030204" pitchFamily="34" charset="0"/>
                      </a:endParaRPr>
                    </a:p>
                  </a:txBody>
                  <a:tcPr/>
                </a:tc>
                <a:extLst>
                  <a:ext uri="{0D108BD9-81ED-4DB2-BD59-A6C34878D82A}">
                    <a16:rowId xmlns:a16="http://schemas.microsoft.com/office/drawing/2014/main" val="10008"/>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3638155106"/>
              </p:ext>
            </p:extLst>
          </p:nvPr>
        </p:nvGraphicFramePr>
        <p:xfrm>
          <a:off x="3356904" y="2780929"/>
          <a:ext cx="3087303" cy="4095204"/>
        </p:xfrm>
        <a:graphic>
          <a:graphicData uri="http://schemas.openxmlformats.org/drawingml/2006/table">
            <a:tbl>
              <a:tblPr firstRow="1" bandRow="1">
                <a:tableStyleId>{5940675A-B579-460E-94D1-54222C63F5DA}</a:tableStyleId>
              </a:tblPr>
              <a:tblGrid>
                <a:gridCol w="3087303">
                  <a:extLst>
                    <a:ext uri="{9D8B030D-6E8A-4147-A177-3AD203B41FA5}">
                      <a16:colId xmlns:a16="http://schemas.microsoft.com/office/drawing/2014/main" val="20000"/>
                    </a:ext>
                  </a:extLst>
                </a:gridCol>
              </a:tblGrid>
              <a:tr h="309725">
                <a:tc>
                  <a:txBody>
                    <a:bodyPr/>
                    <a:lstStyle/>
                    <a:p>
                      <a:r>
                        <a:rPr lang="en-US" sz="1600" b="1" dirty="0" smtClean="0">
                          <a:solidFill>
                            <a:schemeClr val="tx1"/>
                          </a:solidFill>
                        </a:rPr>
                        <a:t>THEMES</a:t>
                      </a:r>
                      <a:r>
                        <a:rPr lang="en-US" sz="1600" b="1" baseline="0" dirty="0" smtClean="0">
                          <a:solidFill>
                            <a:schemeClr val="tx1"/>
                          </a:solidFill>
                        </a:rPr>
                        <a:t> AND SYMBOLS</a:t>
                      </a:r>
                      <a:endParaRPr lang="en-US" sz="1600" b="1" dirty="0">
                        <a:solidFill>
                          <a:schemeClr val="tx1"/>
                        </a:solidFill>
                      </a:endParaRPr>
                    </a:p>
                  </a:txBody>
                  <a:tcPr>
                    <a:solidFill>
                      <a:srgbClr val="FF00FF"/>
                    </a:solidFill>
                  </a:tcPr>
                </a:tc>
                <a:extLst>
                  <a:ext uri="{0D108BD9-81ED-4DB2-BD59-A6C34878D82A}">
                    <a16:rowId xmlns:a16="http://schemas.microsoft.com/office/drawing/2014/main" val="10000"/>
                  </a:ext>
                </a:extLst>
              </a:tr>
              <a:tr h="309725">
                <a:tc>
                  <a:txBody>
                    <a:bodyPr/>
                    <a:lstStyle/>
                    <a:p>
                      <a:r>
                        <a:rPr lang="en-US" sz="800" b="1" dirty="0" smtClean="0">
                          <a:latin typeface="Arial Narrow" panose="020B0606020202030204" pitchFamily="34" charset="0"/>
                        </a:rPr>
                        <a:t>Jealousy</a:t>
                      </a:r>
                      <a:r>
                        <a:rPr lang="en-US" sz="800" b="0" dirty="0" smtClean="0">
                          <a:latin typeface="Arial Narrow" panose="020B0606020202030204" pitchFamily="34" charset="0"/>
                        </a:rPr>
                        <a:t>- arguably Othello’s hamartia. Iago and</a:t>
                      </a:r>
                      <a:r>
                        <a:rPr lang="en-US" sz="800" b="0" baseline="0" dirty="0" smtClean="0">
                          <a:latin typeface="Arial Narrow" panose="020B0606020202030204" pitchFamily="34" charset="0"/>
                        </a:rPr>
                        <a:t> Roderigo are jealous too which motivates their revenge.</a:t>
                      </a:r>
                      <a:endParaRPr lang="en-US" sz="800" b="0" dirty="0">
                        <a:latin typeface="Arial Narrow" panose="020B0606020202030204" pitchFamily="34" charset="0"/>
                      </a:endParaRPr>
                    </a:p>
                  </a:txBody>
                  <a:tcPr/>
                </a:tc>
                <a:extLst>
                  <a:ext uri="{0D108BD9-81ED-4DB2-BD59-A6C34878D82A}">
                    <a16:rowId xmlns:a16="http://schemas.microsoft.com/office/drawing/2014/main" val="10001"/>
                  </a:ext>
                </a:extLst>
              </a:tr>
              <a:tr h="697591">
                <a:tc>
                  <a:txBody>
                    <a:bodyPr/>
                    <a:lstStyle/>
                    <a:p>
                      <a:r>
                        <a:rPr lang="en-US" sz="800" b="1" dirty="0" smtClean="0">
                          <a:latin typeface="Arial Narrow" panose="020B0606020202030204" pitchFamily="34" charset="0"/>
                        </a:rPr>
                        <a:t>Perception of women- </a:t>
                      </a:r>
                      <a:r>
                        <a:rPr lang="en-US" sz="800" b="0" dirty="0" smtClean="0">
                          <a:latin typeface="Arial Narrow" panose="020B0606020202030204" pitchFamily="34" charset="0"/>
                        </a:rPr>
                        <a:t>at</a:t>
                      </a:r>
                      <a:r>
                        <a:rPr lang="en-US" sz="800" b="0" baseline="0" dirty="0" smtClean="0">
                          <a:latin typeface="Arial Narrow" panose="020B0606020202030204" pitchFamily="34" charset="0"/>
                        </a:rPr>
                        <a:t> the time people did not marry for love. Women were the property of their father and transacted to the husband in marriage. Desdemona at the start does not fit this </a:t>
                      </a:r>
                      <a:r>
                        <a:rPr lang="en-US" sz="800" b="0" baseline="0" dirty="0" err="1" smtClean="0">
                          <a:latin typeface="Arial Narrow" panose="020B0606020202030204" pitchFamily="34" charset="0"/>
                        </a:rPr>
                        <a:t>mould</a:t>
                      </a:r>
                      <a:r>
                        <a:rPr lang="en-US" sz="800" b="0" baseline="0" dirty="0" smtClean="0">
                          <a:latin typeface="Arial Narrow" panose="020B0606020202030204" pitchFamily="34" charset="0"/>
                        </a:rPr>
                        <a:t>. She is strong defending her choices and her husband. As the play continues her voice diminishes. At the end Emilia-a more experienced woman- gives her view on men. Iago speaks derogatively about woman e.g.  Venetian women cheat on their husbands</a:t>
                      </a:r>
                      <a:endParaRPr lang="en-US" sz="800" b="0" dirty="0">
                        <a:latin typeface="Arial Narrow" panose="020B0606020202030204" pitchFamily="34" charset="0"/>
                      </a:endParaRPr>
                    </a:p>
                  </a:txBody>
                  <a:tcPr/>
                </a:tc>
                <a:extLst>
                  <a:ext uri="{0D108BD9-81ED-4DB2-BD59-A6C34878D82A}">
                    <a16:rowId xmlns:a16="http://schemas.microsoft.com/office/drawing/2014/main" val="10002"/>
                  </a:ext>
                </a:extLst>
              </a:tr>
              <a:tr h="309725">
                <a:tc>
                  <a:txBody>
                    <a:bodyPr/>
                    <a:lstStyle/>
                    <a:p>
                      <a:r>
                        <a:rPr lang="en-US" sz="800" b="1" dirty="0" smtClean="0">
                          <a:latin typeface="Arial Narrow" panose="020B0606020202030204" pitchFamily="34" charset="0"/>
                        </a:rPr>
                        <a:t>Revenge –</a:t>
                      </a:r>
                      <a:r>
                        <a:rPr lang="en-US" sz="800" b="1" baseline="0" dirty="0" smtClean="0">
                          <a:latin typeface="Arial Narrow" panose="020B0606020202030204" pitchFamily="34" charset="0"/>
                        </a:rPr>
                        <a:t> </a:t>
                      </a:r>
                      <a:r>
                        <a:rPr lang="en-US" sz="800" b="0" baseline="0" dirty="0" smtClean="0">
                          <a:latin typeface="Arial Narrow" panose="020B0606020202030204" pitchFamily="34" charset="0"/>
                        </a:rPr>
                        <a:t>on Cassio and Othello by Iago. He feels maligned at not getting the position of lieutenant.</a:t>
                      </a:r>
                      <a:endParaRPr lang="en-US" sz="800" b="0" dirty="0">
                        <a:latin typeface="Arial Narrow" panose="020B0606020202030204" pitchFamily="34" charset="0"/>
                      </a:endParaRPr>
                    </a:p>
                  </a:txBody>
                  <a:tcPr/>
                </a:tc>
                <a:extLst>
                  <a:ext uri="{0D108BD9-81ED-4DB2-BD59-A6C34878D82A}">
                    <a16:rowId xmlns:a16="http://schemas.microsoft.com/office/drawing/2014/main" val="10003"/>
                  </a:ext>
                </a:extLst>
              </a:tr>
              <a:tr h="422352">
                <a:tc>
                  <a:txBody>
                    <a:bodyPr/>
                    <a:lstStyle/>
                    <a:p>
                      <a:r>
                        <a:rPr lang="en-US" sz="800" b="1" dirty="0" smtClean="0">
                          <a:latin typeface="Arial Narrow" panose="020B0606020202030204" pitchFamily="34" charset="0"/>
                        </a:rPr>
                        <a:t>Conflict-</a:t>
                      </a:r>
                      <a:r>
                        <a:rPr lang="en-US" sz="800" b="0" dirty="0" smtClean="0">
                          <a:latin typeface="Arial Narrow" panose="020B0606020202030204" pitchFamily="34" charset="0"/>
                        </a:rPr>
                        <a:t> the play opens with conflict. We are presented with a conflicting view of Othello . There are conflicting views of the ‘truth’ and ‘honesty’ and of characters themselves. Othello’s inner conflict and the conflict</a:t>
                      </a:r>
                      <a:r>
                        <a:rPr lang="en-US" sz="800" b="0" baseline="0" dirty="0" smtClean="0">
                          <a:latin typeface="Arial Narrow" panose="020B0606020202030204" pitchFamily="34" charset="0"/>
                        </a:rPr>
                        <a:t> of war itself.</a:t>
                      </a:r>
                      <a:endParaRPr lang="en-US" sz="800" b="0" dirty="0" smtClean="0">
                        <a:latin typeface="Arial Narrow" panose="020B0606020202030204" pitchFamily="34" charset="0"/>
                      </a:endParaRPr>
                    </a:p>
                  </a:txBody>
                  <a:tcPr/>
                </a:tc>
                <a:extLst>
                  <a:ext uri="{0D108BD9-81ED-4DB2-BD59-A6C34878D82A}">
                    <a16:rowId xmlns:a16="http://schemas.microsoft.com/office/drawing/2014/main" val="10004"/>
                  </a:ext>
                </a:extLst>
              </a:tr>
              <a:tr h="309725">
                <a:tc>
                  <a:txBody>
                    <a:bodyPr/>
                    <a:lstStyle/>
                    <a:p>
                      <a:r>
                        <a:rPr lang="en-US" sz="800" b="1" dirty="0" smtClean="0">
                          <a:latin typeface="Arial Narrow" panose="020B0606020202030204" pitchFamily="34" charset="0"/>
                        </a:rPr>
                        <a:t>Appearance</a:t>
                      </a:r>
                      <a:r>
                        <a:rPr lang="en-US" sz="800" b="1" baseline="0" dirty="0" smtClean="0">
                          <a:latin typeface="Arial Narrow" panose="020B0606020202030204" pitchFamily="34" charset="0"/>
                        </a:rPr>
                        <a:t> v Reality- </a:t>
                      </a:r>
                      <a:r>
                        <a:rPr lang="en-US" sz="800" b="0" baseline="0" dirty="0" smtClean="0">
                          <a:latin typeface="Arial Narrow" panose="020B0606020202030204" pitchFamily="34" charset="0"/>
                        </a:rPr>
                        <a:t>Iago is not what he seems to all characters. Machiavelli wrote ‘The Prince’ as a guide on how to excel in court at whatever cost. </a:t>
                      </a:r>
                      <a:endParaRPr lang="en-US" sz="800" b="0" dirty="0" smtClean="0">
                        <a:latin typeface="Arial Narrow" panose="020B0606020202030204" pitchFamily="34" charset="0"/>
                      </a:endParaRPr>
                    </a:p>
                  </a:txBody>
                  <a:tcPr/>
                </a:tc>
                <a:extLst>
                  <a:ext uri="{0D108BD9-81ED-4DB2-BD59-A6C34878D82A}">
                    <a16:rowId xmlns:a16="http://schemas.microsoft.com/office/drawing/2014/main" val="3296464825"/>
                  </a:ext>
                </a:extLst>
              </a:tr>
              <a:tr h="422352">
                <a:tc>
                  <a:txBody>
                    <a:bodyPr/>
                    <a:lstStyle/>
                    <a:p>
                      <a:r>
                        <a:rPr lang="en-US" sz="800" b="1" dirty="0" smtClean="0">
                          <a:latin typeface="Arial Narrow" panose="020B0606020202030204" pitchFamily="34" charset="0"/>
                        </a:rPr>
                        <a:t>The</a:t>
                      </a:r>
                      <a:r>
                        <a:rPr lang="en-US" sz="800" b="1" baseline="0" dirty="0" smtClean="0">
                          <a:latin typeface="Arial Narrow" panose="020B0606020202030204" pitchFamily="34" charset="0"/>
                        </a:rPr>
                        <a:t> handkerchief </a:t>
                      </a:r>
                      <a:r>
                        <a:rPr lang="en-US" sz="800" b="0" baseline="0" dirty="0" smtClean="0">
                          <a:latin typeface="Arial Narrow" panose="020B0606020202030204" pitchFamily="34" charset="0"/>
                        </a:rPr>
                        <a:t>–symbolic prop. Strawberries a sign of virginity and their bond. Once it is lost Othello sees that fidelity is lost. It was his mother’s given to her by his father and is said to have provenance.</a:t>
                      </a:r>
                      <a:endParaRPr lang="en-US" sz="800" b="0" dirty="0" smtClean="0">
                        <a:latin typeface="Arial Narrow" panose="020B0606020202030204" pitchFamily="34" charset="0"/>
                      </a:endParaRPr>
                    </a:p>
                  </a:txBody>
                  <a:tcPr/>
                </a:tc>
                <a:extLst>
                  <a:ext uri="{0D108BD9-81ED-4DB2-BD59-A6C34878D82A}">
                    <a16:rowId xmlns:a16="http://schemas.microsoft.com/office/drawing/2014/main" val="2687772256"/>
                  </a:ext>
                </a:extLst>
              </a:tr>
              <a:tr h="422352">
                <a:tc>
                  <a:txBody>
                    <a:bodyPr/>
                    <a:lstStyle/>
                    <a:p>
                      <a:r>
                        <a:rPr lang="en-US" sz="800" b="1" dirty="0" smtClean="0"/>
                        <a:t>Bestial imagery- </a:t>
                      </a:r>
                      <a:r>
                        <a:rPr lang="en-US" sz="800" b="0" dirty="0" smtClean="0"/>
                        <a:t>Iago</a:t>
                      </a:r>
                      <a:r>
                        <a:rPr lang="en-US" sz="800" b="0" baseline="0" dirty="0" smtClean="0"/>
                        <a:t> often uses animal imagery to describe Othello/Desdemona’s relationship as wrong and base. Othello describes Desdemona as ‘creature’ and a falcon. </a:t>
                      </a:r>
                      <a:endParaRPr lang="en-US" sz="800" b="0" dirty="0" smtClean="0"/>
                    </a:p>
                  </a:txBody>
                  <a:tcPr/>
                </a:tc>
                <a:extLst>
                  <a:ext uri="{0D108BD9-81ED-4DB2-BD59-A6C34878D82A}">
                    <a16:rowId xmlns:a16="http://schemas.microsoft.com/office/drawing/2014/main" val="310727792"/>
                  </a:ext>
                </a:extLst>
              </a:tr>
              <a:tr h="437604">
                <a:tc>
                  <a:txBody>
                    <a:bodyPr/>
                    <a:lstStyle/>
                    <a:p>
                      <a:r>
                        <a:rPr lang="en-US" sz="800" b="1" dirty="0" smtClean="0"/>
                        <a:t>Imagery of light/dark/heaven/hell- </a:t>
                      </a:r>
                      <a:r>
                        <a:rPr lang="en-US" sz="800" b="0" dirty="0" smtClean="0"/>
                        <a:t>evokes</a:t>
                      </a:r>
                      <a:r>
                        <a:rPr lang="en-US" sz="800" b="0" baseline="0" dirty="0" smtClean="0"/>
                        <a:t> the conflict between good and evil. </a:t>
                      </a:r>
                      <a:endParaRPr lang="en-US" sz="800" b="0" dirty="0" smtClean="0"/>
                    </a:p>
                  </a:txBody>
                  <a:tcPr/>
                </a:tc>
                <a:extLst>
                  <a:ext uri="{0D108BD9-81ED-4DB2-BD59-A6C34878D82A}">
                    <a16:rowId xmlns:a16="http://schemas.microsoft.com/office/drawing/2014/main" val="1514066939"/>
                  </a:ext>
                </a:extLst>
              </a:tr>
            </a:tbl>
          </a:graphicData>
        </a:graphic>
      </p:graphicFrame>
      <p:graphicFrame>
        <p:nvGraphicFramePr>
          <p:cNvPr id="20" name="Table 19"/>
          <p:cNvGraphicFramePr>
            <a:graphicFrameLocks noGrp="1"/>
          </p:cNvGraphicFramePr>
          <p:nvPr>
            <p:extLst>
              <p:ext uri="{D42A27DB-BD31-4B8C-83A1-F6EECF244321}">
                <p14:modId xmlns:p14="http://schemas.microsoft.com/office/powerpoint/2010/main" val="668537588"/>
              </p:ext>
            </p:extLst>
          </p:nvPr>
        </p:nvGraphicFramePr>
        <p:xfrm>
          <a:off x="6444207" y="3"/>
          <a:ext cx="2686964" cy="6874393"/>
        </p:xfrm>
        <a:graphic>
          <a:graphicData uri="http://schemas.openxmlformats.org/drawingml/2006/table">
            <a:tbl>
              <a:tblPr firstRow="1" bandRow="1">
                <a:tableStyleId>{5940675A-B579-460E-94D1-54222C63F5DA}</a:tableStyleId>
              </a:tblPr>
              <a:tblGrid>
                <a:gridCol w="720081">
                  <a:extLst>
                    <a:ext uri="{9D8B030D-6E8A-4147-A177-3AD203B41FA5}">
                      <a16:colId xmlns:a16="http://schemas.microsoft.com/office/drawing/2014/main" val="20000"/>
                    </a:ext>
                  </a:extLst>
                </a:gridCol>
                <a:gridCol w="1656184">
                  <a:extLst>
                    <a:ext uri="{9D8B030D-6E8A-4147-A177-3AD203B41FA5}">
                      <a16:colId xmlns:a16="http://schemas.microsoft.com/office/drawing/2014/main" val="20001"/>
                    </a:ext>
                  </a:extLst>
                </a:gridCol>
                <a:gridCol w="310699">
                  <a:extLst>
                    <a:ext uri="{9D8B030D-6E8A-4147-A177-3AD203B41FA5}">
                      <a16:colId xmlns:a16="http://schemas.microsoft.com/office/drawing/2014/main" val="20002"/>
                    </a:ext>
                  </a:extLst>
                </a:gridCol>
              </a:tblGrid>
              <a:tr h="327434">
                <a:tc gridSpan="3">
                  <a:txBody>
                    <a:bodyPr/>
                    <a:lstStyle/>
                    <a:p>
                      <a:r>
                        <a:rPr lang="en-US" sz="1600" b="1" baseline="0" dirty="0" smtClean="0">
                          <a:solidFill>
                            <a:schemeClr val="tx1"/>
                          </a:solidFill>
                        </a:rPr>
                        <a:t>KEY QUOTES</a:t>
                      </a:r>
                    </a:p>
                  </a:txBody>
                  <a:tcPr>
                    <a:solidFill>
                      <a:srgbClr val="FF00FF"/>
                    </a:solidFill>
                  </a:tcPr>
                </a:tc>
                <a:tc hMerge="1">
                  <a:txBody>
                    <a:bodyPr/>
                    <a:lstStyle/>
                    <a:p>
                      <a:endParaRPr lang="en-US"/>
                    </a:p>
                  </a:txBody>
                  <a:tcPr/>
                </a:tc>
                <a:tc hMerge="1">
                  <a:txBody>
                    <a:bodyPr/>
                    <a:lstStyle/>
                    <a:p>
                      <a:pPr lvl="0" algn="just"/>
                      <a:endParaRPr lang="en-US" sz="2000" dirty="0"/>
                    </a:p>
                  </a:txBody>
                  <a:tcPr>
                    <a:solidFill>
                      <a:srgbClr val="FF00FF"/>
                    </a:solidFill>
                  </a:tcPr>
                </a:tc>
                <a:extLst>
                  <a:ext uri="{0D108BD9-81ED-4DB2-BD59-A6C34878D82A}">
                    <a16:rowId xmlns:a16="http://schemas.microsoft.com/office/drawing/2014/main" val="10000"/>
                  </a:ext>
                </a:extLst>
              </a:tr>
              <a:tr h="491151">
                <a:tc>
                  <a:txBody>
                    <a:bodyPr/>
                    <a:lstStyle/>
                    <a:p>
                      <a:r>
                        <a:rPr lang="en-US" sz="900" b="1" i="0" dirty="0" smtClean="0">
                          <a:latin typeface="Arial Narrow" panose="020B0606020202030204" pitchFamily="34" charset="0"/>
                        </a:rPr>
                        <a:t>Act 3 </a:t>
                      </a:r>
                      <a:r>
                        <a:rPr lang="en-US" sz="900" b="1" i="0" dirty="0" err="1" smtClean="0">
                          <a:latin typeface="Arial Narrow" panose="020B0606020202030204" pitchFamily="34" charset="0"/>
                        </a:rPr>
                        <a:t>sc</a:t>
                      </a:r>
                      <a:r>
                        <a:rPr lang="en-US" sz="900" b="1" i="0" dirty="0" smtClean="0">
                          <a:latin typeface="Arial Narrow" panose="020B0606020202030204" pitchFamily="34" charset="0"/>
                        </a:rPr>
                        <a:t> 3 Iago</a:t>
                      </a:r>
                    </a:p>
                  </a:txBody>
                  <a:tcPr/>
                </a:tc>
                <a:tc>
                  <a:txBody>
                    <a:bodyPr/>
                    <a:lstStyle/>
                    <a:p>
                      <a:r>
                        <a:rPr lang="en-US" sz="900" b="0" i="0" dirty="0" smtClean="0">
                          <a:latin typeface="Arial Narrow" panose="020B0606020202030204" pitchFamily="34" charset="0"/>
                        </a:rPr>
                        <a:t>O beware my lord of jealousy, it is the green eyed monster which</a:t>
                      </a:r>
                      <a:r>
                        <a:rPr lang="en-US" sz="900" b="0" i="0" baseline="0" dirty="0" smtClean="0">
                          <a:latin typeface="Arial Narrow" panose="020B0606020202030204" pitchFamily="34" charset="0"/>
                        </a:rPr>
                        <a:t> doth mock the meat it feeds on</a:t>
                      </a:r>
                      <a:endParaRPr lang="en-US" sz="900" b="0" i="0" dirty="0" smtClean="0">
                        <a:latin typeface="Arial Narrow" panose="020B0606020202030204" pitchFamily="34" charset="0"/>
                      </a:endParaRPr>
                    </a:p>
                  </a:txBody>
                  <a:tcPr/>
                </a:tc>
                <a:tc rowSpan="10">
                  <a:txBody>
                    <a:bodyPr/>
                    <a:lstStyle/>
                    <a:p>
                      <a:pPr lvl="0" algn="ctr"/>
                      <a:r>
                        <a:rPr lang="en-US" sz="1800" baseline="0" dirty="0" smtClean="0"/>
                        <a:t> </a:t>
                      </a:r>
                      <a:r>
                        <a:rPr lang="en-US" sz="1800" b="1" i="1" baseline="0" dirty="0" smtClean="0"/>
                        <a:t>Othello</a:t>
                      </a:r>
                      <a:r>
                        <a:rPr lang="en-US" sz="1800" b="1" baseline="0" dirty="0" smtClean="0"/>
                        <a:t> </a:t>
                      </a:r>
                      <a:r>
                        <a:rPr lang="en-US" sz="1800" baseline="0" dirty="0" smtClean="0"/>
                        <a:t>WILLIAM SHAKESPEARE</a:t>
                      </a:r>
                      <a:endParaRPr lang="en-US" sz="1800" dirty="0"/>
                    </a:p>
                  </a:txBody>
                  <a:tcPr vert="vert">
                    <a:solidFill>
                      <a:srgbClr val="FF00FF"/>
                    </a:solidFill>
                  </a:tcPr>
                </a:tc>
                <a:extLst>
                  <a:ext uri="{0D108BD9-81ED-4DB2-BD59-A6C34878D82A}">
                    <a16:rowId xmlns:a16="http://schemas.microsoft.com/office/drawing/2014/main" val="10001"/>
                  </a:ext>
                </a:extLst>
              </a:tr>
              <a:tr h="373829">
                <a:tc>
                  <a:txBody>
                    <a:bodyPr/>
                    <a:lstStyle/>
                    <a:p>
                      <a:r>
                        <a:rPr lang="en-US" sz="900" b="1" i="0" dirty="0" smtClean="0">
                          <a:latin typeface="Arial Narrow" panose="020B0606020202030204" pitchFamily="34" charset="0"/>
                        </a:rPr>
                        <a:t>Act 1</a:t>
                      </a:r>
                    </a:p>
                    <a:p>
                      <a:r>
                        <a:rPr lang="en-US" sz="900" b="1" i="0" dirty="0" smtClean="0">
                          <a:latin typeface="Arial Narrow" panose="020B0606020202030204" pitchFamily="34" charset="0"/>
                        </a:rPr>
                        <a:t>Iago</a:t>
                      </a:r>
                    </a:p>
                  </a:txBody>
                  <a:tcPr/>
                </a:tc>
                <a:tc>
                  <a:txBody>
                    <a:bodyPr/>
                    <a:lstStyle/>
                    <a:p>
                      <a:r>
                        <a:rPr lang="en-US" sz="900" b="0" i="0" dirty="0" smtClean="0">
                          <a:latin typeface="Arial Narrow" panose="020B0606020202030204" pitchFamily="34" charset="0"/>
                        </a:rPr>
                        <a:t>I am not what I am</a:t>
                      </a:r>
                    </a:p>
                  </a:txBody>
                  <a:tcPr/>
                </a:tc>
                <a:tc vMerge="1">
                  <a:txBody>
                    <a:bodyPr/>
                    <a:lstStyle/>
                    <a:p>
                      <a:pPr lvl="0" algn="ctr"/>
                      <a:endParaRPr lang="en-US" sz="2000" dirty="0"/>
                    </a:p>
                  </a:txBody>
                  <a:tcPr vert="vert">
                    <a:solidFill>
                      <a:srgbClr val="FF00FF"/>
                    </a:solidFill>
                  </a:tcPr>
                </a:tc>
                <a:extLst>
                  <a:ext uri="{0D108BD9-81ED-4DB2-BD59-A6C34878D82A}">
                    <a16:rowId xmlns:a16="http://schemas.microsoft.com/office/drawing/2014/main" val="10002"/>
                  </a:ext>
                </a:extLst>
              </a:tr>
              <a:tr h="357201">
                <a:tc>
                  <a:txBody>
                    <a:bodyPr/>
                    <a:lstStyle/>
                    <a:p>
                      <a:r>
                        <a:rPr lang="en-US" sz="900" b="1" i="0" dirty="0" smtClean="0">
                          <a:latin typeface="Arial Narrow" panose="020B0606020202030204" pitchFamily="34" charset="0"/>
                        </a:rPr>
                        <a:t>Act 1 </a:t>
                      </a:r>
                      <a:r>
                        <a:rPr lang="en-US" sz="900" b="1" i="0" dirty="0" err="1" smtClean="0">
                          <a:latin typeface="Arial Narrow" panose="020B0606020202030204" pitchFamily="34" charset="0"/>
                        </a:rPr>
                        <a:t>sc</a:t>
                      </a:r>
                      <a:r>
                        <a:rPr lang="en-US" sz="900" b="1" i="0" dirty="0" smtClean="0">
                          <a:latin typeface="Arial Narrow" panose="020B0606020202030204" pitchFamily="34" charset="0"/>
                        </a:rPr>
                        <a:t> 3 Desdemona</a:t>
                      </a:r>
                    </a:p>
                  </a:txBody>
                  <a:tcPr/>
                </a:tc>
                <a:tc>
                  <a:txBody>
                    <a:bodyPr/>
                    <a:lstStyle/>
                    <a:p>
                      <a:r>
                        <a:rPr lang="en-US" sz="900" dirty="0" smtClean="0">
                          <a:latin typeface="Arial Narrow" panose="020B0606020202030204" pitchFamily="34" charset="0"/>
                        </a:rPr>
                        <a:t>My noble father,</a:t>
                      </a:r>
                      <a:br>
                        <a:rPr lang="en-US" sz="900" dirty="0" smtClean="0">
                          <a:latin typeface="Arial Narrow" panose="020B0606020202030204" pitchFamily="34" charset="0"/>
                        </a:rPr>
                      </a:br>
                      <a:r>
                        <a:rPr lang="en-US" sz="900" dirty="0" smtClean="0">
                          <a:latin typeface="Arial Narrow" panose="020B0606020202030204" pitchFamily="34" charset="0"/>
                        </a:rPr>
                        <a:t>I do perceive here a divided duty.</a:t>
                      </a:r>
                      <a:endParaRPr lang="en-US" sz="900" b="0" i="0" dirty="0" smtClean="0">
                        <a:latin typeface="Arial Narrow" panose="020B0606020202030204" pitchFamily="34" charset="0"/>
                        <a:cs typeface="Calibri"/>
                      </a:endParaRPr>
                    </a:p>
                  </a:txBody>
                  <a:tcPr/>
                </a:tc>
                <a:tc vMerge="1">
                  <a:txBody>
                    <a:bodyPr/>
                    <a:lstStyle/>
                    <a:p>
                      <a:endParaRPr lang="en-US"/>
                    </a:p>
                  </a:txBody>
                  <a:tcPr/>
                </a:tc>
                <a:extLst>
                  <a:ext uri="{0D108BD9-81ED-4DB2-BD59-A6C34878D82A}">
                    <a16:rowId xmlns:a16="http://schemas.microsoft.com/office/drawing/2014/main" val="10003"/>
                  </a:ext>
                </a:extLst>
              </a:tr>
              <a:tr h="1160902">
                <a:tc>
                  <a:txBody>
                    <a:bodyPr/>
                    <a:lstStyle/>
                    <a:p>
                      <a:r>
                        <a:rPr lang="en-US" sz="900" b="1" i="0" dirty="0" smtClean="0">
                          <a:latin typeface="Arial Narrow" panose="020B0606020202030204" pitchFamily="34" charset="0"/>
                        </a:rPr>
                        <a:t>Act 3 </a:t>
                      </a:r>
                      <a:r>
                        <a:rPr lang="en-US" sz="900" b="1" i="0" dirty="0" err="1" smtClean="0">
                          <a:latin typeface="Arial Narrow" panose="020B0606020202030204" pitchFamily="34" charset="0"/>
                        </a:rPr>
                        <a:t>sc</a:t>
                      </a:r>
                      <a:r>
                        <a:rPr lang="en-US" sz="900" b="1" i="0" dirty="0" smtClean="0">
                          <a:latin typeface="Arial Narrow" panose="020B0606020202030204" pitchFamily="34" charset="0"/>
                        </a:rPr>
                        <a:t> 3</a:t>
                      </a:r>
                    </a:p>
                    <a:p>
                      <a:r>
                        <a:rPr lang="en-US" sz="900" b="1" i="0" dirty="0" smtClean="0">
                          <a:latin typeface="Arial Narrow" panose="020B0606020202030204" pitchFamily="34" charset="0"/>
                        </a:rPr>
                        <a:t>Othello</a:t>
                      </a:r>
                    </a:p>
                  </a:txBody>
                  <a:tcPr/>
                </a:tc>
                <a:tc>
                  <a:txBody>
                    <a:bodyPr/>
                    <a:lstStyle/>
                    <a:p>
                      <a:r>
                        <a:rPr lang="en-US" sz="900" dirty="0" smtClean="0">
                          <a:latin typeface="Arial Narrow" panose="020B0606020202030204" pitchFamily="34" charset="0"/>
                        </a:rPr>
                        <a:t>Haply for I am black,</a:t>
                      </a:r>
                      <a:br>
                        <a:rPr lang="en-US" sz="900" dirty="0" smtClean="0">
                          <a:latin typeface="Arial Narrow" panose="020B0606020202030204" pitchFamily="34" charset="0"/>
                        </a:rPr>
                      </a:br>
                      <a:r>
                        <a:rPr lang="en-US" sz="900" dirty="0" smtClean="0">
                          <a:latin typeface="Arial Narrow" panose="020B0606020202030204" pitchFamily="34" charset="0"/>
                        </a:rPr>
                        <a:t>And have not those soft parts of conversation</a:t>
                      </a:r>
                      <a:br>
                        <a:rPr lang="en-US" sz="900" dirty="0" smtClean="0">
                          <a:latin typeface="Arial Narrow" panose="020B0606020202030204" pitchFamily="34" charset="0"/>
                        </a:rPr>
                      </a:br>
                      <a:r>
                        <a:rPr lang="en-US" sz="900" dirty="0" smtClean="0">
                          <a:latin typeface="Arial Narrow" panose="020B0606020202030204" pitchFamily="34" charset="0"/>
                        </a:rPr>
                        <a:t>That </a:t>
                      </a:r>
                      <a:r>
                        <a:rPr lang="en-US" sz="900" dirty="0" err="1" smtClean="0">
                          <a:latin typeface="Arial Narrow" panose="020B0606020202030204" pitchFamily="34" charset="0"/>
                        </a:rPr>
                        <a:t>chamberers</a:t>
                      </a:r>
                      <a:r>
                        <a:rPr lang="en-US" sz="900" dirty="0" smtClean="0">
                          <a:latin typeface="Arial Narrow" panose="020B0606020202030204" pitchFamily="34" charset="0"/>
                        </a:rPr>
                        <a:t> have; or for I am declined</a:t>
                      </a:r>
                      <a:br>
                        <a:rPr lang="en-US" sz="900" dirty="0" smtClean="0">
                          <a:latin typeface="Arial Narrow" panose="020B0606020202030204" pitchFamily="34" charset="0"/>
                        </a:rPr>
                      </a:br>
                      <a:r>
                        <a:rPr lang="en-US" sz="900" dirty="0" smtClean="0">
                          <a:latin typeface="Arial Narrow" panose="020B0606020202030204" pitchFamily="34" charset="0"/>
                        </a:rPr>
                        <a:t>Into the vale of years—yet that’s not much— </a:t>
                      </a:r>
                      <a:br>
                        <a:rPr lang="en-US" sz="900" dirty="0" smtClean="0">
                          <a:latin typeface="Arial Narrow" panose="020B0606020202030204" pitchFamily="34" charset="0"/>
                        </a:rPr>
                      </a:br>
                      <a:r>
                        <a:rPr lang="en-US" sz="900" dirty="0" smtClean="0">
                          <a:latin typeface="Arial Narrow" panose="020B0606020202030204" pitchFamily="34" charset="0"/>
                        </a:rPr>
                        <a:t>She’s gone. </a:t>
                      </a:r>
                      <a:endParaRPr lang="en-US" sz="900" b="0" i="0" dirty="0" smtClean="0">
                        <a:latin typeface="Arial Narrow" panose="020B0606020202030204" pitchFamily="34" charset="0"/>
                      </a:endParaRPr>
                    </a:p>
                  </a:txBody>
                  <a:tcPr/>
                </a:tc>
                <a:tc vMerge="1">
                  <a:txBody>
                    <a:bodyPr/>
                    <a:lstStyle/>
                    <a:p>
                      <a:endParaRPr lang="en-US"/>
                    </a:p>
                  </a:txBody>
                  <a:tcPr/>
                </a:tc>
                <a:extLst>
                  <a:ext uri="{0D108BD9-81ED-4DB2-BD59-A6C34878D82A}">
                    <a16:rowId xmlns:a16="http://schemas.microsoft.com/office/drawing/2014/main" val="10004"/>
                  </a:ext>
                </a:extLst>
              </a:tr>
              <a:tr h="408022">
                <a:tc>
                  <a:txBody>
                    <a:bodyPr/>
                    <a:lstStyle/>
                    <a:p>
                      <a:r>
                        <a:rPr lang="en-US" sz="900" b="1" i="0" dirty="0" smtClean="0">
                          <a:latin typeface="Arial Narrow" panose="020B0606020202030204" pitchFamily="34" charset="0"/>
                        </a:rPr>
                        <a:t>Act 5 </a:t>
                      </a:r>
                      <a:r>
                        <a:rPr lang="en-US" sz="900" b="1" i="0" dirty="0" err="1" smtClean="0">
                          <a:latin typeface="Arial Narrow" panose="020B0606020202030204" pitchFamily="34" charset="0"/>
                        </a:rPr>
                        <a:t>sc</a:t>
                      </a:r>
                      <a:r>
                        <a:rPr lang="en-US" sz="900" b="1" i="0" dirty="0" smtClean="0">
                          <a:latin typeface="Arial Narrow" panose="020B0606020202030204" pitchFamily="34" charset="0"/>
                        </a:rPr>
                        <a:t> 2</a:t>
                      </a:r>
                    </a:p>
                    <a:p>
                      <a:r>
                        <a:rPr lang="en-US" sz="900" b="1" i="0" dirty="0" smtClean="0">
                          <a:latin typeface="Arial Narrow" panose="020B0606020202030204" pitchFamily="34" charset="0"/>
                        </a:rPr>
                        <a:t>Othello</a:t>
                      </a:r>
                    </a:p>
                  </a:txBody>
                  <a:tcPr/>
                </a:tc>
                <a:tc>
                  <a:txBody>
                    <a:bodyPr/>
                    <a:lstStyle/>
                    <a:p>
                      <a:r>
                        <a:rPr lang="en-US" sz="900" dirty="0" smtClean="0">
                          <a:latin typeface="Arial Narrow" panose="020B0606020202030204" pitchFamily="34" charset="0"/>
                        </a:rPr>
                        <a:t>Like the base Indian, threw a pearl away</a:t>
                      </a:r>
                      <a:endParaRPr lang="en-US" sz="900" b="0" i="0" dirty="0" smtClean="0">
                        <a:latin typeface="Arial Narrow" panose="020B0606020202030204" pitchFamily="34" charset="0"/>
                      </a:endParaRPr>
                    </a:p>
                  </a:txBody>
                  <a:tcPr/>
                </a:tc>
                <a:tc vMerge="1">
                  <a:txBody>
                    <a:bodyPr/>
                    <a:lstStyle/>
                    <a:p>
                      <a:endParaRPr lang="en-US"/>
                    </a:p>
                  </a:txBody>
                  <a:tcPr/>
                </a:tc>
                <a:extLst>
                  <a:ext uri="{0D108BD9-81ED-4DB2-BD59-A6C34878D82A}">
                    <a16:rowId xmlns:a16="http://schemas.microsoft.com/office/drawing/2014/main" val="10005"/>
                  </a:ext>
                </a:extLst>
              </a:tr>
              <a:tr h="408022">
                <a:tc>
                  <a:txBody>
                    <a:bodyPr/>
                    <a:lstStyle/>
                    <a:p>
                      <a:r>
                        <a:rPr lang="en-US" sz="900" b="1" i="0" dirty="0" smtClean="0">
                          <a:latin typeface="Arial Narrow" panose="020B0606020202030204" pitchFamily="34" charset="0"/>
                        </a:rPr>
                        <a:t>Act 1 </a:t>
                      </a:r>
                      <a:r>
                        <a:rPr lang="en-US" sz="900" b="1" i="0" dirty="0" err="1" smtClean="0">
                          <a:latin typeface="Arial Narrow" panose="020B0606020202030204" pitchFamily="34" charset="0"/>
                        </a:rPr>
                        <a:t>sc</a:t>
                      </a:r>
                      <a:r>
                        <a:rPr lang="en-US" sz="900" b="1" i="0" dirty="0" smtClean="0">
                          <a:latin typeface="Arial Narrow" panose="020B0606020202030204" pitchFamily="34" charset="0"/>
                        </a:rPr>
                        <a:t> 1</a:t>
                      </a:r>
                    </a:p>
                    <a:p>
                      <a:r>
                        <a:rPr lang="en-US" sz="900" b="1" i="0" dirty="0" smtClean="0">
                          <a:latin typeface="Arial Narrow" panose="020B0606020202030204" pitchFamily="34" charset="0"/>
                        </a:rPr>
                        <a:t>Iago</a:t>
                      </a:r>
                    </a:p>
                  </a:txBody>
                  <a:tcPr/>
                </a:tc>
                <a:tc>
                  <a:txBody>
                    <a:bodyPr/>
                    <a:lstStyle/>
                    <a:p>
                      <a:r>
                        <a:rPr lang="en-US" sz="900" dirty="0" smtClean="0">
                          <a:latin typeface="Arial Narrow" panose="020B0606020202030204" pitchFamily="34" charset="0"/>
                        </a:rPr>
                        <a:t>now, very now, an old black ram</a:t>
                      </a:r>
                      <a:br>
                        <a:rPr lang="en-US" sz="900" dirty="0" smtClean="0">
                          <a:latin typeface="Arial Narrow" panose="020B0606020202030204" pitchFamily="34" charset="0"/>
                        </a:rPr>
                      </a:br>
                      <a:r>
                        <a:rPr lang="en-US" sz="900" dirty="0" smtClean="0">
                          <a:latin typeface="Arial Narrow" panose="020B0606020202030204" pitchFamily="34" charset="0"/>
                        </a:rPr>
                        <a:t>Is </a:t>
                      </a:r>
                      <a:r>
                        <a:rPr lang="en-US" sz="900" dirty="0" err="1" smtClean="0">
                          <a:latin typeface="Arial Narrow" panose="020B0606020202030204" pitchFamily="34" charset="0"/>
                        </a:rPr>
                        <a:t>tupping</a:t>
                      </a:r>
                      <a:r>
                        <a:rPr lang="en-US" sz="900" dirty="0" smtClean="0">
                          <a:latin typeface="Arial Narrow" panose="020B0606020202030204" pitchFamily="34" charset="0"/>
                        </a:rPr>
                        <a:t> your white ewe</a:t>
                      </a:r>
                      <a:endParaRPr lang="en-US" sz="900" b="0" i="0" dirty="0" smtClean="0">
                        <a:latin typeface="Arial Narrow" panose="020B0606020202030204" pitchFamily="34" charset="0"/>
                      </a:endParaRPr>
                    </a:p>
                  </a:txBody>
                  <a:tcPr/>
                </a:tc>
                <a:tc vMerge="1">
                  <a:txBody>
                    <a:bodyPr/>
                    <a:lstStyle/>
                    <a:p>
                      <a:endParaRPr lang="en-US"/>
                    </a:p>
                  </a:txBody>
                  <a:tcPr/>
                </a:tc>
                <a:extLst>
                  <a:ext uri="{0D108BD9-81ED-4DB2-BD59-A6C34878D82A}">
                    <a16:rowId xmlns:a16="http://schemas.microsoft.com/office/drawing/2014/main" val="10006"/>
                  </a:ext>
                </a:extLst>
              </a:tr>
              <a:tr h="357201">
                <a:tc>
                  <a:txBody>
                    <a:bodyPr/>
                    <a:lstStyle/>
                    <a:p>
                      <a:endParaRPr lang="en-US" sz="900" b="1" i="0" dirty="0" smtClean="0">
                        <a:latin typeface="Arial Narrow" panose="020B0606020202030204" pitchFamily="34" charset="0"/>
                      </a:endParaRPr>
                    </a:p>
                  </a:txBody>
                  <a:tcPr/>
                </a:tc>
                <a:tc>
                  <a:txBody>
                    <a:bodyPr/>
                    <a:lstStyle/>
                    <a:p>
                      <a:r>
                        <a:rPr lang="en-GB" sz="900" dirty="0" smtClean="0">
                          <a:effectLst/>
                          <a:latin typeface="Arial Narrow" panose="020B0606020202030204" pitchFamily="34" charset="0"/>
                        </a:rPr>
                        <a:t>Put out the light, and then put out the light.</a:t>
                      </a:r>
                      <a:endParaRPr lang="en-US" sz="900" b="0" i="0" dirty="0" smtClean="0">
                        <a:latin typeface="Arial Narrow" panose="020B0606020202030204" pitchFamily="34" charset="0"/>
                      </a:endParaRPr>
                    </a:p>
                  </a:txBody>
                  <a:tcPr/>
                </a:tc>
                <a:tc vMerge="1">
                  <a:txBody>
                    <a:bodyPr/>
                    <a:lstStyle/>
                    <a:p>
                      <a:endParaRPr lang="en-US"/>
                    </a:p>
                  </a:txBody>
                  <a:tcPr/>
                </a:tc>
                <a:extLst>
                  <a:ext uri="{0D108BD9-81ED-4DB2-BD59-A6C34878D82A}">
                    <a16:rowId xmlns:a16="http://schemas.microsoft.com/office/drawing/2014/main" val="10007"/>
                  </a:ext>
                </a:extLst>
              </a:tr>
              <a:tr h="759051">
                <a:tc>
                  <a:txBody>
                    <a:bodyPr/>
                    <a:lstStyle/>
                    <a:p>
                      <a:r>
                        <a:rPr lang="en-US" sz="900" b="1" i="0" dirty="0" smtClean="0">
                          <a:latin typeface="Arial Narrow" panose="020B0606020202030204" pitchFamily="34" charset="0"/>
                        </a:rPr>
                        <a:t>Act 1 </a:t>
                      </a:r>
                      <a:r>
                        <a:rPr lang="en-US" sz="900" b="1" i="0" dirty="0" err="1" smtClean="0">
                          <a:latin typeface="Arial Narrow" panose="020B0606020202030204" pitchFamily="34" charset="0"/>
                        </a:rPr>
                        <a:t>sc</a:t>
                      </a:r>
                      <a:r>
                        <a:rPr lang="en-US" sz="900" b="1" i="0" dirty="0" smtClean="0">
                          <a:latin typeface="Arial Narrow" panose="020B0606020202030204" pitchFamily="34" charset="0"/>
                        </a:rPr>
                        <a:t> 3 Othello</a:t>
                      </a:r>
                    </a:p>
                  </a:txBody>
                  <a:tcPr/>
                </a:tc>
                <a:tc>
                  <a:txBody>
                    <a:bodyPr/>
                    <a:lstStyle/>
                    <a:p>
                      <a:r>
                        <a:rPr lang="en-GB" sz="900" dirty="0" smtClean="0">
                          <a:latin typeface="Arial Narrow" panose="020B0606020202030204" pitchFamily="34" charset="0"/>
                        </a:rPr>
                        <a:t>Most potent, grave, and reverend seigniors…That I have </a:t>
                      </a:r>
                      <a:r>
                        <a:rPr lang="en-GB" sz="900" dirty="0" err="1" smtClean="0">
                          <a:latin typeface="Arial Narrow" panose="020B0606020202030204" pitchFamily="34" charset="0"/>
                        </a:rPr>
                        <a:t>ta'en</a:t>
                      </a:r>
                      <a:r>
                        <a:rPr lang="en-GB" sz="900" dirty="0" smtClean="0">
                          <a:latin typeface="Arial Narrow" panose="020B0606020202030204" pitchFamily="34" charset="0"/>
                        </a:rPr>
                        <a:t> away this old man's daughter,</a:t>
                      </a:r>
                      <a:br>
                        <a:rPr lang="en-GB" sz="900" dirty="0" smtClean="0">
                          <a:latin typeface="Arial Narrow" panose="020B0606020202030204" pitchFamily="34" charset="0"/>
                        </a:rPr>
                      </a:br>
                      <a:r>
                        <a:rPr lang="en-GB" sz="900" dirty="0" smtClean="0">
                          <a:latin typeface="Arial Narrow" panose="020B0606020202030204" pitchFamily="34" charset="0"/>
                        </a:rPr>
                        <a:t>It is most true; true, I have married her:</a:t>
                      </a:r>
                      <a:endParaRPr lang="en-US" sz="900" kern="1200" dirty="0" smtClean="0">
                        <a:solidFill>
                          <a:schemeClr val="tx1"/>
                        </a:solidFill>
                        <a:latin typeface="Arial Narrow" panose="020B0606020202030204" pitchFamily="34" charset="0"/>
                        <a:ea typeface="+mn-ea"/>
                        <a:cs typeface="+mn-cs"/>
                      </a:endParaRPr>
                    </a:p>
                  </a:txBody>
                  <a:tcPr/>
                </a:tc>
                <a:tc vMerge="1">
                  <a:txBody>
                    <a:bodyPr/>
                    <a:lstStyle/>
                    <a:p>
                      <a:endParaRPr lang="en-US"/>
                    </a:p>
                  </a:txBody>
                  <a:tcPr/>
                </a:tc>
                <a:extLst>
                  <a:ext uri="{0D108BD9-81ED-4DB2-BD59-A6C34878D82A}">
                    <a16:rowId xmlns:a16="http://schemas.microsoft.com/office/drawing/2014/main" val="10008"/>
                  </a:ext>
                </a:extLst>
              </a:tr>
              <a:tr h="759051">
                <a:tc>
                  <a:txBody>
                    <a:bodyPr/>
                    <a:lstStyle/>
                    <a:p>
                      <a:r>
                        <a:rPr lang="en-US" sz="900" b="1" i="0" dirty="0" smtClean="0">
                          <a:latin typeface="Arial Narrow" panose="020B0606020202030204" pitchFamily="34" charset="0"/>
                        </a:rPr>
                        <a:t>Act 3 </a:t>
                      </a:r>
                      <a:r>
                        <a:rPr lang="en-US" sz="900" b="1" i="0" dirty="0" err="1" smtClean="0">
                          <a:latin typeface="Arial Narrow" panose="020B0606020202030204" pitchFamily="34" charset="0"/>
                        </a:rPr>
                        <a:t>sc</a:t>
                      </a:r>
                      <a:r>
                        <a:rPr lang="en-US" sz="900" b="1" i="0" dirty="0" smtClean="0">
                          <a:latin typeface="Arial Narrow" panose="020B0606020202030204" pitchFamily="34" charset="0"/>
                        </a:rPr>
                        <a:t> 3 Othello</a:t>
                      </a:r>
                    </a:p>
                  </a:txBody>
                  <a:tcPr/>
                </a:tc>
                <a:tc>
                  <a:txBody>
                    <a:bodyPr/>
                    <a:lstStyle/>
                    <a:p>
                      <a:r>
                        <a:rPr lang="en-GB" sz="900" dirty="0" smtClean="0">
                          <a:latin typeface="Arial Narrow" panose="020B0606020202030204" pitchFamily="34" charset="0"/>
                        </a:rPr>
                        <a:t>Excellent wretch! Perdition catch my soul,</a:t>
                      </a:r>
                      <a:br>
                        <a:rPr lang="en-GB" sz="900" dirty="0" smtClean="0">
                          <a:latin typeface="Arial Narrow" panose="020B0606020202030204" pitchFamily="34" charset="0"/>
                        </a:rPr>
                      </a:br>
                      <a:r>
                        <a:rPr lang="en-GB" sz="900" dirty="0" smtClean="0">
                          <a:latin typeface="Arial Narrow" panose="020B0606020202030204" pitchFamily="34" charset="0"/>
                        </a:rPr>
                        <a:t>But I do love thee; and when I love thee not,</a:t>
                      </a:r>
                      <a:br>
                        <a:rPr lang="en-GB" sz="900" dirty="0" smtClean="0">
                          <a:latin typeface="Arial Narrow" panose="020B0606020202030204" pitchFamily="34" charset="0"/>
                        </a:rPr>
                      </a:br>
                      <a:r>
                        <a:rPr lang="en-GB" sz="900" dirty="0" smtClean="0">
                          <a:latin typeface="Arial Narrow" panose="020B0606020202030204" pitchFamily="34" charset="0"/>
                        </a:rPr>
                        <a:t>Chaos is come again.</a:t>
                      </a:r>
                      <a:endParaRPr lang="en-US" sz="900" b="0" i="0" dirty="0" smtClean="0">
                        <a:latin typeface="Arial Narrow" panose="020B0606020202030204" pitchFamily="34" charset="0"/>
                      </a:endParaRPr>
                    </a:p>
                  </a:txBody>
                  <a:tcPr/>
                </a:tc>
                <a:tc vMerge="1">
                  <a:txBody>
                    <a:bodyPr/>
                    <a:lstStyle/>
                    <a:p>
                      <a:endParaRPr lang="en-US"/>
                    </a:p>
                  </a:txBody>
                  <a:tcPr/>
                </a:tc>
                <a:extLst>
                  <a:ext uri="{0D108BD9-81ED-4DB2-BD59-A6C34878D82A}">
                    <a16:rowId xmlns:a16="http://schemas.microsoft.com/office/drawing/2014/main" val="10009"/>
                  </a:ext>
                </a:extLst>
              </a:tr>
              <a:tr h="357201">
                <a:tc>
                  <a:txBody>
                    <a:bodyPr/>
                    <a:lstStyle/>
                    <a:p>
                      <a:r>
                        <a:rPr lang="en-US" sz="900" b="1" i="0" dirty="0" smtClean="0">
                          <a:latin typeface="Arial Narrow" panose="020B0606020202030204" pitchFamily="34" charset="0"/>
                        </a:rPr>
                        <a:t>Act 5 </a:t>
                      </a:r>
                      <a:r>
                        <a:rPr lang="en-US" sz="900" b="1" i="0" dirty="0" err="1" smtClean="0">
                          <a:latin typeface="Arial Narrow" panose="020B0606020202030204" pitchFamily="34" charset="0"/>
                        </a:rPr>
                        <a:t>sc</a:t>
                      </a:r>
                      <a:r>
                        <a:rPr lang="en-US" sz="900" b="1" i="0" dirty="0" smtClean="0">
                          <a:latin typeface="Arial Narrow" panose="020B0606020202030204" pitchFamily="34" charset="0"/>
                        </a:rPr>
                        <a:t> 2 Iago</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900" dirty="0" smtClean="0">
                          <a:latin typeface="Arial Narrow" panose="020B0606020202030204" pitchFamily="34" charset="0"/>
                        </a:rPr>
                        <a:t>From this time forth I never will speak word</a:t>
                      </a:r>
                      <a:endParaRPr lang="en-US" sz="900" b="0" i="0" dirty="0" smtClean="0">
                        <a:latin typeface="Arial Narrow" panose="020B0606020202030204" pitchFamily="34" charset="0"/>
                      </a:endParaRPr>
                    </a:p>
                  </a:txBody>
                  <a:tcPr/>
                </a:tc>
                <a:tc vMerge="1">
                  <a:txBody>
                    <a:bodyPr/>
                    <a:lstStyle/>
                    <a:p>
                      <a:endParaRPr lang="en-US"/>
                    </a:p>
                  </a:txBody>
                  <a:tcPr/>
                </a:tc>
                <a:extLst>
                  <a:ext uri="{0D108BD9-81ED-4DB2-BD59-A6C34878D82A}">
                    <a16:rowId xmlns:a16="http://schemas.microsoft.com/office/drawing/2014/main" val="10010"/>
                  </a:ext>
                </a:extLst>
              </a:tr>
              <a:tr h="357201">
                <a:tc>
                  <a:txBody>
                    <a:bodyPr/>
                    <a:lstStyle/>
                    <a:p>
                      <a:r>
                        <a:rPr lang="en-US" sz="900" b="1" i="0" dirty="0" smtClean="0">
                          <a:latin typeface="Arial Narrow" panose="020B0606020202030204" pitchFamily="34" charset="0"/>
                        </a:rPr>
                        <a:t>Act 5 </a:t>
                      </a:r>
                      <a:r>
                        <a:rPr lang="en-US" sz="900" b="1" i="0" dirty="0" err="1" smtClean="0">
                          <a:latin typeface="Arial Narrow" panose="020B0606020202030204" pitchFamily="34" charset="0"/>
                        </a:rPr>
                        <a:t>sc</a:t>
                      </a:r>
                      <a:r>
                        <a:rPr lang="en-US" sz="900" b="1" i="0" dirty="0" smtClean="0">
                          <a:latin typeface="Arial Narrow" panose="020B0606020202030204" pitchFamily="34" charset="0"/>
                        </a:rPr>
                        <a:t> 2 Desdemona</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900" b="0" i="0" dirty="0" smtClean="0">
                          <a:latin typeface="Arial Narrow" panose="020B0606020202030204" pitchFamily="34" charset="0"/>
                        </a:rPr>
                        <a:t>Nobody, I myself</a:t>
                      </a:r>
                    </a:p>
                  </a:txBody>
                  <a:tcPr/>
                </a:tc>
                <a:tc>
                  <a:txBody>
                    <a:bodyPr/>
                    <a:lstStyle/>
                    <a:p>
                      <a:pPr lvl="0" algn="ctr"/>
                      <a:endParaRPr lang="en-US" sz="1800" dirty="0"/>
                    </a:p>
                  </a:txBody>
                  <a:tcPr vert="vert">
                    <a:solidFill>
                      <a:srgbClr val="FF00FF"/>
                    </a:solidFill>
                  </a:tcPr>
                </a:tc>
                <a:extLst>
                  <a:ext uri="{0D108BD9-81ED-4DB2-BD59-A6C34878D82A}">
                    <a16:rowId xmlns:a16="http://schemas.microsoft.com/office/drawing/2014/main" val="1431303809"/>
                  </a:ext>
                </a:extLst>
              </a:tr>
              <a:tr h="625101">
                <a:tc>
                  <a:txBody>
                    <a:bodyPr/>
                    <a:lstStyle/>
                    <a:p>
                      <a:r>
                        <a:rPr lang="en-US" sz="900" b="1" i="0" dirty="0" smtClean="0">
                          <a:latin typeface="Arial Narrow" panose="020B0606020202030204" pitchFamily="34" charset="0"/>
                        </a:rPr>
                        <a:t>Act 3 </a:t>
                      </a:r>
                      <a:r>
                        <a:rPr lang="en-US" sz="900" b="1" i="0" dirty="0" err="1" smtClean="0">
                          <a:latin typeface="Arial Narrow" panose="020B0606020202030204" pitchFamily="34" charset="0"/>
                        </a:rPr>
                        <a:t>sc</a:t>
                      </a:r>
                      <a:r>
                        <a:rPr lang="en-US" sz="900" b="1" i="0" dirty="0" smtClean="0">
                          <a:latin typeface="Arial Narrow" panose="020B0606020202030204" pitchFamily="34" charset="0"/>
                        </a:rPr>
                        <a:t> 4 </a:t>
                      </a:r>
                    </a:p>
                    <a:p>
                      <a:r>
                        <a:rPr lang="en-US" sz="900" b="1" i="0" dirty="0" smtClean="0">
                          <a:latin typeface="Arial Narrow" panose="020B0606020202030204" pitchFamily="34" charset="0"/>
                        </a:rPr>
                        <a:t>Emilia</a:t>
                      </a:r>
                    </a:p>
                  </a:txBody>
                  <a:tcPr/>
                </a:tc>
                <a:tc>
                  <a:txBody>
                    <a:bodyPr/>
                    <a:lstStyle/>
                    <a:p>
                      <a:r>
                        <a:rPr lang="en-US" sz="900" i="0" kern="1200" dirty="0" smtClean="0">
                          <a:solidFill>
                            <a:schemeClr val="tx1"/>
                          </a:solidFill>
                          <a:effectLst/>
                          <a:latin typeface="Arial Narrow" panose="020B0606020202030204" pitchFamily="34" charset="0"/>
                          <a:ea typeface="+mn-ea"/>
                          <a:cs typeface="+mn-cs"/>
                        </a:rPr>
                        <a:t>They eat us hungrily, and when they are full,</a:t>
                      </a:r>
                    </a:p>
                    <a:p>
                      <a:r>
                        <a:rPr lang="en-US" sz="900" i="0" kern="1200" dirty="0" smtClean="0">
                          <a:solidFill>
                            <a:schemeClr val="tx1"/>
                          </a:solidFill>
                          <a:effectLst/>
                          <a:latin typeface="Arial Narrow" panose="020B0606020202030204" pitchFamily="34" charset="0"/>
                          <a:ea typeface="+mn-ea"/>
                          <a:cs typeface="+mn-cs"/>
                        </a:rPr>
                        <a:t>They belch us</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0" i="0" dirty="0" smtClean="0">
                        <a:latin typeface="Arial Narrow" panose="020B0606020202030204" pitchFamily="34" charset="0"/>
                      </a:endParaRPr>
                    </a:p>
                  </a:txBody>
                  <a:tcPr/>
                </a:tc>
                <a:tc>
                  <a:txBody>
                    <a:bodyPr/>
                    <a:lstStyle/>
                    <a:p>
                      <a:pPr lvl="0" algn="ctr"/>
                      <a:endParaRPr lang="en-US" sz="1800" dirty="0"/>
                    </a:p>
                  </a:txBody>
                  <a:tcPr vert="vert">
                    <a:solidFill>
                      <a:srgbClr val="FF00FF"/>
                    </a:solidFill>
                  </a:tcPr>
                </a:tc>
                <a:extLst>
                  <a:ext uri="{0D108BD9-81ED-4DB2-BD59-A6C34878D82A}">
                    <a16:rowId xmlns:a16="http://schemas.microsoft.com/office/drawing/2014/main" val="2363045017"/>
                  </a:ext>
                </a:extLst>
              </a:tr>
            </a:tbl>
          </a:graphicData>
        </a:graphic>
      </p:graphicFrame>
    </p:spTree>
    <p:extLst>
      <p:ext uri="{BB962C8B-B14F-4D97-AF65-F5344CB8AC3E}">
        <p14:creationId xmlns:p14="http://schemas.microsoft.com/office/powerpoint/2010/main" val="32035543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1E158A1A8BD744A9E5525C8B2767ED" ma:contentTypeVersion="15" ma:contentTypeDescription="Create a new document." ma:contentTypeScope="" ma:versionID="9204a0fa692482370b15366ac71e661f">
  <xsd:schema xmlns:xsd="http://www.w3.org/2001/XMLSchema" xmlns:xs="http://www.w3.org/2001/XMLSchema" xmlns:p="http://schemas.microsoft.com/office/2006/metadata/properties" xmlns:ns2="29c7b17c-3d42-4142-9d9d-8383e9f3041e" xmlns:ns3="c9bd829e-d24e-4e08-a8be-902b0855aaef" targetNamespace="http://schemas.microsoft.com/office/2006/metadata/properties" ma:root="true" ma:fieldsID="5ba1bcadb23c5718f5e6b70eb691c30a" ns2:_="" ns3:_="">
    <xsd:import namespace="29c7b17c-3d42-4142-9d9d-8383e9f3041e"/>
    <xsd:import namespace="c9bd829e-d24e-4e08-a8be-902b0855aae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c7b17c-3d42-4142-9d9d-8383e9f304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afc6e421-0895-41c1-badf-596bff0fe74d"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bd829e-d24e-4e08-a8be-902b0855aae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8de8aa0f-d2e9-410e-8087-7ac2d14650a7}" ma:internalName="TaxCatchAll" ma:showField="CatchAllData" ma:web="c9bd829e-d24e-4e08-a8be-902b0855aae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9c7b17c-3d42-4142-9d9d-8383e9f3041e">
      <Terms xmlns="http://schemas.microsoft.com/office/infopath/2007/PartnerControls"/>
    </lcf76f155ced4ddcb4097134ff3c332f>
    <TaxCatchAll xmlns="c9bd829e-d24e-4e08-a8be-902b0855aaef" xsi:nil="true"/>
    <SharedWithUsers xmlns="c9bd829e-d24e-4e08-a8be-902b0855aaef">
      <UserInfo>
        <DisplayName/>
        <AccountId xsi:nil="true"/>
        <AccountType/>
      </UserInfo>
    </SharedWithUsers>
  </documentManagement>
</p:properties>
</file>

<file path=customXml/itemProps1.xml><?xml version="1.0" encoding="utf-8"?>
<ds:datastoreItem xmlns:ds="http://schemas.openxmlformats.org/officeDocument/2006/customXml" ds:itemID="{7C49CA6A-BBF9-4DB9-8301-79D8580576F1}"/>
</file>

<file path=customXml/itemProps2.xml><?xml version="1.0" encoding="utf-8"?>
<ds:datastoreItem xmlns:ds="http://schemas.openxmlformats.org/officeDocument/2006/customXml" ds:itemID="{3D81EA20-4FCA-4422-B9A8-CA1C0F4B5E42}"/>
</file>

<file path=customXml/itemProps3.xml><?xml version="1.0" encoding="utf-8"?>
<ds:datastoreItem xmlns:ds="http://schemas.openxmlformats.org/officeDocument/2006/customXml" ds:itemID="{2D903BD5-9890-4886-A2A6-5DC030D71AE1}"/>
</file>

<file path=docProps/app.xml><?xml version="1.0" encoding="utf-8"?>
<Properties xmlns="http://schemas.openxmlformats.org/officeDocument/2006/extended-properties" xmlns:vt="http://schemas.openxmlformats.org/officeDocument/2006/docPropsVTypes">
  <TotalTime>152</TotalTime>
  <Words>1070</Words>
  <Application>Microsoft Office PowerPoint</Application>
  <PresentationFormat>On-screen Show (4:3)</PresentationFormat>
  <Paragraphs>69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Narrow</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Davina Canham</dc:creator>
  <cp:lastModifiedBy>Angela Brown</cp:lastModifiedBy>
  <cp:revision>19</cp:revision>
  <cp:lastPrinted>2018-02-01T13:56:44Z</cp:lastPrinted>
  <dcterms:created xsi:type="dcterms:W3CDTF">2017-06-15T09:19:21Z</dcterms:created>
  <dcterms:modified xsi:type="dcterms:W3CDTF">2018-09-19T17:40:50Z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0x010100F21E158A1A8BD744A9E5525C8B2767ED</vt:lpwstr>
  </property>
  <property fmtid="{D5CDD505-2E9C-101B-9397-08002B2CF9AE}" pid="3" name="Order">
    <vt:r8>809100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ies>
</file>