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8C5"/>
    <a:srgbClr val="FFCCFF"/>
    <a:srgbClr val="CCFFCC"/>
    <a:srgbClr val="FFCCCC"/>
    <a:srgbClr val="FFCC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858C1A-9EE6-ABD2-5FE0-DB4E7FFA034A}" v="138" dt="2025-09-30T07:03:56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5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.Male" userId="S::lynn.male@georgesalter.com::eb0ff6ea-2d7f-4ff0-bb7a-23e31586bf34" providerId="AD" clId="Web-{7A858C1A-9EE6-ABD2-5FE0-DB4E7FFA034A}"/>
    <pc:docChg chg="modSld">
      <pc:chgData name="Lynn.Male" userId="S::lynn.male@georgesalter.com::eb0ff6ea-2d7f-4ff0-bb7a-23e31586bf34" providerId="AD" clId="Web-{7A858C1A-9EE6-ABD2-5FE0-DB4E7FFA034A}" dt="2025-09-30T07:03:53.801" v="69" actId="20577"/>
      <pc:docMkLst>
        <pc:docMk/>
      </pc:docMkLst>
      <pc:sldChg chg="modSp">
        <pc:chgData name="Lynn.Male" userId="S::lynn.male@georgesalter.com::eb0ff6ea-2d7f-4ff0-bb7a-23e31586bf34" providerId="AD" clId="Web-{7A858C1A-9EE6-ABD2-5FE0-DB4E7FFA034A}" dt="2025-09-30T07:03:53.801" v="69" actId="20577"/>
        <pc:sldMkLst>
          <pc:docMk/>
          <pc:sldMk cId="3511844788" sldId="256"/>
        </pc:sldMkLst>
        <pc:spChg chg="mod">
          <ac:chgData name="Lynn.Male" userId="S::lynn.male@georgesalter.com::eb0ff6ea-2d7f-4ff0-bb7a-23e31586bf34" providerId="AD" clId="Web-{7A858C1A-9EE6-ABD2-5FE0-DB4E7FFA034A}" dt="2025-09-30T07:02:21.018" v="10" actId="20577"/>
          <ac:spMkLst>
            <pc:docMk/>
            <pc:sldMk cId="3511844788" sldId="256"/>
            <ac:spMk id="5" creationId="{00000000-0000-0000-0000-000000000000}"/>
          </ac:spMkLst>
        </pc:spChg>
        <pc:spChg chg="mod">
          <ac:chgData name="Lynn.Male" userId="S::lynn.male@georgesalter.com::eb0ff6ea-2d7f-4ff0-bb7a-23e31586bf34" providerId="AD" clId="Web-{7A858C1A-9EE6-ABD2-5FE0-DB4E7FFA034A}" dt="2025-09-30T07:03:23.738" v="51" actId="14100"/>
          <ac:spMkLst>
            <pc:docMk/>
            <pc:sldMk cId="3511844788" sldId="256"/>
            <ac:spMk id="7" creationId="{00000000-0000-0000-0000-000000000000}"/>
          </ac:spMkLst>
        </pc:spChg>
        <pc:spChg chg="mod">
          <ac:chgData name="Lynn.Male" userId="S::lynn.male@georgesalter.com::eb0ff6ea-2d7f-4ff0-bb7a-23e31586bf34" providerId="AD" clId="Web-{7A858C1A-9EE6-ABD2-5FE0-DB4E7FFA034A}" dt="2025-09-30T07:03:53.801" v="69" actId="20577"/>
          <ac:spMkLst>
            <pc:docMk/>
            <pc:sldMk cId="3511844788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93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51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9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15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6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57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84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08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21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9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D6666-ECFC-4B8C-BC8D-E2BC46E04E7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9DA2F-CE7E-48FD-99D9-2E35187C7B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27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562" y="135925"/>
            <a:ext cx="621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Language Paper One Revision Sheet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745" y="605481"/>
            <a:ext cx="3274541" cy="18774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Question One</a:t>
            </a:r>
          </a:p>
          <a:p>
            <a:r>
              <a:rPr lang="en-GB" sz="1400" b="1" dirty="0"/>
              <a:t>Q: Multiple Choice Question </a:t>
            </a:r>
            <a:endParaRPr lang="en-GB" sz="1400" b="1" dirty="0">
              <a:ea typeface="Calibri"/>
              <a:cs typeface="Calibri"/>
            </a:endParaRPr>
          </a:p>
          <a:p>
            <a:r>
              <a:rPr lang="en-GB" sz="1400" b="1" dirty="0"/>
              <a:t>Our Strategy: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Box off the right section of the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Don’t make inferences (work anything out)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Don’t try to be too clever.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53714" y="605480"/>
            <a:ext cx="3274541" cy="3693319"/>
          </a:xfrm>
          <a:prstGeom prst="rect">
            <a:avLst/>
          </a:prstGeom>
          <a:solidFill>
            <a:srgbClr val="FFE8C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Question Two</a:t>
            </a:r>
          </a:p>
          <a:p>
            <a:r>
              <a:rPr lang="en-GB" sz="1200" b="1" dirty="0"/>
              <a:t>Q: How does the writer use language to…?</a:t>
            </a:r>
          </a:p>
          <a:p>
            <a:r>
              <a:rPr lang="en-GB" sz="1200" b="1" dirty="0"/>
              <a:t>Our Strategy: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Plan by boxing off the right section. Highlight juicy quotations that answer the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Explode these quotations.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Focus on effects rather than naming methods.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Look for patterns of language/semantic fields and discuss together to push for higher marks. </a:t>
            </a:r>
          </a:p>
          <a:p>
            <a:endParaRPr lang="en-GB" sz="1200" dirty="0"/>
          </a:p>
          <a:p>
            <a:r>
              <a:rPr lang="en-GB" sz="1200" b="1" dirty="0"/>
              <a:t>Sentence Starters: </a:t>
            </a:r>
          </a:p>
          <a:p>
            <a:r>
              <a:rPr lang="en-GB" sz="1200" dirty="0"/>
              <a:t>The writer creates the impression that…</a:t>
            </a:r>
          </a:p>
          <a:p>
            <a:r>
              <a:rPr lang="en-GB" sz="1200" dirty="0"/>
              <a:t>This is clear when…</a:t>
            </a:r>
          </a:p>
          <a:p>
            <a:r>
              <a:rPr lang="en-GB" sz="1200" dirty="0"/>
              <a:t>The (method) suggests…</a:t>
            </a:r>
          </a:p>
          <a:p>
            <a:r>
              <a:rPr lang="en-GB" sz="1200" dirty="0"/>
              <a:t>When we hear this word, we usually think of…</a:t>
            </a:r>
          </a:p>
          <a:p>
            <a:r>
              <a:rPr lang="en-GB" sz="1200" dirty="0"/>
              <a:t>Therefore when applying this to… it suggests that…                    x2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768" y="2622730"/>
            <a:ext cx="3246493" cy="52184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350" b="1" dirty="0"/>
              <a:t>Question Three</a:t>
            </a:r>
          </a:p>
          <a:p>
            <a:r>
              <a:rPr lang="en-GB" sz="1350" b="1" dirty="0"/>
              <a:t>Q: How does the writer structure the text …. (you will be given a specific focus such as create suspense/tension etc ) </a:t>
            </a:r>
            <a:endParaRPr lang="en-GB" sz="1350" b="1" dirty="0">
              <a:ea typeface="Calibri"/>
              <a:cs typeface="Calibri"/>
            </a:endParaRPr>
          </a:p>
          <a:p>
            <a:r>
              <a:rPr lang="en-GB" sz="1350" b="1" dirty="0"/>
              <a:t>Our Strategy: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50" dirty="0"/>
              <a:t>Plan by summarising each paragraph with one word/phrase.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50" dirty="0"/>
              <a:t>Ask 'Why is it in this order?' rather than how is the text structured to interest you?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50" dirty="0"/>
              <a:t>Look at the beginning, middle and end of the text and talk about what you notice in these in three paragraphs.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50" dirty="0"/>
              <a:t>For higher marks - use the phrase 'because we already know...' make links between different parts of the text. </a:t>
            </a:r>
            <a:endParaRPr lang="en-GB" sz="1350" dirty="0">
              <a:ea typeface="Calibri"/>
              <a:cs typeface="Calibri"/>
            </a:endParaRPr>
          </a:p>
          <a:p>
            <a:r>
              <a:rPr lang="en-GB" sz="1350" b="1" dirty="0"/>
              <a:t>Sentence Starters: </a:t>
            </a:r>
          </a:p>
          <a:p>
            <a:r>
              <a:rPr lang="en-GB" sz="1350" dirty="0"/>
              <a:t>In the opening/exposition of the text, we learn that…</a:t>
            </a:r>
          </a:p>
          <a:p>
            <a:r>
              <a:rPr lang="en-GB" sz="1350" dirty="0"/>
              <a:t>This makes the reader…</a:t>
            </a:r>
          </a:p>
          <a:p>
            <a:r>
              <a:rPr lang="en-GB" sz="1350" dirty="0"/>
              <a:t>In the middle, there is a shift in focus onto…</a:t>
            </a:r>
          </a:p>
          <a:p>
            <a:r>
              <a:rPr lang="en-GB" sz="1350" dirty="0"/>
              <a:t>The reader begins to…</a:t>
            </a:r>
          </a:p>
          <a:p>
            <a:r>
              <a:rPr lang="en-GB" sz="1350" dirty="0"/>
              <a:t>At the end, we are told…</a:t>
            </a:r>
          </a:p>
          <a:p>
            <a:r>
              <a:rPr lang="en-GB" sz="1350" dirty="0"/>
              <a:t>This has the effect that…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071" y="4370156"/>
            <a:ext cx="3274541" cy="33855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/>
              <a:t>Question Four</a:t>
            </a:r>
          </a:p>
          <a:p>
            <a:r>
              <a:rPr lang="en-GB" sz="1400" b="1" dirty="0"/>
              <a:t>Q: To what extent do you agree? </a:t>
            </a:r>
          </a:p>
          <a:p>
            <a:r>
              <a:rPr lang="en-GB" sz="1400" b="1" dirty="0"/>
              <a:t>Our Strategy: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Plan by dividing the statement into two parts using two different colours. Highlight evidence to prove each one in the extract. Finally, use a third colour to find anywhere you might disagree with the statement.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Explode four key quotations remembering to think about methods and their effects.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r>
              <a:rPr lang="en-GB" sz="1200" b="1" dirty="0"/>
              <a:t>Sentence Starters: </a:t>
            </a:r>
          </a:p>
          <a:p>
            <a:r>
              <a:rPr lang="en-GB" sz="1200" dirty="0"/>
              <a:t>Yes I agree that the writer…start with a thesis statement if you feel confident </a:t>
            </a:r>
            <a:endParaRPr lang="en-GB" sz="1200" dirty="0">
              <a:ea typeface="Calibri"/>
              <a:cs typeface="Calibri"/>
            </a:endParaRPr>
          </a:p>
          <a:p>
            <a:r>
              <a:rPr lang="en-GB" sz="1200" dirty="0"/>
              <a:t>This clear when…</a:t>
            </a:r>
          </a:p>
          <a:p>
            <a:r>
              <a:rPr lang="en-GB" sz="1200" dirty="0"/>
              <a:t>The use of the (methods) suggests…</a:t>
            </a:r>
          </a:p>
          <a:p>
            <a:r>
              <a:rPr lang="en-GB" sz="1200" dirty="0"/>
              <a:t>And therefore the writer…                 x4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101" y="7857833"/>
            <a:ext cx="6598511" cy="1877437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Question Five</a:t>
            </a:r>
          </a:p>
          <a:p>
            <a:r>
              <a:rPr lang="en-GB" sz="1400" b="1" dirty="0"/>
              <a:t>Q: Use an image or the theme given to write your own piece of creative writing. </a:t>
            </a:r>
          </a:p>
          <a:p>
            <a:r>
              <a:rPr lang="en-GB" sz="1400" b="1" dirty="0"/>
              <a:t>Our Strategy: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Plan by mind-mapping key vocabulary, character info, flashback ideas.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Write down a list of what you need to include and tick this off as you write.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Stick to the following structure: Setting/Weather, character description, character has a flashback, return to the weather/setting but with a change to reflect the tone of the flashback. For example, if it is a horrible memory, it might start to rain. </a:t>
            </a:r>
          </a:p>
        </p:txBody>
      </p:sp>
    </p:spTree>
    <p:extLst>
      <p:ext uri="{BB962C8B-B14F-4D97-AF65-F5344CB8AC3E}">
        <p14:creationId xmlns:p14="http://schemas.microsoft.com/office/powerpoint/2010/main" val="351184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562" y="-2"/>
            <a:ext cx="621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Language Paper Two Revision Sheet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745" y="370698"/>
            <a:ext cx="3274541" cy="14927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Question One</a:t>
            </a:r>
          </a:p>
          <a:p>
            <a:r>
              <a:rPr lang="en-GB" sz="1100" b="1" dirty="0"/>
              <a:t>Q: True or false…</a:t>
            </a:r>
          </a:p>
          <a:p>
            <a:r>
              <a:rPr lang="en-GB" sz="1100" b="1" dirty="0"/>
              <a:t>Our Strategy: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Find evidence for the statements in the text and highlight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Don’t try to just remember if it is true or false.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Practice at the side until you are sure before colouring in the circles.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66071" y="3634533"/>
            <a:ext cx="3274541" cy="2970044"/>
          </a:xfrm>
          <a:prstGeom prst="rect">
            <a:avLst/>
          </a:prstGeom>
          <a:solidFill>
            <a:srgbClr val="FFE8C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Question Three</a:t>
            </a:r>
          </a:p>
          <a:p>
            <a:r>
              <a:rPr lang="en-GB" sz="1100" b="1" dirty="0"/>
              <a:t>Q: How does the writer use language to…?</a:t>
            </a:r>
          </a:p>
          <a:p>
            <a:r>
              <a:rPr lang="en-GB" sz="1100" b="1" dirty="0"/>
              <a:t>Our Strategy: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Plan by boxing off the right section. Highlight juicy quotations that answer the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Explode these quotations.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Focus on effects rather than naming methods.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Look for patterns of language/semantic fields and discuss together to push for higher marks. </a:t>
            </a:r>
          </a:p>
          <a:p>
            <a:endParaRPr lang="en-GB" sz="1100" dirty="0"/>
          </a:p>
          <a:p>
            <a:r>
              <a:rPr lang="en-GB" sz="1100" b="1" dirty="0"/>
              <a:t>Sentence Starters: </a:t>
            </a:r>
          </a:p>
          <a:p>
            <a:r>
              <a:rPr lang="en-GB" sz="1100" dirty="0"/>
              <a:t>The writer creates the impression that…</a:t>
            </a:r>
          </a:p>
          <a:p>
            <a:r>
              <a:rPr lang="en-GB" sz="1100" dirty="0"/>
              <a:t>This is clear when…</a:t>
            </a:r>
          </a:p>
          <a:p>
            <a:r>
              <a:rPr lang="en-GB" sz="1100" dirty="0"/>
              <a:t>The (method) suggests…</a:t>
            </a:r>
          </a:p>
          <a:p>
            <a:r>
              <a:rPr lang="en-GB" sz="1100" dirty="0"/>
              <a:t>When we hear this word, we usually think of…</a:t>
            </a:r>
          </a:p>
          <a:p>
            <a:r>
              <a:rPr lang="en-GB" sz="1100" dirty="0"/>
              <a:t>Therefore when applying this to… it suggests that…                    x2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6071" y="395412"/>
            <a:ext cx="3274541" cy="31854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Question Two</a:t>
            </a:r>
          </a:p>
          <a:p>
            <a:r>
              <a:rPr lang="en-GB" sz="1200" b="1" dirty="0"/>
              <a:t>Q: Write a summary of the differences/ similarities between Source A and Source B.</a:t>
            </a:r>
          </a:p>
          <a:p>
            <a:endParaRPr lang="en-GB" sz="1100" b="1" dirty="0"/>
          </a:p>
          <a:p>
            <a:r>
              <a:rPr lang="en-GB" sz="1100" b="1" dirty="0"/>
              <a:t>Our Strategy: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Plan by drawing a table with Source A on one side and Source B on the other side.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Fill in the table with the key differences or similarities between the texts.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Find evidence to prove each one.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Add an inference to your table.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Use the structure Point, Evidence, Inference.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100" dirty="0"/>
          </a:p>
          <a:p>
            <a:r>
              <a:rPr lang="en-GB" sz="1100" b="1" dirty="0"/>
              <a:t>Sentence Starters: </a:t>
            </a:r>
          </a:p>
          <a:p>
            <a:r>
              <a:rPr lang="en-GB" sz="1100" dirty="0"/>
              <a:t>One similarity/difference between the two texts is that in Source A…whereas in Source B…</a:t>
            </a:r>
          </a:p>
          <a:p>
            <a:r>
              <a:rPr lang="en-GB" sz="1100" dirty="0"/>
              <a:t>This is clear when…</a:t>
            </a:r>
          </a:p>
          <a:p>
            <a:r>
              <a:rPr lang="en-GB" sz="1100" dirty="0"/>
              <a:t>From this, we can infer that../This implies that…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745" y="1914475"/>
            <a:ext cx="3274541" cy="4801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Question Four</a:t>
            </a:r>
          </a:p>
          <a:p>
            <a:r>
              <a:rPr lang="en-GB" sz="900" b="1" dirty="0"/>
              <a:t>Q: Compare how the writers present their opinions/attitudes/perspectives/ideas on…</a:t>
            </a:r>
          </a:p>
          <a:p>
            <a:r>
              <a:rPr lang="en-GB" sz="900" b="1" dirty="0"/>
              <a:t>Our Strategy: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Plan by considering the overall tone of the text first. Is it positive or negative? Break this down into more detailed feelings using the vocabulary below: </a:t>
            </a:r>
          </a:p>
          <a:p>
            <a:endParaRPr lang="en-GB" sz="900" dirty="0"/>
          </a:p>
          <a:p>
            <a:r>
              <a:rPr lang="en-GB" sz="900" dirty="0"/>
              <a:t>cynical, critical, complacent, celebratory,  judgemental, condescending, joyful, optimistic, pessimistic, sarcastic, astonished, incredulous, dubious, resentful, frustrated, dismissive, disapproving, approving, disappointed, hesitant, horrified, remorseful, victimised, in awe, sad, overwhelmed, persecuted, excited, happy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Draw a table with Source A and Source B on either side.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Fill your table in with the feelings/ideas in both sources and then add evidence to prove each one.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Annotate with the methods used by the writer.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Consider WHY the writers feel this way to develop your analysis further. </a:t>
            </a:r>
          </a:p>
          <a:p>
            <a:endParaRPr lang="en-GB" sz="900" dirty="0"/>
          </a:p>
          <a:p>
            <a:r>
              <a:rPr lang="en-GB" sz="900" b="1" dirty="0"/>
              <a:t>Sentence Starters: </a:t>
            </a:r>
          </a:p>
          <a:p>
            <a:r>
              <a:rPr lang="en-GB" sz="900" dirty="0"/>
              <a:t>Firstly, the writer of Source A shows he feels ______ when he initially states … The use of the (method) shows that…</a:t>
            </a:r>
          </a:p>
          <a:p>
            <a:r>
              <a:rPr lang="en-GB" sz="900" dirty="0"/>
              <a:t>In contrast, Source B opens very differently, instead with the writer showing feelings of ______ when he describes… The use of (method) _________ shows that…</a:t>
            </a:r>
          </a:p>
          <a:p>
            <a:endParaRPr lang="en-GB" sz="900" dirty="0"/>
          </a:p>
          <a:p>
            <a:r>
              <a:rPr lang="en-GB" sz="900" dirty="0"/>
              <a:t>Later in Source B, the writer feelings change and he appears to feel ______ when he informs the reader of…</a:t>
            </a:r>
          </a:p>
          <a:p>
            <a:r>
              <a:rPr lang="en-GB" sz="900" dirty="0"/>
              <a:t>This is similar to/different to Source A as the writers feelings also change to ______ which could suggest…</a:t>
            </a:r>
          </a:p>
          <a:p>
            <a:endParaRPr lang="en-GB" sz="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20845" t="29599" r="6520" b="9499"/>
          <a:stretch/>
        </p:blipFill>
        <p:spPr>
          <a:xfrm>
            <a:off x="142123" y="6791564"/>
            <a:ext cx="6369888" cy="300421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482942" y="6590821"/>
            <a:ext cx="12037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400" b="1" dirty="0"/>
              <a:t>Question Five</a:t>
            </a:r>
          </a:p>
        </p:txBody>
      </p:sp>
    </p:spTree>
    <p:extLst>
      <p:ext uri="{BB962C8B-B14F-4D97-AF65-F5344CB8AC3E}">
        <p14:creationId xmlns:p14="http://schemas.microsoft.com/office/powerpoint/2010/main" val="330086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  <SharedWithUsers xmlns="c9bd829e-d24e-4e08-a8be-902b0855aaef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B0C67A-6286-4791-82F8-2D37CC6232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24F7B4-32F1-4DC3-AEC4-2C29F49FE690}">
  <ds:schemaRefs>
    <ds:schemaRef ds:uri="http://purl.org/dc/dcmitype/"/>
    <ds:schemaRef ds:uri="http://purl.org/dc/terms/"/>
    <ds:schemaRef ds:uri="http://schemas.microsoft.com/office/infopath/2007/PartnerControls"/>
    <ds:schemaRef ds:uri="1bcb1a04-f816-4a1e-82fd-5353551e6f84"/>
    <ds:schemaRef ds:uri="9e83c0e3-d8bc-4215-b8fd-e403e04da8f4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29c7b17c-3d42-4142-9d9d-8383e9f3041e"/>
    <ds:schemaRef ds:uri="c9bd829e-d24e-4e08-a8be-902b0855aaef"/>
  </ds:schemaRefs>
</ds:datastoreItem>
</file>

<file path=customXml/itemProps3.xml><?xml version="1.0" encoding="utf-8"?>
<ds:datastoreItem xmlns:ds="http://schemas.openxmlformats.org/officeDocument/2006/customXml" ds:itemID="{00BE4B1E-5FA0-49BA-B17B-A8BB6307439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1016</Words>
  <Application>Microsoft Office PowerPoint</Application>
  <PresentationFormat>A4 Paper (210x297 mm)</PresentationFormat>
  <Paragraphs>108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Amy.Vukasovic</dc:creator>
  <cp:lastModifiedBy>Amy.Vukasovic</cp:lastModifiedBy>
  <cp:revision>35</cp:revision>
  <dcterms:created xsi:type="dcterms:W3CDTF">2022-10-18T09:08:48Z</dcterms:created>
  <dcterms:modified xsi:type="dcterms:W3CDTF">2025-09-30T07:03:59Z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  <property fmtid="{D5CDD505-2E9C-101B-9397-08002B2CF9AE}" pid="3" name="MediaServiceImageTags">
    <vt:lpwstr/>
  </property>
  <property fmtid="{D5CDD505-2E9C-101B-9397-08002B2CF9AE}" pid="4" name="Order">
    <vt:r8>779900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