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54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72F72-CE5B-7F3A-0FDF-50B06B1C34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944AC7AB-DD72-5729-64A8-7B36B9F2F3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867B32D6-6D61-D59D-FFC3-BD56B66D6C22}"/>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5" name="Footer Placeholder 4">
            <a:extLst>
              <a:ext uri="{FF2B5EF4-FFF2-40B4-BE49-F238E27FC236}">
                <a16:creationId xmlns:a16="http://schemas.microsoft.com/office/drawing/2014/main" id="{4D373048-0ABE-51A8-3984-B6651373AAFE}"/>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A68B522-7D2F-3979-67DC-2F99360F00A1}"/>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1945147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1DB43-E3C5-3A9E-B996-52A0A231408E}"/>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B451524-6251-0B01-A780-035C565A1C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5018349A-C166-4808-0FB2-0950C5D9E132}"/>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5" name="Footer Placeholder 4">
            <a:extLst>
              <a:ext uri="{FF2B5EF4-FFF2-40B4-BE49-F238E27FC236}">
                <a16:creationId xmlns:a16="http://schemas.microsoft.com/office/drawing/2014/main" id="{321A97C5-C8BC-1272-D743-44E5E3FE5BE7}"/>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7FDA5F-7FBC-9193-E5BC-407478381529}"/>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2491702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A4F41B-8FFE-CB08-5B41-18B3277B238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D0C4505F-463E-09EA-CE89-3AC11833EA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BF5A303-D7EF-FC8C-78AB-0BC4C1A1AA58}"/>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5" name="Footer Placeholder 4">
            <a:extLst>
              <a:ext uri="{FF2B5EF4-FFF2-40B4-BE49-F238E27FC236}">
                <a16:creationId xmlns:a16="http://schemas.microsoft.com/office/drawing/2014/main" id="{3E71F627-293E-91E7-6392-4EF98AADCAE5}"/>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5849484-C060-9620-252A-428B6A3F4AF0}"/>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279034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CB606-B695-9E44-A02F-7C9911D104E8}"/>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59B59EBC-6521-8F15-7470-24CFB521D0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46034EE4-FFEF-259E-F5DF-4AC73F30973C}"/>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5" name="Footer Placeholder 4">
            <a:extLst>
              <a:ext uri="{FF2B5EF4-FFF2-40B4-BE49-F238E27FC236}">
                <a16:creationId xmlns:a16="http://schemas.microsoft.com/office/drawing/2014/main" id="{B739EEED-48EC-DB43-D3DA-AFB600E1BAB0}"/>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1DC7BA85-A8CE-1AAE-72FA-DE4C19DB8407}"/>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2260622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FD832-445C-3BC4-21BE-E896B0A069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E9C5A8BD-44ED-BDAF-C659-D7C6D53987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69AFE1-2214-E949-FC9E-F415B26A05A6}"/>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5" name="Footer Placeholder 4">
            <a:extLst>
              <a:ext uri="{FF2B5EF4-FFF2-40B4-BE49-F238E27FC236}">
                <a16:creationId xmlns:a16="http://schemas.microsoft.com/office/drawing/2014/main" id="{B56B9AD8-716A-5527-9FD6-3D70F537D3C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178ABF98-1532-6864-2EEF-CF1007A9D3ED}"/>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2694545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88648-6DCA-C135-39F2-9AC527F65FA3}"/>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D1770501-4360-8F04-F898-67924408E8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9774BB88-6527-B89B-7E50-E891425474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81863ADA-8320-7486-F6EE-6530347FB454}"/>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6" name="Footer Placeholder 5">
            <a:extLst>
              <a:ext uri="{FF2B5EF4-FFF2-40B4-BE49-F238E27FC236}">
                <a16:creationId xmlns:a16="http://schemas.microsoft.com/office/drawing/2014/main" id="{7F254DA0-E03F-8265-ED51-E1F8DC901A22}"/>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AB6D1A4-63CF-83EE-3D0F-E9399CDF88D0}"/>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1453288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135FF-AFA6-ED9F-44E8-85999C98D007}"/>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38710602-3939-5187-9D96-F93B21E973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1FCBB9-CD00-2625-B4FB-0C28326873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2D64676C-E72C-7458-57A5-ABE9BBBCEF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E98836-4A8A-CF8D-29E4-81AA032737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06CFE849-43FD-9FE0-D481-1513559BE6A4}"/>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8" name="Footer Placeholder 7">
            <a:extLst>
              <a:ext uri="{FF2B5EF4-FFF2-40B4-BE49-F238E27FC236}">
                <a16:creationId xmlns:a16="http://schemas.microsoft.com/office/drawing/2014/main" id="{2784880D-AB41-D8A1-8E7D-47FDB5E2FCCD}"/>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65A49183-2A6C-4203-14ED-713E5C14A7DA}"/>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3563365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25B74-4493-B570-0917-64405D83C931}"/>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89C15CE9-F45E-18E6-790A-6A9F81A87ECD}"/>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4" name="Footer Placeholder 3">
            <a:extLst>
              <a:ext uri="{FF2B5EF4-FFF2-40B4-BE49-F238E27FC236}">
                <a16:creationId xmlns:a16="http://schemas.microsoft.com/office/drawing/2014/main" id="{1BA0C8CA-5CCC-F540-B48D-732CE05E41A2}"/>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15AEB87A-22F0-C1D2-35AA-74D09BC3E4B5}"/>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135462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DCCF75-AEBE-0DA0-73DE-C626916C39AE}"/>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3" name="Footer Placeholder 2">
            <a:extLst>
              <a:ext uri="{FF2B5EF4-FFF2-40B4-BE49-F238E27FC236}">
                <a16:creationId xmlns:a16="http://schemas.microsoft.com/office/drawing/2014/main" id="{E89ED4CC-9B4A-AB4D-56D1-33F525749738}"/>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E719005C-3794-DC1B-B201-24E7B8E131C2}"/>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1376428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930EB-444B-B42F-E941-B6F4543218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9215CC35-FB41-D8D6-E04C-A79D906AD2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5BD457F8-82FF-2C1C-7A22-E4DDBE1E99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47A3E3-373F-6850-58C6-29ED7CD2FA07}"/>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6" name="Footer Placeholder 5">
            <a:extLst>
              <a:ext uri="{FF2B5EF4-FFF2-40B4-BE49-F238E27FC236}">
                <a16:creationId xmlns:a16="http://schemas.microsoft.com/office/drawing/2014/main" id="{409D2EC1-580B-1F79-EFE8-865473A3094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DEEABF7A-F01A-BC07-D401-4AA6C6C28512}"/>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3114324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39BB0-7861-B6FE-22A9-0D561596D9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C89E12C2-C18C-63D0-EE2D-D42FE8E42B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1CD7B944-E907-3FE9-D076-52ABFE06E3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120EBA-6021-6A2B-94B1-4B326F341CA6}"/>
              </a:ext>
            </a:extLst>
          </p:cNvPr>
          <p:cNvSpPr>
            <a:spLocks noGrp="1"/>
          </p:cNvSpPr>
          <p:nvPr>
            <p:ph type="dt" sz="half" idx="10"/>
          </p:nvPr>
        </p:nvSpPr>
        <p:spPr/>
        <p:txBody>
          <a:bodyPr/>
          <a:lstStyle/>
          <a:p>
            <a:fld id="{25C4AA9A-5D7C-4D9B-8043-F92D87D1D6E2}" type="datetimeFigureOut">
              <a:rPr lang="en-NZ" smtClean="0"/>
              <a:t>1/07/2024</a:t>
            </a:fld>
            <a:endParaRPr lang="en-NZ"/>
          </a:p>
        </p:txBody>
      </p:sp>
      <p:sp>
        <p:nvSpPr>
          <p:cNvPr id="6" name="Footer Placeholder 5">
            <a:extLst>
              <a:ext uri="{FF2B5EF4-FFF2-40B4-BE49-F238E27FC236}">
                <a16:creationId xmlns:a16="http://schemas.microsoft.com/office/drawing/2014/main" id="{EEA7EBBA-A3A4-8A7D-9274-3A22F88F9FEF}"/>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5CF9812E-B505-9F3A-1CE6-BC14E20FFEAB}"/>
              </a:ext>
            </a:extLst>
          </p:cNvPr>
          <p:cNvSpPr>
            <a:spLocks noGrp="1"/>
          </p:cNvSpPr>
          <p:nvPr>
            <p:ph type="sldNum" sz="quarter" idx="12"/>
          </p:nvPr>
        </p:nvSpPr>
        <p:spPr/>
        <p:txBody>
          <a:bodyPr/>
          <a:lstStyle/>
          <a:p>
            <a:fld id="{71AC8717-C983-4DC6-A3BD-E6C8308970E6}" type="slidenum">
              <a:rPr lang="en-NZ" smtClean="0"/>
              <a:t>‹#›</a:t>
            </a:fld>
            <a:endParaRPr lang="en-NZ"/>
          </a:p>
        </p:txBody>
      </p:sp>
    </p:spTree>
    <p:extLst>
      <p:ext uri="{BB962C8B-B14F-4D97-AF65-F5344CB8AC3E}">
        <p14:creationId xmlns:p14="http://schemas.microsoft.com/office/powerpoint/2010/main" val="1136937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56BB5F-0E18-883C-5C8E-4982BDBD2A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D63DDC96-F2D9-F46D-9843-E826B5C53B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69EE57F4-3F83-D94D-E71C-3EBCD2F5B4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C4AA9A-5D7C-4D9B-8043-F92D87D1D6E2}" type="datetimeFigureOut">
              <a:rPr lang="en-NZ" smtClean="0"/>
              <a:t>1/07/2024</a:t>
            </a:fld>
            <a:endParaRPr lang="en-NZ"/>
          </a:p>
        </p:txBody>
      </p:sp>
      <p:sp>
        <p:nvSpPr>
          <p:cNvPr id="5" name="Footer Placeholder 4">
            <a:extLst>
              <a:ext uri="{FF2B5EF4-FFF2-40B4-BE49-F238E27FC236}">
                <a16:creationId xmlns:a16="http://schemas.microsoft.com/office/drawing/2014/main" id="{E8369543-4E8D-0C75-6581-92B870813C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1F34386D-AEBD-4D5A-E09F-446470E42D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C8717-C983-4DC6-A3BD-E6C8308970E6}" type="slidenum">
              <a:rPr lang="en-NZ" smtClean="0"/>
              <a:t>‹#›</a:t>
            </a:fld>
            <a:endParaRPr lang="en-NZ"/>
          </a:p>
        </p:txBody>
      </p:sp>
    </p:spTree>
    <p:extLst>
      <p:ext uri="{BB962C8B-B14F-4D97-AF65-F5344CB8AC3E}">
        <p14:creationId xmlns:p14="http://schemas.microsoft.com/office/powerpoint/2010/main" val="2748293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474768" y="821775"/>
            <a:ext cx="7001740" cy="3959873"/>
          </a:xfrm>
          <a:prstGeom prst="rect">
            <a:avLst/>
          </a:prstGeom>
        </p:spPr>
      </p:pic>
      <p:sp>
        <p:nvSpPr>
          <p:cNvPr id="5" name="TextBox 4"/>
          <p:cNvSpPr txBox="1"/>
          <p:nvPr/>
        </p:nvSpPr>
        <p:spPr>
          <a:xfrm>
            <a:off x="290945" y="821775"/>
            <a:ext cx="1953491" cy="3416320"/>
          </a:xfrm>
          <a:prstGeom prst="rect">
            <a:avLst/>
          </a:prstGeom>
          <a:noFill/>
          <a:ln>
            <a:solidFill>
              <a:schemeClr val="accent1">
                <a:lumMod val="75000"/>
              </a:schemeClr>
            </a:solidFill>
          </a:ln>
        </p:spPr>
        <p:txBody>
          <a:bodyPr wrap="square" rtlCol="0">
            <a:spAutoFit/>
          </a:bodyPr>
          <a:lstStyle/>
          <a:p>
            <a:r>
              <a:rPr lang="en-GB" sz="1200" b="1" dirty="0"/>
              <a:t>SUBHEADINGS</a:t>
            </a:r>
          </a:p>
          <a:p>
            <a:endParaRPr lang="en-GB" sz="1200" dirty="0"/>
          </a:p>
          <a:p>
            <a:pPr marL="342900" indent="-342900">
              <a:buFont typeface="+mj-lt"/>
              <a:buAutoNum type="arabicPeriod"/>
            </a:pPr>
            <a:r>
              <a:rPr lang="en-GB" sz="1200" dirty="0"/>
              <a:t>Look at the subheading.</a:t>
            </a:r>
          </a:p>
          <a:p>
            <a:pPr marL="342900" indent="-342900">
              <a:buFont typeface="+mj-lt"/>
              <a:buAutoNum type="arabicPeriod"/>
            </a:pPr>
            <a:r>
              <a:rPr lang="en-GB" sz="1200" dirty="0"/>
              <a:t>Write down everything you know about that topic without looking at the KO.</a:t>
            </a:r>
          </a:p>
          <a:p>
            <a:pPr marL="342900" indent="-342900">
              <a:buFont typeface="+mj-lt"/>
              <a:buAutoNum type="arabicPeriod"/>
            </a:pPr>
            <a:r>
              <a:rPr lang="en-GB" sz="1200" dirty="0"/>
              <a:t>Check what you’ve missed; add this to your notes in a different colour.</a:t>
            </a:r>
          </a:p>
          <a:p>
            <a:pPr marL="342900" indent="-342900">
              <a:buFont typeface="+mj-lt"/>
              <a:buAutoNum type="arabicPeriod"/>
            </a:pPr>
            <a:r>
              <a:rPr lang="en-GB" sz="1200" dirty="0"/>
              <a:t>Do something else (e.g. revise something else).</a:t>
            </a:r>
          </a:p>
          <a:p>
            <a:pPr marL="342900" indent="-342900">
              <a:buFont typeface="+mj-lt"/>
              <a:buAutoNum type="arabicPeriod"/>
            </a:pPr>
            <a:r>
              <a:rPr lang="en-GB" sz="1200" dirty="0"/>
              <a:t>Return to this and repeat from the beginning.</a:t>
            </a:r>
          </a:p>
        </p:txBody>
      </p:sp>
      <p:sp>
        <p:nvSpPr>
          <p:cNvPr id="6" name="TextBox 5"/>
          <p:cNvSpPr txBox="1"/>
          <p:nvPr/>
        </p:nvSpPr>
        <p:spPr>
          <a:xfrm>
            <a:off x="438151" y="4848288"/>
            <a:ext cx="1806285" cy="1569660"/>
          </a:xfrm>
          <a:prstGeom prst="rect">
            <a:avLst/>
          </a:prstGeom>
          <a:noFill/>
          <a:ln>
            <a:solidFill>
              <a:schemeClr val="accent1">
                <a:lumMod val="75000"/>
              </a:schemeClr>
            </a:solidFill>
          </a:ln>
        </p:spPr>
        <p:txBody>
          <a:bodyPr wrap="square" rtlCol="0">
            <a:spAutoFit/>
          </a:bodyPr>
          <a:lstStyle/>
          <a:p>
            <a:r>
              <a:rPr lang="en-GB" sz="1200" b="1" dirty="0"/>
              <a:t>BIG IDEAS</a:t>
            </a:r>
          </a:p>
          <a:p>
            <a:pPr marL="342900" indent="-342900">
              <a:buFont typeface="+mj-lt"/>
              <a:buAutoNum type="arabicPeriod"/>
            </a:pPr>
            <a:endParaRPr lang="en-GB" sz="1200" dirty="0"/>
          </a:p>
          <a:p>
            <a:pPr marL="342900" indent="-342900">
              <a:buFont typeface="+mj-lt"/>
              <a:buAutoNum type="arabicPeriod"/>
            </a:pPr>
            <a:r>
              <a:rPr lang="en-GB" sz="1200" dirty="0"/>
              <a:t>Look at the list of ideas the writer is trying to convey.</a:t>
            </a:r>
          </a:p>
          <a:p>
            <a:pPr marL="342900" indent="-342900">
              <a:buFont typeface="+mj-lt"/>
              <a:buAutoNum type="arabicPeriod"/>
            </a:pPr>
            <a:r>
              <a:rPr lang="en-GB" sz="1200" dirty="0"/>
              <a:t>For each idea, write down HOW the writer does this.</a:t>
            </a:r>
          </a:p>
        </p:txBody>
      </p:sp>
      <p:sp>
        <p:nvSpPr>
          <p:cNvPr id="7" name="TextBox 6"/>
          <p:cNvSpPr txBox="1"/>
          <p:nvPr/>
        </p:nvSpPr>
        <p:spPr>
          <a:xfrm>
            <a:off x="9706839" y="752317"/>
            <a:ext cx="2355273" cy="2862322"/>
          </a:xfrm>
          <a:prstGeom prst="rect">
            <a:avLst/>
          </a:prstGeom>
          <a:noFill/>
          <a:ln>
            <a:solidFill>
              <a:schemeClr val="accent1">
                <a:lumMod val="75000"/>
              </a:schemeClr>
            </a:solidFill>
          </a:ln>
        </p:spPr>
        <p:txBody>
          <a:bodyPr wrap="square" rtlCol="0">
            <a:spAutoFit/>
          </a:bodyPr>
          <a:lstStyle/>
          <a:p>
            <a:pPr>
              <a:spcAft>
                <a:spcPts val="600"/>
              </a:spcAft>
            </a:pPr>
            <a:r>
              <a:rPr lang="en-GB" sz="1100" b="1" dirty="0"/>
              <a:t>VOCABULARY</a:t>
            </a:r>
          </a:p>
          <a:p>
            <a:pPr marL="285750" indent="-285750">
              <a:spcAft>
                <a:spcPts val="600"/>
              </a:spcAft>
              <a:buFont typeface="+mj-lt"/>
              <a:buAutoNum type="arabicPeriod"/>
            </a:pPr>
            <a:r>
              <a:rPr lang="en-GB" sz="1100" dirty="0"/>
              <a:t>Cover the vocabulary and definition columns.  Try to work out what the missing word is in the example.  Check.  Move to the next word.  Repeat until you can do this with all the words you’ve studied so far.</a:t>
            </a:r>
          </a:p>
          <a:p>
            <a:pPr marL="285750" indent="-285750">
              <a:spcAft>
                <a:spcPts val="600"/>
              </a:spcAft>
              <a:buFont typeface="+mj-lt"/>
              <a:buAutoNum type="arabicPeriod"/>
            </a:pPr>
            <a:r>
              <a:rPr lang="en-GB" sz="1100" dirty="0"/>
              <a:t>Try the same as above, but this time by looking at just the definition column.</a:t>
            </a:r>
          </a:p>
          <a:p>
            <a:pPr marL="285750" indent="-285750">
              <a:spcAft>
                <a:spcPts val="600"/>
              </a:spcAft>
              <a:buFont typeface="+mj-lt"/>
              <a:buAutoNum type="arabicPeriod"/>
            </a:pPr>
            <a:r>
              <a:rPr lang="en-GB" sz="1100" dirty="0"/>
              <a:t>Try the same as above, but this time just look at the vocabulary and try to explain what the definition is.</a:t>
            </a:r>
          </a:p>
        </p:txBody>
      </p:sp>
      <p:sp>
        <p:nvSpPr>
          <p:cNvPr id="8" name="TextBox 7"/>
          <p:cNvSpPr txBox="1"/>
          <p:nvPr/>
        </p:nvSpPr>
        <p:spPr>
          <a:xfrm>
            <a:off x="9867898" y="3942934"/>
            <a:ext cx="2124941" cy="2677656"/>
          </a:xfrm>
          <a:prstGeom prst="rect">
            <a:avLst/>
          </a:prstGeom>
          <a:noFill/>
          <a:ln>
            <a:solidFill>
              <a:schemeClr val="accent1">
                <a:lumMod val="75000"/>
              </a:schemeClr>
            </a:solidFill>
          </a:ln>
        </p:spPr>
        <p:txBody>
          <a:bodyPr wrap="square" rtlCol="0">
            <a:spAutoFit/>
          </a:bodyPr>
          <a:lstStyle/>
          <a:p>
            <a:r>
              <a:rPr lang="en-GB" sz="1200" b="1" dirty="0"/>
              <a:t>WRITER’S CRAFT</a:t>
            </a:r>
          </a:p>
          <a:p>
            <a:endParaRPr lang="en-GB" sz="1200" dirty="0"/>
          </a:p>
          <a:p>
            <a:pPr marL="342900" indent="-342900">
              <a:buFont typeface="+mj-lt"/>
              <a:buAutoNum type="arabicPeriod"/>
            </a:pPr>
            <a:r>
              <a:rPr lang="en-GB" sz="1200" dirty="0"/>
              <a:t>Cover the explanation.</a:t>
            </a:r>
          </a:p>
          <a:p>
            <a:pPr marL="342900" indent="-342900">
              <a:buFont typeface="+mj-lt"/>
              <a:buAutoNum type="arabicPeriod"/>
            </a:pPr>
            <a:r>
              <a:rPr lang="en-GB" sz="1200" dirty="0"/>
              <a:t>Look at the writer’s craft column.</a:t>
            </a:r>
          </a:p>
          <a:p>
            <a:pPr marL="342900" indent="-342900">
              <a:buFont typeface="+mj-lt"/>
              <a:buAutoNum type="arabicPeriod"/>
            </a:pPr>
            <a:r>
              <a:rPr lang="en-GB" sz="1200" dirty="0"/>
              <a:t>Answer the questions.</a:t>
            </a:r>
          </a:p>
          <a:p>
            <a:pPr marL="342900" indent="-342900">
              <a:buFont typeface="+mj-lt"/>
              <a:buAutoNum type="arabicPeriod"/>
            </a:pPr>
            <a:r>
              <a:rPr lang="en-GB" sz="1200" dirty="0"/>
              <a:t>Check your answers; add anything you missed; correct anything you got wrong.</a:t>
            </a:r>
          </a:p>
          <a:p>
            <a:pPr marL="342900" indent="-342900">
              <a:buFont typeface="+mj-lt"/>
              <a:buAutoNum type="arabicPeriod"/>
            </a:pPr>
            <a:r>
              <a:rPr lang="en-GB" sz="1200" dirty="0"/>
              <a:t>Do something else (e.g. revise something else).</a:t>
            </a:r>
          </a:p>
          <a:p>
            <a:pPr marL="342900" indent="-342900">
              <a:buFont typeface="+mj-lt"/>
              <a:buAutoNum type="arabicPeriod"/>
            </a:pPr>
            <a:r>
              <a:rPr lang="en-GB" sz="1200" dirty="0"/>
              <a:t>Return to this and repeat from the beginning. </a:t>
            </a:r>
          </a:p>
        </p:txBody>
      </p:sp>
      <p:sp>
        <p:nvSpPr>
          <p:cNvPr id="9" name="TextBox 8"/>
          <p:cNvSpPr txBox="1"/>
          <p:nvPr/>
        </p:nvSpPr>
        <p:spPr>
          <a:xfrm>
            <a:off x="6334990" y="5125286"/>
            <a:ext cx="3067049" cy="1015663"/>
          </a:xfrm>
          <a:prstGeom prst="rect">
            <a:avLst/>
          </a:prstGeom>
          <a:noFill/>
          <a:ln>
            <a:solidFill>
              <a:schemeClr val="accent1">
                <a:lumMod val="75000"/>
              </a:schemeClr>
            </a:solidFill>
          </a:ln>
        </p:spPr>
        <p:txBody>
          <a:bodyPr wrap="square" rtlCol="0">
            <a:spAutoFit/>
          </a:bodyPr>
          <a:lstStyle/>
          <a:p>
            <a:r>
              <a:rPr lang="en-GB" sz="1200" b="1" dirty="0"/>
              <a:t>PICTURES</a:t>
            </a:r>
          </a:p>
          <a:p>
            <a:endParaRPr lang="en-GB" sz="1200" dirty="0"/>
          </a:p>
          <a:p>
            <a:pPr marL="342900" indent="-342900">
              <a:buFont typeface="+mj-lt"/>
              <a:buAutoNum type="arabicPeriod"/>
            </a:pPr>
            <a:r>
              <a:rPr lang="en-GB" sz="1200" dirty="0"/>
              <a:t>Look at just the pictures.</a:t>
            </a:r>
          </a:p>
          <a:p>
            <a:pPr marL="342900" indent="-342900">
              <a:buFont typeface="+mj-lt"/>
              <a:buAutoNum type="arabicPeriod"/>
            </a:pPr>
            <a:r>
              <a:rPr lang="en-GB" sz="1200" dirty="0"/>
              <a:t>Explain how each of these pictures is relevant to the poem.</a:t>
            </a:r>
          </a:p>
        </p:txBody>
      </p:sp>
      <p:sp>
        <p:nvSpPr>
          <p:cNvPr id="10" name="TextBox 9"/>
          <p:cNvSpPr txBox="1"/>
          <p:nvPr/>
        </p:nvSpPr>
        <p:spPr>
          <a:xfrm>
            <a:off x="2474768" y="4981724"/>
            <a:ext cx="3468832" cy="1754326"/>
          </a:xfrm>
          <a:prstGeom prst="rect">
            <a:avLst/>
          </a:prstGeom>
          <a:noFill/>
          <a:ln>
            <a:solidFill>
              <a:schemeClr val="accent1">
                <a:lumMod val="75000"/>
              </a:schemeClr>
            </a:solidFill>
          </a:ln>
        </p:spPr>
        <p:txBody>
          <a:bodyPr wrap="square" rtlCol="0">
            <a:spAutoFit/>
          </a:bodyPr>
          <a:lstStyle/>
          <a:p>
            <a:r>
              <a:rPr lang="en-GB" sz="1200" b="1" dirty="0"/>
              <a:t>MINDMAP</a:t>
            </a:r>
          </a:p>
          <a:p>
            <a:endParaRPr lang="en-GB" sz="1200" dirty="0"/>
          </a:p>
          <a:p>
            <a:pPr marL="342900" indent="-342900">
              <a:buFont typeface="+mj-lt"/>
              <a:buAutoNum type="arabicPeriod"/>
            </a:pPr>
            <a:r>
              <a:rPr lang="en-GB" sz="1200" dirty="0"/>
              <a:t>Create a mindmap of what you know about the poem </a:t>
            </a:r>
            <a:r>
              <a:rPr lang="en-GB" sz="1200" i="1" dirty="0"/>
              <a:t>from memory</a:t>
            </a:r>
            <a:r>
              <a:rPr lang="en-GB" sz="1200" dirty="0"/>
              <a:t>.</a:t>
            </a:r>
          </a:p>
          <a:p>
            <a:pPr marL="342900" indent="-342900">
              <a:buFont typeface="+mj-lt"/>
              <a:buAutoNum type="arabicPeriod"/>
            </a:pPr>
            <a:r>
              <a:rPr lang="en-GB" sz="1200" dirty="0"/>
              <a:t>Check your mindmap against the KO.</a:t>
            </a:r>
          </a:p>
          <a:p>
            <a:pPr marL="342900" indent="-342900">
              <a:buFont typeface="+mj-lt"/>
              <a:buAutoNum type="arabicPeriod"/>
            </a:pPr>
            <a:r>
              <a:rPr lang="en-GB" sz="1200" dirty="0"/>
              <a:t>Add 5 things that you’ve missed using a different colour pen.</a:t>
            </a:r>
          </a:p>
          <a:p>
            <a:pPr marL="342900" indent="-342900">
              <a:buFont typeface="+mj-lt"/>
              <a:buAutoNum type="arabicPeriod"/>
            </a:pPr>
            <a:r>
              <a:rPr lang="en-GB" sz="1200" dirty="0"/>
              <a:t>Do something else (e.g. revise something else).</a:t>
            </a:r>
          </a:p>
          <a:p>
            <a:pPr marL="342900" indent="-342900">
              <a:buFont typeface="+mj-lt"/>
              <a:buAutoNum type="arabicPeriod"/>
            </a:pPr>
            <a:r>
              <a:rPr lang="en-GB" sz="1200" dirty="0"/>
              <a:t>Repeat.</a:t>
            </a:r>
          </a:p>
        </p:txBody>
      </p:sp>
      <p:cxnSp>
        <p:nvCxnSpPr>
          <p:cNvPr id="16" name="Straight Arrow Connector 15"/>
          <p:cNvCxnSpPr/>
          <p:nvPr/>
        </p:nvCxnSpPr>
        <p:spPr>
          <a:xfrm flipV="1">
            <a:off x="2244436" y="1181686"/>
            <a:ext cx="230332" cy="1125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2244436" y="1766681"/>
            <a:ext cx="230331" cy="1377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244436" y="2999831"/>
            <a:ext cx="230331" cy="69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2083378" y="3770142"/>
            <a:ext cx="391389" cy="1078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2163907" y="4080319"/>
            <a:ext cx="471919" cy="7679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9453562" y="956603"/>
            <a:ext cx="253277" cy="703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flipV="1">
            <a:off x="9449791" y="3838330"/>
            <a:ext cx="418107" cy="3997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7710054" y="4807654"/>
            <a:ext cx="0" cy="3176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0" y="0"/>
            <a:ext cx="12192000" cy="400110"/>
          </a:xfrm>
          <a:prstGeom prst="rect">
            <a:avLst/>
          </a:prstGeom>
          <a:solidFill>
            <a:schemeClr val="tx1"/>
          </a:solidFill>
        </p:spPr>
        <p:txBody>
          <a:bodyPr wrap="square" rtlCol="0">
            <a:spAutoFit/>
          </a:bodyPr>
          <a:lstStyle/>
          <a:p>
            <a:r>
              <a:rPr lang="en-GB" sz="2000" dirty="0">
                <a:solidFill>
                  <a:schemeClr val="bg1"/>
                </a:solidFill>
              </a:rPr>
              <a:t>LO: How do I revise (poetry) so that I don’t forget what I’ve learnt?</a:t>
            </a:r>
          </a:p>
        </p:txBody>
      </p:sp>
    </p:spTree>
    <p:extLst>
      <p:ext uri="{BB962C8B-B14F-4D97-AF65-F5344CB8AC3E}">
        <p14:creationId xmlns:p14="http://schemas.microsoft.com/office/powerpoint/2010/main" val="771793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1E158A1A8BD744A9E5525C8B2767ED" ma:contentTypeVersion="15" ma:contentTypeDescription="Create a new document." ma:contentTypeScope="" ma:versionID="9204a0fa692482370b15366ac71e661f">
  <xsd:schema xmlns:xsd="http://www.w3.org/2001/XMLSchema" xmlns:xs="http://www.w3.org/2001/XMLSchema" xmlns:p="http://schemas.microsoft.com/office/2006/metadata/properties" xmlns:ns2="29c7b17c-3d42-4142-9d9d-8383e9f3041e" xmlns:ns3="c9bd829e-d24e-4e08-a8be-902b0855aaef" targetNamespace="http://schemas.microsoft.com/office/2006/metadata/properties" ma:root="true" ma:fieldsID="5ba1bcadb23c5718f5e6b70eb691c30a" ns2:_="" ns3:_="">
    <xsd:import namespace="29c7b17c-3d42-4142-9d9d-8383e9f3041e"/>
    <xsd:import namespace="c9bd829e-d24e-4e08-a8be-902b0855aae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c7b17c-3d42-4142-9d9d-8383e9f304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bd829e-d24e-4e08-a8be-902b0855aa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de8aa0f-d2e9-410e-8087-7ac2d14650a7}" ma:internalName="TaxCatchAll" ma:showField="CatchAllData" ma:web="c9bd829e-d24e-4e08-a8be-902b0855aa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9c7b17c-3d42-4142-9d9d-8383e9f3041e">
      <Terms xmlns="http://schemas.microsoft.com/office/infopath/2007/PartnerControls"/>
    </lcf76f155ced4ddcb4097134ff3c332f>
    <TaxCatchAll xmlns="c9bd829e-d24e-4e08-a8be-902b0855aaef" xsi:nil="true"/>
    <SharedWithUsers xmlns="c9bd829e-d24e-4e08-a8be-902b0855aaef">
      <UserInfo>
        <DisplayName/>
        <AccountId xsi:nil="true"/>
        <AccountType/>
      </UserInfo>
    </SharedWithUsers>
  </documentManagement>
</p:properties>
</file>

<file path=customXml/itemProps1.xml><?xml version="1.0" encoding="utf-8"?>
<ds:datastoreItem xmlns:ds="http://schemas.openxmlformats.org/officeDocument/2006/customXml" ds:itemID="{45B43E3F-133D-4702-94D9-AAE96EFE8113}"/>
</file>

<file path=customXml/itemProps2.xml><?xml version="1.0" encoding="utf-8"?>
<ds:datastoreItem xmlns:ds="http://schemas.openxmlformats.org/officeDocument/2006/customXml" ds:itemID="{6DB18A96-E50B-465A-8C1C-6502E68A2018}">
  <ds:schemaRefs>
    <ds:schemaRef ds:uri="http://schemas.microsoft.com/sharepoint/v3/contenttype/forms"/>
  </ds:schemaRefs>
</ds:datastoreItem>
</file>

<file path=customXml/itemProps3.xml><?xml version="1.0" encoding="utf-8"?>
<ds:datastoreItem xmlns:ds="http://schemas.openxmlformats.org/officeDocument/2006/customXml" ds:itemID="{FAB3C5DE-348C-4069-875E-BD00A7982D5E}">
  <ds:schemaRefs>
    <ds:schemaRef ds:uri="1bcb1a04-f816-4a1e-82fd-5353551e6f84"/>
    <ds:schemaRef ds:uri="http://schemas.microsoft.com/office/2006/documentManagement/types"/>
    <ds:schemaRef ds:uri="http://purl.org/dc/elements/1.1/"/>
    <ds:schemaRef ds:uri="http://schemas.microsoft.com/office/2006/metadata/properties"/>
    <ds:schemaRef ds:uri="http://schemas.microsoft.com/office/infopath/2007/PartnerControls"/>
    <ds:schemaRef ds:uri="9e83c0e3-d8bc-4215-b8fd-e403e04da8f4"/>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298</Words>
  <Application>Microsoft Office PowerPoint</Application>
  <PresentationFormat>Widescreen</PresentationFormat>
  <Paragraphs>35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Lydia Neeves</dc:creator>
  <cp:lastModifiedBy>Jo.Ford</cp:lastModifiedBy>
  <cp:revision>2</cp:revision>
  <dcterms:created xsi:type="dcterms:W3CDTF">2022-08-08T19:21:17Z</dcterms:created>
  <dcterms:modified xsi:type="dcterms:W3CDTF">2024-07-01T12:50:37Z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0x010100F21E158A1A8BD744A9E5525C8B2767ED</vt:lpwstr>
  </property>
  <property fmtid="{D5CDD505-2E9C-101B-9397-08002B2CF9AE}" pid="3" name="Order">
    <vt:r8>808600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