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4"/>
  </p:sldMasterIdLst>
  <p:notesMasterIdLst>
    <p:notesMasterId r:id="rId7"/>
  </p:notesMasterIdLst>
  <p:sldIdLst>
    <p:sldId id="256" r:id="rId5"/>
    <p:sldId id="257" r:id="rId6"/>
  </p:sldIdLst>
  <p:sldSz cx="12192000" cy="6858000"/>
  <p:notesSz cx="6858000" cy="9144000"/>
  <p:embeddedFontLst>
    <p:embeddedFont>
      <p:font typeface="Century Gothic" panose="020B0502020202020204" pitchFamily="34" charset="0"/>
      <p:regular r:id="rId8"/>
      <p:bold r:id="rId9"/>
      <p:italic r:id="rId10"/>
      <p:boldItalic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5AD1915-46BC-4BD3-8C37-62DE88CEC1F8}">
  <a:tblStyle styleId="{95AD1915-46BC-4BD3-8C37-62DE88CEC1F8}" styleName="Table_0">
    <a:wholeTbl>
      <a:tcTxStyle b="off" i="off">
        <a:font>
          <a:latin typeface="Calibri"/>
          <a:ea typeface="Calibri"/>
          <a:cs typeface="Calibri"/>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629"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font" Target="fonts/font4.fntdata"/><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font" Target="fonts/font3.fntdata"/><Relationship Id="rId4" Type="http://schemas.openxmlformats.org/officeDocument/2006/relationships/slideMaster" Target="slideMasters/slideMaster1.xml"/><Relationship Id="rId9" Type="http://schemas.openxmlformats.org/officeDocument/2006/relationships/font" Target="fonts/font2.fntdata"/><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4" name="Google Shape;114;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4" name="Google Shape;34;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Arial"/>
                <a:ea typeface="Arial"/>
                <a:cs typeface="Arial"/>
                <a:sym typeface="Arial"/>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9pPr>
          </a:lstStyle>
          <a:p>
            <a:endParaRPr/>
          </a:p>
        </p:txBody>
      </p:sp>
      <p:sp>
        <p:nvSpPr>
          <p:cNvPr id="68" name="Google Shape;68;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Arial"/>
                <a:ea typeface="Arial"/>
                <a:cs typeface="Arial"/>
                <a:sym typeface="Arial"/>
              </a:defRPr>
            </a:lvl1pPr>
            <a:lvl2pPr marL="0" marR="0" lvl="1" indent="0" algn="r" rtl="0">
              <a:spcBef>
                <a:spcPts val="0"/>
              </a:spcBef>
              <a:buNone/>
              <a:defRPr sz="1200" b="0" i="0" u="none" strike="noStrike" cap="none">
                <a:solidFill>
                  <a:srgbClr val="888888"/>
                </a:solidFill>
                <a:latin typeface="Arial"/>
                <a:ea typeface="Arial"/>
                <a:cs typeface="Arial"/>
                <a:sym typeface="Arial"/>
              </a:defRPr>
            </a:lvl2pPr>
            <a:lvl3pPr marL="0" marR="0" lvl="2" indent="0" algn="r" rtl="0">
              <a:spcBef>
                <a:spcPts val="0"/>
              </a:spcBef>
              <a:buNone/>
              <a:defRPr sz="1200" b="0" i="0" u="none" strike="noStrike" cap="none">
                <a:solidFill>
                  <a:srgbClr val="888888"/>
                </a:solidFill>
                <a:latin typeface="Arial"/>
                <a:ea typeface="Arial"/>
                <a:cs typeface="Arial"/>
                <a:sym typeface="Arial"/>
              </a:defRPr>
            </a:lvl3pPr>
            <a:lvl4pPr marL="0" marR="0" lvl="3" indent="0" algn="r" rtl="0">
              <a:spcBef>
                <a:spcPts val="0"/>
              </a:spcBef>
              <a:buNone/>
              <a:defRPr sz="1200" b="0" i="0" u="none" strike="noStrike" cap="none">
                <a:solidFill>
                  <a:srgbClr val="888888"/>
                </a:solidFill>
                <a:latin typeface="Arial"/>
                <a:ea typeface="Arial"/>
                <a:cs typeface="Arial"/>
                <a:sym typeface="Arial"/>
              </a:defRPr>
            </a:lvl4pPr>
            <a:lvl5pPr marL="0" marR="0" lvl="4" indent="0" algn="r" rtl="0">
              <a:spcBef>
                <a:spcPts val="0"/>
              </a:spcBef>
              <a:buNone/>
              <a:defRPr sz="1200" b="0" i="0" u="none" strike="noStrike" cap="none">
                <a:solidFill>
                  <a:srgbClr val="888888"/>
                </a:solidFill>
                <a:latin typeface="Arial"/>
                <a:ea typeface="Arial"/>
                <a:cs typeface="Arial"/>
                <a:sym typeface="Arial"/>
              </a:defRPr>
            </a:lvl5pPr>
            <a:lvl6pPr marL="0" marR="0" lvl="5" indent="0" algn="r" rtl="0">
              <a:spcBef>
                <a:spcPts val="0"/>
              </a:spcBef>
              <a:buNone/>
              <a:defRPr sz="1200" b="0" i="0" u="none" strike="noStrike" cap="none">
                <a:solidFill>
                  <a:srgbClr val="888888"/>
                </a:solidFill>
                <a:latin typeface="Arial"/>
                <a:ea typeface="Arial"/>
                <a:cs typeface="Arial"/>
                <a:sym typeface="Arial"/>
              </a:defRPr>
            </a:lvl6pPr>
            <a:lvl7pPr marL="0" marR="0" lvl="6" indent="0" algn="r" rtl="0">
              <a:spcBef>
                <a:spcPts val="0"/>
              </a:spcBef>
              <a:buNone/>
              <a:defRPr sz="1200" b="0" i="0" u="none" strike="noStrike" cap="none">
                <a:solidFill>
                  <a:srgbClr val="888888"/>
                </a:solidFill>
                <a:latin typeface="Arial"/>
                <a:ea typeface="Arial"/>
                <a:cs typeface="Arial"/>
                <a:sym typeface="Arial"/>
              </a:defRPr>
            </a:lvl7pPr>
            <a:lvl8pPr marL="0" marR="0" lvl="7" indent="0" algn="r" rtl="0">
              <a:spcBef>
                <a:spcPts val="0"/>
              </a:spcBef>
              <a:buNone/>
              <a:defRPr sz="1200" b="0" i="0" u="none" strike="noStrike" cap="none">
                <a:solidFill>
                  <a:srgbClr val="888888"/>
                </a:solidFill>
                <a:latin typeface="Arial"/>
                <a:ea typeface="Arial"/>
                <a:cs typeface="Arial"/>
                <a:sym typeface="Arial"/>
              </a:defRPr>
            </a:lvl8pPr>
            <a:lvl9pPr marL="0" marR="0" lvl="8" indent="0" algn="r" rtl="0">
              <a:spcBef>
                <a:spcPts val="0"/>
              </a:spcBef>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15.png"/><Relationship Id="rId7" Type="http://schemas.openxmlformats.org/officeDocument/2006/relationships/image" Target="../media/image18.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7.png"/><Relationship Id="rId5" Type="http://schemas.openxmlformats.org/officeDocument/2006/relationships/image" Target="../media/image13.png"/><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3"/>
          <p:cNvSpPr/>
          <p:nvPr/>
        </p:nvSpPr>
        <p:spPr>
          <a:xfrm>
            <a:off x="116396" y="100584"/>
            <a:ext cx="11923204" cy="6675120"/>
          </a:xfrm>
          <a:prstGeom prst="rect">
            <a:avLst/>
          </a:prstGeom>
          <a:no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i="0" u="none" strike="noStrike" cap="none">
              <a:solidFill>
                <a:schemeClr val="lt1"/>
              </a:solidFill>
              <a:latin typeface="Century Gothic"/>
              <a:ea typeface="Century Gothic"/>
              <a:cs typeface="Century Gothic"/>
              <a:sym typeface="Century Gothic"/>
            </a:endParaRPr>
          </a:p>
        </p:txBody>
      </p:sp>
      <p:sp>
        <p:nvSpPr>
          <p:cNvPr id="90" name="Google Shape;90;p13"/>
          <p:cNvSpPr txBox="1"/>
          <p:nvPr/>
        </p:nvSpPr>
        <p:spPr>
          <a:xfrm>
            <a:off x="4049484" y="139798"/>
            <a:ext cx="4506686" cy="307777"/>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400" b="1" i="0" u="none" strike="noStrike" cap="none">
                <a:solidFill>
                  <a:schemeClr val="dk1"/>
                </a:solidFill>
                <a:latin typeface="Century Gothic"/>
                <a:ea typeface="Century Gothic"/>
                <a:cs typeface="Century Gothic"/>
                <a:sym typeface="Century Gothic"/>
              </a:rPr>
              <a:t>Christian Beliefs: Part 1 – The Nature of God</a:t>
            </a:r>
            <a:endParaRPr sz="1400" b="1" i="0" u="none" strike="noStrike" cap="none">
              <a:solidFill>
                <a:schemeClr val="dk1"/>
              </a:solidFill>
              <a:latin typeface="Century Gothic"/>
              <a:ea typeface="Century Gothic"/>
              <a:cs typeface="Century Gothic"/>
              <a:sym typeface="Century Gothic"/>
            </a:endParaRPr>
          </a:p>
        </p:txBody>
      </p:sp>
      <p:sp>
        <p:nvSpPr>
          <p:cNvPr id="91" name="Google Shape;91;p13"/>
          <p:cNvSpPr txBox="1"/>
          <p:nvPr/>
        </p:nvSpPr>
        <p:spPr>
          <a:xfrm>
            <a:off x="180917" y="459653"/>
            <a:ext cx="3267677" cy="6324808"/>
          </a:xfrm>
          <a:prstGeom prst="rect">
            <a:avLst/>
          </a:prstGeom>
          <a:noFill/>
          <a:ln w="9525" cap="flat" cmpd="sng">
            <a:solidFill>
              <a:schemeClr val="dk1"/>
            </a:solidFill>
            <a:prstDash val="lgDash"/>
            <a:round/>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900" b="1" i="0" u="sng" strike="noStrike" cap="none">
                <a:solidFill>
                  <a:schemeClr val="dk1"/>
                </a:solidFill>
                <a:latin typeface="Century Gothic"/>
                <a:ea typeface="Century Gothic"/>
                <a:cs typeface="Century Gothic"/>
                <a:sym typeface="Century Gothic"/>
              </a:rPr>
              <a:t>Key Words</a:t>
            </a:r>
            <a:endParaRPr>
              <a:latin typeface="Century Gothic"/>
              <a:ea typeface="Century Gothic"/>
              <a:cs typeface="Century Gothic"/>
              <a:sym typeface="Century Gothic"/>
            </a:endParaRPr>
          </a:p>
          <a:p>
            <a:pPr marL="0" marR="0" lvl="0" indent="0" algn="ctr" rtl="0">
              <a:spcBef>
                <a:spcPts val="0"/>
              </a:spcBef>
              <a:spcAft>
                <a:spcPts val="0"/>
              </a:spcAft>
              <a:buNone/>
            </a:pPr>
            <a:endParaRPr sz="900" b="1" i="0" u="sng" strike="noStrike" cap="none">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900" b="1" i="0" u="none" strike="noStrike" cap="none">
                <a:solidFill>
                  <a:schemeClr val="dk1"/>
                </a:solidFill>
                <a:latin typeface="Century Gothic"/>
                <a:ea typeface="Century Gothic"/>
                <a:cs typeface="Century Gothic"/>
                <a:sym typeface="Century Gothic"/>
              </a:rPr>
              <a:t>Monotheistic: </a:t>
            </a:r>
            <a:r>
              <a:rPr lang="en-US" sz="900" i="0" u="none" strike="noStrike" cap="none">
                <a:solidFill>
                  <a:schemeClr val="dk1"/>
                </a:solidFill>
                <a:latin typeface="Century Gothic"/>
                <a:ea typeface="Century Gothic"/>
                <a:cs typeface="Century Gothic"/>
                <a:sym typeface="Century Gothic"/>
              </a:rPr>
              <a:t>A religion which believes in one God</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Holy: </a:t>
            </a:r>
            <a:r>
              <a:rPr lang="en-US" sz="900">
                <a:solidFill>
                  <a:schemeClr val="dk1"/>
                </a:solidFill>
                <a:latin typeface="Century Gothic"/>
                <a:ea typeface="Century Gothic"/>
                <a:cs typeface="Century Gothic"/>
                <a:sym typeface="Century Gothic"/>
              </a:rPr>
              <a:t>Separate and set apart for a special purpose by God</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Omnipotent</a:t>
            </a:r>
            <a:r>
              <a:rPr lang="en-US" sz="900">
                <a:solidFill>
                  <a:schemeClr val="dk1"/>
                </a:solidFill>
                <a:latin typeface="Century Gothic"/>
                <a:ea typeface="Century Gothic"/>
                <a:cs typeface="Century Gothic"/>
                <a:sym typeface="Century Gothic"/>
              </a:rPr>
              <a:t>: All powerful, Almighty</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Omnibenevolent: </a:t>
            </a:r>
            <a:r>
              <a:rPr lang="en-US" sz="900">
                <a:solidFill>
                  <a:schemeClr val="dk1"/>
                </a:solidFill>
                <a:latin typeface="Century Gothic"/>
                <a:ea typeface="Century Gothic"/>
                <a:cs typeface="Century Gothic"/>
                <a:sym typeface="Century Gothic"/>
              </a:rPr>
              <a:t>all-loving</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Just</a:t>
            </a:r>
            <a:r>
              <a:rPr lang="en-US" sz="900">
                <a:solidFill>
                  <a:schemeClr val="dk1"/>
                </a:solidFill>
                <a:latin typeface="Century Gothic"/>
                <a:ea typeface="Century Gothic"/>
                <a:cs typeface="Century Gothic"/>
                <a:sym typeface="Century Gothic"/>
              </a:rPr>
              <a:t>: Fair</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Trinity: </a:t>
            </a:r>
            <a:r>
              <a:rPr lang="en-US" sz="900">
                <a:solidFill>
                  <a:schemeClr val="dk1"/>
                </a:solidFill>
                <a:latin typeface="Century Gothic"/>
                <a:ea typeface="Century Gothic"/>
                <a:cs typeface="Century Gothic"/>
                <a:sym typeface="Century Gothic"/>
              </a:rPr>
              <a:t>One God has 3 parts</a:t>
            </a:r>
            <a:r>
              <a:rPr lang="en-US" sz="900" b="1">
                <a:solidFill>
                  <a:schemeClr val="dk1"/>
                </a:solidFill>
                <a:latin typeface="Century Gothic"/>
                <a:ea typeface="Century Gothic"/>
                <a:cs typeface="Century Gothic"/>
                <a:sym typeface="Century Gothic"/>
              </a:rPr>
              <a:t>; </a:t>
            </a:r>
            <a:r>
              <a:rPr lang="en-US" sz="900">
                <a:solidFill>
                  <a:schemeClr val="dk1"/>
                </a:solidFill>
                <a:latin typeface="Century Gothic"/>
                <a:ea typeface="Century Gothic"/>
                <a:cs typeface="Century Gothic"/>
                <a:sym typeface="Century Gothic"/>
              </a:rPr>
              <a:t>God the Father, Son and Holy Spirit</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Holy Spirit: </a:t>
            </a:r>
            <a:r>
              <a:rPr lang="en-US" sz="900">
                <a:solidFill>
                  <a:schemeClr val="dk1"/>
                </a:solidFill>
                <a:latin typeface="Century Gothic"/>
                <a:ea typeface="Century Gothic"/>
                <a:cs typeface="Century Gothic"/>
                <a:sym typeface="Century Gothic"/>
              </a:rPr>
              <a:t>God’s presence in the world</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God the Son: </a:t>
            </a:r>
            <a:r>
              <a:rPr lang="en-US" sz="900">
                <a:solidFill>
                  <a:schemeClr val="dk1"/>
                </a:solidFill>
                <a:latin typeface="Century Gothic"/>
                <a:ea typeface="Century Gothic"/>
                <a:cs typeface="Century Gothic"/>
                <a:sym typeface="Century Gothic"/>
              </a:rPr>
              <a:t>Jesus – enables humans to have a special relationship with God</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Creation</a:t>
            </a:r>
            <a:r>
              <a:rPr lang="en-US" sz="900">
                <a:solidFill>
                  <a:schemeClr val="dk1"/>
                </a:solidFill>
                <a:latin typeface="Century Gothic"/>
                <a:ea typeface="Century Gothic"/>
                <a:cs typeface="Century Gothic"/>
                <a:sym typeface="Century Gothic"/>
              </a:rPr>
              <a:t>: God bringing the universe into being</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The Word: </a:t>
            </a:r>
            <a:r>
              <a:rPr lang="en-US" sz="900">
                <a:solidFill>
                  <a:schemeClr val="dk1"/>
                </a:solidFill>
                <a:latin typeface="Century Gothic"/>
                <a:ea typeface="Century Gothic"/>
                <a:cs typeface="Century Gothic"/>
                <a:sym typeface="Century Gothic"/>
              </a:rPr>
              <a:t>Jesus – as described in the book of John</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Genesis: </a:t>
            </a:r>
            <a:r>
              <a:rPr lang="en-US" sz="900">
                <a:solidFill>
                  <a:schemeClr val="dk1"/>
                </a:solidFill>
                <a:latin typeface="Century Gothic"/>
                <a:ea typeface="Century Gothic"/>
                <a:cs typeface="Century Gothic"/>
                <a:sym typeface="Century Gothic"/>
              </a:rPr>
              <a:t>The first book in the Bible which has the creation story in it</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Incarnation: </a:t>
            </a:r>
            <a:r>
              <a:rPr lang="en-US" sz="900">
                <a:solidFill>
                  <a:schemeClr val="dk1"/>
                </a:solidFill>
                <a:latin typeface="Century Gothic"/>
                <a:ea typeface="Century Gothic"/>
                <a:cs typeface="Century Gothic"/>
                <a:sym typeface="Century Gothic"/>
              </a:rPr>
              <a:t>God in human form – Jesus.</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Resurrection: </a:t>
            </a:r>
            <a:r>
              <a:rPr lang="en-US" sz="900">
                <a:solidFill>
                  <a:schemeClr val="dk1"/>
                </a:solidFill>
                <a:latin typeface="Century Gothic"/>
                <a:ea typeface="Century Gothic"/>
                <a:cs typeface="Century Gothic"/>
                <a:sym typeface="Century Gothic"/>
              </a:rPr>
              <a:t>coming back from the dead</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Blasphemy: </a:t>
            </a:r>
            <a:r>
              <a:rPr lang="en-US" sz="900">
                <a:solidFill>
                  <a:schemeClr val="dk1"/>
                </a:solidFill>
                <a:latin typeface="Century Gothic"/>
                <a:ea typeface="Century Gothic"/>
                <a:cs typeface="Century Gothic"/>
                <a:sym typeface="Century Gothic"/>
              </a:rPr>
              <a:t>saying or doing something which goes against God</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Crucifixion: </a:t>
            </a:r>
            <a:r>
              <a:rPr lang="en-US" sz="900">
                <a:solidFill>
                  <a:schemeClr val="dk1"/>
                </a:solidFill>
                <a:latin typeface="Century Gothic"/>
                <a:ea typeface="Century Gothic"/>
                <a:cs typeface="Century Gothic"/>
                <a:sym typeface="Century Gothic"/>
              </a:rPr>
              <a:t>Roman method of execution where a person is nailed to a cross</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Ascension: </a:t>
            </a:r>
            <a:r>
              <a:rPr lang="en-US" sz="900">
                <a:solidFill>
                  <a:schemeClr val="dk1"/>
                </a:solidFill>
                <a:latin typeface="Century Gothic"/>
                <a:ea typeface="Century Gothic"/>
                <a:cs typeface="Century Gothic"/>
                <a:sym typeface="Century Gothic"/>
              </a:rPr>
              <a:t>40 days after the resurrection when Jesus returned to God in heaven</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Afterlife</a:t>
            </a:r>
            <a:r>
              <a:rPr lang="en-US" sz="900">
                <a:solidFill>
                  <a:schemeClr val="dk1"/>
                </a:solidFill>
                <a:latin typeface="Century Gothic"/>
                <a:ea typeface="Century Gothic"/>
                <a:cs typeface="Century Gothic"/>
                <a:sym typeface="Century Gothic"/>
              </a:rPr>
              <a:t>: What happens when you die</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Day of Judgement: </a:t>
            </a:r>
            <a:r>
              <a:rPr lang="en-US" sz="900">
                <a:solidFill>
                  <a:schemeClr val="dk1"/>
                </a:solidFill>
                <a:latin typeface="Century Gothic"/>
                <a:ea typeface="Century Gothic"/>
                <a:cs typeface="Century Gothic"/>
                <a:sym typeface="Century Gothic"/>
              </a:rPr>
              <a:t>God will judge all souls at the end of time</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Heaven</a:t>
            </a:r>
            <a:r>
              <a:rPr lang="en-US" sz="900">
                <a:solidFill>
                  <a:schemeClr val="dk1"/>
                </a:solidFill>
                <a:latin typeface="Century Gothic"/>
                <a:ea typeface="Century Gothic"/>
                <a:cs typeface="Century Gothic"/>
                <a:sym typeface="Century Gothic"/>
              </a:rPr>
              <a:t>: Eternal happiness, being in the presence of God</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Hell: </a:t>
            </a:r>
            <a:r>
              <a:rPr lang="en-US" sz="900">
                <a:solidFill>
                  <a:schemeClr val="dk1"/>
                </a:solidFill>
                <a:latin typeface="Century Gothic"/>
                <a:ea typeface="Century Gothic"/>
                <a:cs typeface="Century Gothic"/>
                <a:sym typeface="Century Gothic"/>
              </a:rPr>
              <a:t>Eternal suffering, absence of God</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Purgatory: </a:t>
            </a:r>
            <a:r>
              <a:rPr lang="en-US" sz="900">
                <a:solidFill>
                  <a:schemeClr val="dk1"/>
                </a:solidFill>
                <a:latin typeface="Century Gothic"/>
                <a:ea typeface="Century Gothic"/>
                <a:cs typeface="Century Gothic"/>
                <a:sym typeface="Century Gothic"/>
              </a:rPr>
              <a:t>Catholic belief in which souls are cleansed in order to enter heaven</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Sin: </a:t>
            </a:r>
            <a:r>
              <a:rPr lang="en-US" sz="900">
                <a:solidFill>
                  <a:schemeClr val="dk1"/>
                </a:solidFill>
                <a:latin typeface="Century Gothic"/>
                <a:ea typeface="Century Gothic"/>
                <a:cs typeface="Century Gothic"/>
                <a:sym typeface="Century Gothic"/>
              </a:rPr>
              <a:t>Any action against God</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Original Sin: </a:t>
            </a:r>
            <a:r>
              <a:rPr lang="en-US" sz="900">
                <a:solidFill>
                  <a:schemeClr val="dk1"/>
                </a:solidFill>
                <a:latin typeface="Century Gothic"/>
                <a:ea typeface="Century Gothic"/>
                <a:cs typeface="Century Gothic"/>
                <a:sym typeface="Century Gothic"/>
              </a:rPr>
              <a:t>First sin in the world committed by Adam and Eve which means all humans are born with this in them</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Salvation: </a:t>
            </a:r>
            <a:r>
              <a:rPr lang="en-US" sz="900">
                <a:solidFill>
                  <a:schemeClr val="dk1"/>
                </a:solidFill>
                <a:latin typeface="Century Gothic"/>
                <a:ea typeface="Century Gothic"/>
                <a:cs typeface="Century Gothic"/>
                <a:sym typeface="Century Gothic"/>
              </a:rPr>
              <a:t>saving the soul from sin and going to heaven thanks to Jesus’ sacrifice</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Grace: </a:t>
            </a:r>
            <a:r>
              <a:rPr lang="en-US" sz="900">
                <a:solidFill>
                  <a:schemeClr val="dk1"/>
                </a:solidFill>
                <a:latin typeface="Century Gothic"/>
                <a:ea typeface="Century Gothic"/>
                <a:cs typeface="Century Gothic"/>
                <a:sym typeface="Century Gothic"/>
              </a:rPr>
              <a:t>A quality of God which shows to humans that God loves them, which they don’t need to earn</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Forgiveness: </a:t>
            </a:r>
            <a:r>
              <a:rPr lang="en-US" sz="900">
                <a:solidFill>
                  <a:schemeClr val="dk1"/>
                </a:solidFill>
                <a:latin typeface="Century Gothic"/>
                <a:ea typeface="Century Gothic"/>
                <a:cs typeface="Century Gothic"/>
                <a:sym typeface="Century Gothic"/>
              </a:rPr>
              <a:t>pardoning someone for their wrong doing</a:t>
            </a:r>
            <a:endParaRPr>
              <a:latin typeface="Century Gothic"/>
              <a:ea typeface="Century Gothic"/>
              <a:cs typeface="Century Gothic"/>
              <a:sym typeface="Century Gothic"/>
            </a:endParaRPr>
          </a:p>
          <a:p>
            <a:pPr marL="0" marR="0" lvl="0" indent="0" algn="l" rtl="0">
              <a:spcBef>
                <a:spcPts val="0"/>
              </a:spcBef>
              <a:spcAft>
                <a:spcPts val="0"/>
              </a:spcAft>
              <a:buNone/>
            </a:pPr>
            <a:r>
              <a:rPr lang="en-US" sz="900" b="1">
                <a:solidFill>
                  <a:schemeClr val="dk1"/>
                </a:solidFill>
                <a:latin typeface="Century Gothic"/>
                <a:ea typeface="Century Gothic"/>
                <a:cs typeface="Century Gothic"/>
                <a:sym typeface="Century Gothic"/>
              </a:rPr>
              <a:t>Atonement: </a:t>
            </a:r>
            <a:r>
              <a:rPr lang="en-US" sz="900">
                <a:solidFill>
                  <a:schemeClr val="dk1"/>
                </a:solidFill>
                <a:latin typeface="Century Gothic"/>
                <a:ea typeface="Century Gothic"/>
                <a:cs typeface="Century Gothic"/>
                <a:sym typeface="Century Gothic"/>
              </a:rPr>
              <a:t>restoring the relationship between people and God through the life, death and resurrection of Jesus</a:t>
            </a:r>
            <a:endParaRPr sz="900">
              <a:solidFill>
                <a:schemeClr val="dk1"/>
              </a:solidFill>
              <a:latin typeface="Century Gothic"/>
              <a:ea typeface="Century Gothic"/>
              <a:cs typeface="Century Gothic"/>
              <a:sym typeface="Century Gothic"/>
            </a:endParaRPr>
          </a:p>
        </p:txBody>
      </p:sp>
      <p:graphicFrame>
        <p:nvGraphicFramePr>
          <p:cNvPr id="92" name="Google Shape;92;p13"/>
          <p:cNvGraphicFramePr/>
          <p:nvPr/>
        </p:nvGraphicFramePr>
        <p:xfrm>
          <a:off x="7820238" y="2173577"/>
          <a:ext cx="4109400" cy="2410745"/>
        </p:xfrm>
        <a:graphic>
          <a:graphicData uri="http://schemas.openxmlformats.org/drawingml/2006/table">
            <a:tbl>
              <a:tblPr firstRow="1" bandRow="1">
                <a:noFill/>
                <a:tableStyleId>{95AD1915-46BC-4BD3-8C37-62DE88CEC1F8}</a:tableStyleId>
              </a:tblPr>
              <a:tblGrid>
                <a:gridCol w="1369800">
                  <a:extLst>
                    <a:ext uri="{9D8B030D-6E8A-4147-A177-3AD203B41FA5}">
                      <a16:colId xmlns:a16="http://schemas.microsoft.com/office/drawing/2014/main" val="20000"/>
                    </a:ext>
                  </a:extLst>
                </a:gridCol>
                <a:gridCol w="1369800">
                  <a:extLst>
                    <a:ext uri="{9D8B030D-6E8A-4147-A177-3AD203B41FA5}">
                      <a16:colId xmlns:a16="http://schemas.microsoft.com/office/drawing/2014/main" val="20001"/>
                    </a:ext>
                  </a:extLst>
                </a:gridCol>
                <a:gridCol w="1369800">
                  <a:extLst>
                    <a:ext uri="{9D8B030D-6E8A-4147-A177-3AD203B41FA5}">
                      <a16:colId xmlns:a16="http://schemas.microsoft.com/office/drawing/2014/main" val="20002"/>
                    </a:ext>
                  </a:extLst>
                </a:gridCol>
              </a:tblGrid>
              <a:tr h="277125">
                <a:tc gridSpan="3">
                  <a:txBody>
                    <a:bodyPr/>
                    <a:lstStyle/>
                    <a:p>
                      <a:pPr marL="0" marR="0" lvl="0" indent="0" algn="ctr" rtl="0">
                        <a:spcBef>
                          <a:spcPts val="0"/>
                        </a:spcBef>
                        <a:spcAft>
                          <a:spcPts val="0"/>
                        </a:spcAft>
                        <a:buNone/>
                      </a:pPr>
                      <a:r>
                        <a:rPr lang="en-US" sz="1000" b="1" u="none" strike="noStrike" cap="none">
                          <a:solidFill>
                            <a:schemeClr val="lt1"/>
                          </a:solidFill>
                          <a:latin typeface="Century Gothic"/>
                          <a:ea typeface="Century Gothic"/>
                          <a:cs typeface="Century Gothic"/>
                          <a:sym typeface="Century Gothic"/>
                        </a:rPr>
                        <a:t>The Oneness of God and the Trinity</a:t>
                      </a:r>
                      <a:endParaRPr sz="1000" b="1" u="none" strike="noStrike" cap="none">
                        <a:solidFill>
                          <a:schemeClr val="lt1"/>
                        </a:solidFill>
                        <a:latin typeface="Century Gothic"/>
                        <a:ea typeface="Century Gothic"/>
                        <a:cs typeface="Century Gothic"/>
                        <a:sym typeface="Century Gothic"/>
                      </a:endParaRPr>
                    </a:p>
                  </a:txBody>
                  <a:tcPr marL="91450" marR="91450" marT="45725" marB="45725">
                    <a:solidFill>
                      <a:schemeClr val="dk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70850">
                <a:tc gridSpan="3">
                  <a:txBody>
                    <a:bodyPr/>
                    <a:lstStyle/>
                    <a:p>
                      <a:pPr marL="171450" marR="0" lvl="0" indent="-171450" algn="ctr" rtl="0">
                        <a:spcBef>
                          <a:spcPts val="0"/>
                        </a:spcBef>
                        <a:spcAft>
                          <a:spcPts val="0"/>
                        </a:spcAft>
                        <a:buClr>
                          <a:schemeClr val="dk1"/>
                        </a:buClr>
                        <a:buSzPts val="800"/>
                        <a:buFont typeface="Century Gothic"/>
                        <a:buChar char="-"/>
                      </a:pPr>
                      <a:r>
                        <a:rPr lang="en-US" sz="800" u="none" strike="noStrike" cap="none">
                          <a:latin typeface="Century Gothic"/>
                          <a:ea typeface="Century Gothic"/>
                          <a:cs typeface="Century Gothic"/>
                          <a:sym typeface="Century Gothic"/>
                        </a:rPr>
                        <a:t>The Holy Trinity: God the Father, the Son and the Holy Spirit. </a:t>
                      </a:r>
                      <a:endParaRPr>
                        <a:latin typeface="Century Gothic"/>
                        <a:ea typeface="Century Gothic"/>
                        <a:cs typeface="Century Gothic"/>
                        <a:sym typeface="Century Gothic"/>
                      </a:endParaRPr>
                    </a:p>
                    <a:p>
                      <a:pPr marL="171450" marR="0" lvl="0" indent="-171450" algn="ctr" rtl="0">
                        <a:spcBef>
                          <a:spcPts val="0"/>
                        </a:spcBef>
                        <a:spcAft>
                          <a:spcPts val="0"/>
                        </a:spcAft>
                        <a:buClr>
                          <a:schemeClr val="dk1"/>
                        </a:buClr>
                        <a:buSzPts val="800"/>
                        <a:buFont typeface="Century Gothic"/>
                        <a:buChar char="-"/>
                      </a:pPr>
                      <a:r>
                        <a:rPr lang="en-US" sz="800" u="none" strike="noStrike" cap="none">
                          <a:latin typeface="Century Gothic"/>
                          <a:ea typeface="Century Gothic"/>
                          <a:cs typeface="Century Gothic"/>
                          <a:sym typeface="Century Gothic"/>
                        </a:rPr>
                        <a:t>God is three in one. There are not three Gods, but different forms of the same thing. Each part is fully God, but also these parts of the Trinity are not the same.</a:t>
                      </a:r>
                      <a:endParaRPr>
                        <a:latin typeface="Century Gothic"/>
                        <a:ea typeface="Century Gothic"/>
                        <a:cs typeface="Century Gothic"/>
                        <a:sym typeface="Century Gothic"/>
                      </a:endParaRPr>
                    </a:p>
                  </a:txBody>
                  <a:tcPr marL="91450" marR="91450" marT="45725" marB="45725"/>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370850">
                <a:tc>
                  <a:txBody>
                    <a:bodyPr/>
                    <a:lstStyle/>
                    <a:p>
                      <a:pPr marL="0" marR="0" lvl="0" indent="0" algn="ctr" rtl="0">
                        <a:spcBef>
                          <a:spcPts val="0"/>
                        </a:spcBef>
                        <a:spcAft>
                          <a:spcPts val="0"/>
                        </a:spcAft>
                        <a:buNone/>
                      </a:pPr>
                      <a:r>
                        <a:rPr lang="en-US" sz="800" b="1" u="none" strike="noStrike" cap="none">
                          <a:latin typeface="Century Gothic"/>
                          <a:ea typeface="Century Gothic"/>
                          <a:cs typeface="Century Gothic"/>
                          <a:sym typeface="Century Gothic"/>
                        </a:rPr>
                        <a:t>God the Father</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u="none" strike="noStrike" cap="none">
                          <a:latin typeface="Century Gothic"/>
                          <a:ea typeface="Century Gothic"/>
                          <a:cs typeface="Century Gothic"/>
                          <a:sym typeface="Century Gothic"/>
                        </a:rPr>
                        <a:t>First person of the Trinity.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u="none" strike="noStrike" cap="none">
                          <a:latin typeface="Century Gothic"/>
                          <a:ea typeface="Century Gothic"/>
                          <a:cs typeface="Century Gothic"/>
                          <a:sym typeface="Century Gothic"/>
                        </a:rPr>
                        <a:t>Creator</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u="none" strike="noStrike" cap="none">
                          <a:latin typeface="Century Gothic"/>
                          <a:ea typeface="Century Gothic"/>
                          <a:cs typeface="Century Gothic"/>
                          <a:sym typeface="Century Gothic"/>
                        </a:rPr>
                        <a:t>Omnipotent, omnibenevolent, omniscient (all-knowing) and omnipresent (everywhere).</a:t>
                      </a:r>
                      <a:endParaRPr>
                        <a:latin typeface="Century Gothic"/>
                        <a:ea typeface="Century Gothic"/>
                        <a:cs typeface="Century Gothic"/>
                        <a:sym typeface="Century Gothic"/>
                      </a:endParaRPr>
                    </a:p>
                    <a:p>
                      <a:pPr marL="0" marR="0" lvl="0" indent="0" algn="l" rtl="0">
                        <a:spcBef>
                          <a:spcPts val="0"/>
                        </a:spcBef>
                        <a:spcAft>
                          <a:spcPts val="0"/>
                        </a:spcAft>
                        <a:buNone/>
                      </a:pPr>
                      <a:endParaRPr sz="800">
                        <a:latin typeface="Century Gothic"/>
                        <a:ea typeface="Century Gothic"/>
                        <a:cs typeface="Century Gothic"/>
                        <a:sym typeface="Century Gothic"/>
                      </a:endParaRPr>
                    </a:p>
                  </a:txBody>
                  <a:tcPr marL="91450" marR="91450" marT="45725" marB="45725"/>
                </a:tc>
                <a:tc>
                  <a:txBody>
                    <a:bodyPr/>
                    <a:lstStyle/>
                    <a:p>
                      <a:pPr marL="0" marR="0" lvl="0" indent="0" algn="ctr" rtl="0">
                        <a:lnSpc>
                          <a:spcPct val="100000"/>
                        </a:lnSpc>
                        <a:spcBef>
                          <a:spcPts val="0"/>
                        </a:spcBef>
                        <a:spcAft>
                          <a:spcPts val="0"/>
                        </a:spcAft>
                        <a:buClr>
                          <a:schemeClr val="dk1"/>
                        </a:buClr>
                        <a:buSzPts val="800"/>
                        <a:buFont typeface="Arial"/>
                        <a:buNone/>
                      </a:pPr>
                      <a:r>
                        <a:rPr lang="en-US" sz="800" b="1">
                          <a:latin typeface="Century Gothic"/>
                          <a:ea typeface="Century Gothic"/>
                          <a:cs typeface="Century Gothic"/>
                          <a:sym typeface="Century Gothic"/>
                        </a:rPr>
                        <a:t>God the Son </a:t>
                      </a:r>
                      <a:endParaRPr>
                        <a:latin typeface="Century Gothic"/>
                        <a:ea typeface="Century Gothic"/>
                        <a:cs typeface="Century Gothic"/>
                        <a:sym typeface="Century Gothic"/>
                      </a:endParaRPr>
                    </a:p>
                    <a:p>
                      <a:pPr marL="171450" marR="0" lvl="0" indent="-171450" algn="l" rtl="0">
                        <a:lnSpc>
                          <a:spcPct val="100000"/>
                        </a:lnSpc>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Second person of the Trinity.</a:t>
                      </a:r>
                      <a:endParaRPr>
                        <a:latin typeface="Century Gothic"/>
                        <a:ea typeface="Century Gothic"/>
                        <a:cs typeface="Century Gothic"/>
                        <a:sym typeface="Century Gothic"/>
                      </a:endParaRPr>
                    </a:p>
                    <a:p>
                      <a:pPr marL="171450" marR="0" lvl="0" indent="-171450" algn="l" rtl="0">
                        <a:lnSpc>
                          <a:spcPct val="100000"/>
                        </a:lnSpc>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Jesus, who became God in human flesh (known as the Incarnation). </a:t>
                      </a:r>
                      <a:endParaRPr>
                        <a:latin typeface="Century Gothic"/>
                        <a:ea typeface="Century Gothic"/>
                        <a:cs typeface="Century Gothic"/>
                        <a:sym typeface="Century Gothic"/>
                      </a:endParaRPr>
                    </a:p>
                    <a:p>
                      <a:pPr marL="171450" marR="0" lvl="0" indent="-171450" algn="l" rtl="0">
                        <a:lnSpc>
                          <a:spcPct val="100000"/>
                        </a:lnSpc>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Performed miracles, healed the             sick and showed             kindness to   outcasts.</a:t>
                      </a:r>
                      <a:endParaRPr>
                        <a:latin typeface="Century Gothic"/>
                        <a:ea typeface="Century Gothic"/>
                        <a:cs typeface="Century Gothic"/>
                        <a:sym typeface="Century Gothic"/>
                      </a:endParaRPr>
                    </a:p>
                  </a:txBody>
                  <a:tcPr marL="91450" marR="91450" marT="45725" marB="45725"/>
                </a:tc>
                <a:tc>
                  <a:txBody>
                    <a:bodyPr/>
                    <a:lstStyle/>
                    <a:p>
                      <a:pPr marL="0" marR="0" lvl="0" indent="0" algn="ctr" rtl="0">
                        <a:lnSpc>
                          <a:spcPct val="100000"/>
                        </a:lnSpc>
                        <a:spcBef>
                          <a:spcPts val="0"/>
                        </a:spcBef>
                        <a:spcAft>
                          <a:spcPts val="0"/>
                        </a:spcAft>
                        <a:buClr>
                          <a:schemeClr val="dk1"/>
                        </a:buClr>
                        <a:buSzPts val="800"/>
                        <a:buFont typeface="Arial"/>
                        <a:buNone/>
                      </a:pPr>
                      <a:r>
                        <a:rPr lang="en-US" sz="800" b="1">
                          <a:latin typeface="Century Gothic"/>
                          <a:ea typeface="Century Gothic"/>
                          <a:cs typeface="Century Gothic"/>
                          <a:sym typeface="Century Gothic"/>
                        </a:rPr>
                        <a:t>God the Holy Spirit </a:t>
                      </a:r>
                      <a:endParaRPr>
                        <a:latin typeface="Century Gothic"/>
                        <a:ea typeface="Century Gothic"/>
                        <a:cs typeface="Century Gothic"/>
                        <a:sym typeface="Century Gothic"/>
                      </a:endParaRPr>
                    </a:p>
                    <a:p>
                      <a:pPr marL="171450" marR="0" lvl="0" indent="-171450" algn="l" rtl="0">
                        <a:lnSpc>
                          <a:spcPct val="100000"/>
                        </a:lnSpc>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Third person of the Trinity.</a:t>
                      </a:r>
                      <a:endParaRPr>
                        <a:latin typeface="Century Gothic"/>
                        <a:ea typeface="Century Gothic"/>
                        <a:cs typeface="Century Gothic"/>
                        <a:sym typeface="Century Gothic"/>
                      </a:endParaRPr>
                    </a:p>
                    <a:p>
                      <a:pPr marL="171450" marR="0" lvl="0" indent="-171450" algn="l" rtl="0">
                        <a:lnSpc>
                          <a:spcPct val="100000"/>
                        </a:lnSpc>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God sent the Holy Spirit to influence, guide and sustain all life on earth after Jesus ascended.</a:t>
                      </a:r>
                      <a:endParaRPr>
                        <a:latin typeface="Century Gothic"/>
                        <a:ea typeface="Century Gothic"/>
                        <a:cs typeface="Century Gothic"/>
                        <a:sym typeface="Century Gothic"/>
                      </a:endParaRPr>
                    </a:p>
                    <a:p>
                      <a:pPr marL="171450" marR="0" lvl="0" indent="-171450" algn="l" rtl="0">
                        <a:lnSpc>
                          <a:spcPct val="100000"/>
                        </a:lnSpc>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The unseen power of God. </a:t>
                      </a:r>
                      <a:endParaRPr>
                        <a:latin typeface="Century Gothic"/>
                        <a:ea typeface="Century Gothic"/>
                        <a:cs typeface="Century Gothic"/>
                        <a:sym typeface="Century Gothic"/>
                      </a:endParaRPr>
                    </a:p>
                  </a:txBody>
                  <a:tcPr marL="91450" marR="91450" marT="45725" marB="45725"/>
                </a:tc>
                <a:extLst>
                  <a:ext uri="{0D108BD9-81ED-4DB2-BD59-A6C34878D82A}">
                    <a16:rowId xmlns:a16="http://schemas.microsoft.com/office/drawing/2014/main" val="10002"/>
                  </a:ext>
                </a:extLst>
              </a:tr>
            </a:tbl>
          </a:graphicData>
        </a:graphic>
      </p:graphicFrame>
      <p:graphicFrame>
        <p:nvGraphicFramePr>
          <p:cNvPr id="93" name="Google Shape;93;p13"/>
          <p:cNvGraphicFramePr/>
          <p:nvPr/>
        </p:nvGraphicFramePr>
        <p:xfrm>
          <a:off x="3550865" y="469632"/>
          <a:ext cx="4109375" cy="1559475"/>
        </p:xfrm>
        <a:graphic>
          <a:graphicData uri="http://schemas.openxmlformats.org/drawingml/2006/table">
            <a:tbl>
              <a:tblPr firstRow="1" bandRow="1">
                <a:noFill/>
                <a:tableStyleId>{95AD1915-46BC-4BD3-8C37-62DE88CEC1F8}</a:tableStyleId>
              </a:tblPr>
              <a:tblGrid>
                <a:gridCol w="4109375">
                  <a:extLst>
                    <a:ext uri="{9D8B030D-6E8A-4147-A177-3AD203B41FA5}">
                      <a16:colId xmlns:a16="http://schemas.microsoft.com/office/drawing/2014/main" val="20000"/>
                    </a:ext>
                  </a:extLst>
                </a:gridCol>
              </a:tblGrid>
              <a:tr h="248825">
                <a:tc>
                  <a:txBody>
                    <a:bodyPr/>
                    <a:lstStyle/>
                    <a:p>
                      <a:pPr marL="0" marR="0" lvl="0" indent="0" algn="ctr" rtl="0">
                        <a:spcBef>
                          <a:spcPts val="0"/>
                        </a:spcBef>
                        <a:spcAft>
                          <a:spcPts val="0"/>
                        </a:spcAft>
                        <a:buNone/>
                      </a:pPr>
                      <a:r>
                        <a:rPr lang="en-US" sz="1000" b="1">
                          <a:solidFill>
                            <a:schemeClr val="lt1"/>
                          </a:solidFill>
                          <a:latin typeface="Century Gothic"/>
                          <a:ea typeface="Century Gothic"/>
                          <a:cs typeface="Century Gothic"/>
                          <a:sym typeface="Century Gothic"/>
                        </a:rPr>
                        <a:t>God as omnipotent, loving and just</a:t>
                      </a:r>
                      <a:endParaRPr sz="800" b="1">
                        <a:solidFill>
                          <a:schemeClr val="lt1"/>
                        </a:solidFill>
                        <a:latin typeface="Century Gothic"/>
                        <a:ea typeface="Century Gothic"/>
                        <a:cs typeface="Century Gothic"/>
                        <a:sym typeface="Century Gothic"/>
                      </a:endParaRPr>
                    </a:p>
                  </a:txBody>
                  <a:tcPr marL="91450" marR="91450" marT="45725" marB="45725">
                    <a:solidFill>
                      <a:schemeClr val="dk1"/>
                    </a:solidFill>
                  </a:tcPr>
                </a:tc>
                <a:extLst>
                  <a:ext uri="{0D108BD9-81ED-4DB2-BD59-A6C34878D82A}">
                    <a16:rowId xmlns:a16="http://schemas.microsoft.com/office/drawing/2014/main" val="10000"/>
                  </a:ext>
                </a:extLst>
              </a:tr>
              <a:tr h="370850">
                <a:tc>
                  <a:txBody>
                    <a:bodyPr/>
                    <a:lstStyle/>
                    <a:p>
                      <a:pPr marL="0" marR="0" lvl="0" indent="0" algn="l" rtl="0">
                        <a:spcBef>
                          <a:spcPts val="0"/>
                        </a:spcBef>
                        <a:spcAft>
                          <a:spcPts val="0"/>
                        </a:spcAft>
                        <a:buNone/>
                      </a:pPr>
                      <a:r>
                        <a:rPr lang="en-US" sz="800">
                          <a:latin typeface="Century Gothic"/>
                          <a:ea typeface="Century Gothic"/>
                          <a:cs typeface="Century Gothic"/>
                          <a:sym typeface="Century Gothic"/>
                        </a:rPr>
                        <a:t>- Christians believe </a:t>
                      </a:r>
                      <a:r>
                        <a:rPr lang="en-US" sz="800" b="1">
                          <a:latin typeface="Century Gothic"/>
                          <a:ea typeface="Century Gothic"/>
                          <a:cs typeface="Century Gothic"/>
                          <a:sym typeface="Century Gothic"/>
                        </a:rPr>
                        <a:t>God is omnipotent: all-powerful</a:t>
                      </a:r>
                      <a:r>
                        <a:rPr lang="en-US" sz="800">
                          <a:latin typeface="Century Gothic"/>
                          <a:ea typeface="Century Gothic"/>
                          <a:cs typeface="Century Gothic"/>
                          <a:sym typeface="Century Gothic"/>
                        </a:rPr>
                        <a:t>. </a:t>
                      </a:r>
                      <a:r>
                        <a:rPr lang="en-US" sz="800" b="1" i="1">
                          <a:solidFill>
                            <a:schemeClr val="accent1"/>
                          </a:solidFill>
                          <a:latin typeface="Century Gothic"/>
                          <a:ea typeface="Century Gothic"/>
                          <a:cs typeface="Century Gothic"/>
                          <a:sym typeface="Century Gothic"/>
                        </a:rPr>
                        <a:t>‘Nothing is impossible </a:t>
                      </a:r>
                      <a:endParaRPr>
                        <a:latin typeface="Century Gothic"/>
                        <a:ea typeface="Century Gothic"/>
                        <a:cs typeface="Century Gothic"/>
                        <a:sym typeface="Century Gothic"/>
                      </a:endParaRPr>
                    </a:p>
                    <a:p>
                      <a:pPr marL="0" marR="0" lvl="0" indent="0" algn="l" rtl="0">
                        <a:spcBef>
                          <a:spcPts val="0"/>
                        </a:spcBef>
                        <a:spcAft>
                          <a:spcPts val="0"/>
                        </a:spcAft>
                        <a:buNone/>
                      </a:pPr>
                      <a:r>
                        <a:rPr lang="en-US" sz="800" b="1" i="1">
                          <a:solidFill>
                            <a:schemeClr val="accent1"/>
                          </a:solidFill>
                          <a:latin typeface="Century Gothic"/>
                          <a:ea typeface="Century Gothic"/>
                          <a:cs typeface="Century Gothic"/>
                          <a:sym typeface="Century Gothic"/>
                        </a:rPr>
                        <a:t>with God’</a:t>
                      </a:r>
                      <a:endParaRPr>
                        <a:latin typeface="Century Gothic"/>
                        <a:ea typeface="Century Gothic"/>
                        <a:cs typeface="Century Gothic"/>
                        <a:sym typeface="Century Gothic"/>
                      </a:endParaRPr>
                    </a:p>
                    <a:p>
                      <a:pPr marL="0" marR="0" lvl="0" indent="0" algn="l" rtl="0">
                        <a:spcBef>
                          <a:spcPts val="0"/>
                        </a:spcBef>
                        <a:spcAft>
                          <a:spcPts val="0"/>
                        </a:spcAft>
                        <a:buClr>
                          <a:schemeClr val="dk1"/>
                        </a:buClr>
                        <a:buSzPts val="800"/>
                        <a:buFont typeface="Arial"/>
                        <a:buNone/>
                      </a:pPr>
                      <a:r>
                        <a:rPr lang="en-US" sz="800" b="1">
                          <a:latin typeface="Century Gothic"/>
                          <a:ea typeface="Century Gothic"/>
                          <a:cs typeface="Century Gothic"/>
                          <a:sym typeface="Century Gothic"/>
                        </a:rPr>
                        <a:t>- God is omnibenevolent: all-loving. </a:t>
                      </a:r>
                      <a:r>
                        <a:rPr lang="en-US" sz="800">
                          <a:latin typeface="Century Gothic"/>
                          <a:ea typeface="Century Gothic"/>
                          <a:cs typeface="Century Gothic"/>
                          <a:sym typeface="Century Gothic"/>
                        </a:rPr>
                        <a:t>Guidelines are given for us to live </a:t>
                      </a:r>
                      <a:endParaRPr>
                        <a:latin typeface="Century Gothic"/>
                        <a:ea typeface="Century Gothic"/>
                        <a:cs typeface="Century Gothic"/>
                        <a:sym typeface="Century Gothic"/>
                      </a:endParaRPr>
                    </a:p>
                    <a:p>
                      <a:pPr marL="0" marR="0" lvl="0" indent="0" algn="l" rtl="0">
                        <a:spcBef>
                          <a:spcPts val="0"/>
                        </a:spcBef>
                        <a:spcAft>
                          <a:spcPts val="0"/>
                        </a:spcAft>
                        <a:buClr>
                          <a:schemeClr val="dk1"/>
                        </a:buClr>
                        <a:buSzPts val="800"/>
                        <a:buFont typeface="Arial"/>
                        <a:buNone/>
                      </a:pPr>
                      <a:r>
                        <a:rPr lang="en-US" sz="800">
                          <a:latin typeface="Century Gothic"/>
                          <a:ea typeface="Century Gothic"/>
                          <a:cs typeface="Century Gothic"/>
                          <a:sym typeface="Century Gothic"/>
                        </a:rPr>
                        <a:t>the best lives we can. Christians should love each other treating everyone</a:t>
                      </a:r>
                      <a:endParaRPr>
                        <a:latin typeface="Century Gothic"/>
                        <a:ea typeface="Century Gothic"/>
                        <a:cs typeface="Century Gothic"/>
                        <a:sym typeface="Century Gothic"/>
                      </a:endParaRPr>
                    </a:p>
                    <a:p>
                      <a:pPr marL="0" marR="0" lvl="0" indent="0" algn="l" rtl="0">
                        <a:spcBef>
                          <a:spcPts val="0"/>
                        </a:spcBef>
                        <a:spcAft>
                          <a:spcPts val="0"/>
                        </a:spcAft>
                        <a:buClr>
                          <a:schemeClr val="dk1"/>
                        </a:buClr>
                        <a:buSzPts val="800"/>
                        <a:buFont typeface="Arial"/>
                        <a:buNone/>
                      </a:pPr>
                      <a:r>
                        <a:rPr lang="en-US" sz="800">
                          <a:latin typeface="Century Gothic"/>
                          <a:ea typeface="Century Gothic"/>
                          <a:cs typeface="Century Gothic"/>
                          <a:sym typeface="Century Gothic"/>
                        </a:rPr>
                        <a:t> with care and respect. </a:t>
                      </a:r>
                      <a:r>
                        <a:rPr lang="en-US" sz="800" b="1" i="1">
                          <a:solidFill>
                            <a:schemeClr val="accent1"/>
                          </a:solidFill>
                          <a:latin typeface="Century Gothic"/>
                          <a:ea typeface="Century Gothic"/>
                          <a:cs typeface="Century Gothic"/>
                          <a:sym typeface="Century Gothic"/>
                        </a:rPr>
                        <a:t>‘God so loved the world he gave his one </a:t>
                      </a:r>
                      <a:endParaRPr>
                        <a:latin typeface="Century Gothic"/>
                        <a:ea typeface="Century Gothic"/>
                        <a:cs typeface="Century Gothic"/>
                        <a:sym typeface="Century Gothic"/>
                      </a:endParaRPr>
                    </a:p>
                    <a:p>
                      <a:pPr marL="0" marR="0" lvl="0" indent="0" algn="l" rtl="0">
                        <a:spcBef>
                          <a:spcPts val="0"/>
                        </a:spcBef>
                        <a:spcAft>
                          <a:spcPts val="0"/>
                        </a:spcAft>
                        <a:buClr>
                          <a:schemeClr val="accent1"/>
                        </a:buClr>
                        <a:buSzPts val="800"/>
                        <a:buFont typeface="Arial"/>
                        <a:buNone/>
                      </a:pPr>
                      <a:r>
                        <a:rPr lang="en-US" sz="800" b="1" i="1">
                          <a:solidFill>
                            <a:schemeClr val="accent1"/>
                          </a:solidFill>
                          <a:latin typeface="Century Gothic"/>
                          <a:ea typeface="Century Gothic"/>
                          <a:cs typeface="Century Gothic"/>
                          <a:sym typeface="Century Gothic"/>
                        </a:rPr>
                        <a:t>and only Son…’ </a:t>
                      </a:r>
                      <a:endParaRPr>
                        <a:latin typeface="Century Gothic"/>
                        <a:ea typeface="Century Gothic"/>
                        <a:cs typeface="Century Gothic"/>
                        <a:sym typeface="Century Gothic"/>
                      </a:endParaRPr>
                    </a:p>
                    <a:p>
                      <a:pPr marL="0" marR="0" lvl="0" indent="0" algn="l" rtl="0">
                        <a:spcBef>
                          <a:spcPts val="0"/>
                        </a:spcBef>
                        <a:spcAft>
                          <a:spcPts val="0"/>
                        </a:spcAft>
                        <a:buClr>
                          <a:schemeClr val="dk1"/>
                        </a:buClr>
                        <a:buSzPts val="800"/>
                        <a:buFont typeface="Arial"/>
                        <a:buNone/>
                      </a:pPr>
                      <a:r>
                        <a:rPr lang="en-US" sz="800">
                          <a:latin typeface="Century Gothic"/>
                          <a:ea typeface="Century Gothic"/>
                          <a:cs typeface="Century Gothic"/>
                          <a:sym typeface="Century Gothic"/>
                        </a:rPr>
                        <a:t>- God has unlimited power and authority, together with complete </a:t>
                      </a:r>
                      <a:endParaRPr>
                        <a:latin typeface="Century Gothic"/>
                        <a:ea typeface="Century Gothic"/>
                        <a:cs typeface="Century Gothic"/>
                        <a:sym typeface="Century Gothic"/>
                      </a:endParaRPr>
                    </a:p>
                    <a:p>
                      <a:pPr marL="0" marR="0" lvl="0" indent="0" algn="l" rtl="0">
                        <a:spcBef>
                          <a:spcPts val="0"/>
                        </a:spcBef>
                        <a:spcAft>
                          <a:spcPts val="0"/>
                        </a:spcAft>
                        <a:buClr>
                          <a:schemeClr val="dk1"/>
                        </a:buClr>
                        <a:buSzPts val="800"/>
                        <a:buFont typeface="Arial"/>
                        <a:buNone/>
                      </a:pPr>
                      <a:r>
                        <a:rPr lang="en-US" sz="800">
                          <a:latin typeface="Century Gothic"/>
                          <a:ea typeface="Century Gothic"/>
                          <a:cs typeface="Century Gothic"/>
                          <a:sym typeface="Century Gothic"/>
                        </a:rPr>
                        <a:t>love, and therefore gives </a:t>
                      </a:r>
                      <a:r>
                        <a:rPr lang="en-US" sz="800" b="1">
                          <a:latin typeface="Century Gothic"/>
                          <a:ea typeface="Century Gothic"/>
                          <a:cs typeface="Century Gothic"/>
                          <a:sym typeface="Century Gothic"/>
                        </a:rPr>
                        <a:t>justice</a:t>
                      </a:r>
                      <a:r>
                        <a:rPr lang="en-US" sz="800">
                          <a:latin typeface="Century Gothic"/>
                          <a:ea typeface="Century Gothic"/>
                          <a:cs typeface="Century Gothic"/>
                          <a:sym typeface="Century Gothic"/>
                        </a:rPr>
                        <a:t> in a fair way. Christians should try and </a:t>
                      </a:r>
                      <a:endParaRPr>
                        <a:latin typeface="Century Gothic"/>
                        <a:ea typeface="Century Gothic"/>
                        <a:cs typeface="Century Gothic"/>
                        <a:sym typeface="Century Gothic"/>
                      </a:endParaRPr>
                    </a:p>
                    <a:p>
                      <a:pPr marL="0" marR="0" lvl="0" indent="0" algn="l" rtl="0">
                        <a:spcBef>
                          <a:spcPts val="0"/>
                        </a:spcBef>
                        <a:spcAft>
                          <a:spcPts val="0"/>
                        </a:spcAft>
                        <a:buClr>
                          <a:schemeClr val="dk1"/>
                        </a:buClr>
                        <a:buSzPts val="800"/>
                        <a:buFont typeface="Arial"/>
                        <a:buNone/>
                      </a:pPr>
                      <a:r>
                        <a:rPr lang="en-US" sz="800">
                          <a:latin typeface="Century Gothic"/>
                          <a:ea typeface="Century Gothic"/>
                          <a:cs typeface="Century Gothic"/>
                          <a:sym typeface="Century Gothic"/>
                        </a:rPr>
                        <a:t>bring about fairness in the world. </a:t>
                      </a:r>
                      <a:endParaRPr>
                        <a:latin typeface="Century Gothic"/>
                        <a:ea typeface="Century Gothic"/>
                        <a:cs typeface="Century Gothic"/>
                        <a:sym typeface="Century Gothic"/>
                      </a:endParaRPr>
                    </a:p>
                    <a:p>
                      <a:pPr marL="0" marR="0" lvl="0" indent="0" algn="l" rtl="0">
                        <a:spcBef>
                          <a:spcPts val="0"/>
                        </a:spcBef>
                        <a:spcAft>
                          <a:spcPts val="0"/>
                        </a:spcAft>
                        <a:buNone/>
                      </a:pPr>
                      <a:endParaRPr sz="800">
                        <a:latin typeface="Century Gothic"/>
                        <a:ea typeface="Century Gothic"/>
                        <a:cs typeface="Century Gothic"/>
                        <a:sym typeface="Century Gothic"/>
                      </a:endParaRPr>
                    </a:p>
                  </a:txBody>
                  <a:tcPr marL="91450" marR="91450" marT="45725" marB="45725"/>
                </a:tc>
                <a:extLst>
                  <a:ext uri="{0D108BD9-81ED-4DB2-BD59-A6C34878D82A}">
                    <a16:rowId xmlns:a16="http://schemas.microsoft.com/office/drawing/2014/main" val="10001"/>
                  </a:ext>
                </a:extLst>
              </a:tr>
            </a:tbl>
          </a:graphicData>
        </a:graphic>
      </p:graphicFrame>
      <p:graphicFrame>
        <p:nvGraphicFramePr>
          <p:cNvPr id="94" name="Google Shape;94;p13"/>
          <p:cNvGraphicFramePr/>
          <p:nvPr/>
        </p:nvGraphicFramePr>
        <p:xfrm>
          <a:off x="7820238" y="469631"/>
          <a:ext cx="4109375" cy="1559475"/>
        </p:xfrm>
        <a:graphic>
          <a:graphicData uri="http://schemas.openxmlformats.org/drawingml/2006/table">
            <a:tbl>
              <a:tblPr firstRow="1" bandRow="1">
                <a:noFill/>
                <a:tableStyleId>{95AD1915-46BC-4BD3-8C37-62DE88CEC1F8}</a:tableStyleId>
              </a:tblPr>
              <a:tblGrid>
                <a:gridCol w="4109375">
                  <a:extLst>
                    <a:ext uri="{9D8B030D-6E8A-4147-A177-3AD203B41FA5}">
                      <a16:colId xmlns:a16="http://schemas.microsoft.com/office/drawing/2014/main" val="20000"/>
                    </a:ext>
                  </a:extLst>
                </a:gridCol>
              </a:tblGrid>
              <a:tr h="248825">
                <a:tc>
                  <a:txBody>
                    <a:bodyPr/>
                    <a:lstStyle/>
                    <a:p>
                      <a:pPr marL="0" marR="0" lvl="0" indent="0" algn="ctr" rtl="0">
                        <a:spcBef>
                          <a:spcPts val="0"/>
                        </a:spcBef>
                        <a:spcAft>
                          <a:spcPts val="0"/>
                        </a:spcAft>
                        <a:buNone/>
                      </a:pPr>
                      <a:r>
                        <a:rPr lang="en-US" sz="1000" b="1">
                          <a:solidFill>
                            <a:schemeClr val="lt1"/>
                          </a:solidFill>
                          <a:latin typeface="Century Gothic"/>
                          <a:ea typeface="Century Gothic"/>
                          <a:cs typeface="Century Gothic"/>
                          <a:sym typeface="Century Gothic"/>
                        </a:rPr>
                        <a:t>The Problem of Evil and Suffering: The Inconsistent Triad</a:t>
                      </a:r>
                      <a:endParaRPr sz="800" b="1">
                        <a:solidFill>
                          <a:schemeClr val="lt1"/>
                        </a:solidFill>
                        <a:latin typeface="Century Gothic"/>
                        <a:ea typeface="Century Gothic"/>
                        <a:cs typeface="Century Gothic"/>
                        <a:sym typeface="Century Gothic"/>
                      </a:endParaRPr>
                    </a:p>
                  </a:txBody>
                  <a:tcPr marL="91450" marR="91450" marT="45725" marB="45725">
                    <a:solidFill>
                      <a:schemeClr val="dk1"/>
                    </a:solidFill>
                  </a:tcPr>
                </a:tc>
                <a:extLst>
                  <a:ext uri="{0D108BD9-81ED-4DB2-BD59-A6C34878D82A}">
                    <a16:rowId xmlns:a16="http://schemas.microsoft.com/office/drawing/2014/main" val="10000"/>
                  </a:ext>
                </a:extLst>
              </a:tr>
              <a:tr h="370850">
                <a:tc>
                  <a:txBody>
                    <a:bodyPr/>
                    <a:lstStyle/>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Christians believe God is omnipotent (all-powerful) and omnibenevolent (all-loving).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However, why is there evil and suffering?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If God was all powerful, he would be able to stop evil and suffering.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If he was all loving, he would care enough to stop it. So he would stop it.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But he doesn’t! So God cannot exist, or is at least not omnipotent or omnibenevolent.</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A Christian defence: God is transcendent (beyond our understanding) and therefore we can trust God to know best – there is a reason for this inconsistency, even if we can’t understand it.</a:t>
                      </a:r>
                      <a:endParaRPr>
                        <a:latin typeface="Century Gothic"/>
                        <a:ea typeface="Century Gothic"/>
                        <a:cs typeface="Century Gothic"/>
                        <a:sym typeface="Century Gothic"/>
                      </a:endParaRPr>
                    </a:p>
                  </a:txBody>
                  <a:tcPr marL="91450" marR="91450" marT="45725" marB="45725"/>
                </a:tc>
                <a:extLst>
                  <a:ext uri="{0D108BD9-81ED-4DB2-BD59-A6C34878D82A}">
                    <a16:rowId xmlns:a16="http://schemas.microsoft.com/office/drawing/2014/main" val="10001"/>
                  </a:ext>
                </a:extLst>
              </a:tr>
            </a:tbl>
          </a:graphicData>
        </a:graphic>
      </p:graphicFrame>
      <p:graphicFrame>
        <p:nvGraphicFramePr>
          <p:cNvPr id="95" name="Google Shape;95;p13"/>
          <p:cNvGraphicFramePr/>
          <p:nvPr/>
        </p:nvGraphicFramePr>
        <p:xfrm>
          <a:off x="3550865" y="2173577"/>
          <a:ext cx="4109375" cy="2382195"/>
        </p:xfrm>
        <a:graphic>
          <a:graphicData uri="http://schemas.openxmlformats.org/drawingml/2006/table">
            <a:tbl>
              <a:tblPr firstRow="1" bandRow="1">
                <a:noFill/>
                <a:tableStyleId>{95AD1915-46BC-4BD3-8C37-62DE88CEC1F8}</a:tableStyleId>
              </a:tblPr>
              <a:tblGrid>
                <a:gridCol w="707625">
                  <a:extLst>
                    <a:ext uri="{9D8B030D-6E8A-4147-A177-3AD203B41FA5}">
                      <a16:colId xmlns:a16="http://schemas.microsoft.com/office/drawing/2014/main" val="20000"/>
                    </a:ext>
                  </a:extLst>
                </a:gridCol>
                <a:gridCol w="2651750">
                  <a:extLst>
                    <a:ext uri="{9D8B030D-6E8A-4147-A177-3AD203B41FA5}">
                      <a16:colId xmlns:a16="http://schemas.microsoft.com/office/drawing/2014/main" val="20001"/>
                    </a:ext>
                  </a:extLst>
                </a:gridCol>
                <a:gridCol w="750000">
                  <a:extLst>
                    <a:ext uri="{9D8B030D-6E8A-4147-A177-3AD203B41FA5}">
                      <a16:colId xmlns:a16="http://schemas.microsoft.com/office/drawing/2014/main" val="20002"/>
                    </a:ext>
                  </a:extLst>
                </a:gridCol>
              </a:tblGrid>
              <a:tr h="248575">
                <a:tc gridSpan="3">
                  <a:txBody>
                    <a:bodyPr/>
                    <a:lstStyle/>
                    <a:p>
                      <a:pPr marL="0" marR="0" lvl="0" indent="0" algn="ctr" rtl="0">
                        <a:spcBef>
                          <a:spcPts val="0"/>
                        </a:spcBef>
                        <a:spcAft>
                          <a:spcPts val="0"/>
                        </a:spcAft>
                        <a:buNone/>
                      </a:pPr>
                      <a:r>
                        <a:rPr lang="en-US" sz="1000" b="1">
                          <a:solidFill>
                            <a:schemeClr val="lt1"/>
                          </a:solidFill>
                          <a:latin typeface="Century Gothic"/>
                          <a:ea typeface="Century Gothic"/>
                          <a:cs typeface="Century Gothic"/>
                          <a:sym typeface="Century Gothic"/>
                        </a:rPr>
                        <a:t>Different Christian Beliefs about Creation</a:t>
                      </a:r>
                      <a:endParaRPr sz="1000" b="1">
                        <a:solidFill>
                          <a:schemeClr val="lt1"/>
                        </a:solidFill>
                        <a:latin typeface="Century Gothic"/>
                        <a:ea typeface="Century Gothic"/>
                        <a:cs typeface="Century Gothic"/>
                        <a:sym typeface="Century Gothic"/>
                      </a:endParaRPr>
                    </a:p>
                  </a:txBody>
                  <a:tcPr marL="91450" marR="91450" marT="45725" marB="45725">
                    <a:solidFill>
                      <a:schemeClr val="dk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70850">
                <a:tc>
                  <a:txBody>
                    <a:bodyPr/>
                    <a:lstStyle/>
                    <a:p>
                      <a:pPr marL="0" marR="0" lvl="0" indent="0" algn="l" rtl="0">
                        <a:spcBef>
                          <a:spcPts val="0"/>
                        </a:spcBef>
                        <a:spcAft>
                          <a:spcPts val="0"/>
                        </a:spcAft>
                        <a:buNone/>
                      </a:pPr>
                      <a:r>
                        <a:rPr lang="en-US" sz="800">
                          <a:latin typeface="Century Gothic"/>
                          <a:ea typeface="Century Gothic"/>
                          <a:cs typeface="Century Gothic"/>
                          <a:sym typeface="Century Gothic"/>
                        </a:rPr>
                        <a:t>Genesis 1 v 1-3</a:t>
                      </a:r>
                      <a:endParaRPr sz="800">
                        <a:latin typeface="Century Gothic"/>
                        <a:ea typeface="Century Gothic"/>
                        <a:cs typeface="Century Gothic"/>
                        <a:sym typeface="Century Gothic"/>
                      </a:endParaRPr>
                    </a:p>
                  </a:txBody>
                  <a:tcPr marL="91450" marR="91450" marT="45725" marB="45725"/>
                </a:tc>
                <a:tc>
                  <a:txBody>
                    <a:bodyPr/>
                    <a:lstStyle/>
                    <a:p>
                      <a:pPr marL="171450" marR="0" lvl="0" indent="-171450" algn="l" rtl="0">
                        <a:spcBef>
                          <a:spcPts val="0"/>
                        </a:spcBef>
                        <a:spcAft>
                          <a:spcPts val="0"/>
                        </a:spcAft>
                        <a:buClr>
                          <a:schemeClr val="dk1"/>
                        </a:buClr>
                        <a:buSzPts val="800"/>
                        <a:buFont typeface="Arial"/>
                        <a:buChar char="-"/>
                      </a:pPr>
                      <a:r>
                        <a:rPr lang="en-US" sz="800">
                          <a:latin typeface="Century Gothic"/>
                          <a:ea typeface="Century Gothic"/>
                          <a:cs typeface="Century Gothic"/>
                          <a:sym typeface="Century Gothic"/>
                        </a:rPr>
                        <a:t>God created the world in 6 days and rested on day 7</a:t>
                      </a:r>
                      <a:r>
                        <a:rPr lang="en-US" sz="800">
                          <a:solidFill>
                            <a:schemeClr val="accent1"/>
                          </a:solidFill>
                          <a:latin typeface="Century Gothic"/>
                          <a:ea typeface="Century Gothic"/>
                          <a:cs typeface="Century Gothic"/>
                          <a:sym typeface="Century Gothic"/>
                        </a:rPr>
                        <a:t>. </a:t>
                      </a:r>
                      <a:r>
                        <a:rPr lang="en-US" sz="800" b="1" i="1">
                          <a:solidFill>
                            <a:schemeClr val="accent1"/>
                          </a:solidFill>
                          <a:latin typeface="Century Gothic"/>
                          <a:ea typeface="Century Gothic"/>
                          <a:cs typeface="Century Gothic"/>
                          <a:sym typeface="Century Gothic"/>
                        </a:rPr>
                        <a:t>‘In the beginning God created the heavens and the earth’. </a:t>
                      </a:r>
                      <a:r>
                        <a:rPr lang="en-US" sz="800">
                          <a:latin typeface="Century Gothic"/>
                          <a:ea typeface="Century Gothic"/>
                          <a:cs typeface="Century Gothic"/>
                          <a:sym typeface="Century Gothic"/>
                        </a:rPr>
                        <a:t>God created the perfect world in the beginning: </a:t>
                      </a:r>
                      <a:r>
                        <a:rPr lang="en-US" sz="800" b="1" i="1">
                          <a:solidFill>
                            <a:schemeClr val="accent1"/>
                          </a:solidFill>
                          <a:latin typeface="Century Gothic"/>
                          <a:ea typeface="Century Gothic"/>
                          <a:cs typeface="Century Gothic"/>
                          <a:sym typeface="Century Gothic"/>
                        </a:rPr>
                        <a:t>‘It was good’</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Not all Christians believe this story is literally true, but rather believe it is a story which represents the idea that God created life. </a:t>
                      </a:r>
                      <a:endParaRPr>
                        <a:latin typeface="Century Gothic"/>
                        <a:ea typeface="Century Gothic"/>
                        <a:cs typeface="Century Gothic"/>
                        <a:sym typeface="Century Gothic"/>
                      </a:endParaRPr>
                    </a:p>
                    <a:p>
                      <a:pPr marL="171450" marR="0" lvl="0" indent="-171450" algn="l" rtl="0">
                        <a:lnSpc>
                          <a:spcPct val="100000"/>
                        </a:lnSpc>
                        <a:spcBef>
                          <a:spcPts val="0"/>
                        </a:spcBef>
                        <a:spcAft>
                          <a:spcPts val="0"/>
                        </a:spcAft>
                        <a:buClr>
                          <a:schemeClr val="dk1"/>
                        </a:buClr>
                        <a:buSzPts val="800"/>
                        <a:buFont typeface="Arial"/>
                        <a:buChar char="-"/>
                      </a:pPr>
                      <a:r>
                        <a:rPr lang="en-US" sz="800">
                          <a:latin typeface="Century Gothic"/>
                          <a:ea typeface="Century Gothic"/>
                          <a:cs typeface="Century Gothic"/>
                          <a:sym typeface="Century Gothic"/>
                        </a:rPr>
                        <a:t>A further quote from Genesis</a:t>
                      </a:r>
                      <a:r>
                        <a:rPr lang="en-US" sz="800" b="1">
                          <a:solidFill>
                            <a:srgbClr val="FF0000"/>
                          </a:solidFill>
                          <a:latin typeface="Century Gothic"/>
                          <a:ea typeface="Century Gothic"/>
                          <a:cs typeface="Century Gothic"/>
                          <a:sym typeface="Century Gothic"/>
                        </a:rPr>
                        <a:t>: </a:t>
                      </a:r>
                      <a:r>
                        <a:rPr lang="en-US" sz="800" b="1" i="1">
                          <a:solidFill>
                            <a:schemeClr val="accent1"/>
                          </a:solidFill>
                          <a:latin typeface="Century Gothic"/>
                          <a:ea typeface="Century Gothic"/>
                          <a:cs typeface="Century Gothic"/>
                          <a:sym typeface="Century Gothic"/>
                        </a:rPr>
                        <a:t>‘The Spirit of God hovered over the waters’</a:t>
                      </a:r>
                      <a:r>
                        <a:rPr lang="en-US" sz="800" b="1" i="1">
                          <a:solidFill>
                            <a:srgbClr val="FF0000"/>
                          </a:solidFill>
                          <a:latin typeface="Century Gothic"/>
                          <a:ea typeface="Century Gothic"/>
                          <a:cs typeface="Century Gothic"/>
                          <a:sym typeface="Century Gothic"/>
                        </a:rPr>
                        <a:t> </a:t>
                      </a:r>
                      <a:r>
                        <a:rPr lang="en-US" sz="800">
                          <a:latin typeface="Century Gothic"/>
                          <a:ea typeface="Century Gothic"/>
                          <a:cs typeface="Century Gothic"/>
                          <a:sym typeface="Century Gothic"/>
                        </a:rPr>
                        <a:t>indicates that the Holy Spirit was present at creation. </a:t>
                      </a:r>
                      <a:endParaRPr>
                        <a:latin typeface="Century Gothic"/>
                        <a:ea typeface="Century Gothic"/>
                        <a:cs typeface="Century Gothic"/>
                        <a:sym typeface="Century Gothic"/>
                      </a:endParaRPr>
                    </a:p>
                  </a:txBody>
                  <a:tcPr marL="91450" marR="91450" marT="45725" marB="45725"/>
                </a:tc>
                <a:tc rowSpan="2">
                  <a:txBody>
                    <a:bodyPr/>
                    <a:lstStyle/>
                    <a:p>
                      <a:pPr marL="0" marR="0" lvl="0" indent="0" algn="ctr" rtl="0">
                        <a:spcBef>
                          <a:spcPts val="0"/>
                        </a:spcBef>
                        <a:spcAft>
                          <a:spcPts val="0"/>
                        </a:spcAft>
                        <a:buClr>
                          <a:schemeClr val="dk1"/>
                        </a:buClr>
                        <a:buSzPts val="800"/>
                        <a:buFont typeface="Arial"/>
                        <a:buNone/>
                      </a:pPr>
                      <a:r>
                        <a:rPr lang="en-US" sz="800">
                          <a:latin typeface="Century Gothic"/>
                          <a:ea typeface="Century Gothic"/>
                          <a:cs typeface="Century Gothic"/>
                          <a:sym typeface="Century Gothic"/>
                        </a:rPr>
                        <a:t>Combined, these ideas suggest that all 3 parts of the Trinity were present at creation.</a:t>
                      </a:r>
                      <a:endParaRPr>
                        <a:latin typeface="Century Gothic"/>
                        <a:ea typeface="Century Gothic"/>
                        <a:cs typeface="Century Gothic"/>
                        <a:sym typeface="Century Gothic"/>
                      </a:endParaRPr>
                    </a:p>
                    <a:p>
                      <a:pPr marL="0" marR="0" lvl="0" indent="0" algn="l" rtl="0">
                        <a:spcBef>
                          <a:spcPts val="0"/>
                        </a:spcBef>
                        <a:spcAft>
                          <a:spcPts val="0"/>
                        </a:spcAft>
                        <a:buNone/>
                      </a:pPr>
                      <a:endParaRPr sz="800">
                        <a:latin typeface="Century Gothic"/>
                        <a:ea typeface="Century Gothic"/>
                        <a:cs typeface="Century Gothic"/>
                        <a:sym typeface="Century Gothic"/>
                      </a:endParaRPr>
                    </a:p>
                  </a:txBody>
                  <a:tcPr marL="91450" marR="91450" marT="45725" marB="45725"/>
                </a:tc>
                <a:extLst>
                  <a:ext uri="{0D108BD9-81ED-4DB2-BD59-A6C34878D82A}">
                    <a16:rowId xmlns:a16="http://schemas.microsoft.com/office/drawing/2014/main" val="10001"/>
                  </a:ext>
                </a:extLst>
              </a:tr>
              <a:tr h="370850">
                <a:tc>
                  <a:txBody>
                    <a:bodyPr/>
                    <a:lstStyle/>
                    <a:p>
                      <a:pPr marL="0" marR="0" lvl="0" indent="0" algn="l" rtl="0">
                        <a:spcBef>
                          <a:spcPts val="0"/>
                        </a:spcBef>
                        <a:spcAft>
                          <a:spcPts val="0"/>
                        </a:spcAft>
                        <a:buNone/>
                      </a:pPr>
                      <a:r>
                        <a:rPr lang="en-US" sz="800">
                          <a:latin typeface="Century Gothic"/>
                          <a:ea typeface="Century Gothic"/>
                          <a:cs typeface="Century Gothic"/>
                          <a:sym typeface="Century Gothic"/>
                        </a:rPr>
                        <a:t>John 1 v 1-3</a:t>
                      </a:r>
                      <a:endParaRPr sz="800">
                        <a:latin typeface="Century Gothic"/>
                        <a:ea typeface="Century Gothic"/>
                        <a:cs typeface="Century Gothic"/>
                        <a:sym typeface="Century Gothic"/>
                      </a:endParaRPr>
                    </a:p>
                  </a:txBody>
                  <a:tcPr marL="91450" marR="91450" marT="45725" marB="45725"/>
                </a:tc>
                <a:tc>
                  <a:txBody>
                    <a:bodyPr/>
                    <a:lstStyle/>
                    <a:p>
                      <a:pPr marL="171450" marR="0" lvl="0" indent="-171450" algn="l" rtl="0">
                        <a:spcBef>
                          <a:spcPts val="0"/>
                        </a:spcBef>
                        <a:spcAft>
                          <a:spcPts val="0"/>
                        </a:spcAft>
                        <a:buClr>
                          <a:schemeClr val="dk1"/>
                        </a:buClr>
                        <a:buSzPts val="800"/>
                        <a:buFont typeface="Arial"/>
                        <a:buChar char="-"/>
                      </a:pPr>
                      <a:r>
                        <a:rPr lang="en-US" sz="800">
                          <a:latin typeface="Century Gothic"/>
                          <a:ea typeface="Century Gothic"/>
                          <a:cs typeface="Century Gothic"/>
                          <a:sym typeface="Century Gothic"/>
                        </a:rPr>
                        <a:t> </a:t>
                      </a:r>
                      <a:r>
                        <a:rPr lang="en-US" sz="800" b="1" i="1">
                          <a:solidFill>
                            <a:schemeClr val="accent1"/>
                          </a:solidFill>
                          <a:latin typeface="Century Gothic"/>
                          <a:ea typeface="Century Gothic"/>
                          <a:cs typeface="Century Gothic"/>
                          <a:sym typeface="Century Gothic"/>
                        </a:rPr>
                        <a:t>‘In the beginning was the Word, and the Word was with God, and the Word was God….through him all things were made…’.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‘The Word’ refers to Jesus and therefore he was present at the beginning of the world and involved in the creation of the world</a:t>
                      </a:r>
                      <a:endParaRPr>
                        <a:latin typeface="Century Gothic"/>
                        <a:ea typeface="Century Gothic"/>
                        <a:cs typeface="Century Gothic"/>
                        <a:sym typeface="Century Gothic"/>
                      </a:endParaRPr>
                    </a:p>
                  </a:txBody>
                  <a:tcPr marL="91450" marR="91450" marT="45725" marB="45725"/>
                </a:tc>
                <a:tc vMerge="1">
                  <a:txBody>
                    <a:bodyPr/>
                    <a:lstStyle/>
                    <a:p>
                      <a:endParaRPr lang="en-US"/>
                    </a:p>
                  </a:txBody>
                  <a:tcPr/>
                </a:tc>
                <a:extLst>
                  <a:ext uri="{0D108BD9-81ED-4DB2-BD59-A6C34878D82A}">
                    <a16:rowId xmlns:a16="http://schemas.microsoft.com/office/drawing/2014/main" val="10002"/>
                  </a:ext>
                </a:extLst>
              </a:tr>
            </a:tbl>
          </a:graphicData>
        </a:graphic>
      </p:graphicFrame>
      <p:graphicFrame>
        <p:nvGraphicFramePr>
          <p:cNvPr id="96" name="Google Shape;96;p13"/>
          <p:cNvGraphicFramePr/>
          <p:nvPr/>
        </p:nvGraphicFramePr>
        <p:xfrm>
          <a:off x="3582401" y="4651009"/>
          <a:ext cx="8347225" cy="2046905"/>
        </p:xfrm>
        <a:graphic>
          <a:graphicData uri="http://schemas.openxmlformats.org/drawingml/2006/table">
            <a:tbl>
              <a:tblPr firstRow="1" bandRow="1">
                <a:noFill/>
                <a:tableStyleId>{95AD1915-46BC-4BD3-8C37-62DE88CEC1F8}</a:tableStyleId>
              </a:tblPr>
              <a:tblGrid>
                <a:gridCol w="8347225">
                  <a:extLst>
                    <a:ext uri="{9D8B030D-6E8A-4147-A177-3AD203B41FA5}">
                      <a16:colId xmlns:a16="http://schemas.microsoft.com/office/drawing/2014/main" val="20000"/>
                    </a:ext>
                  </a:extLst>
                </a:gridCol>
              </a:tblGrid>
              <a:tr h="248575">
                <a:tc>
                  <a:txBody>
                    <a:bodyPr/>
                    <a:lstStyle/>
                    <a:p>
                      <a:pPr marL="0" marR="0" lvl="0" indent="0" algn="ctr" rtl="0">
                        <a:spcBef>
                          <a:spcPts val="0"/>
                        </a:spcBef>
                        <a:spcAft>
                          <a:spcPts val="0"/>
                        </a:spcAft>
                        <a:buNone/>
                      </a:pPr>
                      <a:r>
                        <a:rPr lang="en-US" sz="1000" b="1">
                          <a:solidFill>
                            <a:schemeClr val="lt1"/>
                          </a:solidFill>
                          <a:latin typeface="Century Gothic"/>
                          <a:ea typeface="Century Gothic"/>
                          <a:cs typeface="Century Gothic"/>
                          <a:sym typeface="Century Gothic"/>
                        </a:rPr>
                        <a:t>Different Christian Beliefs about the Afterlife</a:t>
                      </a:r>
                      <a:endParaRPr sz="1000" b="1">
                        <a:solidFill>
                          <a:schemeClr val="lt1"/>
                        </a:solidFill>
                        <a:latin typeface="Century Gothic"/>
                        <a:ea typeface="Century Gothic"/>
                        <a:cs typeface="Century Gothic"/>
                        <a:sym typeface="Century Gothic"/>
                      </a:endParaRPr>
                    </a:p>
                  </a:txBody>
                  <a:tcPr marL="91450" marR="91450" marT="45725" marB="45725">
                    <a:solidFill>
                      <a:schemeClr val="dk1"/>
                    </a:solidFill>
                  </a:tcPr>
                </a:tc>
                <a:extLst>
                  <a:ext uri="{0D108BD9-81ED-4DB2-BD59-A6C34878D82A}">
                    <a16:rowId xmlns:a16="http://schemas.microsoft.com/office/drawing/2014/main" val="10000"/>
                  </a:ext>
                </a:extLst>
              </a:tr>
              <a:tr h="370850">
                <a:tc>
                  <a:txBody>
                    <a:bodyPr/>
                    <a:lstStyle/>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Based on God’s judgement Christians believe that people will go to heaven or hell. </a:t>
                      </a:r>
                      <a:endParaRPr>
                        <a:latin typeface="Century Gothic"/>
                        <a:ea typeface="Century Gothic"/>
                        <a:cs typeface="Century Gothic"/>
                        <a:sym typeface="Century Gothic"/>
                      </a:endParaRPr>
                    </a:p>
                    <a:p>
                      <a:pPr marL="171450" marR="0" lvl="0" indent="-171450" algn="l" rtl="0">
                        <a:lnSpc>
                          <a:spcPct val="100000"/>
                        </a:lnSpc>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Judgement will happen at death or at the day of judgement (Christians vary on their understanding of this)</a:t>
                      </a:r>
                      <a:endParaRPr>
                        <a:latin typeface="Century Gothic"/>
                        <a:ea typeface="Century Gothic"/>
                        <a:cs typeface="Century Gothic"/>
                        <a:sym typeface="Century Gothic"/>
                      </a:endParaRPr>
                    </a:p>
                    <a:p>
                      <a:pPr marL="171450" marR="0" lvl="0" indent="-171450" algn="l" rtl="0">
                        <a:spcBef>
                          <a:spcPts val="0"/>
                        </a:spcBef>
                        <a:spcAft>
                          <a:spcPts val="0"/>
                        </a:spcAft>
                        <a:buClr>
                          <a:schemeClr val="accent1"/>
                        </a:buClr>
                        <a:buSzPts val="800"/>
                        <a:buFont typeface="Arial"/>
                        <a:buChar char="-"/>
                      </a:pPr>
                      <a:r>
                        <a:rPr lang="en-US" sz="800" b="1" i="1">
                          <a:solidFill>
                            <a:schemeClr val="accent1"/>
                          </a:solidFill>
                          <a:latin typeface="Century Gothic"/>
                          <a:ea typeface="Century Gothic"/>
                          <a:cs typeface="Century Gothic"/>
                          <a:sym typeface="Century Gothic"/>
                        </a:rPr>
                        <a:t>The Parable of the Sheep</a:t>
                      </a:r>
                      <a:r>
                        <a:rPr lang="en-US" sz="800" i="0">
                          <a:solidFill>
                            <a:schemeClr val="accent1"/>
                          </a:solidFill>
                          <a:latin typeface="Century Gothic"/>
                          <a:ea typeface="Century Gothic"/>
                          <a:cs typeface="Century Gothic"/>
                          <a:sym typeface="Century Gothic"/>
                        </a:rPr>
                        <a:t> </a:t>
                      </a:r>
                      <a:r>
                        <a:rPr lang="en-US" sz="800" b="1" i="1">
                          <a:solidFill>
                            <a:schemeClr val="accent1"/>
                          </a:solidFill>
                          <a:latin typeface="Century Gothic"/>
                          <a:ea typeface="Century Gothic"/>
                          <a:cs typeface="Century Gothic"/>
                          <a:sym typeface="Century Gothic"/>
                        </a:rPr>
                        <a:t>and the Goats</a:t>
                      </a:r>
                      <a:r>
                        <a:rPr lang="en-US" sz="800" b="1" i="1">
                          <a:latin typeface="Century Gothic"/>
                          <a:ea typeface="Century Gothic"/>
                          <a:cs typeface="Century Gothic"/>
                          <a:sym typeface="Century Gothic"/>
                        </a:rPr>
                        <a:t> </a:t>
                      </a:r>
                      <a:r>
                        <a:rPr lang="en-US" sz="800">
                          <a:latin typeface="Century Gothic"/>
                          <a:ea typeface="Century Gothic"/>
                          <a:cs typeface="Century Gothic"/>
                          <a:sym typeface="Century Gothic"/>
                        </a:rPr>
                        <a:t>shows how people will be  judged by God. The sheep represent those who did good actions                                   (therefore going to heaven) and the goats represent those who did bad actions (therefore going to hell)</a:t>
                      </a:r>
                      <a:endParaRPr>
                        <a:latin typeface="Century Gothic"/>
                        <a:ea typeface="Century Gothic"/>
                        <a:cs typeface="Century Gothic"/>
                        <a:sym typeface="Century Gothic"/>
                      </a:endParaRPr>
                    </a:p>
                    <a:p>
                      <a:pPr marL="171450" marR="0" lvl="0" indent="-171450" algn="l" rtl="0">
                        <a:lnSpc>
                          <a:spcPct val="100000"/>
                        </a:lnSpc>
                        <a:spcBef>
                          <a:spcPts val="0"/>
                        </a:spcBef>
                        <a:spcAft>
                          <a:spcPts val="0"/>
                        </a:spcAft>
                        <a:buClr>
                          <a:schemeClr val="dk1"/>
                        </a:buClr>
                        <a:buSzPts val="800"/>
                        <a:buFont typeface="Arial"/>
                        <a:buChar char="-"/>
                      </a:pPr>
                      <a:r>
                        <a:rPr lang="en-US" sz="800">
                          <a:latin typeface="Century Gothic"/>
                          <a:ea typeface="Century Gothic"/>
                          <a:cs typeface="Century Gothic"/>
                          <a:sym typeface="Century Gothic"/>
                        </a:rPr>
                        <a:t>Jesus also said</a:t>
                      </a:r>
                      <a:r>
                        <a:rPr lang="en-US" sz="800" b="1">
                          <a:solidFill>
                            <a:srgbClr val="FF0000"/>
                          </a:solidFill>
                          <a:latin typeface="Century Gothic"/>
                          <a:ea typeface="Century Gothic"/>
                          <a:cs typeface="Century Gothic"/>
                          <a:sym typeface="Century Gothic"/>
                        </a:rPr>
                        <a:t>, </a:t>
                      </a:r>
                      <a:r>
                        <a:rPr lang="en-US" sz="800" b="1" i="1">
                          <a:solidFill>
                            <a:schemeClr val="accent1"/>
                          </a:solidFill>
                          <a:latin typeface="Century Gothic"/>
                          <a:ea typeface="Century Gothic"/>
                          <a:cs typeface="Century Gothic"/>
                          <a:sym typeface="Century Gothic"/>
                        </a:rPr>
                        <a:t>”I am the way the truth and the life, no-one comes to the Father except through me.”</a:t>
                      </a:r>
                      <a:endParaRPr>
                        <a:latin typeface="Century Gothic"/>
                        <a:ea typeface="Century Gothic"/>
                        <a:cs typeface="Century Gothic"/>
                        <a:sym typeface="Century Gothic"/>
                      </a:endParaRPr>
                    </a:p>
                    <a:p>
                      <a:pPr marL="171450" marR="0" lvl="0" indent="-171450" algn="l" rtl="0">
                        <a:lnSpc>
                          <a:spcPct val="100000"/>
                        </a:lnSpc>
                        <a:spcBef>
                          <a:spcPts val="0"/>
                        </a:spcBef>
                        <a:spcAft>
                          <a:spcPts val="0"/>
                        </a:spcAft>
                        <a:buClr>
                          <a:schemeClr val="dk1"/>
                        </a:buClr>
                        <a:buSzPts val="800"/>
                        <a:buFont typeface="Century Gothic"/>
                        <a:buChar char="-"/>
                      </a:pPr>
                      <a:r>
                        <a:rPr lang="en-US" sz="800" i="1">
                          <a:latin typeface="Century Gothic"/>
                          <a:ea typeface="Century Gothic"/>
                          <a:cs typeface="Century Gothic"/>
                          <a:sym typeface="Century Gothic"/>
                        </a:rPr>
                        <a:t>So, </a:t>
                      </a:r>
                      <a:r>
                        <a:rPr lang="en-US" sz="800">
                          <a:latin typeface="Century Gothic"/>
                          <a:ea typeface="Century Gothic"/>
                          <a:cs typeface="Century Gothic"/>
                          <a:sym typeface="Century Gothic"/>
                        </a:rPr>
                        <a:t>treating others well </a:t>
                      </a:r>
                      <a:r>
                        <a:rPr lang="en-US" sz="800" i="1">
                          <a:latin typeface="Century Gothic"/>
                          <a:ea typeface="Century Gothic"/>
                          <a:cs typeface="Century Gothic"/>
                          <a:sym typeface="Century Gothic"/>
                        </a:rPr>
                        <a:t>and</a:t>
                      </a:r>
                      <a:r>
                        <a:rPr lang="en-US" sz="800">
                          <a:latin typeface="Century Gothic"/>
                          <a:ea typeface="Century Gothic"/>
                          <a:cs typeface="Century Gothic"/>
                          <a:sym typeface="Century Gothic"/>
                        </a:rPr>
                        <a:t> believing in God is important to guarantee a good afterlife.</a:t>
                      </a:r>
                      <a:endParaRPr sz="800">
                        <a:latin typeface="Century Gothic"/>
                        <a:ea typeface="Century Gothic"/>
                        <a:cs typeface="Century Gothic"/>
                        <a:sym typeface="Century Gothic"/>
                      </a:endParaRPr>
                    </a:p>
                    <a:p>
                      <a:pPr marL="171450" marR="0" lvl="0" indent="-171450" algn="l" rtl="0">
                        <a:lnSpc>
                          <a:spcPct val="100000"/>
                        </a:lnSpc>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Heaven is seen as being with God and eternal happiness where there is no suffering. Hell is seen as eternal torment or suffering and being absent from God, and where the Devil is.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Some Christians believe that Heaven is a literal, real place you will go. Other Christians believe it is just being with God, in the same way hell may not be actually real but an absence of God.</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The Bible teaches that there will be a resurrection of the body for all people who go to heaven, though the details of this are debated.</a:t>
                      </a:r>
                      <a:endParaRPr>
                        <a:latin typeface="Century Gothic"/>
                        <a:ea typeface="Century Gothic"/>
                        <a:cs typeface="Century Gothic"/>
                        <a:sym typeface="Century Gothic"/>
                      </a:endParaRPr>
                    </a:p>
                    <a:p>
                      <a:pPr marL="171450" marR="0" lvl="0" indent="-171450" algn="l" rtl="0">
                        <a:lnSpc>
                          <a:spcPct val="100000"/>
                        </a:lnSpc>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In the book of Revelation it mentions that people who go to hell will burn in a lake of fire.</a:t>
                      </a:r>
                      <a:endParaRPr>
                        <a:latin typeface="Century Gothic"/>
                        <a:ea typeface="Century Gothic"/>
                        <a:cs typeface="Century Gothic"/>
                        <a:sym typeface="Century Gothic"/>
                      </a:endParaRPr>
                    </a:p>
                    <a:p>
                      <a:pPr marL="171450" marR="0" lvl="0" indent="-171450" algn="l" rtl="0">
                        <a:lnSpc>
                          <a:spcPct val="100000"/>
                        </a:lnSpc>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Roman Catholics believe in a place called purgatory in which your soul goes to be cleansed as not everyone is ready yet to go to heaven. </a:t>
                      </a:r>
                      <a:endParaRPr>
                        <a:latin typeface="Century Gothic"/>
                        <a:ea typeface="Century Gothic"/>
                        <a:cs typeface="Century Gothic"/>
                        <a:sym typeface="Century Gothic"/>
                      </a:endParaRPr>
                    </a:p>
                    <a:p>
                      <a:pPr marL="171450" marR="0" lvl="0" indent="-120650" algn="l" rtl="0">
                        <a:lnSpc>
                          <a:spcPct val="100000"/>
                        </a:lnSpc>
                        <a:spcBef>
                          <a:spcPts val="0"/>
                        </a:spcBef>
                        <a:spcAft>
                          <a:spcPts val="0"/>
                        </a:spcAft>
                        <a:buClr>
                          <a:schemeClr val="dk1"/>
                        </a:buClr>
                        <a:buSzPts val="800"/>
                        <a:buFont typeface="Arial"/>
                        <a:buNone/>
                      </a:pPr>
                      <a:endParaRPr sz="800">
                        <a:latin typeface="Century Gothic"/>
                        <a:ea typeface="Century Gothic"/>
                        <a:cs typeface="Century Gothic"/>
                        <a:sym typeface="Century Gothic"/>
                      </a:endParaRPr>
                    </a:p>
                  </a:txBody>
                  <a:tcPr marL="91450" marR="91450" marT="45725" marB="45725"/>
                </a:tc>
                <a:extLst>
                  <a:ext uri="{0D108BD9-81ED-4DB2-BD59-A6C34878D82A}">
                    <a16:rowId xmlns:a16="http://schemas.microsoft.com/office/drawing/2014/main" val="10001"/>
                  </a:ext>
                </a:extLst>
              </a:tr>
            </a:tbl>
          </a:graphicData>
        </a:graphic>
      </p:graphicFrame>
      <p:pic>
        <p:nvPicPr>
          <p:cNvPr id="97" name="Google Shape;97;p13"/>
          <p:cNvPicPr preferRelativeResize="0"/>
          <p:nvPr/>
        </p:nvPicPr>
        <p:blipFill rotWithShape="1">
          <a:blip r:embed="rId3">
            <a:alphaModFix/>
          </a:blip>
          <a:srcRect l="23161" r="22865"/>
          <a:stretch/>
        </p:blipFill>
        <p:spPr>
          <a:xfrm>
            <a:off x="7245749" y="1282539"/>
            <a:ext cx="262895" cy="256116"/>
          </a:xfrm>
          <a:prstGeom prst="rect">
            <a:avLst/>
          </a:prstGeom>
          <a:noFill/>
          <a:ln>
            <a:noFill/>
          </a:ln>
        </p:spPr>
      </p:pic>
      <p:pic>
        <p:nvPicPr>
          <p:cNvPr id="98" name="Google Shape;98;p13"/>
          <p:cNvPicPr preferRelativeResize="0"/>
          <p:nvPr/>
        </p:nvPicPr>
        <p:blipFill rotWithShape="1">
          <a:blip r:embed="rId4">
            <a:alphaModFix/>
          </a:blip>
          <a:srcRect l="10585" t="3980" r="10178" b="4589"/>
          <a:stretch/>
        </p:blipFill>
        <p:spPr>
          <a:xfrm>
            <a:off x="7220700" y="768858"/>
            <a:ext cx="312992" cy="361145"/>
          </a:xfrm>
          <a:prstGeom prst="rect">
            <a:avLst/>
          </a:prstGeom>
          <a:noFill/>
          <a:ln>
            <a:noFill/>
          </a:ln>
        </p:spPr>
      </p:pic>
      <p:pic>
        <p:nvPicPr>
          <p:cNvPr id="99" name="Google Shape;99;p13"/>
          <p:cNvPicPr preferRelativeResize="0"/>
          <p:nvPr/>
        </p:nvPicPr>
        <p:blipFill rotWithShape="1">
          <a:blip r:embed="rId5">
            <a:alphaModFix/>
          </a:blip>
          <a:srcRect l="14240" t="11295" r="13224" b="10685"/>
          <a:stretch/>
        </p:blipFill>
        <p:spPr>
          <a:xfrm>
            <a:off x="7245749" y="1594135"/>
            <a:ext cx="296787" cy="319233"/>
          </a:xfrm>
          <a:prstGeom prst="rect">
            <a:avLst/>
          </a:prstGeom>
          <a:noFill/>
          <a:ln>
            <a:noFill/>
          </a:ln>
        </p:spPr>
      </p:pic>
      <p:pic>
        <p:nvPicPr>
          <p:cNvPr id="100" name="Google Shape;100;p13"/>
          <p:cNvPicPr preferRelativeResize="0"/>
          <p:nvPr/>
        </p:nvPicPr>
        <p:blipFill rotWithShape="1">
          <a:blip r:embed="rId6">
            <a:alphaModFix/>
          </a:blip>
          <a:srcRect l="24602" t="12514" r="23586" b="12514"/>
          <a:stretch/>
        </p:blipFill>
        <p:spPr>
          <a:xfrm>
            <a:off x="11561007" y="888170"/>
            <a:ext cx="282402" cy="408652"/>
          </a:xfrm>
          <a:prstGeom prst="rect">
            <a:avLst/>
          </a:prstGeom>
          <a:noFill/>
          <a:ln>
            <a:noFill/>
          </a:ln>
        </p:spPr>
      </p:pic>
      <p:pic>
        <p:nvPicPr>
          <p:cNvPr id="101" name="Google Shape;101;p13"/>
          <p:cNvPicPr preferRelativeResize="0"/>
          <p:nvPr/>
        </p:nvPicPr>
        <p:blipFill rotWithShape="1">
          <a:blip r:embed="rId7">
            <a:alphaModFix/>
          </a:blip>
          <a:srcRect/>
          <a:stretch/>
        </p:blipFill>
        <p:spPr>
          <a:xfrm>
            <a:off x="3692433" y="2834639"/>
            <a:ext cx="382468" cy="382468"/>
          </a:xfrm>
          <a:prstGeom prst="rect">
            <a:avLst/>
          </a:prstGeom>
          <a:noFill/>
          <a:ln>
            <a:noFill/>
          </a:ln>
        </p:spPr>
      </p:pic>
      <p:pic>
        <p:nvPicPr>
          <p:cNvPr id="102" name="Google Shape;102;p13"/>
          <p:cNvPicPr preferRelativeResize="0"/>
          <p:nvPr/>
        </p:nvPicPr>
        <p:blipFill rotWithShape="1">
          <a:blip r:embed="rId8">
            <a:alphaModFix/>
          </a:blip>
          <a:srcRect t="40743" b="40743"/>
          <a:stretch/>
        </p:blipFill>
        <p:spPr>
          <a:xfrm>
            <a:off x="3582460" y="3264246"/>
            <a:ext cx="608511" cy="112662"/>
          </a:xfrm>
          <a:prstGeom prst="rect">
            <a:avLst/>
          </a:prstGeom>
          <a:noFill/>
          <a:ln>
            <a:noFill/>
          </a:ln>
        </p:spPr>
      </p:pic>
      <p:pic>
        <p:nvPicPr>
          <p:cNvPr id="103" name="Google Shape;103;p13"/>
          <p:cNvPicPr preferRelativeResize="0"/>
          <p:nvPr/>
        </p:nvPicPr>
        <p:blipFill rotWithShape="1">
          <a:blip r:embed="rId9">
            <a:alphaModFix/>
          </a:blip>
          <a:srcRect/>
          <a:stretch/>
        </p:blipFill>
        <p:spPr>
          <a:xfrm>
            <a:off x="3722355" y="4069771"/>
            <a:ext cx="374876" cy="374876"/>
          </a:xfrm>
          <a:prstGeom prst="rect">
            <a:avLst/>
          </a:prstGeom>
          <a:noFill/>
          <a:ln>
            <a:noFill/>
          </a:ln>
        </p:spPr>
      </p:pic>
      <p:pic>
        <p:nvPicPr>
          <p:cNvPr id="104" name="Google Shape;104;p13"/>
          <p:cNvPicPr preferRelativeResize="0"/>
          <p:nvPr/>
        </p:nvPicPr>
        <p:blipFill rotWithShape="1">
          <a:blip r:embed="rId10">
            <a:alphaModFix/>
          </a:blip>
          <a:srcRect/>
          <a:stretch/>
        </p:blipFill>
        <p:spPr>
          <a:xfrm>
            <a:off x="11410110" y="4925009"/>
            <a:ext cx="479382" cy="393948"/>
          </a:xfrm>
          <a:prstGeom prst="rect">
            <a:avLst/>
          </a:prstGeom>
          <a:noFill/>
          <a:ln>
            <a:noFill/>
          </a:ln>
        </p:spPr>
      </p:pic>
      <p:pic>
        <p:nvPicPr>
          <p:cNvPr id="105" name="Google Shape;105;p13"/>
          <p:cNvPicPr preferRelativeResize="0"/>
          <p:nvPr/>
        </p:nvPicPr>
        <p:blipFill rotWithShape="1">
          <a:blip r:embed="rId11">
            <a:alphaModFix/>
          </a:blip>
          <a:srcRect/>
          <a:stretch/>
        </p:blipFill>
        <p:spPr>
          <a:xfrm>
            <a:off x="10983829" y="5306687"/>
            <a:ext cx="342621" cy="342621"/>
          </a:xfrm>
          <a:prstGeom prst="rect">
            <a:avLst/>
          </a:prstGeom>
          <a:noFill/>
          <a:ln>
            <a:noFill/>
          </a:ln>
        </p:spPr>
      </p:pic>
      <p:pic>
        <p:nvPicPr>
          <p:cNvPr id="106" name="Google Shape;106;p13"/>
          <p:cNvPicPr preferRelativeResize="0"/>
          <p:nvPr/>
        </p:nvPicPr>
        <p:blipFill rotWithShape="1">
          <a:blip r:embed="rId12">
            <a:alphaModFix/>
          </a:blip>
          <a:srcRect/>
          <a:stretch/>
        </p:blipFill>
        <p:spPr>
          <a:xfrm>
            <a:off x="11501779" y="5329237"/>
            <a:ext cx="277072" cy="277072"/>
          </a:xfrm>
          <a:prstGeom prst="rect">
            <a:avLst/>
          </a:prstGeom>
          <a:noFill/>
          <a:ln>
            <a:noFill/>
          </a:ln>
        </p:spPr>
      </p:pic>
      <p:pic>
        <p:nvPicPr>
          <p:cNvPr id="107" name="Google Shape;107;p13"/>
          <p:cNvPicPr preferRelativeResize="0"/>
          <p:nvPr/>
        </p:nvPicPr>
        <p:blipFill rotWithShape="1">
          <a:blip r:embed="rId13">
            <a:alphaModFix/>
          </a:blip>
          <a:srcRect l="9975" t="18610" r="8349" b="15561"/>
          <a:stretch/>
        </p:blipFill>
        <p:spPr>
          <a:xfrm>
            <a:off x="10931710" y="4940126"/>
            <a:ext cx="438274" cy="353236"/>
          </a:xfrm>
          <a:prstGeom prst="rect">
            <a:avLst/>
          </a:prstGeom>
          <a:noFill/>
          <a:ln>
            <a:noFill/>
          </a:ln>
        </p:spPr>
      </p:pic>
      <p:pic>
        <p:nvPicPr>
          <p:cNvPr id="108" name="Google Shape;108;p13"/>
          <p:cNvPicPr preferRelativeResize="0"/>
          <p:nvPr/>
        </p:nvPicPr>
        <p:blipFill rotWithShape="1">
          <a:blip r:embed="rId14">
            <a:alphaModFix/>
          </a:blip>
          <a:srcRect/>
          <a:stretch/>
        </p:blipFill>
        <p:spPr>
          <a:xfrm>
            <a:off x="8806543" y="4176169"/>
            <a:ext cx="294322" cy="294322"/>
          </a:xfrm>
          <a:prstGeom prst="rect">
            <a:avLst/>
          </a:prstGeom>
          <a:noFill/>
          <a:ln>
            <a:noFill/>
          </a:ln>
        </p:spPr>
      </p:pic>
      <p:pic>
        <p:nvPicPr>
          <p:cNvPr id="109" name="Google Shape;109;p13"/>
          <p:cNvPicPr preferRelativeResize="0"/>
          <p:nvPr/>
        </p:nvPicPr>
        <p:blipFill rotWithShape="1">
          <a:blip r:embed="rId15">
            <a:alphaModFix/>
          </a:blip>
          <a:srcRect/>
          <a:stretch/>
        </p:blipFill>
        <p:spPr>
          <a:xfrm>
            <a:off x="10293691" y="4119242"/>
            <a:ext cx="243256" cy="408176"/>
          </a:xfrm>
          <a:prstGeom prst="rect">
            <a:avLst/>
          </a:prstGeom>
          <a:noFill/>
          <a:ln>
            <a:noFill/>
          </a:ln>
        </p:spPr>
      </p:pic>
      <p:pic>
        <p:nvPicPr>
          <p:cNvPr id="110" name="Google Shape;110;p13"/>
          <p:cNvPicPr preferRelativeResize="0"/>
          <p:nvPr/>
        </p:nvPicPr>
        <p:blipFill rotWithShape="1">
          <a:blip r:embed="rId16">
            <a:alphaModFix/>
          </a:blip>
          <a:srcRect/>
          <a:stretch/>
        </p:blipFill>
        <p:spPr>
          <a:xfrm>
            <a:off x="11514154" y="4181227"/>
            <a:ext cx="329255" cy="334565"/>
          </a:xfrm>
          <a:prstGeom prst="rect">
            <a:avLst/>
          </a:prstGeom>
          <a:noFill/>
          <a:ln>
            <a:noFill/>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4"/>
          <p:cNvSpPr/>
          <p:nvPr/>
        </p:nvSpPr>
        <p:spPr>
          <a:xfrm>
            <a:off x="116396" y="100584"/>
            <a:ext cx="11923204" cy="6675120"/>
          </a:xfrm>
          <a:prstGeom prst="rect">
            <a:avLst/>
          </a:prstGeom>
          <a:noFill/>
          <a:ln w="127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18" name="Google Shape;118;p14"/>
          <p:cNvSpPr txBox="1"/>
          <p:nvPr/>
        </p:nvSpPr>
        <p:spPr>
          <a:xfrm>
            <a:off x="3161500" y="139800"/>
            <a:ext cx="5917800" cy="3078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400" b="1">
                <a:solidFill>
                  <a:schemeClr val="dk1"/>
                </a:solidFill>
                <a:latin typeface="Century Gothic"/>
                <a:ea typeface="Century Gothic"/>
                <a:cs typeface="Century Gothic"/>
                <a:sym typeface="Century Gothic"/>
              </a:rPr>
              <a:t>Christian Beliefs: Part 2 – Jesus Christ and Salvation</a:t>
            </a:r>
            <a:endParaRPr sz="1400" b="1">
              <a:solidFill>
                <a:schemeClr val="dk1"/>
              </a:solidFill>
              <a:latin typeface="Century Gothic"/>
              <a:ea typeface="Century Gothic"/>
              <a:cs typeface="Century Gothic"/>
              <a:sym typeface="Century Gothic"/>
            </a:endParaRPr>
          </a:p>
        </p:txBody>
      </p:sp>
      <p:sp>
        <p:nvSpPr>
          <p:cNvPr id="119" name="Google Shape;119;p14"/>
          <p:cNvSpPr txBox="1"/>
          <p:nvPr/>
        </p:nvSpPr>
        <p:spPr>
          <a:xfrm>
            <a:off x="8921929" y="4524810"/>
            <a:ext cx="2991395" cy="2092881"/>
          </a:xfrm>
          <a:prstGeom prst="rect">
            <a:avLst/>
          </a:prstGeom>
          <a:noFill/>
          <a:ln w="9525" cap="flat" cmpd="sng">
            <a:solidFill>
              <a:srgbClr val="0070C0"/>
            </a:solidFill>
            <a:prstDash val="dash"/>
            <a:round/>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000" b="1" u="sng">
                <a:solidFill>
                  <a:schemeClr val="dk1"/>
                </a:solidFill>
                <a:latin typeface="Century Gothic"/>
                <a:ea typeface="Century Gothic"/>
                <a:cs typeface="Century Gothic"/>
                <a:sym typeface="Century Gothic"/>
              </a:rPr>
              <a:t>Exam Terminology</a:t>
            </a:r>
            <a:endParaRPr>
              <a:latin typeface="Century Gothic"/>
              <a:ea typeface="Century Gothic"/>
              <a:cs typeface="Century Gothic"/>
              <a:sym typeface="Century Gothic"/>
            </a:endParaRPr>
          </a:p>
          <a:p>
            <a:pPr marL="0" marR="0" lvl="0" indent="0" algn="ctr" rtl="0">
              <a:spcBef>
                <a:spcPts val="0"/>
              </a:spcBef>
              <a:spcAft>
                <a:spcPts val="0"/>
              </a:spcAft>
              <a:buNone/>
            </a:pPr>
            <a:endParaRPr sz="1000" b="1" u="sng">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1000" b="1">
                <a:solidFill>
                  <a:schemeClr val="accent1"/>
                </a:solidFill>
                <a:latin typeface="Century Gothic"/>
                <a:ea typeface="Century Gothic"/>
                <a:cs typeface="Century Gothic"/>
                <a:sym typeface="Century Gothic"/>
              </a:rPr>
              <a:t>Influence</a:t>
            </a:r>
            <a:r>
              <a:rPr lang="en-US" sz="1000" b="1">
                <a:solidFill>
                  <a:srgbClr val="0070C0"/>
                </a:solidFill>
                <a:latin typeface="Century Gothic"/>
                <a:ea typeface="Century Gothic"/>
                <a:cs typeface="Century Gothic"/>
                <a:sym typeface="Century Gothic"/>
              </a:rPr>
              <a:t>: </a:t>
            </a:r>
            <a:r>
              <a:rPr lang="en-US" sz="1000">
                <a:solidFill>
                  <a:schemeClr val="dk1"/>
                </a:solidFill>
                <a:latin typeface="Century Gothic"/>
                <a:ea typeface="Century Gothic"/>
                <a:cs typeface="Century Gothic"/>
                <a:sym typeface="Century Gothic"/>
              </a:rPr>
              <a:t>The capacity to have an effect on people’s character, behaviour or actions </a:t>
            </a:r>
            <a:endParaRPr sz="1000">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1000" b="1">
                <a:solidFill>
                  <a:schemeClr val="accent1"/>
                </a:solidFill>
                <a:latin typeface="Century Gothic"/>
                <a:ea typeface="Century Gothic"/>
                <a:cs typeface="Century Gothic"/>
                <a:sym typeface="Century Gothic"/>
              </a:rPr>
              <a:t>Contrasting</a:t>
            </a:r>
            <a:r>
              <a:rPr lang="en-US" sz="1000" b="1">
                <a:solidFill>
                  <a:srgbClr val="0070C0"/>
                </a:solidFill>
                <a:latin typeface="Century Gothic"/>
                <a:ea typeface="Century Gothic"/>
                <a:cs typeface="Century Gothic"/>
                <a:sym typeface="Century Gothic"/>
              </a:rPr>
              <a:t>: </a:t>
            </a:r>
            <a:r>
              <a:rPr lang="en-US" sz="1000">
                <a:solidFill>
                  <a:schemeClr val="dk1"/>
                </a:solidFill>
                <a:latin typeface="Century Gothic"/>
                <a:ea typeface="Century Gothic"/>
                <a:cs typeface="Century Gothic"/>
                <a:sym typeface="Century Gothic"/>
              </a:rPr>
              <a:t>To show a difference </a:t>
            </a:r>
            <a:endParaRPr sz="1000">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1000" b="1">
                <a:solidFill>
                  <a:schemeClr val="accent1"/>
                </a:solidFill>
                <a:latin typeface="Century Gothic"/>
                <a:ea typeface="Century Gothic"/>
                <a:cs typeface="Century Gothic"/>
                <a:sym typeface="Century Gothic"/>
              </a:rPr>
              <a:t>Contemporary</a:t>
            </a:r>
            <a:r>
              <a:rPr lang="en-US" sz="1000" b="1">
                <a:solidFill>
                  <a:srgbClr val="0070C0"/>
                </a:solidFill>
                <a:latin typeface="Century Gothic"/>
                <a:ea typeface="Century Gothic"/>
                <a:cs typeface="Century Gothic"/>
                <a:sym typeface="Century Gothic"/>
              </a:rPr>
              <a:t>: </a:t>
            </a:r>
            <a:r>
              <a:rPr lang="en-US" sz="1000">
                <a:solidFill>
                  <a:schemeClr val="dk1"/>
                </a:solidFill>
                <a:latin typeface="Century Gothic"/>
                <a:ea typeface="Century Gothic"/>
                <a:cs typeface="Century Gothic"/>
                <a:sym typeface="Century Gothic"/>
              </a:rPr>
              <a:t>Occurring in the present time </a:t>
            </a:r>
            <a:endParaRPr sz="1000">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1000" b="1">
                <a:solidFill>
                  <a:schemeClr val="accent1"/>
                </a:solidFill>
                <a:latin typeface="Century Gothic"/>
                <a:ea typeface="Century Gothic"/>
                <a:cs typeface="Century Gothic"/>
                <a:sym typeface="Century Gothic"/>
              </a:rPr>
              <a:t>Sacred Writings</a:t>
            </a:r>
            <a:r>
              <a:rPr lang="en-US" sz="1000" b="1">
                <a:solidFill>
                  <a:srgbClr val="0070C0"/>
                </a:solidFill>
                <a:latin typeface="Century Gothic"/>
                <a:ea typeface="Century Gothic"/>
                <a:cs typeface="Century Gothic"/>
                <a:sym typeface="Century Gothic"/>
              </a:rPr>
              <a:t>: </a:t>
            </a:r>
            <a:r>
              <a:rPr lang="en-US" sz="1000">
                <a:solidFill>
                  <a:schemeClr val="dk1"/>
                </a:solidFill>
                <a:latin typeface="Century Gothic"/>
                <a:ea typeface="Century Gothic"/>
                <a:cs typeface="Century Gothic"/>
                <a:sym typeface="Century Gothic"/>
              </a:rPr>
              <a:t>Writing that is believed to contain words of God e.g. The Bible </a:t>
            </a:r>
            <a:endParaRPr sz="1000">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1000" b="1">
                <a:solidFill>
                  <a:schemeClr val="accent1"/>
                </a:solidFill>
                <a:latin typeface="Century Gothic"/>
                <a:ea typeface="Century Gothic"/>
                <a:cs typeface="Century Gothic"/>
                <a:sym typeface="Century Gothic"/>
              </a:rPr>
              <a:t>Evaluate</a:t>
            </a:r>
            <a:r>
              <a:rPr lang="en-US" sz="1000" b="1">
                <a:solidFill>
                  <a:srgbClr val="0070C0"/>
                </a:solidFill>
                <a:latin typeface="Century Gothic"/>
                <a:ea typeface="Century Gothic"/>
                <a:cs typeface="Century Gothic"/>
                <a:sym typeface="Century Gothic"/>
              </a:rPr>
              <a:t>: </a:t>
            </a:r>
            <a:r>
              <a:rPr lang="en-US" sz="1000">
                <a:solidFill>
                  <a:schemeClr val="dk1"/>
                </a:solidFill>
                <a:latin typeface="Century Gothic"/>
                <a:ea typeface="Century Gothic"/>
                <a:cs typeface="Century Gothic"/>
                <a:sym typeface="Century Gothic"/>
              </a:rPr>
              <a:t>Consideration of different viewpoints before arriving at a final judgement </a:t>
            </a:r>
            <a:endParaRPr sz="1000">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1000" b="1">
                <a:solidFill>
                  <a:schemeClr val="accent1"/>
                </a:solidFill>
                <a:latin typeface="Century Gothic"/>
                <a:ea typeface="Century Gothic"/>
                <a:cs typeface="Century Gothic"/>
                <a:sym typeface="Century Gothic"/>
              </a:rPr>
              <a:t>Justified Conclusion</a:t>
            </a:r>
            <a:r>
              <a:rPr lang="en-US" sz="1000" b="1">
                <a:solidFill>
                  <a:srgbClr val="0070C0"/>
                </a:solidFill>
                <a:latin typeface="Century Gothic"/>
                <a:ea typeface="Century Gothic"/>
                <a:cs typeface="Century Gothic"/>
                <a:sym typeface="Century Gothic"/>
              </a:rPr>
              <a:t>: </a:t>
            </a:r>
            <a:r>
              <a:rPr lang="en-US" sz="1000">
                <a:solidFill>
                  <a:schemeClr val="dk1"/>
                </a:solidFill>
                <a:latin typeface="Century Gothic"/>
                <a:ea typeface="Century Gothic"/>
                <a:cs typeface="Century Gothic"/>
                <a:sym typeface="Century Gothic"/>
              </a:rPr>
              <a:t>A final decision which is based upon a range of evidence.  </a:t>
            </a:r>
            <a:r>
              <a:rPr lang="en-US" sz="1000" b="1">
                <a:solidFill>
                  <a:srgbClr val="0070C0"/>
                </a:solidFill>
                <a:latin typeface="Century Gothic"/>
                <a:ea typeface="Century Gothic"/>
                <a:cs typeface="Century Gothic"/>
                <a:sym typeface="Century Gothic"/>
              </a:rPr>
              <a:t> </a:t>
            </a:r>
            <a:endParaRPr sz="1000" b="1">
              <a:solidFill>
                <a:srgbClr val="0070C0"/>
              </a:solidFill>
              <a:latin typeface="Century Gothic"/>
              <a:ea typeface="Century Gothic"/>
              <a:cs typeface="Century Gothic"/>
              <a:sym typeface="Century Gothic"/>
            </a:endParaRPr>
          </a:p>
        </p:txBody>
      </p:sp>
      <p:graphicFrame>
        <p:nvGraphicFramePr>
          <p:cNvPr id="120" name="Google Shape;120;p14"/>
          <p:cNvGraphicFramePr/>
          <p:nvPr/>
        </p:nvGraphicFramePr>
        <p:xfrm>
          <a:off x="180917" y="476028"/>
          <a:ext cx="11758525" cy="3834960"/>
        </p:xfrm>
        <a:graphic>
          <a:graphicData uri="http://schemas.openxmlformats.org/drawingml/2006/table">
            <a:tbl>
              <a:tblPr firstRow="1" bandRow="1">
                <a:noFill/>
                <a:tableStyleId>{95AD1915-46BC-4BD3-8C37-62DE88CEC1F8}</a:tableStyleId>
              </a:tblPr>
              <a:tblGrid>
                <a:gridCol w="1112300">
                  <a:extLst>
                    <a:ext uri="{9D8B030D-6E8A-4147-A177-3AD203B41FA5}">
                      <a16:colId xmlns:a16="http://schemas.microsoft.com/office/drawing/2014/main" val="20000"/>
                    </a:ext>
                  </a:extLst>
                </a:gridCol>
                <a:gridCol w="6230975">
                  <a:extLst>
                    <a:ext uri="{9D8B030D-6E8A-4147-A177-3AD203B41FA5}">
                      <a16:colId xmlns:a16="http://schemas.microsoft.com/office/drawing/2014/main" val="20001"/>
                    </a:ext>
                  </a:extLst>
                </a:gridCol>
                <a:gridCol w="4415250">
                  <a:extLst>
                    <a:ext uri="{9D8B030D-6E8A-4147-A177-3AD203B41FA5}">
                      <a16:colId xmlns:a16="http://schemas.microsoft.com/office/drawing/2014/main" val="20002"/>
                    </a:ext>
                  </a:extLst>
                </a:gridCol>
              </a:tblGrid>
              <a:tr h="370850">
                <a:tc>
                  <a:txBody>
                    <a:bodyPr/>
                    <a:lstStyle/>
                    <a:p>
                      <a:pPr marL="0" marR="0" lvl="0" indent="0" algn="l" rtl="0">
                        <a:spcBef>
                          <a:spcPts val="0"/>
                        </a:spcBef>
                        <a:spcAft>
                          <a:spcPts val="0"/>
                        </a:spcAft>
                        <a:buNone/>
                      </a:pPr>
                      <a:endParaRPr sz="800">
                        <a:solidFill>
                          <a:schemeClr val="lt1"/>
                        </a:solidFill>
                        <a:latin typeface="Century Gothic"/>
                        <a:ea typeface="Century Gothic"/>
                        <a:cs typeface="Century Gothic"/>
                        <a:sym typeface="Century Gothic"/>
                      </a:endParaRPr>
                    </a:p>
                  </a:txBody>
                  <a:tcPr marL="91450" marR="91450" marT="45725" marB="45725">
                    <a:solidFill>
                      <a:schemeClr val="dk1"/>
                    </a:solidFill>
                  </a:tcPr>
                </a:tc>
                <a:tc>
                  <a:txBody>
                    <a:bodyPr/>
                    <a:lstStyle/>
                    <a:p>
                      <a:pPr marL="0" marR="0" lvl="0" indent="0" algn="ctr" rtl="0">
                        <a:spcBef>
                          <a:spcPts val="0"/>
                        </a:spcBef>
                        <a:spcAft>
                          <a:spcPts val="0"/>
                        </a:spcAft>
                        <a:buNone/>
                      </a:pPr>
                      <a:r>
                        <a:rPr lang="en-US" sz="1100" b="1">
                          <a:solidFill>
                            <a:schemeClr val="lt1"/>
                          </a:solidFill>
                          <a:latin typeface="Century Gothic"/>
                          <a:ea typeface="Century Gothic"/>
                          <a:cs typeface="Century Gothic"/>
                          <a:sym typeface="Century Gothic"/>
                        </a:rPr>
                        <a:t>Jesus’ Life: Key Events</a:t>
                      </a:r>
                      <a:endParaRPr sz="1100" b="1">
                        <a:solidFill>
                          <a:schemeClr val="lt1"/>
                        </a:solidFill>
                        <a:latin typeface="Century Gothic"/>
                        <a:ea typeface="Century Gothic"/>
                        <a:cs typeface="Century Gothic"/>
                        <a:sym typeface="Century Gothic"/>
                      </a:endParaRPr>
                    </a:p>
                  </a:txBody>
                  <a:tcPr marL="91450" marR="91450" marT="45725" marB="45725">
                    <a:solidFill>
                      <a:schemeClr val="dk1"/>
                    </a:solidFill>
                  </a:tcPr>
                </a:tc>
                <a:tc>
                  <a:txBody>
                    <a:bodyPr/>
                    <a:lstStyle/>
                    <a:p>
                      <a:pPr marL="0" marR="0" lvl="0" indent="0" algn="l" rtl="0">
                        <a:spcBef>
                          <a:spcPts val="0"/>
                        </a:spcBef>
                        <a:spcAft>
                          <a:spcPts val="0"/>
                        </a:spcAft>
                        <a:buNone/>
                      </a:pPr>
                      <a:endParaRPr sz="800">
                        <a:solidFill>
                          <a:schemeClr val="lt1"/>
                        </a:solidFill>
                        <a:latin typeface="Century Gothic"/>
                        <a:ea typeface="Century Gothic"/>
                        <a:cs typeface="Century Gothic"/>
                        <a:sym typeface="Century Gothic"/>
                      </a:endParaRPr>
                    </a:p>
                  </a:txBody>
                  <a:tcPr marL="91450" marR="91450" marT="45725" marB="45725">
                    <a:solidFill>
                      <a:schemeClr val="dk1"/>
                    </a:solidFill>
                  </a:tcPr>
                </a:tc>
                <a:extLst>
                  <a:ext uri="{0D108BD9-81ED-4DB2-BD59-A6C34878D82A}">
                    <a16:rowId xmlns:a16="http://schemas.microsoft.com/office/drawing/2014/main" val="10000"/>
                  </a:ext>
                </a:extLst>
              </a:tr>
              <a:tr h="294150">
                <a:tc>
                  <a:txBody>
                    <a:bodyPr/>
                    <a:lstStyle/>
                    <a:p>
                      <a:pPr marL="0" marR="0" lvl="0" indent="0" algn="ctr" rtl="0">
                        <a:spcBef>
                          <a:spcPts val="0"/>
                        </a:spcBef>
                        <a:spcAft>
                          <a:spcPts val="0"/>
                        </a:spcAft>
                        <a:buNone/>
                      </a:pPr>
                      <a:r>
                        <a:rPr lang="en-US" sz="800" b="1">
                          <a:solidFill>
                            <a:schemeClr val="dk1"/>
                          </a:solidFill>
                          <a:latin typeface="Century Gothic"/>
                          <a:ea typeface="Century Gothic"/>
                          <a:cs typeface="Century Gothic"/>
                          <a:sym typeface="Century Gothic"/>
                        </a:rPr>
                        <a:t>Event</a:t>
                      </a:r>
                      <a:endParaRPr sz="800" b="1">
                        <a:solidFill>
                          <a:schemeClr val="dk1"/>
                        </a:solidFill>
                        <a:latin typeface="Century Gothic"/>
                        <a:ea typeface="Century Gothic"/>
                        <a:cs typeface="Century Gothic"/>
                        <a:sym typeface="Century Gothic"/>
                      </a:endParaRPr>
                    </a:p>
                  </a:txBody>
                  <a:tcPr marL="91450" marR="91450" marT="45725" marB="45725">
                    <a:solidFill>
                      <a:schemeClr val="lt1"/>
                    </a:solidFill>
                  </a:tcPr>
                </a:tc>
                <a:tc>
                  <a:txBody>
                    <a:bodyPr/>
                    <a:lstStyle/>
                    <a:p>
                      <a:pPr marL="0" marR="0" lvl="0" indent="0" algn="ctr" rtl="0">
                        <a:spcBef>
                          <a:spcPts val="0"/>
                        </a:spcBef>
                        <a:spcAft>
                          <a:spcPts val="0"/>
                        </a:spcAft>
                        <a:buNone/>
                      </a:pPr>
                      <a:r>
                        <a:rPr lang="en-US" sz="800" b="1">
                          <a:solidFill>
                            <a:schemeClr val="dk1"/>
                          </a:solidFill>
                          <a:latin typeface="Century Gothic"/>
                          <a:ea typeface="Century Gothic"/>
                          <a:cs typeface="Century Gothic"/>
                          <a:sym typeface="Century Gothic"/>
                        </a:rPr>
                        <a:t>Key Details</a:t>
                      </a:r>
                      <a:endParaRPr sz="800" b="1">
                        <a:solidFill>
                          <a:schemeClr val="dk1"/>
                        </a:solidFill>
                        <a:latin typeface="Century Gothic"/>
                        <a:ea typeface="Century Gothic"/>
                        <a:cs typeface="Century Gothic"/>
                        <a:sym typeface="Century Gothic"/>
                      </a:endParaRPr>
                    </a:p>
                  </a:txBody>
                  <a:tcPr marL="91450" marR="91450" marT="45725" marB="45725">
                    <a:solidFill>
                      <a:schemeClr val="lt1"/>
                    </a:solidFill>
                  </a:tcPr>
                </a:tc>
                <a:tc>
                  <a:txBody>
                    <a:bodyPr/>
                    <a:lstStyle/>
                    <a:p>
                      <a:pPr marL="0" marR="0" lvl="0" indent="0" algn="ctr" rtl="0">
                        <a:spcBef>
                          <a:spcPts val="0"/>
                        </a:spcBef>
                        <a:spcAft>
                          <a:spcPts val="0"/>
                        </a:spcAft>
                        <a:buNone/>
                      </a:pPr>
                      <a:r>
                        <a:rPr lang="en-US" sz="800" b="1">
                          <a:solidFill>
                            <a:schemeClr val="dk1"/>
                          </a:solidFill>
                          <a:latin typeface="Century Gothic"/>
                          <a:ea typeface="Century Gothic"/>
                          <a:cs typeface="Century Gothic"/>
                          <a:sym typeface="Century Gothic"/>
                        </a:rPr>
                        <a:t>Importance/ Influence on Christians</a:t>
                      </a:r>
                      <a:endParaRPr sz="800" b="1">
                        <a:solidFill>
                          <a:schemeClr val="dk1"/>
                        </a:solidFill>
                        <a:latin typeface="Century Gothic"/>
                        <a:ea typeface="Century Gothic"/>
                        <a:cs typeface="Century Gothic"/>
                        <a:sym typeface="Century Gothic"/>
                      </a:endParaRPr>
                    </a:p>
                  </a:txBody>
                  <a:tcPr marL="91450" marR="91450" marT="45725" marB="45725">
                    <a:solidFill>
                      <a:schemeClr val="lt1"/>
                    </a:solidFill>
                  </a:tcPr>
                </a:tc>
                <a:extLst>
                  <a:ext uri="{0D108BD9-81ED-4DB2-BD59-A6C34878D82A}">
                    <a16:rowId xmlns:a16="http://schemas.microsoft.com/office/drawing/2014/main" val="10001"/>
                  </a:ext>
                </a:extLst>
              </a:tr>
              <a:tr h="370850">
                <a:tc>
                  <a:txBody>
                    <a:bodyPr/>
                    <a:lstStyle/>
                    <a:p>
                      <a:pPr marL="0" marR="0" lvl="0" indent="0" algn="l" rtl="0">
                        <a:spcBef>
                          <a:spcPts val="0"/>
                        </a:spcBef>
                        <a:spcAft>
                          <a:spcPts val="0"/>
                        </a:spcAft>
                        <a:buNone/>
                      </a:pPr>
                      <a:r>
                        <a:rPr lang="en-US" sz="800">
                          <a:latin typeface="Century Gothic"/>
                          <a:ea typeface="Century Gothic"/>
                          <a:cs typeface="Century Gothic"/>
                          <a:sym typeface="Century Gothic"/>
                        </a:rPr>
                        <a:t>Incarnation: Jesus is God in human form</a:t>
                      </a:r>
                      <a:endParaRPr sz="800">
                        <a:latin typeface="Century Gothic"/>
                        <a:ea typeface="Century Gothic"/>
                        <a:cs typeface="Century Gothic"/>
                        <a:sym typeface="Century Gothic"/>
                      </a:endParaRPr>
                    </a:p>
                  </a:txBody>
                  <a:tcPr marL="91450" marR="91450" marT="45725" marB="45725"/>
                </a:tc>
                <a:tc>
                  <a:txBody>
                    <a:bodyPr/>
                    <a:lstStyle/>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‘Incarnate’ mean ‘In the flesh’ – Jesus was God in the flesh.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Jesus’ birth is explained in the Christmas story: the Nativity.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Humble birth (in a manger) shows Jesus was fully human, but he was born through the immaculate conception (Mary was a virgin), so he was fully God</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This means Jesus does not have Original Sin because he was not conceived through sexual relations.</a:t>
                      </a:r>
                      <a:endParaRPr>
                        <a:latin typeface="Century Gothic"/>
                        <a:ea typeface="Century Gothic"/>
                        <a:cs typeface="Century Gothic"/>
                        <a:sym typeface="Century Gothic"/>
                      </a:endParaRPr>
                    </a:p>
                    <a:p>
                      <a:pPr marL="171450" marR="0" lvl="0" indent="-171450" algn="l" rtl="0">
                        <a:spcBef>
                          <a:spcPts val="0"/>
                        </a:spcBef>
                        <a:spcAft>
                          <a:spcPts val="0"/>
                        </a:spcAft>
                        <a:buClr>
                          <a:schemeClr val="accent1"/>
                        </a:buClr>
                        <a:buSzPts val="800"/>
                        <a:buFont typeface="Century Gothic"/>
                        <a:buChar char="-"/>
                      </a:pPr>
                      <a:r>
                        <a:rPr lang="en-US" sz="800" b="1" i="0">
                          <a:solidFill>
                            <a:schemeClr val="accent1"/>
                          </a:solidFill>
                          <a:latin typeface="Century Gothic"/>
                          <a:ea typeface="Century Gothic"/>
                          <a:cs typeface="Century Gothic"/>
                          <a:sym typeface="Century Gothic"/>
                        </a:rPr>
                        <a:t>‘B</a:t>
                      </a:r>
                      <a:r>
                        <a:rPr lang="en-US" sz="800" b="1" i="1">
                          <a:solidFill>
                            <a:schemeClr val="accent1"/>
                          </a:solidFill>
                          <a:latin typeface="Century Gothic"/>
                          <a:ea typeface="Century Gothic"/>
                          <a:cs typeface="Century Gothic"/>
                          <a:sym typeface="Century Gothic"/>
                        </a:rPr>
                        <a:t>efore they came together, she was found to be pregnant through the Holy Spirit’.</a:t>
                      </a:r>
                      <a:r>
                        <a:rPr lang="en-US" sz="800" b="1" i="1">
                          <a:solidFill>
                            <a:srgbClr val="FF0000"/>
                          </a:solidFill>
                          <a:latin typeface="Century Gothic"/>
                          <a:ea typeface="Century Gothic"/>
                          <a:cs typeface="Century Gothic"/>
                          <a:sym typeface="Century Gothic"/>
                        </a:rPr>
                        <a:t> </a:t>
                      </a:r>
                      <a:endParaRPr>
                        <a:latin typeface="Century Gothic"/>
                        <a:ea typeface="Century Gothic"/>
                        <a:cs typeface="Century Gothic"/>
                        <a:sym typeface="Century Gothic"/>
                      </a:endParaRPr>
                    </a:p>
                    <a:p>
                      <a:pPr marL="171450" marR="0" lvl="0" indent="-171450" algn="l" rtl="0">
                        <a:spcBef>
                          <a:spcPts val="0"/>
                        </a:spcBef>
                        <a:spcAft>
                          <a:spcPts val="0"/>
                        </a:spcAft>
                        <a:buClr>
                          <a:schemeClr val="accent1"/>
                        </a:buClr>
                        <a:buSzPts val="800"/>
                        <a:buFont typeface="Arial"/>
                        <a:buChar char="-"/>
                      </a:pPr>
                      <a:r>
                        <a:rPr lang="en-US" sz="800" b="1" i="1">
                          <a:solidFill>
                            <a:schemeClr val="accent1"/>
                          </a:solidFill>
                          <a:latin typeface="Century Gothic"/>
                          <a:ea typeface="Century Gothic"/>
                          <a:cs typeface="Century Gothic"/>
                          <a:sym typeface="Century Gothic"/>
                        </a:rPr>
                        <a:t>‘The Word became flesh and made his dwelling among us’</a:t>
                      </a:r>
                      <a:r>
                        <a:rPr lang="en-US" sz="800" i="1">
                          <a:latin typeface="Century Gothic"/>
                          <a:ea typeface="Century Gothic"/>
                          <a:cs typeface="Century Gothic"/>
                          <a:sym typeface="Century Gothic"/>
                        </a:rPr>
                        <a:t>. </a:t>
                      </a:r>
                      <a:r>
                        <a:rPr lang="en-US" sz="800" b="1" i="1">
                          <a:solidFill>
                            <a:schemeClr val="accent1"/>
                          </a:solidFill>
                          <a:latin typeface="Century Gothic"/>
                          <a:ea typeface="Century Gothic"/>
                          <a:cs typeface="Century Gothic"/>
                          <a:sym typeface="Century Gothic"/>
                        </a:rPr>
                        <a:t>’</a:t>
                      </a:r>
                      <a:endParaRPr>
                        <a:latin typeface="Century Gothic"/>
                        <a:ea typeface="Century Gothic"/>
                        <a:cs typeface="Century Gothic"/>
                        <a:sym typeface="Century Gothic"/>
                      </a:endParaRPr>
                    </a:p>
                  </a:txBody>
                  <a:tcPr marL="91450" marR="91450" marT="45725" marB="45725"/>
                </a:tc>
                <a:tc>
                  <a:txBody>
                    <a:bodyPr/>
                    <a:lstStyle/>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Encourages them to celebrate Christmas for its true meaning</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Helps them in difficult times as they know their role model was human too</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Allows them to have a personal relationship with God through Jesus </a:t>
                      </a:r>
                      <a:endParaRPr>
                        <a:latin typeface="Century Gothic"/>
                        <a:ea typeface="Century Gothic"/>
                        <a:cs typeface="Century Gothic"/>
                        <a:sym typeface="Century Gothic"/>
                      </a:endParaRPr>
                    </a:p>
                    <a:p>
                      <a:pPr marL="171450" marR="0" lvl="0" indent="-120650" algn="l" rtl="0">
                        <a:spcBef>
                          <a:spcPts val="0"/>
                        </a:spcBef>
                        <a:spcAft>
                          <a:spcPts val="0"/>
                        </a:spcAft>
                        <a:buClr>
                          <a:schemeClr val="dk1"/>
                        </a:buClr>
                        <a:buSzPts val="800"/>
                        <a:buFont typeface="Arial"/>
                        <a:buNone/>
                      </a:pPr>
                      <a:endParaRPr sz="800">
                        <a:latin typeface="Century Gothic"/>
                        <a:ea typeface="Century Gothic"/>
                        <a:cs typeface="Century Gothic"/>
                        <a:sym typeface="Century Gothic"/>
                      </a:endParaRPr>
                    </a:p>
                  </a:txBody>
                  <a:tcPr marL="91450" marR="91450" marT="45725" marB="45725"/>
                </a:tc>
                <a:extLst>
                  <a:ext uri="{0D108BD9-81ED-4DB2-BD59-A6C34878D82A}">
                    <a16:rowId xmlns:a16="http://schemas.microsoft.com/office/drawing/2014/main" val="10002"/>
                  </a:ext>
                </a:extLst>
              </a:tr>
              <a:tr h="370850">
                <a:tc>
                  <a:txBody>
                    <a:bodyPr/>
                    <a:lstStyle/>
                    <a:p>
                      <a:pPr marL="0" marR="0" lvl="0" indent="0" algn="l" rtl="0">
                        <a:spcBef>
                          <a:spcPts val="0"/>
                        </a:spcBef>
                        <a:spcAft>
                          <a:spcPts val="0"/>
                        </a:spcAft>
                        <a:buNone/>
                      </a:pPr>
                      <a:r>
                        <a:rPr lang="en-US" sz="800">
                          <a:latin typeface="Century Gothic"/>
                          <a:ea typeface="Century Gothic"/>
                          <a:cs typeface="Century Gothic"/>
                          <a:sym typeface="Century Gothic"/>
                        </a:rPr>
                        <a:t>Crucifixion: Jesus’ death on the cross</a:t>
                      </a:r>
                      <a:endParaRPr sz="800">
                        <a:latin typeface="Century Gothic"/>
                        <a:ea typeface="Century Gothic"/>
                        <a:cs typeface="Century Gothic"/>
                        <a:sym typeface="Century Gothic"/>
                      </a:endParaRPr>
                    </a:p>
                  </a:txBody>
                  <a:tcPr marL="91450" marR="91450" marT="45725" marB="45725"/>
                </a:tc>
                <a:tc>
                  <a:txBody>
                    <a:bodyPr/>
                    <a:lstStyle/>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Crucifixion is remembered on Good Friday.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Jesus was arrested (having been betrayed by Judas) and put to death by Pontius Pilate. He was crucified alongside two criminals.</a:t>
                      </a:r>
                      <a:endParaRPr sz="800">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Arial"/>
                        <a:buChar char="-"/>
                      </a:pPr>
                      <a:r>
                        <a:rPr lang="en-US" sz="800">
                          <a:latin typeface="Century Gothic"/>
                          <a:ea typeface="Century Gothic"/>
                          <a:cs typeface="Century Gothic"/>
                          <a:sym typeface="Century Gothic"/>
                        </a:rPr>
                        <a:t>As Jesus was fully human he suffered pain as an ordinary human did. </a:t>
                      </a:r>
                      <a:r>
                        <a:rPr lang="en-US" sz="800" b="1" i="1">
                          <a:solidFill>
                            <a:schemeClr val="accent1"/>
                          </a:solidFill>
                          <a:latin typeface="Century Gothic"/>
                          <a:ea typeface="Century Gothic"/>
                          <a:cs typeface="Century Gothic"/>
                          <a:sym typeface="Century Gothic"/>
                        </a:rPr>
                        <a:t>‘Father, into your hands I command my spirit’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Arial"/>
                        <a:buChar char="-"/>
                      </a:pPr>
                      <a:r>
                        <a:rPr lang="en-US" sz="800">
                          <a:latin typeface="Century Gothic"/>
                          <a:ea typeface="Century Gothic"/>
                          <a:cs typeface="Century Gothic"/>
                          <a:sym typeface="Century Gothic"/>
                        </a:rPr>
                        <a:t>On the cross Jesus said </a:t>
                      </a:r>
                      <a:r>
                        <a:rPr lang="en-US" sz="800" b="1" i="1">
                          <a:solidFill>
                            <a:schemeClr val="accent1"/>
                          </a:solidFill>
                          <a:latin typeface="Century Gothic"/>
                          <a:ea typeface="Century Gothic"/>
                          <a:cs typeface="Century Gothic"/>
                          <a:sym typeface="Century Gothic"/>
                        </a:rPr>
                        <a:t>’Father forgive them, for they know not what they do’.</a:t>
                      </a:r>
                      <a:endParaRPr>
                        <a:latin typeface="Century Gothic"/>
                        <a:ea typeface="Century Gothic"/>
                        <a:cs typeface="Century Gothic"/>
                        <a:sym typeface="Century Gothic"/>
                      </a:endParaRPr>
                    </a:p>
                  </a:txBody>
                  <a:tcPr marL="91450" marR="91450" marT="45725" marB="45725"/>
                </a:tc>
                <a:tc>
                  <a:txBody>
                    <a:bodyPr/>
                    <a:lstStyle/>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By accepting Jesus’ sacrifice they can be forgiven for sin and go to heaven.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Encourages them to follow Jesus’ example and forgive others</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Reminds them to be thankful and remember Jesus (especially on Good Friday)</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Reminds them that suffering is a part of life and God can understand what it I like for someone to suffer.  </a:t>
                      </a:r>
                      <a:endParaRPr>
                        <a:latin typeface="Century Gothic"/>
                        <a:ea typeface="Century Gothic"/>
                        <a:cs typeface="Century Gothic"/>
                        <a:sym typeface="Century Gothic"/>
                      </a:endParaRPr>
                    </a:p>
                  </a:txBody>
                  <a:tcPr marL="91450" marR="91450" marT="45725" marB="45725"/>
                </a:tc>
                <a:extLst>
                  <a:ext uri="{0D108BD9-81ED-4DB2-BD59-A6C34878D82A}">
                    <a16:rowId xmlns:a16="http://schemas.microsoft.com/office/drawing/2014/main" val="10003"/>
                  </a:ext>
                </a:extLst>
              </a:tr>
              <a:tr h="370850">
                <a:tc>
                  <a:txBody>
                    <a:bodyPr/>
                    <a:lstStyle/>
                    <a:p>
                      <a:pPr marL="0" marR="0" lvl="0" indent="0" algn="l" rtl="0">
                        <a:spcBef>
                          <a:spcPts val="0"/>
                        </a:spcBef>
                        <a:spcAft>
                          <a:spcPts val="0"/>
                        </a:spcAft>
                        <a:buNone/>
                      </a:pPr>
                      <a:r>
                        <a:rPr lang="en-US" sz="800">
                          <a:latin typeface="Century Gothic"/>
                          <a:ea typeface="Century Gothic"/>
                          <a:cs typeface="Century Gothic"/>
                          <a:sym typeface="Century Gothic"/>
                        </a:rPr>
                        <a:t>Resurrection: Jesus rose from the dead</a:t>
                      </a:r>
                      <a:endParaRPr sz="800">
                        <a:latin typeface="Century Gothic"/>
                        <a:ea typeface="Century Gothic"/>
                        <a:cs typeface="Century Gothic"/>
                        <a:sym typeface="Century Gothic"/>
                      </a:endParaRPr>
                    </a:p>
                  </a:txBody>
                  <a:tcPr marL="91450" marR="91450" marT="45725" marB="45725"/>
                </a:tc>
                <a:tc>
                  <a:txBody>
                    <a:bodyPr/>
                    <a:lstStyle/>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Jesus was buried in a tomb and left there until Sunday. Due to it being the Sabbath (on the Saturday), </a:t>
                      </a:r>
                      <a:endParaRPr>
                        <a:latin typeface="Century Gothic"/>
                        <a:ea typeface="Century Gothic"/>
                        <a:cs typeface="Century Gothic"/>
                        <a:sym typeface="Century Gothic"/>
                      </a:endParaRPr>
                    </a:p>
                    <a:p>
                      <a:pPr marL="0" marR="0" lvl="0" indent="0" algn="l" rtl="0">
                        <a:spcBef>
                          <a:spcPts val="0"/>
                        </a:spcBef>
                        <a:spcAft>
                          <a:spcPts val="0"/>
                        </a:spcAft>
                        <a:buNone/>
                      </a:pPr>
                      <a:r>
                        <a:rPr lang="en-US" sz="800">
                          <a:latin typeface="Century Gothic"/>
                          <a:ea typeface="Century Gothic"/>
                          <a:cs typeface="Century Gothic"/>
                          <a:sym typeface="Century Gothic"/>
                        </a:rPr>
                        <a:t>      no-one could touch the body until after this.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Mary Magdalene returned to the tomb - it was open and empty.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An angel appeared and said Jesus had risen from the dead.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Evidence of resurrection: he appeared to people including disciples, they saw him eat, Thomas was encouraged to tough Jesus’ palms to prove he was not a ghost.</a:t>
                      </a:r>
                      <a:endParaRPr>
                        <a:latin typeface="Century Gothic"/>
                        <a:ea typeface="Century Gothic"/>
                        <a:cs typeface="Century Gothic"/>
                        <a:sym typeface="Century Gothic"/>
                      </a:endParaRPr>
                    </a:p>
                  </a:txBody>
                  <a:tcPr marL="91450" marR="91450" marT="45725" marB="45725"/>
                </a:tc>
                <a:tc>
                  <a:txBody>
                    <a:bodyPr/>
                    <a:lstStyle/>
                    <a:p>
                      <a:pPr marL="171450" marR="0" lvl="0" indent="-171450" algn="l" rtl="0">
                        <a:lnSpc>
                          <a:spcPct val="100000"/>
                        </a:lnSpc>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Shows Jesus was divine and not just a human so it may strengthen faith</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Shows the power of good over evil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Encourages them to not fear death</a:t>
                      </a:r>
                      <a:endParaRPr>
                        <a:latin typeface="Century Gothic"/>
                        <a:ea typeface="Century Gothic"/>
                        <a:cs typeface="Century Gothic"/>
                        <a:sym typeface="Century Gothic"/>
                      </a:endParaRPr>
                    </a:p>
                  </a:txBody>
                  <a:tcPr marL="91450" marR="91450" marT="45725" marB="45725"/>
                </a:tc>
                <a:extLst>
                  <a:ext uri="{0D108BD9-81ED-4DB2-BD59-A6C34878D82A}">
                    <a16:rowId xmlns:a16="http://schemas.microsoft.com/office/drawing/2014/main" val="10004"/>
                  </a:ext>
                </a:extLst>
              </a:tr>
              <a:tr h="370850">
                <a:tc>
                  <a:txBody>
                    <a:bodyPr/>
                    <a:lstStyle/>
                    <a:p>
                      <a:pPr marL="0" marR="0" lvl="0" indent="0" algn="l" rtl="0">
                        <a:spcBef>
                          <a:spcPts val="0"/>
                        </a:spcBef>
                        <a:spcAft>
                          <a:spcPts val="0"/>
                        </a:spcAft>
                        <a:buNone/>
                      </a:pPr>
                      <a:r>
                        <a:rPr lang="en-US" sz="800">
                          <a:latin typeface="Century Gothic"/>
                          <a:ea typeface="Century Gothic"/>
                          <a:cs typeface="Century Gothic"/>
                          <a:sym typeface="Century Gothic"/>
                        </a:rPr>
                        <a:t>Ascension:      Jesus went     back up to heaven to          be with God</a:t>
                      </a:r>
                      <a:endParaRPr sz="800">
                        <a:latin typeface="Century Gothic"/>
                        <a:ea typeface="Century Gothic"/>
                        <a:cs typeface="Century Gothic"/>
                        <a:sym typeface="Century Gothic"/>
                      </a:endParaRPr>
                    </a:p>
                  </a:txBody>
                  <a:tcPr marL="91450" marR="91450" marT="45725" marB="45725"/>
                </a:tc>
                <a:tc>
                  <a:txBody>
                    <a:bodyPr/>
                    <a:lstStyle/>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Happened 40 days after the resurrection - Jesus ascended to heaven.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Arial"/>
                        <a:buChar char="-"/>
                      </a:pPr>
                      <a:r>
                        <a:rPr lang="en-US" sz="800">
                          <a:latin typeface="Century Gothic"/>
                          <a:ea typeface="Century Gothic"/>
                          <a:cs typeface="Century Gothic"/>
                          <a:sym typeface="Century Gothic"/>
                        </a:rPr>
                        <a:t>He gave the disciples the Great Commission: </a:t>
                      </a:r>
                      <a:r>
                        <a:rPr lang="en-US" sz="800" b="1" i="1">
                          <a:solidFill>
                            <a:schemeClr val="accent1"/>
                          </a:solidFill>
                          <a:latin typeface="Century Gothic"/>
                          <a:ea typeface="Century Gothic"/>
                          <a:cs typeface="Century Gothic"/>
                          <a:sym typeface="Century Gothic"/>
                        </a:rPr>
                        <a:t>‘Go and make disciples of all nations, baptizing them in the name of the Father, the Son and the Holy Spirit’.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i="0">
                          <a:solidFill>
                            <a:schemeClr val="dk1"/>
                          </a:solidFill>
                          <a:latin typeface="Century Gothic"/>
                          <a:ea typeface="Century Gothic"/>
                          <a:cs typeface="Century Gothic"/>
                          <a:sym typeface="Century Gothic"/>
                        </a:rPr>
                        <a:t>The Holy Spirit was left to guide and comfort people.</a:t>
                      </a:r>
                      <a:endParaRPr sz="800" i="0">
                        <a:solidFill>
                          <a:schemeClr val="dk1"/>
                        </a:solidFill>
                        <a:latin typeface="Century Gothic"/>
                        <a:ea typeface="Century Gothic"/>
                        <a:cs typeface="Century Gothic"/>
                        <a:sym typeface="Century Gothic"/>
                      </a:endParaRPr>
                    </a:p>
                  </a:txBody>
                  <a:tcPr marL="91450" marR="91450" marT="45725" marB="45725"/>
                </a:tc>
                <a:tc>
                  <a:txBody>
                    <a:bodyPr/>
                    <a:lstStyle/>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Will encourage them to call on the Holy Spirit for guidance and comfort</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Will encourage them to spread the message of Christianity (evangelise)</a:t>
                      </a:r>
                      <a:endParaRPr sz="800">
                        <a:latin typeface="Century Gothic"/>
                        <a:ea typeface="Century Gothic"/>
                        <a:cs typeface="Century Gothic"/>
                        <a:sym typeface="Century Gothic"/>
                      </a:endParaRPr>
                    </a:p>
                  </a:txBody>
                  <a:tcPr marL="91450" marR="91450" marT="45725" marB="45725"/>
                </a:tc>
                <a:extLst>
                  <a:ext uri="{0D108BD9-81ED-4DB2-BD59-A6C34878D82A}">
                    <a16:rowId xmlns:a16="http://schemas.microsoft.com/office/drawing/2014/main" val="10005"/>
                  </a:ext>
                </a:extLst>
              </a:tr>
            </a:tbl>
          </a:graphicData>
        </a:graphic>
      </p:graphicFrame>
      <p:graphicFrame>
        <p:nvGraphicFramePr>
          <p:cNvPr id="121" name="Google Shape;121;p14"/>
          <p:cNvGraphicFramePr/>
          <p:nvPr/>
        </p:nvGraphicFramePr>
        <p:xfrm>
          <a:off x="180916" y="4420306"/>
          <a:ext cx="4519550" cy="2290995"/>
        </p:xfrm>
        <a:graphic>
          <a:graphicData uri="http://schemas.openxmlformats.org/drawingml/2006/table">
            <a:tbl>
              <a:tblPr firstRow="1" bandRow="1">
                <a:noFill/>
                <a:tableStyleId>{95AD1915-46BC-4BD3-8C37-62DE88CEC1F8}</a:tableStyleId>
              </a:tblPr>
              <a:tblGrid>
                <a:gridCol w="4519550">
                  <a:extLst>
                    <a:ext uri="{9D8B030D-6E8A-4147-A177-3AD203B41FA5}">
                      <a16:colId xmlns:a16="http://schemas.microsoft.com/office/drawing/2014/main" val="20000"/>
                    </a:ext>
                  </a:extLst>
                </a:gridCol>
              </a:tblGrid>
              <a:tr h="248825">
                <a:tc>
                  <a:txBody>
                    <a:bodyPr/>
                    <a:lstStyle/>
                    <a:p>
                      <a:pPr marL="0" marR="0" lvl="0" indent="0" algn="ctr" rtl="0">
                        <a:spcBef>
                          <a:spcPts val="0"/>
                        </a:spcBef>
                        <a:spcAft>
                          <a:spcPts val="0"/>
                        </a:spcAft>
                        <a:buNone/>
                      </a:pPr>
                      <a:r>
                        <a:rPr lang="en-US" sz="1000" b="1">
                          <a:solidFill>
                            <a:schemeClr val="lt1"/>
                          </a:solidFill>
                          <a:latin typeface="Century Gothic"/>
                          <a:ea typeface="Century Gothic"/>
                          <a:cs typeface="Century Gothic"/>
                          <a:sym typeface="Century Gothic"/>
                        </a:rPr>
                        <a:t>Sin and Salvation</a:t>
                      </a:r>
                      <a:endParaRPr sz="800" b="1">
                        <a:solidFill>
                          <a:schemeClr val="lt1"/>
                        </a:solidFill>
                        <a:latin typeface="Century Gothic"/>
                        <a:ea typeface="Century Gothic"/>
                        <a:cs typeface="Century Gothic"/>
                        <a:sym typeface="Century Gothic"/>
                      </a:endParaRPr>
                    </a:p>
                  </a:txBody>
                  <a:tcPr marL="91450" marR="91450" marT="45725" marB="45725">
                    <a:solidFill>
                      <a:schemeClr val="dk1"/>
                    </a:solidFill>
                  </a:tcPr>
                </a:tc>
                <a:extLst>
                  <a:ext uri="{0D108BD9-81ED-4DB2-BD59-A6C34878D82A}">
                    <a16:rowId xmlns:a16="http://schemas.microsoft.com/office/drawing/2014/main" val="10000"/>
                  </a:ext>
                </a:extLst>
              </a:tr>
              <a:tr h="370850">
                <a:tc>
                  <a:txBody>
                    <a:bodyPr/>
                    <a:lstStyle/>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Sin: anything that goes against God’s laws. Separates humans from                         God.</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Salvation means to be saved from sin (therefore being able to go to                 heaven)</a:t>
                      </a:r>
                      <a:endParaRPr sz="800">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Humans are not perfect – impossible not to sin</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All humans are born with Original Sin – passed down from Adam and Eve.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This action separated humans from God and brought about death into the world. They were tempted by the serpent (devil) and Christians believe that Christians are tempted in life to do bad things.</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Arial"/>
                        <a:buChar char="-"/>
                      </a:pPr>
                      <a:r>
                        <a:rPr lang="en-US" sz="800" b="1">
                          <a:latin typeface="Century Gothic"/>
                          <a:ea typeface="Century Gothic"/>
                          <a:cs typeface="Century Gothic"/>
                          <a:sym typeface="Century Gothic"/>
                        </a:rPr>
                        <a:t>Salvation through Law</a:t>
                      </a:r>
                      <a:r>
                        <a:rPr lang="en-US" sz="800">
                          <a:latin typeface="Century Gothic"/>
                          <a:ea typeface="Century Gothic"/>
                          <a:cs typeface="Century Gothic"/>
                          <a:sym typeface="Century Gothic"/>
                        </a:rPr>
                        <a:t>: humans have free will but should use this to make the right choices using God and Jesus’ teachings to guide them, e.g. 10 Commandments.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Arial"/>
                        <a:buChar char="-"/>
                      </a:pPr>
                      <a:r>
                        <a:rPr lang="en-US" sz="800" b="1">
                          <a:latin typeface="Century Gothic"/>
                          <a:ea typeface="Century Gothic"/>
                          <a:cs typeface="Century Gothic"/>
                          <a:sym typeface="Century Gothic"/>
                        </a:rPr>
                        <a:t>Salvation through Grace</a:t>
                      </a:r>
                      <a:r>
                        <a:rPr lang="en-US" sz="800">
                          <a:latin typeface="Century Gothic"/>
                          <a:ea typeface="Century Gothic"/>
                          <a:cs typeface="Century Gothic"/>
                          <a:sym typeface="Century Gothic"/>
                        </a:rPr>
                        <a:t>: being saved by accepting the sacrifice Jesus made on the cross – this showed God’s grace: </a:t>
                      </a:r>
                      <a:r>
                        <a:rPr lang="en-US" sz="800" b="1" i="1">
                          <a:solidFill>
                            <a:schemeClr val="accent1"/>
                          </a:solidFill>
                          <a:latin typeface="Century Gothic"/>
                          <a:ea typeface="Century Gothic"/>
                          <a:cs typeface="Century Gothic"/>
                          <a:sym typeface="Century Gothic"/>
                        </a:rPr>
                        <a:t>’For by grace you have been saved through faith’</a:t>
                      </a:r>
                      <a:endParaRPr sz="800" b="1" i="1">
                        <a:solidFill>
                          <a:schemeClr val="accent1"/>
                        </a:solidFill>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Arial"/>
                        <a:buChar char="-"/>
                      </a:pPr>
                      <a:r>
                        <a:rPr lang="en-US" sz="800" b="1">
                          <a:latin typeface="Century Gothic"/>
                          <a:ea typeface="Century Gothic"/>
                          <a:cs typeface="Century Gothic"/>
                          <a:sym typeface="Century Gothic"/>
                        </a:rPr>
                        <a:t>Salvation through Spirit</a:t>
                      </a:r>
                      <a:r>
                        <a:rPr lang="en-US" sz="800">
                          <a:latin typeface="Century Gothic"/>
                          <a:ea typeface="Century Gothic"/>
                          <a:cs typeface="Century Gothic"/>
                          <a:sym typeface="Century Gothic"/>
                        </a:rPr>
                        <a:t>: having the Holy Spirit as a guide to accept God’s Grace and follow his Law. </a:t>
                      </a:r>
                      <a:endParaRPr>
                        <a:latin typeface="Century Gothic"/>
                        <a:ea typeface="Century Gothic"/>
                        <a:cs typeface="Century Gothic"/>
                        <a:sym typeface="Century Gothic"/>
                      </a:endParaRPr>
                    </a:p>
                  </a:txBody>
                  <a:tcPr marL="91450" marR="91450" marT="45725" marB="45725"/>
                </a:tc>
                <a:extLst>
                  <a:ext uri="{0D108BD9-81ED-4DB2-BD59-A6C34878D82A}">
                    <a16:rowId xmlns:a16="http://schemas.microsoft.com/office/drawing/2014/main" val="10001"/>
                  </a:ext>
                </a:extLst>
              </a:tr>
            </a:tbl>
          </a:graphicData>
        </a:graphic>
      </p:graphicFrame>
      <p:graphicFrame>
        <p:nvGraphicFramePr>
          <p:cNvPr id="122" name="Google Shape;122;p14"/>
          <p:cNvGraphicFramePr/>
          <p:nvPr/>
        </p:nvGraphicFramePr>
        <p:xfrm>
          <a:off x="4794066" y="4420111"/>
          <a:ext cx="3988525" cy="2290995"/>
        </p:xfrm>
        <a:graphic>
          <a:graphicData uri="http://schemas.openxmlformats.org/drawingml/2006/table">
            <a:tbl>
              <a:tblPr firstRow="1" bandRow="1">
                <a:noFill/>
                <a:tableStyleId>{95AD1915-46BC-4BD3-8C37-62DE88CEC1F8}</a:tableStyleId>
              </a:tblPr>
              <a:tblGrid>
                <a:gridCol w="3988525">
                  <a:extLst>
                    <a:ext uri="{9D8B030D-6E8A-4147-A177-3AD203B41FA5}">
                      <a16:colId xmlns:a16="http://schemas.microsoft.com/office/drawing/2014/main" val="20000"/>
                    </a:ext>
                  </a:extLst>
                </a:gridCol>
              </a:tblGrid>
              <a:tr h="248825">
                <a:tc>
                  <a:txBody>
                    <a:bodyPr/>
                    <a:lstStyle/>
                    <a:p>
                      <a:pPr marL="0" marR="0" lvl="0" indent="0" algn="ctr" rtl="0">
                        <a:spcBef>
                          <a:spcPts val="0"/>
                        </a:spcBef>
                        <a:spcAft>
                          <a:spcPts val="0"/>
                        </a:spcAft>
                        <a:buNone/>
                      </a:pPr>
                      <a:r>
                        <a:rPr lang="en-US" sz="1000" b="1">
                          <a:solidFill>
                            <a:schemeClr val="lt1"/>
                          </a:solidFill>
                          <a:latin typeface="Century Gothic"/>
                          <a:ea typeface="Century Gothic"/>
                          <a:cs typeface="Century Gothic"/>
                          <a:sym typeface="Century Gothic"/>
                        </a:rPr>
                        <a:t>The Role of Christ in Salvation: Atonement</a:t>
                      </a:r>
                      <a:endParaRPr sz="800" b="1">
                        <a:solidFill>
                          <a:schemeClr val="lt1"/>
                        </a:solidFill>
                        <a:latin typeface="Century Gothic"/>
                        <a:ea typeface="Century Gothic"/>
                        <a:cs typeface="Century Gothic"/>
                        <a:sym typeface="Century Gothic"/>
                      </a:endParaRPr>
                    </a:p>
                  </a:txBody>
                  <a:tcPr marL="91450" marR="91450" marT="45725" marB="45725">
                    <a:solidFill>
                      <a:schemeClr val="dk1"/>
                    </a:solidFill>
                  </a:tcPr>
                </a:tc>
                <a:extLst>
                  <a:ext uri="{0D108BD9-81ED-4DB2-BD59-A6C34878D82A}">
                    <a16:rowId xmlns:a16="http://schemas.microsoft.com/office/drawing/2014/main" val="10000"/>
                  </a:ext>
                </a:extLst>
              </a:tr>
              <a:tr h="370850">
                <a:tc>
                  <a:txBody>
                    <a:bodyPr/>
                    <a:lstStyle/>
                    <a:p>
                      <a:pPr marL="0" marR="0" lvl="0" indent="0" algn="ctr" rtl="0">
                        <a:spcBef>
                          <a:spcPts val="0"/>
                        </a:spcBef>
                        <a:spcAft>
                          <a:spcPts val="0"/>
                        </a:spcAft>
                        <a:buNone/>
                      </a:pPr>
                      <a:endParaRPr sz="800" b="1" u="sng">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Arial"/>
                        <a:buChar char="-"/>
                      </a:pPr>
                      <a:r>
                        <a:rPr lang="en-US" sz="800">
                          <a:latin typeface="Century Gothic"/>
                          <a:ea typeface="Century Gothic"/>
                          <a:cs typeface="Century Gothic"/>
                          <a:sym typeface="Century Gothic"/>
                        </a:rPr>
                        <a:t>Salvation is offered through Jesus, </a:t>
                      </a:r>
                      <a:r>
                        <a:rPr lang="en-US" sz="800" b="1" i="1">
                          <a:solidFill>
                            <a:schemeClr val="accent1"/>
                          </a:solidFill>
                          <a:latin typeface="Century Gothic"/>
                          <a:ea typeface="Century Gothic"/>
                          <a:cs typeface="Century Gothic"/>
                          <a:sym typeface="Century Gothic"/>
                        </a:rPr>
                        <a:t>“For the wages of sin is death,</a:t>
                      </a:r>
                      <a:endParaRPr>
                        <a:latin typeface="Century Gothic"/>
                        <a:ea typeface="Century Gothic"/>
                        <a:cs typeface="Century Gothic"/>
                        <a:sym typeface="Century Gothic"/>
                      </a:endParaRPr>
                    </a:p>
                    <a:p>
                      <a:pPr marL="0" marR="0" lvl="0" indent="0" algn="l" rtl="0">
                        <a:spcBef>
                          <a:spcPts val="0"/>
                        </a:spcBef>
                        <a:spcAft>
                          <a:spcPts val="0"/>
                        </a:spcAft>
                        <a:buNone/>
                      </a:pPr>
                      <a:r>
                        <a:rPr lang="en-US" sz="800" b="1" i="1">
                          <a:solidFill>
                            <a:schemeClr val="accent1"/>
                          </a:solidFill>
                          <a:latin typeface="Century Gothic"/>
                          <a:ea typeface="Century Gothic"/>
                          <a:cs typeface="Century Gothic"/>
                          <a:sym typeface="Century Gothic"/>
                        </a:rPr>
                        <a:t>      but the gift of God is eternal life in Christ Jesus</a:t>
                      </a:r>
                      <a:r>
                        <a:rPr lang="en-US" sz="800" b="1">
                          <a:solidFill>
                            <a:schemeClr val="accent1"/>
                          </a:solidFill>
                          <a:latin typeface="Century Gothic"/>
                          <a:ea typeface="Century Gothic"/>
                          <a:cs typeface="Century Gothic"/>
                          <a:sym typeface="Century Gothic"/>
                        </a:rPr>
                        <a:t>”.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Jesus’ death makes up for Original Sin. Humans can receive </a:t>
                      </a:r>
                      <a:endParaRPr>
                        <a:latin typeface="Century Gothic"/>
                        <a:ea typeface="Century Gothic"/>
                        <a:cs typeface="Century Gothic"/>
                        <a:sym typeface="Century Gothic"/>
                      </a:endParaRPr>
                    </a:p>
                    <a:p>
                      <a:pPr marL="0" marR="0" lvl="0" indent="0" algn="l" rtl="0">
                        <a:spcBef>
                          <a:spcPts val="0"/>
                        </a:spcBef>
                        <a:spcAft>
                          <a:spcPts val="0"/>
                        </a:spcAft>
                        <a:buNone/>
                      </a:pPr>
                      <a:r>
                        <a:rPr lang="en-US" sz="800">
                          <a:latin typeface="Century Gothic"/>
                          <a:ea typeface="Century Gothic"/>
                          <a:cs typeface="Century Gothic"/>
                          <a:sym typeface="Century Gothic"/>
                        </a:rPr>
                        <a:t>      forgiveness for their sins because of Jesus’ death and then receive </a:t>
                      </a:r>
                      <a:endParaRPr>
                        <a:latin typeface="Century Gothic"/>
                        <a:ea typeface="Century Gothic"/>
                        <a:cs typeface="Century Gothic"/>
                        <a:sym typeface="Century Gothic"/>
                      </a:endParaRPr>
                    </a:p>
                    <a:p>
                      <a:pPr marL="0" marR="0" lvl="0" indent="0" algn="l" rtl="0">
                        <a:spcBef>
                          <a:spcPts val="0"/>
                        </a:spcBef>
                        <a:spcAft>
                          <a:spcPts val="0"/>
                        </a:spcAft>
                        <a:buNone/>
                      </a:pPr>
                      <a:r>
                        <a:rPr lang="en-US" sz="800">
                          <a:latin typeface="Century Gothic"/>
                          <a:ea typeface="Century Gothic"/>
                          <a:cs typeface="Century Gothic"/>
                          <a:sym typeface="Century Gothic"/>
                        </a:rPr>
                        <a:t>      eternal life.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Arial"/>
                        <a:buChar char="-"/>
                      </a:pPr>
                      <a:r>
                        <a:rPr lang="en-US" sz="800">
                          <a:latin typeface="Century Gothic"/>
                          <a:ea typeface="Century Gothic"/>
                          <a:cs typeface="Century Gothic"/>
                          <a:sym typeface="Century Gothic"/>
                        </a:rPr>
                        <a:t>His sacrifice provides atonement, which means our relationship with God is restored. This removes the effects of sin and allows humans to get back to God. </a:t>
                      </a:r>
                      <a:r>
                        <a:rPr lang="en-US" sz="800" b="1" i="1">
                          <a:solidFill>
                            <a:schemeClr val="accent1"/>
                          </a:solidFill>
                          <a:latin typeface="Century Gothic"/>
                          <a:ea typeface="Century Gothic"/>
                          <a:cs typeface="Century Gothic"/>
                          <a:sym typeface="Century Gothic"/>
                        </a:rPr>
                        <a:t>“He is the atoning sacrifice for our sins and for the sins of the whole world”.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i="1">
                          <a:latin typeface="Century Gothic"/>
                          <a:ea typeface="Century Gothic"/>
                          <a:cs typeface="Century Gothic"/>
                          <a:sym typeface="Century Gothic"/>
                        </a:rPr>
                        <a:t>J</a:t>
                      </a:r>
                      <a:r>
                        <a:rPr lang="en-US" sz="800">
                          <a:latin typeface="Century Gothic"/>
                          <a:ea typeface="Century Gothic"/>
                          <a:cs typeface="Century Gothic"/>
                          <a:sym typeface="Century Gothic"/>
                        </a:rPr>
                        <a:t>esus paid the price for the sin of all mankind through his death and Christians believe if you put your trust in him you can receive eternal life with God. </a:t>
                      </a:r>
                      <a:endParaRPr>
                        <a:latin typeface="Century Gothic"/>
                        <a:ea typeface="Century Gothic"/>
                        <a:cs typeface="Century Gothic"/>
                        <a:sym typeface="Century Gothic"/>
                      </a:endParaRPr>
                    </a:p>
                    <a:p>
                      <a:pPr marL="171450" marR="0" lvl="0" indent="-171450" algn="l" rtl="0">
                        <a:spcBef>
                          <a:spcPts val="0"/>
                        </a:spcBef>
                        <a:spcAft>
                          <a:spcPts val="0"/>
                        </a:spcAft>
                        <a:buClr>
                          <a:schemeClr val="dk1"/>
                        </a:buClr>
                        <a:buSzPts val="800"/>
                        <a:buFont typeface="Century Gothic"/>
                        <a:buChar char="-"/>
                      </a:pPr>
                      <a:r>
                        <a:rPr lang="en-US" sz="800">
                          <a:latin typeface="Century Gothic"/>
                          <a:ea typeface="Century Gothic"/>
                          <a:cs typeface="Century Gothic"/>
                          <a:sym typeface="Century Gothic"/>
                        </a:rPr>
                        <a:t>Links with Salvation through Grace: salvation is a gift people must choose through belief in Jesus atoning for their sins</a:t>
                      </a:r>
                      <a:endParaRPr sz="800" i="1">
                        <a:latin typeface="Century Gothic"/>
                        <a:ea typeface="Century Gothic"/>
                        <a:cs typeface="Century Gothic"/>
                        <a:sym typeface="Century Gothic"/>
                      </a:endParaRPr>
                    </a:p>
                    <a:p>
                      <a:pPr marL="171450" marR="0" lvl="0" indent="-120650" algn="l" rtl="0">
                        <a:spcBef>
                          <a:spcPts val="0"/>
                        </a:spcBef>
                        <a:spcAft>
                          <a:spcPts val="0"/>
                        </a:spcAft>
                        <a:buClr>
                          <a:schemeClr val="dk1"/>
                        </a:buClr>
                        <a:buSzPts val="800"/>
                        <a:buFont typeface="Arial"/>
                        <a:buNone/>
                      </a:pPr>
                      <a:endParaRPr sz="800">
                        <a:latin typeface="Century Gothic"/>
                        <a:ea typeface="Century Gothic"/>
                        <a:cs typeface="Century Gothic"/>
                        <a:sym typeface="Century Gothic"/>
                      </a:endParaRPr>
                    </a:p>
                  </a:txBody>
                  <a:tcPr marL="91450" marR="91450" marT="45725" marB="45725"/>
                </a:tc>
                <a:extLst>
                  <a:ext uri="{0D108BD9-81ED-4DB2-BD59-A6C34878D82A}">
                    <a16:rowId xmlns:a16="http://schemas.microsoft.com/office/drawing/2014/main" val="10001"/>
                  </a:ext>
                </a:extLst>
              </a:tr>
            </a:tbl>
          </a:graphicData>
        </a:graphic>
      </p:graphicFrame>
      <p:pic>
        <p:nvPicPr>
          <p:cNvPr id="123" name="Google Shape;123;p14"/>
          <p:cNvPicPr preferRelativeResize="0"/>
          <p:nvPr/>
        </p:nvPicPr>
        <p:blipFill rotWithShape="1">
          <a:blip r:embed="rId3">
            <a:alphaModFix/>
          </a:blip>
          <a:srcRect l="22775" t="5809" r="24806" b="6420"/>
          <a:stretch/>
        </p:blipFill>
        <p:spPr>
          <a:xfrm>
            <a:off x="8373291" y="4732359"/>
            <a:ext cx="359408" cy="601801"/>
          </a:xfrm>
          <a:prstGeom prst="rect">
            <a:avLst/>
          </a:prstGeom>
          <a:noFill/>
          <a:ln>
            <a:noFill/>
          </a:ln>
        </p:spPr>
      </p:pic>
      <p:pic>
        <p:nvPicPr>
          <p:cNvPr id="124" name="Google Shape;124;p14"/>
          <p:cNvPicPr preferRelativeResize="0"/>
          <p:nvPr/>
        </p:nvPicPr>
        <p:blipFill rotWithShape="1">
          <a:blip r:embed="rId4">
            <a:alphaModFix/>
          </a:blip>
          <a:srcRect l="17414" t="6505" r="17097" b="6506"/>
          <a:stretch/>
        </p:blipFill>
        <p:spPr>
          <a:xfrm>
            <a:off x="678989" y="1570593"/>
            <a:ext cx="561703" cy="451805"/>
          </a:xfrm>
          <a:prstGeom prst="rect">
            <a:avLst/>
          </a:prstGeom>
          <a:noFill/>
          <a:ln>
            <a:noFill/>
          </a:ln>
        </p:spPr>
      </p:pic>
      <p:pic>
        <p:nvPicPr>
          <p:cNvPr id="125" name="Google Shape;125;p14"/>
          <p:cNvPicPr preferRelativeResize="0"/>
          <p:nvPr/>
        </p:nvPicPr>
        <p:blipFill rotWithShape="1">
          <a:blip r:embed="rId5">
            <a:alphaModFix/>
          </a:blip>
          <a:srcRect/>
          <a:stretch/>
        </p:blipFill>
        <p:spPr>
          <a:xfrm>
            <a:off x="959841" y="2380320"/>
            <a:ext cx="231724" cy="388825"/>
          </a:xfrm>
          <a:prstGeom prst="rect">
            <a:avLst/>
          </a:prstGeom>
          <a:noFill/>
          <a:ln>
            <a:noFill/>
          </a:ln>
        </p:spPr>
      </p:pic>
      <p:pic>
        <p:nvPicPr>
          <p:cNvPr id="126" name="Google Shape;126;p14"/>
          <p:cNvPicPr preferRelativeResize="0"/>
          <p:nvPr/>
        </p:nvPicPr>
        <p:blipFill rotWithShape="1">
          <a:blip r:embed="rId6">
            <a:alphaModFix/>
          </a:blip>
          <a:srcRect/>
          <a:stretch/>
        </p:blipFill>
        <p:spPr>
          <a:xfrm>
            <a:off x="831637" y="3185565"/>
            <a:ext cx="396274" cy="335309"/>
          </a:xfrm>
          <a:prstGeom prst="rect">
            <a:avLst/>
          </a:prstGeom>
          <a:noFill/>
          <a:ln>
            <a:noFill/>
          </a:ln>
        </p:spPr>
      </p:pic>
      <p:pic>
        <p:nvPicPr>
          <p:cNvPr id="127" name="Google Shape;127;p14"/>
          <p:cNvPicPr preferRelativeResize="0"/>
          <p:nvPr/>
        </p:nvPicPr>
        <p:blipFill rotWithShape="1">
          <a:blip r:embed="rId7">
            <a:alphaModFix/>
          </a:blip>
          <a:srcRect/>
          <a:stretch/>
        </p:blipFill>
        <p:spPr>
          <a:xfrm>
            <a:off x="3971106" y="4725578"/>
            <a:ext cx="690172" cy="448650"/>
          </a:xfrm>
          <a:prstGeom prst="rect">
            <a:avLst/>
          </a:prstGeom>
          <a:noFill/>
          <a:ln>
            <a:noFill/>
          </a:ln>
        </p:spPr>
      </p:pic>
      <p:pic>
        <p:nvPicPr>
          <p:cNvPr id="128" name="Google Shape;128;p14"/>
          <p:cNvPicPr preferRelativeResize="0"/>
          <p:nvPr/>
        </p:nvPicPr>
        <p:blipFill rotWithShape="1">
          <a:blip r:embed="rId8">
            <a:alphaModFix/>
          </a:blip>
          <a:srcRect/>
          <a:stretch/>
        </p:blipFill>
        <p:spPr>
          <a:xfrm>
            <a:off x="959841" y="3709851"/>
            <a:ext cx="311954" cy="502299"/>
          </a:xfrm>
          <a:prstGeom prst="rect">
            <a:avLst/>
          </a:prstGeom>
          <a:noFill/>
          <a:ln>
            <a:no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21E158A1A8BD744A9E5525C8B2767ED" ma:contentTypeVersion="15" ma:contentTypeDescription="Create a new document." ma:contentTypeScope="" ma:versionID="9204a0fa692482370b15366ac71e661f">
  <xsd:schema xmlns:xsd="http://www.w3.org/2001/XMLSchema" xmlns:xs="http://www.w3.org/2001/XMLSchema" xmlns:p="http://schemas.microsoft.com/office/2006/metadata/properties" xmlns:ns2="29c7b17c-3d42-4142-9d9d-8383e9f3041e" xmlns:ns3="c9bd829e-d24e-4e08-a8be-902b0855aaef" targetNamespace="http://schemas.microsoft.com/office/2006/metadata/properties" ma:root="true" ma:fieldsID="5ba1bcadb23c5718f5e6b70eb691c30a" ns2:_="" ns3:_="">
    <xsd:import namespace="29c7b17c-3d42-4142-9d9d-8383e9f3041e"/>
    <xsd:import namespace="c9bd829e-d24e-4e08-a8be-902b0855aae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c7b17c-3d42-4142-9d9d-8383e9f3041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afc6e421-0895-41c1-badf-596bff0fe74d"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bd829e-d24e-4e08-a8be-902b0855aae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8de8aa0f-d2e9-410e-8087-7ac2d14650a7}" ma:internalName="TaxCatchAll" ma:showField="CatchAllData" ma:web="c9bd829e-d24e-4e08-a8be-902b0855aae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9c7b17c-3d42-4142-9d9d-8383e9f3041e">
      <Terms xmlns="http://schemas.microsoft.com/office/infopath/2007/PartnerControls"/>
    </lcf76f155ced4ddcb4097134ff3c332f>
    <TaxCatchAll xmlns="c9bd829e-d24e-4e08-a8be-902b0855aaef" xsi:nil="true"/>
  </documentManagement>
</p:properties>
</file>

<file path=customXml/itemProps1.xml><?xml version="1.0" encoding="utf-8"?>
<ds:datastoreItem xmlns:ds="http://schemas.openxmlformats.org/officeDocument/2006/customXml" ds:itemID="{EE3F6B79-6E1E-49F7-B57E-7D6C90D573B5}"/>
</file>

<file path=customXml/itemProps2.xml><?xml version="1.0" encoding="utf-8"?>
<ds:datastoreItem xmlns:ds="http://schemas.openxmlformats.org/officeDocument/2006/customXml" ds:itemID="{E7A38D8C-A1B7-4CE7-AD7F-CDA91A565685}">
  <ds:schemaRefs>
    <ds:schemaRef ds:uri="http://schemas.microsoft.com/sharepoint/v3/contenttype/forms"/>
  </ds:schemaRefs>
</ds:datastoreItem>
</file>

<file path=customXml/itemProps3.xml><?xml version="1.0" encoding="utf-8"?>
<ds:datastoreItem xmlns:ds="http://schemas.openxmlformats.org/officeDocument/2006/customXml" ds:itemID="{B1F43ACE-C9E4-44C6-86CB-EAD74BA05C18}">
  <ds:schemaRefs>
    <ds:schemaRef ds:uri="http://purl.org/dc/terms/"/>
    <ds:schemaRef ds:uri="http://schemas.microsoft.com/office/infopath/2007/PartnerControls"/>
    <ds:schemaRef ds:uri="http://schemas.microsoft.com/office/2006/documentManagement/types"/>
    <ds:schemaRef ds:uri="http://schemas.microsoft.com/office/2006/metadata/properties"/>
    <ds:schemaRef ds:uri="http://purl.org/dc/elements/1.1/"/>
    <ds:schemaRef ds:uri="http://schemas.openxmlformats.org/package/2006/metadata/core-properties"/>
    <ds:schemaRef ds:uri="29d82006-19ed-4e62-a1bf-d2064a63fff4"/>
    <ds:schemaRef ds:uri="24c83d09-98f2-4b05-83a4-f8231922174d"/>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TotalTime>
  <Words>2108</Words>
  <Application>Microsoft Office PowerPoint</Application>
  <PresentationFormat>Widescreen</PresentationFormat>
  <Paragraphs>148</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Century Gothic</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Priya.Devi</dc:creator>
  <cp:lastModifiedBy>Priya.Devi</cp:lastModifiedBy>
  <cp:revision>2</cp:revision>
  <dcterms:modified xsi:type="dcterms:W3CDTF">2025-09-01T19:06:44Z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0x010100F21E158A1A8BD744A9E5525C8B2767ED</vt:lpwstr>
  </property>
  <property fmtid="{D5CDD505-2E9C-101B-9397-08002B2CF9AE}" pid="3" name="Order">
    <vt:r8>2200</vt:r8>
  </property>
  <property fmtid="{D5CDD505-2E9C-101B-9397-08002B2CF9AE}" pid="4" name="MediaServiceImageTags">
    <vt:lpwstr/>
  </property>
</Properties>
</file>