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7"/>
  </p:notesMasterIdLst>
  <p:sldIdLst>
    <p:sldId id="256" r:id="rId5"/>
    <p:sldId id="257" r:id="rId6"/>
  </p:sldIdLst>
  <p:sldSz cx="12192000" cy="6858000"/>
  <p:notesSz cx="6858000" cy="9144000"/>
  <p:embeddedFontLst>
    <p:embeddedFont>
      <p:font typeface="Century Gothic" panose="020B050202020202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5AD1915-46BC-4BD3-8C37-62DE88CEC1F8}">
  <a:tblStyle styleId="{95AD1915-46BC-4BD3-8C37-62DE88CEC1F8}" styleName="Table_0">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5.png"/><Relationship Id="rId7"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3.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p:nvPr/>
        </p:nvSpPr>
        <p:spPr>
          <a:xfrm>
            <a:off x="116396" y="100584"/>
            <a:ext cx="11923204" cy="6675120"/>
          </a:xfrm>
          <a:prstGeom prst="rect">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i="0" u="none" strike="noStrike" cap="none">
              <a:solidFill>
                <a:schemeClr val="lt1"/>
              </a:solidFill>
              <a:latin typeface="Century Gothic"/>
              <a:ea typeface="Century Gothic"/>
              <a:cs typeface="Century Gothic"/>
              <a:sym typeface="Century Gothic"/>
            </a:endParaRPr>
          </a:p>
        </p:txBody>
      </p:sp>
      <p:sp>
        <p:nvSpPr>
          <p:cNvPr id="90" name="Google Shape;90;p13"/>
          <p:cNvSpPr txBox="1"/>
          <p:nvPr/>
        </p:nvSpPr>
        <p:spPr>
          <a:xfrm>
            <a:off x="4049484" y="139798"/>
            <a:ext cx="4506686" cy="30777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400" b="1" i="0" u="none" strike="noStrike" cap="none">
                <a:solidFill>
                  <a:schemeClr val="dk1"/>
                </a:solidFill>
                <a:latin typeface="Century Gothic"/>
                <a:ea typeface="Century Gothic"/>
                <a:cs typeface="Century Gothic"/>
                <a:sym typeface="Century Gothic"/>
              </a:rPr>
              <a:t>Christian Beliefs: Part 1 – The Nature of God</a:t>
            </a:r>
            <a:endParaRPr sz="1400" b="1" i="0" u="none" strike="noStrike" cap="none">
              <a:solidFill>
                <a:schemeClr val="dk1"/>
              </a:solidFill>
              <a:latin typeface="Century Gothic"/>
              <a:ea typeface="Century Gothic"/>
              <a:cs typeface="Century Gothic"/>
              <a:sym typeface="Century Gothic"/>
            </a:endParaRPr>
          </a:p>
        </p:txBody>
      </p:sp>
      <p:sp>
        <p:nvSpPr>
          <p:cNvPr id="91" name="Google Shape;91;p13"/>
          <p:cNvSpPr txBox="1"/>
          <p:nvPr/>
        </p:nvSpPr>
        <p:spPr>
          <a:xfrm>
            <a:off x="180917" y="459653"/>
            <a:ext cx="3267677" cy="6324808"/>
          </a:xfrm>
          <a:prstGeom prst="rect">
            <a:avLst/>
          </a:prstGeom>
          <a:noFill/>
          <a:ln w="9525" cap="flat" cmpd="sng">
            <a:solidFill>
              <a:schemeClr val="dk1"/>
            </a:solidFill>
            <a:prstDash val="lgDash"/>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900" b="1" i="0" u="sng" strike="noStrike" cap="none">
                <a:solidFill>
                  <a:schemeClr val="dk1"/>
                </a:solidFill>
                <a:latin typeface="Century Gothic"/>
                <a:ea typeface="Century Gothic"/>
                <a:cs typeface="Century Gothic"/>
                <a:sym typeface="Century Gothic"/>
              </a:rPr>
              <a:t>Key Words</a:t>
            </a:r>
            <a:endParaRPr>
              <a:latin typeface="Century Gothic"/>
              <a:ea typeface="Century Gothic"/>
              <a:cs typeface="Century Gothic"/>
              <a:sym typeface="Century Gothic"/>
            </a:endParaRPr>
          </a:p>
          <a:p>
            <a:pPr marL="0" marR="0" lvl="0" indent="0" algn="ctr" rtl="0">
              <a:spcBef>
                <a:spcPts val="0"/>
              </a:spcBef>
              <a:spcAft>
                <a:spcPts val="0"/>
              </a:spcAft>
              <a:buNone/>
            </a:pPr>
            <a:endParaRPr sz="900" b="1" i="0" u="sng" strike="noStrike" cap="none">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900" b="1" i="0" u="none" strike="noStrike" cap="none">
                <a:solidFill>
                  <a:schemeClr val="dk1"/>
                </a:solidFill>
                <a:latin typeface="Century Gothic"/>
                <a:ea typeface="Century Gothic"/>
                <a:cs typeface="Century Gothic"/>
                <a:sym typeface="Century Gothic"/>
              </a:rPr>
              <a:t>Monotheistic: </a:t>
            </a:r>
            <a:r>
              <a:rPr lang="en-US" sz="900" i="0" u="none" strike="noStrike" cap="none">
                <a:solidFill>
                  <a:schemeClr val="dk1"/>
                </a:solidFill>
                <a:latin typeface="Century Gothic"/>
                <a:ea typeface="Century Gothic"/>
                <a:cs typeface="Century Gothic"/>
                <a:sym typeface="Century Gothic"/>
              </a:rPr>
              <a:t>A religion which believes in one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Holy: </a:t>
            </a:r>
            <a:r>
              <a:rPr lang="en-US" sz="900">
                <a:solidFill>
                  <a:schemeClr val="dk1"/>
                </a:solidFill>
                <a:latin typeface="Century Gothic"/>
                <a:ea typeface="Century Gothic"/>
                <a:cs typeface="Century Gothic"/>
                <a:sym typeface="Century Gothic"/>
              </a:rPr>
              <a:t>Separate and set apart for a special purpose by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Omnipotent</a:t>
            </a:r>
            <a:r>
              <a:rPr lang="en-US" sz="900">
                <a:solidFill>
                  <a:schemeClr val="dk1"/>
                </a:solidFill>
                <a:latin typeface="Century Gothic"/>
                <a:ea typeface="Century Gothic"/>
                <a:cs typeface="Century Gothic"/>
                <a:sym typeface="Century Gothic"/>
              </a:rPr>
              <a:t>: All powerful, Almighty</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Omnibenevolent: </a:t>
            </a:r>
            <a:r>
              <a:rPr lang="en-US" sz="900">
                <a:solidFill>
                  <a:schemeClr val="dk1"/>
                </a:solidFill>
                <a:latin typeface="Century Gothic"/>
                <a:ea typeface="Century Gothic"/>
                <a:cs typeface="Century Gothic"/>
                <a:sym typeface="Century Gothic"/>
              </a:rPr>
              <a:t>all-loving</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Just</a:t>
            </a:r>
            <a:r>
              <a:rPr lang="en-US" sz="900">
                <a:solidFill>
                  <a:schemeClr val="dk1"/>
                </a:solidFill>
                <a:latin typeface="Century Gothic"/>
                <a:ea typeface="Century Gothic"/>
                <a:cs typeface="Century Gothic"/>
                <a:sym typeface="Century Gothic"/>
              </a:rPr>
              <a:t>: Fair</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Trinity: </a:t>
            </a:r>
            <a:r>
              <a:rPr lang="en-US" sz="900">
                <a:solidFill>
                  <a:schemeClr val="dk1"/>
                </a:solidFill>
                <a:latin typeface="Century Gothic"/>
                <a:ea typeface="Century Gothic"/>
                <a:cs typeface="Century Gothic"/>
                <a:sym typeface="Century Gothic"/>
              </a:rPr>
              <a:t>One God has 3 parts</a:t>
            </a:r>
            <a:r>
              <a:rPr lang="en-US" sz="900" b="1">
                <a:solidFill>
                  <a:schemeClr val="dk1"/>
                </a:solidFill>
                <a:latin typeface="Century Gothic"/>
                <a:ea typeface="Century Gothic"/>
                <a:cs typeface="Century Gothic"/>
                <a:sym typeface="Century Gothic"/>
              </a:rPr>
              <a:t>; </a:t>
            </a:r>
            <a:r>
              <a:rPr lang="en-US" sz="900">
                <a:solidFill>
                  <a:schemeClr val="dk1"/>
                </a:solidFill>
                <a:latin typeface="Century Gothic"/>
                <a:ea typeface="Century Gothic"/>
                <a:cs typeface="Century Gothic"/>
                <a:sym typeface="Century Gothic"/>
              </a:rPr>
              <a:t>God the Father, Son and Holy Spirit</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Holy Spirit: </a:t>
            </a:r>
            <a:r>
              <a:rPr lang="en-US" sz="900">
                <a:solidFill>
                  <a:schemeClr val="dk1"/>
                </a:solidFill>
                <a:latin typeface="Century Gothic"/>
                <a:ea typeface="Century Gothic"/>
                <a:cs typeface="Century Gothic"/>
                <a:sym typeface="Century Gothic"/>
              </a:rPr>
              <a:t>God’s presence in the world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God the Son: </a:t>
            </a:r>
            <a:r>
              <a:rPr lang="en-US" sz="900">
                <a:solidFill>
                  <a:schemeClr val="dk1"/>
                </a:solidFill>
                <a:latin typeface="Century Gothic"/>
                <a:ea typeface="Century Gothic"/>
                <a:cs typeface="Century Gothic"/>
                <a:sym typeface="Century Gothic"/>
              </a:rPr>
              <a:t>Jesus – enables humans to have a special relationship with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Creation</a:t>
            </a:r>
            <a:r>
              <a:rPr lang="en-US" sz="900">
                <a:solidFill>
                  <a:schemeClr val="dk1"/>
                </a:solidFill>
                <a:latin typeface="Century Gothic"/>
                <a:ea typeface="Century Gothic"/>
                <a:cs typeface="Century Gothic"/>
                <a:sym typeface="Century Gothic"/>
              </a:rPr>
              <a:t>: God bringing the universe into being</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The Word: </a:t>
            </a:r>
            <a:r>
              <a:rPr lang="en-US" sz="900">
                <a:solidFill>
                  <a:schemeClr val="dk1"/>
                </a:solidFill>
                <a:latin typeface="Century Gothic"/>
                <a:ea typeface="Century Gothic"/>
                <a:cs typeface="Century Gothic"/>
                <a:sym typeface="Century Gothic"/>
              </a:rPr>
              <a:t>Jesus – as described in the book of John</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Genesis: </a:t>
            </a:r>
            <a:r>
              <a:rPr lang="en-US" sz="900">
                <a:solidFill>
                  <a:schemeClr val="dk1"/>
                </a:solidFill>
                <a:latin typeface="Century Gothic"/>
                <a:ea typeface="Century Gothic"/>
                <a:cs typeface="Century Gothic"/>
                <a:sym typeface="Century Gothic"/>
              </a:rPr>
              <a:t>The first book in the Bible which has the creation story in it</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Incarnation: </a:t>
            </a:r>
            <a:r>
              <a:rPr lang="en-US" sz="900">
                <a:solidFill>
                  <a:schemeClr val="dk1"/>
                </a:solidFill>
                <a:latin typeface="Century Gothic"/>
                <a:ea typeface="Century Gothic"/>
                <a:cs typeface="Century Gothic"/>
                <a:sym typeface="Century Gothic"/>
              </a:rPr>
              <a:t>God in human form – Jesus.</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Resurrection: </a:t>
            </a:r>
            <a:r>
              <a:rPr lang="en-US" sz="900">
                <a:solidFill>
                  <a:schemeClr val="dk1"/>
                </a:solidFill>
                <a:latin typeface="Century Gothic"/>
                <a:ea typeface="Century Gothic"/>
                <a:cs typeface="Century Gothic"/>
                <a:sym typeface="Century Gothic"/>
              </a:rPr>
              <a:t>coming back from the dead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Blasphemy: </a:t>
            </a:r>
            <a:r>
              <a:rPr lang="en-US" sz="900">
                <a:solidFill>
                  <a:schemeClr val="dk1"/>
                </a:solidFill>
                <a:latin typeface="Century Gothic"/>
                <a:ea typeface="Century Gothic"/>
                <a:cs typeface="Century Gothic"/>
                <a:sym typeface="Century Gothic"/>
              </a:rPr>
              <a:t>saying or doing something which goes against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Crucifixion: </a:t>
            </a:r>
            <a:r>
              <a:rPr lang="en-US" sz="900">
                <a:solidFill>
                  <a:schemeClr val="dk1"/>
                </a:solidFill>
                <a:latin typeface="Century Gothic"/>
                <a:ea typeface="Century Gothic"/>
                <a:cs typeface="Century Gothic"/>
                <a:sym typeface="Century Gothic"/>
              </a:rPr>
              <a:t>Roman method of execution where a person is nailed to a cross</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Ascension: </a:t>
            </a:r>
            <a:r>
              <a:rPr lang="en-US" sz="900">
                <a:solidFill>
                  <a:schemeClr val="dk1"/>
                </a:solidFill>
                <a:latin typeface="Century Gothic"/>
                <a:ea typeface="Century Gothic"/>
                <a:cs typeface="Century Gothic"/>
                <a:sym typeface="Century Gothic"/>
              </a:rPr>
              <a:t>40 days after the resurrection when Jesus returned to God in heaven</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Afterlife</a:t>
            </a:r>
            <a:r>
              <a:rPr lang="en-US" sz="900">
                <a:solidFill>
                  <a:schemeClr val="dk1"/>
                </a:solidFill>
                <a:latin typeface="Century Gothic"/>
                <a:ea typeface="Century Gothic"/>
                <a:cs typeface="Century Gothic"/>
                <a:sym typeface="Century Gothic"/>
              </a:rPr>
              <a:t>: What happens when you die</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Day of Judgement: </a:t>
            </a:r>
            <a:r>
              <a:rPr lang="en-US" sz="900">
                <a:solidFill>
                  <a:schemeClr val="dk1"/>
                </a:solidFill>
                <a:latin typeface="Century Gothic"/>
                <a:ea typeface="Century Gothic"/>
                <a:cs typeface="Century Gothic"/>
                <a:sym typeface="Century Gothic"/>
              </a:rPr>
              <a:t>God will judge all souls at the end of time</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Heaven</a:t>
            </a:r>
            <a:r>
              <a:rPr lang="en-US" sz="900">
                <a:solidFill>
                  <a:schemeClr val="dk1"/>
                </a:solidFill>
                <a:latin typeface="Century Gothic"/>
                <a:ea typeface="Century Gothic"/>
                <a:cs typeface="Century Gothic"/>
                <a:sym typeface="Century Gothic"/>
              </a:rPr>
              <a:t>: Eternal happiness, being in the presence of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Hell: </a:t>
            </a:r>
            <a:r>
              <a:rPr lang="en-US" sz="900">
                <a:solidFill>
                  <a:schemeClr val="dk1"/>
                </a:solidFill>
                <a:latin typeface="Century Gothic"/>
                <a:ea typeface="Century Gothic"/>
                <a:cs typeface="Century Gothic"/>
                <a:sym typeface="Century Gothic"/>
              </a:rPr>
              <a:t>Eternal suffering, absence of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Purgatory: </a:t>
            </a:r>
            <a:r>
              <a:rPr lang="en-US" sz="900">
                <a:solidFill>
                  <a:schemeClr val="dk1"/>
                </a:solidFill>
                <a:latin typeface="Century Gothic"/>
                <a:ea typeface="Century Gothic"/>
                <a:cs typeface="Century Gothic"/>
                <a:sym typeface="Century Gothic"/>
              </a:rPr>
              <a:t>Catholic belief in which souls are cleansed in order to enter heaven</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Sin: </a:t>
            </a:r>
            <a:r>
              <a:rPr lang="en-US" sz="900">
                <a:solidFill>
                  <a:schemeClr val="dk1"/>
                </a:solidFill>
                <a:latin typeface="Century Gothic"/>
                <a:ea typeface="Century Gothic"/>
                <a:cs typeface="Century Gothic"/>
                <a:sym typeface="Century Gothic"/>
              </a:rPr>
              <a:t>Any action against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Original Sin: </a:t>
            </a:r>
            <a:r>
              <a:rPr lang="en-US" sz="900">
                <a:solidFill>
                  <a:schemeClr val="dk1"/>
                </a:solidFill>
                <a:latin typeface="Century Gothic"/>
                <a:ea typeface="Century Gothic"/>
                <a:cs typeface="Century Gothic"/>
                <a:sym typeface="Century Gothic"/>
              </a:rPr>
              <a:t>First sin in the world committed by Adam and Eve which means all humans are born with this in them</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Salvation: </a:t>
            </a:r>
            <a:r>
              <a:rPr lang="en-US" sz="900">
                <a:solidFill>
                  <a:schemeClr val="dk1"/>
                </a:solidFill>
                <a:latin typeface="Century Gothic"/>
                <a:ea typeface="Century Gothic"/>
                <a:cs typeface="Century Gothic"/>
                <a:sym typeface="Century Gothic"/>
              </a:rPr>
              <a:t>saving the soul from sin and going to heaven thanks to Jesus’ sacrifice</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Grace: </a:t>
            </a:r>
            <a:r>
              <a:rPr lang="en-US" sz="900">
                <a:solidFill>
                  <a:schemeClr val="dk1"/>
                </a:solidFill>
                <a:latin typeface="Century Gothic"/>
                <a:ea typeface="Century Gothic"/>
                <a:cs typeface="Century Gothic"/>
                <a:sym typeface="Century Gothic"/>
              </a:rPr>
              <a:t>A quality of God which shows to humans that God loves them, which they don’t need to earn</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Forgiveness: </a:t>
            </a:r>
            <a:r>
              <a:rPr lang="en-US" sz="900">
                <a:solidFill>
                  <a:schemeClr val="dk1"/>
                </a:solidFill>
                <a:latin typeface="Century Gothic"/>
                <a:ea typeface="Century Gothic"/>
                <a:cs typeface="Century Gothic"/>
                <a:sym typeface="Century Gothic"/>
              </a:rPr>
              <a:t>pardoning someone for their wrong doing</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Atonement: </a:t>
            </a:r>
            <a:r>
              <a:rPr lang="en-US" sz="900">
                <a:solidFill>
                  <a:schemeClr val="dk1"/>
                </a:solidFill>
                <a:latin typeface="Century Gothic"/>
                <a:ea typeface="Century Gothic"/>
                <a:cs typeface="Century Gothic"/>
                <a:sym typeface="Century Gothic"/>
              </a:rPr>
              <a:t>restoring the relationship between people and God through the life, death and resurrection of Jesus</a:t>
            </a:r>
            <a:endParaRPr sz="900">
              <a:solidFill>
                <a:schemeClr val="dk1"/>
              </a:solidFill>
              <a:latin typeface="Century Gothic"/>
              <a:ea typeface="Century Gothic"/>
              <a:cs typeface="Century Gothic"/>
              <a:sym typeface="Century Gothic"/>
            </a:endParaRPr>
          </a:p>
        </p:txBody>
      </p:sp>
      <p:graphicFrame>
        <p:nvGraphicFramePr>
          <p:cNvPr id="92" name="Google Shape;92;p13"/>
          <p:cNvGraphicFramePr/>
          <p:nvPr/>
        </p:nvGraphicFramePr>
        <p:xfrm>
          <a:off x="7820238" y="2173577"/>
          <a:ext cx="4109400" cy="2410745"/>
        </p:xfrm>
        <a:graphic>
          <a:graphicData uri="http://schemas.openxmlformats.org/drawingml/2006/table">
            <a:tbl>
              <a:tblPr firstRow="1" bandRow="1">
                <a:noFill/>
                <a:tableStyleId>{95AD1915-46BC-4BD3-8C37-62DE88CEC1F8}</a:tableStyleId>
              </a:tblPr>
              <a:tblGrid>
                <a:gridCol w="1369800">
                  <a:extLst>
                    <a:ext uri="{9D8B030D-6E8A-4147-A177-3AD203B41FA5}">
                      <a16:colId xmlns:a16="http://schemas.microsoft.com/office/drawing/2014/main" val="20000"/>
                    </a:ext>
                  </a:extLst>
                </a:gridCol>
                <a:gridCol w="1369800">
                  <a:extLst>
                    <a:ext uri="{9D8B030D-6E8A-4147-A177-3AD203B41FA5}">
                      <a16:colId xmlns:a16="http://schemas.microsoft.com/office/drawing/2014/main" val="20001"/>
                    </a:ext>
                  </a:extLst>
                </a:gridCol>
                <a:gridCol w="1369800">
                  <a:extLst>
                    <a:ext uri="{9D8B030D-6E8A-4147-A177-3AD203B41FA5}">
                      <a16:colId xmlns:a16="http://schemas.microsoft.com/office/drawing/2014/main" val="20002"/>
                    </a:ext>
                  </a:extLst>
                </a:gridCol>
              </a:tblGrid>
              <a:tr h="277125">
                <a:tc gridSpan="3">
                  <a:txBody>
                    <a:bodyPr/>
                    <a:lstStyle/>
                    <a:p>
                      <a:pPr marL="0" marR="0" lvl="0" indent="0" algn="ctr" rtl="0">
                        <a:spcBef>
                          <a:spcPts val="0"/>
                        </a:spcBef>
                        <a:spcAft>
                          <a:spcPts val="0"/>
                        </a:spcAft>
                        <a:buNone/>
                      </a:pPr>
                      <a:r>
                        <a:rPr lang="en-US" sz="1000" b="1" u="none" strike="noStrike" cap="none">
                          <a:solidFill>
                            <a:schemeClr val="lt1"/>
                          </a:solidFill>
                          <a:latin typeface="Century Gothic"/>
                          <a:ea typeface="Century Gothic"/>
                          <a:cs typeface="Century Gothic"/>
                          <a:sym typeface="Century Gothic"/>
                        </a:rPr>
                        <a:t>The Oneness of God and the Trinity</a:t>
                      </a:r>
                      <a:endParaRPr sz="1000" b="1" u="none" strike="noStrike" cap="none">
                        <a:solidFill>
                          <a:schemeClr val="lt1"/>
                        </a:solidFill>
                        <a:latin typeface="Century Gothic"/>
                        <a:ea typeface="Century Gothic"/>
                        <a:cs typeface="Century Gothic"/>
                        <a:sym typeface="Century Gothic"/>
                      </a:endParaRPr>
                    </a:p>
                  </a:txBody>
                  <a:tcPr marL="91450" marR="91450" marT="45725" marB="45725">
                    <a:solidFill>
                      <a:schemeClr val="dk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50">
                <a:tc gridSpan="3">
                  <a:txBody>
                    <a:bodyPr/>
                    <a:lstStyle/>
                    <a:p>
                      <a:pPr marL="171450" marR="0" lvl="0" indent="-171450" algn="ctr"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The Holy Trinity: God the Father, the Son and the Holy Spirit. </a:t>
                      </a:r>
                      <a:endParaRPr>
                        <a:latin typeface="Century Gothic"/>
                        <a:ea typeface="Century Gothic"/>
                        <a:cs typeface="Century Gothic"/>
                        <a:sym typeface="Century Gothic"/>
                      </a:endParaRPr>
                    </a:p>
                    <a:p>
                      <a:pPr marL="171450" marR="0" lvl="0" indent="-171450" algn="ctr"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God is three in one. There are not three Gods, but different forms of the same thing. Each part is fully God, but also these parts of the Trinity are not the same.</a:t>
                      </a:r>
                      <a:endParaRPr>
                        <a:latin typeface="Century Gothic"/>
                        <a:ea typeface="Century Gothic"/>
                        <a:cs typeface="Century Gothic"/>
                        <a:sym typeface="Century Gothic"/>
                      </a:endParaRPr>
                    </a:p>
                  </a:txBody>
                  <a:tcPr marL="91450" marR="91450" marT="45725" marB="457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370850">
                <a:tc>
                  <a:txBody>
                    <a:bodyPr/>
                    <a:lstStyle/>
                    <a:p>
                      <a:pPr marL="0" marR="0" lvl="0" indent="0" algn="ctr" rtl="0">
                        <a:spcBef>
                          <a:spcPts val="0"/>
                        </a:spcBef>
                        <a:spcAft>
                          <a:spcPts val="0"/>
                        </a:spcAft>
                        <a:buNone/>
                      </a:pPr>
                      <a:r>
                        <a:rPr lang="en-US" sz="800" b="1" u="none" strike="noStrike" cap="none">
                          <a:latin typeface="Century Gothic"/>
                          <a:ea typeface="Century Gothic"/>
                          <a:cs typeface="Century Gothic"/>
                          <a:sym typeface="Century Gothic"/>
                        </a:rPr>
                        <a:t>God the Father</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First person of the Trinity.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Creator</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Omnipotent, omnibenevolent, omniscient (all-knowing) and omnipresent (everywhere).</a:t>
                      </a:r>
                      <a:endParaRPr>
                        <a:latin typeface="Century Gothic"/>
                        <a:ea typeface="Century Gothic"/>
                        <a:cs typeface="Century Gothic"/>
                        <a:sym typeface="Century Gothic"/>
                      </a:endParaRPr>
                    </a:p>
                    <a:p>
                      <a:pPr marL="0" marR="0" lvl="0" indent="0" algn="l" rtl="0">
                        <a:spcBef>
                          <a:spcPts val="0"/>
                        </a:spcBef>
                        <a:spcAft>
                          <a:spcPts val="0"/>
                        </a:spcAft>
                        <a:buNone/>
                      </a:pPr>
                      <a:endParaRPr sz="800">
                        <a:latin typeface="Century Gothic"/>
                        <a:ea typeface="Century Gothic"/>
                        <a:cs typeface="Century Gothic"/>
                        <a:sym typeface="Century Gothic"/>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800"/>
                        <a:buFont typeface="Arial"/>
                        <a:buNone/>
                      </a:pPr>
                      <a:r>
                        <a:rPr lang="en-US" sz="800" b="1">
                          <a:latin typeface="Century Gothic"/>
                          <a:ea typeface="Century Gothic"/>
                          <a:cs typeface="Century Gothic"/>
                          <a:sym typeface="Century Gothic"/>
                        </a:rPr>
                        <a:t>God the Son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Second person of the Trinity.</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who became God in human flesh (known as the Incarnation).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Performed miracles, healed the             sick and showed             kindness to   outcasts.</a:t>
                      </a:r>
                      <a:endParaRPr>
                        <a:latin typeface="Century Gothic"/>
                        <a:ea typeface="Century Gothic"/>
                        <a:cs typeface="Century Gothic"/>
                        <a:sym typeface="Century Gothic"/>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800"/>
                        <a:buFont typeface="Arial"/>
                        <a:buNone/>
                      </a:pPr>
                      <a:r>
                        <a:rPr lang="en-US" sz="800" b="1">
                          <a:latin typeface="Century Gothic"/>
                          <a:ea typeface="Century Gothic"/>
                          <a:cs typeface="Century Gothic"/>
                          <a:sym typeface="Century Gothic"/>
                        </a:rPr>
                        <a:t>God the Holy Spirit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Third person of the Trinity.</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God sent the Holy Spirit to influence, guide and sustain all life on earth after Jesus ascended.</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The unseen power of God. </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2"/>
                  </a:ext>
                </a:extLst>
              </a:tr>
            </a:tbl>
          </a:graphicData>
        </a:graphic>
      </p:graphicFrame>
      <p:graphicFrame>
        <p:nvGraphicFramePr>
          <p:cNvPr id="93" name="Google Shape;93;p13"/>
          <p:cNvGraphicFramePr/>
          <p:nvPr/>
        </p:nvGraphicFramePr>
        <p:xfrm>
          <a:off x="3550865" y="469632"/>
          <a:ext cx="4109375" cy="1559475"/>
        </p:xfrm>
        <a:graphic>
          <a:graphicData uri="http://schemas.openxmlformats.org/drawingml/2006/table">
            <a:tbl>
              <a:tblPr firstRow="1" bandRow="1">
                <a:noFill/>
                <a:tableStyleId>{95AD1915-46BC-4BD3-8C37-62DE88CEC1F8}</a:tableStyleId>
              </a:tblPr>
              <a:tblGrid>
                <a:gridCol w="4109375">
                  <a:extLst>
                    <a:ext uri="{9D8B030D-6E8A-4147-A177-3AD203B41FA5}">
                      <a16:colId xmlns:a16="http://schemas.microsoft.com/office/drawing/2014/main" val="20000"/>
                    </a:ext>
                  </a:extLst>
                </a:gridCol>
              </a:tblGrid>
              <a:tr h="24882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God as omnipotent, loving and just</a:t>
                      </a:r>
                      <a:endParaRPr sz="8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 Christians believe </a:t>
                      </a:r>
                      <a:r>
                        <a:rPr lang="en-US" sz="800" b="1">
                          <a:latin typeface="Century Gothic"/>
                          <a:ea typeface="Century Gothic"/>
                          <a:cs typeface="Century Gothic"/>
                          <a:sym typeface="Century Gothic"/>
                        </a:rPr>
                        <a:t>God is omnipotent: all-powerful</a:t>
                      </a:r>
                      <a:r>
                        <a:rPr lang="en-US" sz="800">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‘Nothing is impossible </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b="1" i="1">
                          <a:solidFill>
                            <a:schemeClr val="accent1"/>
                          </a:solidFill>
                          <a:latin typeface="Century Gothic"/>
                          <a:ea typeface="Century Gothic"/>
                          <a:cs typeface="Century Gothic"/>
                          <a:sym typeface="Century Gothic"/>
                        </a:rPr>
                        <a:t>with God’</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b="1">
                          <a:latin typeface="Century Gothic"/>
                          <a:ea typeface="Century Gothic"/>
                          <a:cs typeface="Century Gothic"/>
                          <a:sym typeface="Century Gothic"/>
                        </a:rPr>
                        <a:t>- God is omnibenevolent: all-loving. </a:t>
                      </a:r>
                      <a:r>
                        <a:rPr lang="en-US" sz="800">
                          <a:latin typeface="Century Gothic"/>
                          <a:ea typeface="Century Gothic"/>
                          <a:cs typeface="Century Gothic"/>
                          <a:sym typeface="Century Gothic"/>
                        </a:rPr>
                        <a:t>Guidelines are given for us to live </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the best lives we can. Christians should love each other treating everyone</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 with care and respect. </a:t>
                      </a:r>
                      <a:r>
                        <a:rPr lang="en-US" sz="800" b="1" i="1">
                          <a:solidFill>
                            <a:schemeClr val="accent1"/>
                          </a:solidFill>
                          <a:latin typeface="Century Gothic"/>
                          <a:ea typeface="Century Gothic"/>
                          <a:cs typeface="Century Gothic"/>
                          <a:sym typeface="Century Gothic"/>
                        </a:rPr>
                        <a:t>‘God so loved the world he gave his one </a:t>
                      </a:r>
                      <a:endParaRPr>
                        <a:latin typeface="Century Gothic"/>
                        <a:ea typeface="Century Gothic"/>
                        <a:cs typeface="Century Gothic"/>
                        <a:sym typeface="Century Gothic"/>
                      </a:endParaRPr>
                    </a:p>
                    <a:p>
                      <a:pPr marL="0" marR="0" lvl="0" indent="0" algn="l" rtl="0">
                        <a:spcBef>
                          <a:spcPts val="0"/>
                        </a:spcBef>
                        <a:spcAft>
                          <a:spcPts val="0"/>
                        </a:spcAft>
                        <a:buClr>
                          <a:schemeClr val="accent1"/>
                        </a:buClr>
                        <a:buSzPts val="800"/>
                        <a:buFont typeface="Arial"/>
                        <a:buNone/>
                      </a:pPr>
                      <a:r>
                        <a:rPr lang="en-US" sz="800" b="1" i="1">
                          <a:solidFill>
                            <a:schemeClr val="accent1"/>
                          </a:solidFill>
                          <a:latin typeface="Century Gothic"/>
                          <a:ea typeface="Century Gothic"/>
                          <a:cs typeface="Century Gothic"/>
                          <a:sym typeface="Century Gothic"/>
                        </a:rPr>
                        <a:t>and only Son…’ </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 God has unlimited power and authority, together with complete </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love, and therefore gives </a:t>
                      </a:r>
                      <a:r>
                        <a:rPr lang="en-US" sz="800" b="1">
                          <a:latin typeface="Century Gothic"/>
                          <a:ea typeface="Century Gothic"/>
                          <a:cs typeface="Century Gothic"/>
                          <a:sym typeface="Century Gothic"/>
                        </a:rPr>
                        <a:t>justice</a:t>
                      </a:r>
                      <a:r>
                        <a:rPr lang="en-US" sz="800">
                          <a:latin typeface="Century Gothic"/>
                          <a:ea typeface="Century Gothic"/>
                          <a:cs typeface="Century Gothic"/>
                          <a:sym typeface="Century Gothic"/>
                        </a:rPr>
                        <a:t> in a fair way. Christians should try and </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bring about fairness in the world. </a:t>
                      </a:r>
                      <a:endParaRPr>
                        <a:latin typeface="Century Gothic"/>
                        <a:ea typeface="Century Gothic"/>
                        <a:cs typeface="Century Gothic"/>
                        <a:sym typeface="Century Gothic"/>
                      </a:endParaRPr>
                    </a:p>
                    <a:p>
                      <a:pPr marL="0" marR="0" lvl="0" indent="0" algn="l" rtl="0">
                        <a:spcBef>
                          <a:spcPts val="0"/>
                        </a:spcBef>
                        <a:spcAft>
                          <a:spcPts val="0"/>
                        </a:spcAft>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graphicFrame>
        <p:nvGraphicFramePr>
          <p:cNvPr id="94" name="Google Shape;94;p13"/>
          <p:cNvGraphicFramePr/>
          <p:nvPr/>
        </p:nvGraphicFramePr>
        <p:xfrm>
          <a:off x="7820238" y="469631"/>
          <a:ext cx="4109375" cy="1559475"/>
        </p:xfrm>
        <a:graphic>
          <a:graphicData uri="http://schemas.openxmlformats.org/drawingml/2006/table">
            <a:tbl>
              <a:tblPr firstRow="1" bandRow="1">
                <a:noFill/>
                <a:tableStyleId>{95AD1915-46BC-4BD3-8C37-62DE88CEC1F8}</a:tableStyleId>
              </a:tblPr>
              <a:tblGrid>
                <a:gridCol w="4109375">
                  <a:extLst>
                    <a:ext uri="{9D8B030D-6E8A-4147-A177-3AD203B41FA5}">
                      <a16:colId xmlns:a16="http://schemas.microsoft.com/office/drawing/2014/main" val="20000"/>
                    </a:ext>
                  </a:extLst>
                </a:gridCol>
              </a:tblGrid>
              <a:tr h="24882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The Problem of Evil and Suffering: The Inconsistent Triad</a:t>
                      </a:r>
                      <a:endParaRPr sz="8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Christians believe God is omnipotent (all-powerful) and omnibenevolent (all-loving).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However, why is there evil and suffering?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If God was all powerful, he would be able to stop evil and suffering.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If he was all loving, he would care enough to stop it. So he would stop it.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But he doesn’t! So God cannot exist, or is at least not omnipotent or omnibenevolent.</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A Christian defence: God is transcendent (beyond our understanding) and therefore we can trust God to know best – there is a reason for this inconsistency, even if we can’t understand it.</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graphicFrame>
        <p:nvGraphicFramePr>
          <p:cNvPr id="95" name="Google Shape;95;p13"/>
          <p:cNvGraphicFramePr/>
          <p:nvPr/>
        </p:nvGraphicFramePr>
        <p:xfrm>
          <a:off x="3550865" y="2173577"/>
          <a:ext cx="4109375" cy="2382195"/>
        </p:xfrm>
        <a:graphic>
          <a:graphicData uri="http://schemas.openxmlformats.org/drawingml/2006/table">
            <a:tbl>
              <a:tblPr firstRow="1" bandRow="1">
                <a:noFill/>
                <a:tableStyleId>{95AD1915-46BC-4BD3-8C37-62DE88CEC1F8}</a:tableStyleId>
              </a:tblPr>
              <a:tblGrid>
                <a:gridCol w="707625">
                  <a:extLst>
                    <a:ext uri="{9D8B030D-6E8A-4147-A177-3AD203B41FA5}">
                      <a16:colId xmlns:a16="http://schemas.microsoft.com/office/drawing/2014/main" val="20000"/>
                    </a:ext>
                  </a:extLst>
                </a:gridCol>
                <a:gridCol w="2651750">
                  <a:extLst>
                    <a:ext uri="{9D8B030D-6E8A-4147-A177-3AD203B41FA5}">
                      <a16:colId xmlns:a16="http://schemas.microsoft.com/office/drawing/2014/main" val="20001"/>
                    </a:ext>
                  </a:extLst>
                </a:gridCol>
                <a:gridCol w="750000">
                  <a:extLst>
                    <a:ext uri="{9D8B030D-6E8A-4147-A177-3AD203B41FA5}">
                      <a16:colId xmlns:a16="http://schemas.microsoft.com/office/drawing/2014/main" val="20002"/>
                    </a:ext>
                  </a:extLst>
                </a:gridCol>
              </a:tblGrid>
              <a:tr h="248575">
                <a:tc gridSpan="3">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Different Christian Beliefs about Creation</a:t>
                      </a:r>
                      <a:endParaRPr sz="1000" b="1">
                        <a:solidFill>
                          <a:schemeClr val="lt1"/>
                        </a:solidFill>
                        <a:latin typeface="Century Gothic"/>
                        <a:ea typeface="Century Gothic"/>
                        <a:cs typeface="Century Gothic"/>
                        <a:sym typeface="Century Gothic"/>
                      </a:endParaRPr>
                    </a:p>
                  </a:txBody>
                  <a:tcPr marL="91450" marR="91450" marT="45725" marB="45725">
                    <a:solidFill>
                      <a:schemeClr val="dk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Genesis 1 v 1-3</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God created the world in 6 days and rested on day 7</a:t>
                      </a:r>
                      <a:r>
                        <a:rPr lang="en-US" sz="800">
                          <a:solidFill>
                            <a:schemeClr val="accent1"/>
                          </a:solidFill>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‘In the beginning God created the heavens and the earth’. </a:t>
                      </a:r>
                      <a:r>
                        <a:rPr lang="en-US" sz="800">
                          <a:latin typeface="Century Gothic"/>
                          <a:ea typeface="Century Gothic"/>
                          <a:cs typeface="Century Gothic"/>
                          <a:sym typeface="Century Gothic"/>
                        </a:rPr>
                        <a:t>God created the perfect world in the beginning: </a:t>
                      </a:r>
                      <a:r>
                        <a:rPr lang="en-US" sz="800" b="1" i="1">
                          <a:solidFill>
                            <a:schemeClr val="accent1"/>
                          </a:solidFill>
                          <a:latin typeface="Century Gothic"/>
                          <a:ea typeface="Century Gothic"/>
                          <a:cs typeface="Century Gothic"/>
                          <a:sym typeface="Century Gothic"/>
                        </a:rPr>
                        <a:t>‘It was good’</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Not all Christians believe this story is literally true, but rather believe it is a story which represents the idea that God created life.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A further quote from Genesis</a:t>
                      </a:r>
                      <a:r>
                        <a:rPr lang="en-US" sz="800" b="1">
                          <a:solidFill>
                            <a:srgbClr val="FF0000"/>
                          </a:solidFill>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‘The Spirit of God hovered over the waters’</a:t>
                      </a:r>
                      <a:r>
                        <a:rPr lang="en-US" sz="800" b="1" i="1">
                          <a:solidFill>
                            <a:srgbClr val="FF0000"/>
                          </a:solidFill>
                          <a:latin typeface="Century Gothic"/>
                          <a:ea typeface="Century Gothic"/>
                          <a:cs typeface="Century Gothic"/>
                          <a:sym typeface="Century Gothic"/>
                        </a:rPr>
                        <a:t> </a:t>
                      </a:r>
                      <a:r>
                        <a:rPr lang="en-US" sz="800">
                          <a:latin typeface="Century Gothic"/>
                          <a:ea typeface="Century Gothic"/>
                          <a:cs typeface="Century Gothic"/>
                          <a:sym typeface="Century Gothic"/>
                        </a:rPr>
                        <a:t>indicates that the Holy Spirit was present at creation. </a:t>
                      </a:r>
                      <a:endParaRPr>
                        <a:latin typeface="Century Gothic"/>
                        <a:ea typeface="Century Gothic"/>
                        <a:cs typeface="Century Gothic"/>
                        <a:sym typeface="Century Gothic"/>
                      </a:endParaRPr>
                    </a:p>
                  </a:txBody>
                  <a:tcPr marL="91450" marR="91450" marT="45725" marB="45725"/>
                </a:tc>
                <a:tc rowSpan="2">
                  <a:txBody>
                    <a:bodyPr/>
                    <a:lstStyle/>
                    <a:p>
                      <a:pPr marL="0" marR="0" lvl="0" indent="0" algn="ctr"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Combined, these ideas suggest that all 3 parts of the Trinity were present at creation.</a:t>
                      </a:r>
                      <a:endParaRPr>
                        <a:latin typeface="Century Gothic"/>
                        <a:ea typeface="Century Gothic"/>
                        <a:cs typeface="Century Gothic"/>
                        <a:sym typeface="Century Gothic"/>
                      </a:endParaRPr>
                    </a:p>
                    <a:p>
                      <a:pPr marL="0" marR="0" lvl="0" indent="0" algn="l" rtl="0">
                        <a:spcBef>
                          <a:spcPts val="0"/>
                        </a:spcBef>
                        <a:spcAft>
                          <a:spcPts val="0"/>
                        </a:spcAft>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John 1 v 1-3</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‘In the beginning was the Word, and the Word was with God, and the Word was God….through him all things were made…’.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‘The Word’ refers to Jesus and therefore he was present at the beginning of the world and involved in the creation of the world</a:t>
                      </a:r>
                      <a:endParaRPr>
                        <a:latin typeface="Century Gothic"/>
                        <a:ea typeface="Century Gothic"/>
                        <a:cs typeface="Century Gothic"/>
                        <a:sym typeface="Century Gothic"/>
                      </a:endParaRPr>
                    </a:p>
                  </a:txBody>
                  <a:tcPr marL="91450" marR="91450" marT="45725" marB="45725"/>
                </a:tc>
                <a:tc vMerge="1">
                  <a:txBody>
                    <a:bodyPr/>
                    <a:lstStyle/>
                    <a:p>
                      <a:endParaRPr lang="en-US"/>
                    </a:p>
                  </a:txBody>
                  <a:tcPr/>
                </a:tc>
                <a:extLst>
                  <a:ext uri="{0D108BD9-81ED-4DB2-BD59-A6C34878D82A}">
                    <a16:rowId xmlns:a16="http://schemas.microsoft.com/office/drawing/2014/main" val="10002"/>
                  </a:ext>
                </a:extLst>
              </a:tr>
            </a:tbl>
          </a:graphicData>
        </a:graphic>
      </p:graphicFrame>
      <p:graphicFrame>
        <p:nvGraphicFramePr>
          <p:cNvPr id="96" name="Google Shape;96;p13"/>
          <p:cNvGraphicFramePr/>
          <p:nvPr/>
        </p:nvGraphicFramePr>
        <p:xfrm>
          <a:off x="3582401" y="4651009"/>
          <a:ext cx="8347225" cy="2046905"/>
        </p:xfrm>
        <a:graphic>
          <a:graphicData uri="http://schemas.openxmlformats.org/drawingml/2006/table">
            <a:tbl>
              <a:tblPr firstRow="1" bandRow="1">
                <a:noFill/>
                <a:tableStyleId>{95AD1915-46BC-4BD3-8C37-62DE88CEC1F8}</a:tableStyleId>
              </a:tblPr>
              <a:tblGrid>
                <a:gridCol w="8347225">
                  <a:extLst>
                    <a:ext uri="{9D8B030D-6E8A-4147-A177-3AD203B41FA5}">
                      <a16:colId xmlns:a16="http://schemas.microsoft.com/office/drawing/2014/main" val="20000"/>
                    </a:ext>
                  </a:extLst>
                </a:gridCol>
              </a:tblGrid>
              <a:tr h="24857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Different Christian Beliefs about the Afterlife</a:t>
                      </a:r>
                      <a:endParaRPr sz="10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Based on God’s judgement Christians believe that people will go to heaven or hell.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Judgement will happen at death or at the day of judgement (Christians vary on their understanding of this)</a:t>
                      </a:r>
                      <a:endParaRPr>
                        <a:latin typeface="Century Gothic"/>
                        <a:ea typeface="Century Gothic"/>
                        <a:cs typeface="Century Gothic"/>
                        <a:sym typeface="Century Gothic"/>
                      </a:endParaRPr>
                    </a:p>
                    <a:p>
                      <a:pPr marL="171450" marR="0" lvl="0" indent="-171450" algn="l" rtl="0">
                        <a:spcBef>
                          <a:spcPts val="0"/>
                        </a:spcBef>
                        <a:spcAft>
                          <a:spcPts val="0"/>
                        </a:spcAft>
                        <a:buClr>
                          <a:schemeClr val="accent1"/>
                        </a:buClr>
                        <a:buSzPts val="800"/>
                        <a:buFont typeface="Arial"/>
                        <a:buChar char="-"/>
                      </a:pPr>
                      <a:r>
                        <a:rPr lang="en-US" sz="800" b="1" i="1">
                          <a:solidFill>
                            <a:schemeClr val="accent1"/>
                          </a:solidFill>
                          <a:latin typeface="Century Gothic"/>
                          <a:ea typeface="Century Gothic"/>
                          <a:cs typeface="Century Gothic"/>
                          <a:sym typeface="Century Gothic"/>
                        </a:rPr>
                        <a:t>The Parable of the Sheep</a:t>
                      </a:r>
                      <a:r>
                        <a:rPr lang="en-US" sz="800" i="0">
                          <a:solidFill>
                            <a:schemeClr val="accent1"/>
                          </a:solidFill>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and the Goats</a:t>
                      </a:r>
                      <a:r>
                        <a:rPr lang="en-US" sz="800" b="1" i="1">
                          <a:latin typeface="Century Gothic"/>
                          <a:ea typeface="Century Gothic"/>
                          <a:cs typeface="Century Gothic"/>
                          <a:sym typeface="Century Gothic"/>
                        </a:rPr>
                        <a:t> </a:t>
                      </a:r>
                      <a:r>
                        <a:rPr lang="en-US" sz="800">
                          <a:latin typeface="Century Gothic"/>
                          <a:ea typeface="Century Gothic"/>
                          <a:cs typeface="Century Gothic"/>
                          <a:sym typeface="Century Gothic"/>
                        </a:rPr>
                        <a:t>shows how people will be  judged by God. The sheep represent those who did good actions                                   (therefore going to heaven) and the goats represent those who did bad actions (therefore going to hell)</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Jesus also said</a:t>
                      </a:r>
                      <a:r>
                        <a:rPr lang="en-US" sz="800" b="1">
                          <a:solidFill>
                            <a:srgbClr val="FF0000"/>
                          </a:solidFill>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”I am the way the truth and the life, no-one comes to the Father except through me.”</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i="1">
                          <a:latin typeface="Century Gothic"/>
                          <a:ea typeface="Century Gothic"/>
                          <a:cs typeface="Century Gothic"/>
                          <a:sym typeface="Century Gothic"/>
                        </a:rPr>
                        <a:t>So, </a:t>
                      </a:r>
                      <a:r>
                        <a:rPr lang="en-US" sz="800">
                          <a:latin typeface="Century Gothic"/>
                          <a:ea typeface="Century Gothic"/>
                          <a:cs typeface="Century Gothic"/>
                          <a:sym typeface="Century Gothic"/>
                        </a:rPr>
                        <a:t>treating others well </a:t>
                      </a:r>
                      <a:r>
                        <a:rPr lang="en-US" sz="800" i="1">
                          <a:latin typeface="Century Gothic"/>
                          <a:ea typeface="Century Gothic"/>
                          <a:cs typeface="Century Gothic"/>
                          <a:sym typeface="Century Gothic"/>
                        </a:rPr>
                        <a:t>and</a:t>
                      </a:r>
                      <a:r>
                        <a:rPr lang="en-US" sz="800">
                          <a:latin typeface="Century Gothic"/>
                          <a:ea typeface="Century Gothic"/>
                          <a:cs typeface="Century Gothic"/>
                          <a:sym typeface="Century Gothic"/>
                        </a:rPr>
                        <a:t> believing in God is important to guarantee a good afterlife.</a:t>
                      </a:r>
                      <a:endParaRPr sz="800">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Heaven is seen as being with God and eternal happiness where there is no suffering. Hell is seen as eternal torment or suffering and being absent from God, and where the Devil is.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Some Christians believe that Heaven is a literal, real place you will go. Other Christians believe it is just being with God, in the same way hell may not be actually real but an absence of God.</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The Bible teaches that there will be a resurrection of the body for all people who go to heaven, though the details of this are debated.</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In the book of Revelation it mentions that people who go to hell will burn in a lake of fire.</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Roman Catholics believe in a place called purgatory in which your soul goes to be cleansed as not everyone is ready yet to go to heaven. </a:t>
                      </a:r>
                      <a:endParaRPr>
                        <a:latin typeface="Century Gothic"/>
                        <a:ea typeface="Century Gothic"/>
                        <a:cs typeface="Century Gothic"/>
                        <a:sym typeface="Century Gothic"/>
                      </a:endParaRPr>
                    </a:p>
                    <a:p>
                      <a:pPr marL="171450" marR="0" lvl="0" indent="-120650" algn="l" rtl="0">
                        <a:lnSpc>
                          <a:spcPct val="100000"/>
                        </a:lnSpc>
                        <a:spcBef>
                          <a:spcPts val="0"/>
                        </a:spcBef>
                        <a:spcAft>
                          <a:spcPts val="0"/>
                        </a:spcAft>
                        <a:buClr>
                          <a:schemeClr val="dk1"/>
                        </a:buClr>
                        <a:buSzPts val="800"/>
                        <a:buFont typeface="Arial"/>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pic>
        <p:nvPicPr>
          <p:cNvPr id="97" name="Google Shape;97;p13"/>
          <p:cNvPicPr preferRelativeResize="0"/>
          <p:nvPr/>
        </p:nvPicPr>
        <p:blipFill rotWithShape="1">
          <a:blip r:embed="rId3">
            <a:alphaModFix/>
          </a:blip>
          <a:srcRect l="23161" r="22865"/>
          <a:stretch/>
        </p:blipFill>
        <p:spPr>
          <a:xfrm>
            <a:off x="7245749" y="1282539"/>
            <a:ext cx="262895" cy="256116"/>
          </a:xfrm>
          <a:prstGeom prst="rect">
            <a:avLst/>
          </a:prstGeom>
          <a:noFill/>
          <a:ln>
            <a:noFill/>
          </a:ln>
        </p:spPr>
      </p:pic>
      <p:pic>
        <p:nvPicPr>
          <p:cNvPr id="98" name="Google Shape;98;p13"/>
          <p:cNvPicPr preferRelativeResize="0"/>
          <p:nvPr/>
        </p:nvPicPr>
        <p:blipFill rotWithShape="1">
          <a:blip r:embed="rId4">
            <a:alphaModFix/>
          </a:blip>
          <a:srcRect l="10585" t="3980" r="10178" b="4589"/>
          <a:stretch/>
        </p:blipFill>
        <p:spPr>
          <a:xfrm>
            <a:off x="7220700" y="768858"/>
            <a:ext cx="312992" cy="361145"/>
          </a:xfrm>
          <a:prstGeom prst="rect">
            <a:avLst/>
          </a:prstGeom>
          <a:noFill/>
          <a:ln>
            <a:noFill/>
          </a:ln>
        </p:spPr>
      </p:pic>
      <p:pic>
        <p:nvPicPr>
          <p:cNvPr id="99" name="Google Shape;99;p13"/>
          <p:cNvPicPr preferRelativeResize="0"/>
          <p:nvPr/>
        </p:nvPicPr>
        <p:blipFill rotWithShape="1">
          <a:blip r:embed="rId5">
            <a:alphaModFix/>
          </a:blip>
          <a:srcRect l="14240" t="11295" r="13224" b="10685"/>
          <a:stretch/>
        </p:blipFill>
        <p:spPr>
          <a:xfrm>
            <a:off x="7245749" y="1594135"/>
            <a:ext cx="296787" cy="319233"/>
          </a:xfrm>
          <a:prstGeom prst="rect">
            <a:avLst/>
          </a:prstGeom>
          <a:noFill/>
          <a:ln>
            <a:noFill/>
          </a:ln>
        </p:spPr>
      </p:pic>
      <p:pic>
        <p:nvPicPr>
          <p:cNvPr id="100" name="Google Shape;100;p13"/>
          <p:cNvPicPr preferRelativeResize="0"/>
          <p:nvPr/>
        </p:nvPicPr>
        <p:blipFill rotWithShape="1">
          <a:blip r:embed="rId6">
            <a:alphaModFix/>
          </a:blip>
          <a:srcRect l="24602" t="12514" r="23586" b="12514"/>
          <a:stretch/>
        </p:blipFill>
        <p:spPr>
          <a:xfrm>
            <a:off x="11561007" y="888170"/>
            <a:ext cx="282402" cy="408652"/>
          </a:xfrm>
          <a:prstGeom prst="rect">
            <a:avLst/>
          </a:prstGeom>
          <a:noFill/>
          <a:ln>
            <a:noFill/>
          </a:ln>
        </p:spPr>
      </p:pic>
      <p:pic>
        <p:nvPicPr>
          <p:cNvPr id="101" name="Google Shape;101;p13"/>
          <p:cNvPicPr preferRelativeResize="0"/>
          <p:nvPr/>
        </p:nvPicPr>
        <p:blipFill rotWithShape="1">
          <a:blip r:embed="rId7">
            <a:alphaModFix/>
          </a:blip>
          <a:srcRect/>
          <a:stretch/>
        </p:blipFill>
        <p:spPr>
          <a:xfrm>
            <a:off x="3692433" y="2834639"/>
            <a:ext cx="382468" cy="382468"/>
          </a:xfrm>
          <a:prstGeom prst="rect">
            <a:avLst/>
          </a:prstGeom>
          <a:noFill/>
          <a:ln>
            <a:noFill/>
          </a:ln>
        </p:spPr>
      </p:pic>
      <p:pic>
        <p:nvPicPr>
          <p:cNvPr id="102" name="Google Shape;102;p13"/>
          <p:cNvPicPr preferRelativeResize="0"/>
          <p:nvPr/>
        </p:nvPicPr>
        <p:blipFill rotWithShape="1">
          <a:blip r:embed="rId8">
            <a:alphaModFix/>
          </a:blip>
          <a:srcRect t="40743" b="40743"/>
          <a:stretch/>
        </p:blipFill>
        <p:spPr>
          <a:xfrm>
            <a:off x="3582460" y="3264246"/>
            <a:ext cx="608511" cy="112662"/>
          </a:xfrm>
          <a:prstGeom prst="rect">
            <a:avLst/>
          </a:prstGeom>
          <a:noFill/>
          <a:ln>
            <a:noFill/>
          </a:ln>
        </p:spPr>
      </p:pic>
      <p:pic>
        <p:nvPicPr>
          <p:cNvPr id="103" name="Google Shape;103;p13"/>
          <p:cNvPicPr preferRelativeResize="0"/>
          <p:nvPr/>
        </p:nvPicPr>
        <p:blipFill rotWithShape="1">
          <a:blip r:embed="rId9">
            <a:alphaModFix/>
          </a:blip>
          <a:srcRect/>
          <a:stretch/>
        </p:blipFill>
        <p:spPr>
          <a:xfrm>
            <a:off x="3722355" y="4069771"/>
            <a:ext cx="374876" cy="374876"/>
          </a:xfrm>
          <a:prstGeom prst="rect">
            <a:avLst/>
          </a:prstGeom>
          <a:noFill/>
          <a:ln>
            <a:noFill/>
          </a:ln>
        </p:spPr>
      </p:pic>
      <p:pic>
        <p:nvPicPr>
          <p:cNvPr id="104" name="Google Shape;104;p13"/>
          <p:cNvPicPr preferRelativeResize="0"/>
          <p:nvPr/>
        </p:nvPicPr>
        <p:blipFill rotWithShape="1">
          <a:blip r:embed="rId10">
            <a:alphaModFix/>
          </a:blip>
          <a:srcRect/>
          <a:stretch/>
        </p:blipFill>
        <p:spPr>
          <a:xfrm>
            <a:off x="11410110" y="4925009"/>
            <a:ext cx="479382" cy="393948"/>
          </a:xfrm>
          <a:prstGeom prst="rect">
            <a:avLst/>
          </a:prstGeom>
          <a:noFill/>
          <a:ln>
            <a:noFill/>
          </a:ln>
        </p:spPr>
      </p:pic>
      <p:pic>
        <p:nvPicPr>
          <p:cNvPr id="105" name="Google Shape;105;p13"/>
          <p:cNvPicPr preferRelativeResize="0"/>
          <p:nvPr/>
        </p:nvPicPr>
        <p:blipFill rotWithShape="1">
          <a:blip r:embed="rId11">
            <a:alphaModFix/>
          </a:blip>
          <a:srcRect/>
          <a:stretch/>
        </p:blipFill>
        <p:spPr>
          <a:xfrm>
            <a:off x="10983829" y="5306687"/>
            <a:ext cx="342621" cy="342621"/>
          </a:xfrm>
          <a:prstGeom prst="rect">
            <a:avLst/>
          </a:prstGeom>
          <a:noFill/>
          <a:ln>
            <a:noFill/>
          </a:ln>
        </p:spPr>
      </p:pic>
      <p:pic>
        <p:nvPicPr>
          <p:cNvPr id="106" name="Google Shape;106;p13"/>
          <p:cNvPicPr preferRelativeResize="0"/>
          <p:nvPr/>
        </p:nvPicPr>
        <p:blipFill rotWithShape="1">
          <a:blip r:embed="rId12">
            <a:alphaModFix/>
          </a:blip>
          <a:srcRect/>
          <a:stretch/>
        </p:blipFill>
        <p:spPr>
          <a:xfrm>
            <a:off x="11501779" y="5329237"/>
            <a:ext cx="277072" cy="277072"/>
          </a:xfrm>
          <a:prstGeom prst="rect">
            <a:avLst/>
          </a:prstGeom>
          <a:noFill/>
          <a:ln>
            <a:noFill/>
          </a:ln>
        </p:spPr>
      </p:pic>
      <p:pic>
        <p:nvPicPr>
          <p:cNvPr id="107" name="Google Shape;107;p13"/>
          <p:cNvPicPr preferRelativeResize="0"/>
          <p:nvPr/>
        </p:nvPicPr>
        <p:blipFill rotWithShape="1">
          <a:blip r:embed="rId13">
            <a:alphaModFix/>
          </a:blip>
          <a:srcRect l="9975" t="18610" r="8349" b="15561"/>
          <a:stretch/>
        </p:blipFill>
        <p:spPr>
          <a:xfrm>
            <a:off x="10931710" y="4940126"/>
            <a:ext cx="438274" cy="353236"/>
          </a:xfrm>
          <a:prstGeom prst="rect">
            <a:avLst/>
          </a:prstGeom>
          <a:noFill/>
          <a:ln>
            <a:noFill/>
          </a:ln>
        </p:spPr>
      </p:pic>
      <p:pic>
        <p:nvPicPr>
          <p:cNvPr id="108" name="Google Shape;108;p13"/>
          <p:cNvPicPr preferRelativeResize="0"/>
          <p:nvPr/>
        </p:nvPicPr>
        <p:blipFill rotWithShape="1">
          <a:blip r:embed="rId14">
            <a:alphaModFix/>
          </a:blip>
          <a:srcRect/>
          <a:stretch/>
        </p:blipFill>
        <p:spPr>
          <a:xfrm>
            <a:off x="8806543" y="4176169"/>
            <a:ext cx="294322" cy="294322"/>
          </a:xfrm>
          <a:prstGeom prst="rect">
            <a:avLst/>
          </a:prstGeom>
          <a:noFill/>
          <a:ln>
            <a:noFill/>
          </a:ln>
        </p:spPr>
      </p:pic>
      <p:pic>
        <p:nvPicPr>
          <p:cNvPr id="109" name="Google Shape;109;p13"/>
          <p:cNvPicPr preferRelativeResize="0"/>
          <p:nvPr/>
        </p:nvPicPr>
        <p:blipFill rotWithShape="1">
          <a:blip r:embed="rId15">
            <a:alphaModFix/>
          </a:blip>
          <a:srcRect/>
          <a:stretch/>
        </p:blipFill>
        <p:spPr>
          <a:xfrm>
            <a:off x="10293691" y="4119242"/>
            <a:ext cx="243256" cy="408176"/>
          </a:xfrm>
          <a:prstGeom prst="rect">
            <a:avLst/>
          </a:prstGeom>
          <a:noFill/>
          <a:ln>
            <a:noFill/>
          </a:ln>
        </p:spPr>
      </p:pic>
      <p:pic>
        <p:nvPicPr>
          <p:cNvPr id="110" name="Google Shape;110;p13"/>
          <p:cNvPicPr preferRelativeResize="0"/>
          <p:nvPr/>
        </p:nvPicPr>
        <p:blipFill rotWithShape="1">
          <a:blip r:embed="rId16">
            <a:alphaModFix/>
          </a:blip>
          <a:srcRect/>
          <a:stretch/>
        </p:blipFill>
        <p:spPr>
          <a:xfrm>
            <a:off x="11514154" y="4181227"/>
            <a:ext cx="329255" cy="334565"/>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4"/>
          <p:cNvSpPr/>
          <p:nvPr/>
        </p:nvSpPr>
        <p:spPr>
          <a:xfrm>
            <a:off x="116396" y="100584"/>
            <a:ext cx="11923204" cy="6675120"/>
          </a:xfrm>
          <a:prstGeom prst="rect">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8" name="Google Shape;118;p14"/>
          <p:cNvSpPr txBox="1"/>
          <p:nvPr/>
        </p:nvSpPr>
        <p:spPr>
          <a:xfrm>
            <a:off x="3161500" y="139800"/>
            <a:ext cx="5917800" cy="3078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400" b="1">
                <a:solidFill>
                  <a:schemeClr val="dk1"/>
                </a:solidFill>
                <a:latin typeface="Century Gothic"/>
                <a:ea typeface="Century Gothic"/>
                <a:cs typeface="Century Gothic"/>
                <a:sym typeface="Century Gothic"/>
              </a:rPr>
              <a:t>Christian Beliefs: Part 2 – Jesus Christ and Salvation</a:t>
            </a:r>
            <a:endParaRPr sz="1400" b="1">
              <a:solidFill>
                <a:schemeClr val="dk1"/>
              </a:solidFill>
              <a:latin typeface="Century Gothic"/>
              <a:ea typeface="Century Gothic"/>
              <a:cs typeface="Century Gothic"/>
              <a:sym typeface="Century Gothic"/>
            </a:endParaRPr>
          </a:p>
        </p:txBody>
      </p:sp>
      <p:sp>
        <p:nvSpPr>
          <p:cNvPr id="119" name="Google Shape;119;p14"/>
          <p:cNvSpPr txBox="1"/>
          <p:nvPr/>
        </p:nvSpPr>
        <p:spPr>
          <a:xfrm>
            <a:off x="8921929" y="4524810"/>
            <a:ext cx="2991395" cy="2092881"/>
          </a:xfrm>
          <a:prstGeom prst="rect">
            <a:avLst/>
          </a:prstGeom>
          <a:noFill/>
          <a:ln w="9525" cap="flat" cmpd="sng">
            <a:solidFill>
              <a:srgbClr val="0070C0"/>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000" b="1" u="sng">
                <a:solidFill>
                  <a:schemeClr val="dk1"/>
                </a:solidFill>
                <a:latin typeface="Century Gothic"/>
                <a:ea typeface="Century Gothic"/>
                <a:cs typeface="Century Gothic"/>
                <a:sym typeface="Century Gothic"/>
              </a:rPr>
              <a:t>Exam Terminology</a:t>
            </a:r>
            <a:endParaRPr>
              <a:latin typeface="Century Gothic"/>
              <a:ea typeface="Century Gothic"/>
              <a:cs typeface="Century Gothic"/>
              <a:sym typeface="Century Gothic"/>
            </a:endParaRPr>
          </a:p>
          <a:p>
            <a:pPr marL="0" marR="0" lvl="0" indent="0" algn="ctr" rtl="0">
              <a:spcBef>
                <a:spcPts val="0"/>
              </a:spcBef>
              <a:spcAft>
                <a:spcPts val="0"/>
              </a:spcAft>
              <a:buNone/>
            </a:pPr>
            <a:endParaRPr sz="1000" b="1" u="sng">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Influence</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The capacity to have an effect on people’s character, behaviour or actions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Contrasting</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To show a difference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Contemporary</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Occurring in the present time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Sacred Writings</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Writing that is believed to contain words of God e.g. The Bible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Evaluate</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Consideration of different viewpoints before arriving at a final judgement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Justified Conclusion</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A final decision which is based upon a range of evidence.  </a:t>
            </a:r>
            <a:r>
              <a:rPr lang="en-US" sz="1000" b="1">
                <a:solidFill>
                  <a:srgbClr val="0070C0"/>
                </a:solidFill>
                <a:latin typeface="Century Gothic"/>
                <a:ea typeface="Century Gothic"/>
                <a:cs typeface="Century Gothic"/>
                <a:sym typeface="Century Gothic"/>
              </a:rPr>
              <a:t> </a:t>
            </a:r>
            <a:endParaRPr sz="1000" b="1">
              <a:solidFill>
                <a:srgbClr val="0070C0"/>
              </a:solidFill>
              <a:latin typeface="Century Gothic"/>
              <a:ea typeface="Century Gothic"/>
              <a:cs typeface="Century Gothic"/>
              <a:sym typeface="Century Gothic"/>
            </a:endParaRPr>
          </a:p>
        </p:txBody>
      </p:sp>
      <p:graphicFrame>
        <p:nvGraphicFramePr>
          <p:cNvPr id="120" name="Google Shape;120;p14"/>
          <p:cNvGraphicFramePr/>
          <p:nvPr/>
        </p:nvGraphicFramePr>
        <p:xfrm>
          <a:off x="180917" y="476028"/>
          <a:ext cx="11758525" cy="3834960"/>
        </p:xfrm>
        <a:graphic>
          <a:graphicData uri="http://schemas.openxmlformats.org/drawingml/2006/table">
            <a:tbl>
              <a:tblPr firstRow="1" bandRow="1">
                <a:noFill/>
                <a:tableStyleId>{95AD1915-46BC-4BD3-8C37-62DE88CEC1F8}</a:tableStyleId>
              </a:tblPr>
              <a:tblGrid>
                <a:gridCol w="1112300">
                  <a:extLst>
                    <a:ext uri="{9D8B030D-6E8A-4147-A177-3AD203B41FA5}">
                      <a16:colId xmlns:a16="http://schemas.microsoft.com/office/drawing/2014/main" val="20000"/>
                    </a:ext>
                  </a:extLst>
                </a:gridCol>
                <a:gridCol w="6230975">
                  <a:extLst>
                    <a:ext uri="{9D8B030D-6E8A-4147-A177-3AD203B41FA5}">
                      <a16:colId xmlns:a16="http://schemas.microsoft.com/office/drawing/2014/main" val="20001"/>
                    </a:ext>
                  </a:extLst>
                </a:gridCol>
                <a:gridCol w="4415250">
                  <a:extLst>
                    <a:ext uri="{9D8B030D-6E8A-4147-A177-3AD203B41FA5}">
                      <a16:colId xmlns:a16="http://schemas.microsoft.com/office/drawing/2014/main" val="20002"/>
                    </a:ext>
                  </a:extLst>
                </a:gridCol>
              </a:tblGrid>
              <a:tr h="370850">
                <a:tc>
                  <a:txBody>
                    <a:bodyPr/>
                    <a:lstStyle/>
                    <a:p>
                      <a:pPr marL="0" marR="0" lvl="0" indent="0" algn="l" rtl="0">
                        <a:spcBef>
                          <a:spcPts val="0"/>
                        </a:spcBef>
                        <a:spcAft>
                          <a:spcPts val="0"/>
                        </a:spcAft>
                        <a:buNone/>
                      </a:pPr>
                      <a:endParaRPr sz="800">
                        <a:solidFill>
                          <a:schemeClr val="lt1"/>
                        </a:solidFill>
                        <a:latin typeface="Century Gothic"/>
                        <a:ea typeface="Century Gothic"/>
                        <a:cs typeface="Century Gothic"/>
                        <a:sym typeface="Century Gothic"/>
                      </a:endParaRPr>
                    </a:p>
                  </a:txBody>
                  <a:tcPr marL="91450" marR="91450" marT="45725" marB="45725">
                    <a:solidFill>
                      <a:schemeClr val="dk1"/>
                    </a:solidFill>
                  </a:tcPr>
                </a:tc>
                <a:tc>
                  <a:txBody>
                    <a:bodyPr/>
                    <a:lstStyle/>
                    <a:p>
                      <a:pPr marL="0" marR="0" lvl="0" indent="0" algn="ctr" rtl="0">
                        <a:spcBef>
                          <a:spcPts val="0"/>
                        </a:spcBef>
                        <a:spcAft>
                          <a:spcPts val="0"/>
                        </a:spcAft>
                        <a:buNone/>
                      </a:pPr>
                      <a:r>
                        <a:rPr lang="en-US" sz="1100" b="1">
                          <a:solidFill>
                            <a:schemeClr val="lt1"/>
                          </a:solidFill>
                          <a:latin typeface="Century Gothic"/>
                          <a:ea typeface="Century Gothic"/>
                          <a:cs typeface="Century Gothic"/>
                          <a:sym typeface="Century Gothic"/>
                        </a:rPr>
                        <a:t>Jesus’ Life: Key Events</a:t>
                      </a:r>
                      <a:endParaRPr sz="1100" b="1">
                        <a:solidFill>
                          <a:schemeClr val="lt1"/>
                        </a:solidFill>
                        <a:latin typeface="Century Gothic"/>
                        <a:ea typeface="Century Gothic"/>
                        <a:cs typeface="Century Gothic"/>
                        <a:sym typeface="Century Gothic"/>
                      </a:endParaRPr>
                    </a:p>
                  </a:txBody>
                  <a:tcPr marL="91450" marR="91450" marT="45725" marB="45725">
                    <a:solidFill>
                      <a:schemeClr val="dk1"/>
                    </a:solidFill>
                  </a:tcPr>
                </a:tc>
                <a:tc>
                  <a:txBody>
                    <a:bodyPr/>
                    <a:lstStyle/>
                    <a:p>
                      <a:pPr marL="0" marR="0" lvl="0" indent="0" algn="l" rtl="0">
                        <a:spcBef>
                          <a:spcPts val="0"/>
                        </a:spcBef>
                        <a:spcAft>
                          <a:spcPts val="0"/>
                        </a:spcAft>
                        <a:buNone/>
                      </a:pPr>
                      <a:endParaRPr sz="800">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294150">
                <a:tc>
                  <a:txBody>
                    <a:bodyPr/>
                    <a:lstStyle/>
                    <a:p>
                      <a:pPr marL="0" marR="0" lvl="0" indent="0" algn="ctr" rtl="0">
                        <a:spcBef>
                          <a:spcPts val="0"/>
                        </a:spcBef>
                        <a:spcAft>
                          <a:spcPts val="0"/>
                        </a:spcAft>
                        <a:buNone/>
                      </a:pPr>
                      <a:r>
                        <a:rPr lang="en-US" sz="800" b="1">
                          <a:solidFill>
                            <a:schemeClr val="dk1"/>
                          </a:solidFill>
                          <a:latin typeface="Century Gothic"/>
                          <a:ea typeface="Century Gothic"/>
                          <a:cs typeface="Century Gothic"/>
                          <a:sym typeface="Century Gothic"/>
                        </a:rPr>
                        <a:t>Event</a:t>
                      </a:r>
                      <a:endParaRPr sz="800" b="1">
                        <a:solidFill>
                          <a:schemeClr val="dk1"/>
                        </a:solidFill>
                        <a:latin typeface="Century Gothic"/>
                        <a:ea typeface="Century Gothic"/>
                        <a:cs typeface="Century Gothic"/>
                        <a:sym typeface="Century Gothic"/>
                      </a:endParaRPr>
                    </a:p>
                  </a:txBody>
                  <a:tcPr marL="91450" marR="91450" marT="45725" marB="45725">
                    <a:solidFill>
                      <a:schemeClr val="lt1"/>
                    </a:solidFill>
                  </a:tcPr>
                </a:tc>
                <a:tc>
                  <a:txBody>
                    <a:bodyPr/>
                    <a:lstStyle/>
                    <a:p>
                      <a:pPr marL="0" marR="0" lvl="0" indent="0" algn="ctr" rtl="0">
                        <a:spcBef>
                          <a:spcPts val="0"/>
                        </a:spcBef>
                        <a:spcAft>
                          <a:spcPts val="0"/>
                        </a:spcAft>
                        <a:buNone/>
                      </a:pPr>
                      <a:r>
                        <a:rPr lang="en-US" sz="800" b="1">
                          <a:solidFill>
                            <a:schemeClr val="dk1"/>
                          </a:solidFill>
                          <a:latin typeface="Century Gothic"/>
                          <a:ea typeface="Century Gothic"/>
                          <a:cs typeface="Century Gothic"/>
                          <a:sym typeface="Century Gothic"/>
                        </a:rPr>
                        <a:t>Key Details</a:t>
                      </a:r>
                      <a:endParaRPr sz="800" b="1">
                        <a:solidFill>
                          <a:schemeClr val="dk1"/>
                        </a:solidFill>
                        <a:latin typeface="Century Gothic"/>
                        <a:ea typeface="Century Gothic"/>
                        <a:cs typeface="Century Gothic"/>
                        <a:sym typeface="Century Gothic"/>
                      </a:endParaRPr>
                    </a:p>
                  </a:txBody>
                  <a:tcPr marL="91450" marR="91450" marT="45725" marB="45725">
                    <a:solidFill>
                      <a:schemeClr val="lt1"/>
                    </a:solidFill>
                  </a:tcPr>
                </a:tc>
                <a:tc>
                  <a:txBody>
                    <a:bodyPr/>
                    <a:lstStyle/>
                    <a:p>
                      <a:pPr marL="0" marR="0" lvl="0" indent="0" algn="ctr" rtl="0">
                        <a:spcBef>
                          <a:spcPts val="0"/>
                        </a:spcBef>
                        <a:spcAft>
                          <a:spcPts val="0"/>
                        </a:spcAft>
                        <a:buNone/>
                      </a:pPr>
                      <a:r>
                        <a:rPr lang="en-US" sz="800" b="1">
                          <a:solidFill>
                            <a:schemeClr val="dk1"/>
                          </a:solidFill>
                          <a:latin typeface="Century Gothic"/>
                          <a:ea typeface="Century Gothic"/>
                          <a:cs typeface="Century Gothic"/>
                          <a:sym typeface="Century Gothic"/>
                        </a:rPr>
                        <a:t>Importance/ Influence on Christians</a:t>
                      </a:r>
                      <a:endParaRPr sz="800" b="1">
                        <a:solidFill>
                          <a:schemeClr val="dk1"/>
                        </a:solidFill>
                        <a:latin typeface="Century Gothic"/>
                        <a:ea typeface="Century Gothic"/>
                        <a:cs typeface="Century Gothic"/>
                        <a:sym typeface="Century Gothic"/>
                      </a:endParaRPr>
                    </a:p>
                  </a:txBody>
                  <a:tcPr marL="91450" marR="91450" marT="45725" marB="45725">
                    <a:solidFill>
                      <a:schemeClr val="lt1"/>
                    </a:solidFill>
                  </a:tcPr>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Incarnation: Jesus is God in human form</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‘Incarnate’ mean ‘In the flesh’ – Jesus was God in the flesh.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birth is explained in the Christmas story: the Nativity.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Humble birth (in a manger) shows Jesus was fully human, but he was born through the immaculate conception (Mary was a virgin), so he was fully God</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This means Jesus does not have Original Sin because he was not conceived through sexual relations.</a:t>
                      </a:r>
                      <a:endParaRPr>
                        <a:latin typeface="Century Gothic"/>
                        <a:ea typeface="Century Gothic"/>
                        <a:cs typeface="Century Gothic"/>
                        <a:sym typeface="Century Gothic"/>
                      </a:endParaRPr>
                    </a:p>
                    <a:p>
                      <a:pPr marL="171450" marR="0" lvl="0" indent="-171450" algn="l" rtl="0">
                        <a:spcBef>
                          <a:spcPts val="0"/>
                        </a:spcBef>
                        <a:spcAft>
                          <a:spcPts val="0"/>
                        </a:spcAft>
                        <a:buClr>
                          <a:schemeClr val="accent1"/>
                        </a:buClr>
                        <a:buSzPts val="800"/>
                        <a:buFont typeface="Century Gothic"/>
                        <a:buChar char="-"/>
                      </a:pPr>
                      <a:r>
                        <a:rPr lang="en-US" sz="800" b="1" i="0">
                          <a:solidFill>
                            <a:schemeClr val="accent1"/>
                          </a:solidFill>
                          <a:latin typeface="Century Gothic"/>
                          <a:ea typeface="Century Gothic"/>
                          <a:cs typeface="Century Gothic"/>
                          <a:sym typeface="Century Gothic"/>
                        </a:rPr>
                        <a:t>‘B</a:t>
                      </a:r>
                      <a:r>
                        <a:rPr lang="en-US" sz="800" b="1" i="1">
                          <a:solidFill>
                            <a:schemeClr val="accent1"/>
                          </a:solidFill>
                          <a:latin typeface="Century Gothic"/>
                          <a:ea typeface="Century Gothic"/>
                          <a:cs typeface="Century Gothic"/>
                          <a:sym typeface="Century Gothic"/>
                        </a:rPr>
                        <a:t>efore they came together, she was found to be pregnant through the Holy Spirit’.</a:t>
                      </a:r>
                      <a:r>
                        <a:rPr lang="en-US" sz="800" b="1" i="1">
                          <a:solidFill>
                            <a:srgbClr val="FF0000"/>
                          </a:solidFill>
                          <a:latin typeface="Century Gothic"/>
                          <a:ea typeface="Century Gothic"/>
                          <a:cs typeface="Century Gothic"/>
                          <a:sym typeface="Century Gothic"/>
                        </a:rPr>
                        <a: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accent1"/>
                        </a:buClr>
                        <a:buSzPts val="800"/>
                        <a:buFont typeface="Arial"/>
                        <a:buChar char="-"/>
                      </a:pPr>
                      <a:r>
                        <a:rPr lang="en-US" sz="800" b="1" i="1">
                          <a:solidFill>
                            <a:schemeClr val="accent1"/>
                          </a:solidFill>
                          <a:latin typeface="Century Gothic"/>
                          <a:ea typeface="Century Gothic"/>
                          <a:cs typeface="Century Gothic"/>
                          <a:sym typeface="Century Gothic"/>
                        </a:rPr>
                        <a:t>‘The Word became flesh and made his dwelling among us’</a:t>
                      </a:r>
                      <a:r>
                        <a:rPr lang="en-US" sz="800" i="1">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a:t>
                      </a:r>
                      <a:endParaRPr>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Encourages them to celebrate Christmas for its true meaning</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Helps them in difficult times as they know their role model was human too</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Allows them to have a personal relationship with God through Jesus </a:t>
                      </a:r>
                      <a:endParaRPr>
                        <a:latin typeface="Century Gothic"/>
                        <a:ea typeface="Century Gothic"/>
                        <a:cs typeface="Century Gothic"/>
                        <a:sym typeface="Century Gothic"/>
                      </a:endParaRPr>
                    </a:p>
                    <a:p>
                      <a:pPr marL="171450" marR="0" lvl="0" indent="-120650" algn="l" rtl="0">
                        <a:spcBef>
                          <a:spcPts val="0"/>
                        </a:spcBef>
                        <a:spcAft>
                          <a:spcPts val="0"/>
                        </a:spcAft>
                        <a:buClr>
                          <a:schemeClr val="dk1"/>
                        </a:buClr>
                        <a:buSzPts val="800"/>
                        <a:buFont typeface="Arial"/>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Crucifixion: Jesus’ death on the cross</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Crucifixion is remembered on Good Friday.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was arrested (having been betrayed by Judas) and put to death by Pontius Pilate. He was crucified alongside two criminals.</a:t>
                      </a:r>
                      <a:endParaRPr sz="800">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As Jesus was fully human he suffered pain as an ordinary human did. </a:t>
                      </a:r>
                      <a:r>
                        <a:rPr lang="en-US" sz="800" b="1" i="1">
                          <a:solidFill>
                            <a:schemeClr val="accent1"/>
                          </a:solidFill>
                          <a:latin typeface="Century Gothic"/>
                          <a:ea typeface="Century Gothic"/>
                          <a:cs typeface="Century Gothic"/>
                          <a:sym typeface="Century Gothic"/>
                        </a:rPr>
                        <a:t>‘Father, into your hands I command my spirit’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On the cross Jesus said </a:t>
                      </a:r>
                      <a:r>
                        <a:rPr lang="en-US" sz="800" b="1" i="1">
                          <a:solidFill>
                            <a:schemeClr val="accent1"/>
                          </a:solidFill>
                          <a:latin typeface="Century Gothic"/>
                          <a:ea typeface="Century Gothic"/>
                          <a:cs typeface="Century Gothic"/>
                          <a:sym typeface="Century Gothic"/>
                        </a:rPr>
                        <a:t>’Father forgive them, for they know not what they do’.</a:t>
                      </a:r>
                      <a:endParaRPr>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By accepting Jesus’ sacrifice they can be forgiven for sin and go to heaven.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Encourages them to follow Jesus’ example and forgive others</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Reminds them to be thankful and remember Jesus (especially on Good Friday)</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Reminds them that suffering is a part of life and God can understand what it I like for someone to suffer.  </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Resurrection: Jesus rose from the dead</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was buried in a tomb and left there until Sunday. Due to it being the Sabbath (on the Saturday), </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a:latin typeface="Century Gothic"/>
                          <a:ea typeface="Century Gothic"/>
                          <a:cs typeface="Century Gothic"/>
                          <a:sym typeface="Century Gothic"/>
                        </a:rPr>
                        <a:t>      no-one could touch the body until after this.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Mary Magdalene returned to the tomb - it was open and empty.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An angel appeared and said Jesus had risen from the dead.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Evidence of resurrection: he appeared to people including disciples, they saw him eat, Thomas was encouraged to tough Jesus’ palms to prove he was not a ghost.</a:t>
                      </a:r>
                      <a:endParaRPr>
                        <a:latin typeface="Century Gothic"/>
                        <a:ea typeface="Century Gothic"/>
                        <a:cs typeface="Century Gothic"/>
                        <a:sym typeface="Century Gothic"/>
                      </a:endParaRPr>
                    </a:p>
                  </a:txBody>
                  <a:tcPr marL="91450" marR="91450" marT="45725" marB="45725"/>
                </a:tc>
                <a:tc>
                  <a:txBody>
                    <a:bodyPr/>
                    <a:lstStyle/>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Shows Jesus was divine and not just a human so it may strengthen faith</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Shows the power of good over evil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Encourages them to not fear death</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Ascension:      Jesus went     back up to heaven to          be with God</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Happened 40 days after the resurrection - Jesus ascended to heaven.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He gave the disciples the Great Commission: </a:t>
                      </a:r>
                      <a:r>
                        <a:rPr lang="en-US" sz="800" b="1" i="1">
                          <a:solidFill>
                            <a:schemeClr val="accent1"/>
                          </a:solidFill>
                          <a:latin typeface="Century Gothic"/>
                          <a:ea typeface="Century Gothic"/>
                          <a:cs typeface="Century Gothic"/>
                          <a:sym typeface="Century Gothic"/>
                        </a:rPr>
                        <a:t>‘Go and make disciples of all nations, baptizing them in the name of the Father, the Son and the Holy Spirit’.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i="0">
                          <a:solidFill>
                            <a:schemeClr val="dk1"/>
                          </a:solidFill>
                          <a:latin typeface="Century Gothic"/>
                          <a:ea typeface="Century Gothic"/>
                          <a:cs typeface="Century Gothic"/>
                          <a:sym typeface="Century Gothic"/>
                        </a:rPr>
                        <a:t>The Holy Spirit was left to guide and comfort people.</a:t>
                      </a:r>
                      <a:endParaRPr sz="800" i="0">
                        <a:solidFill>
                          <a:schemeClr val="dk1"/>
                        </a:solidFill>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Will encourage them to call on the Holy Spirit for guidance and comfort</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Will encourage them to spread the message of Christianity (evangelise)</a:t>
                      </a: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5"/>
                  </a:ext>
                </a:extLst>
              </a:tr>
            </a:tbl>
          </a:graphicData>
        </a:graphic>
      </p:graphicFrame>
      <p:graphicFrame>
        <p:nvGraphicFramePr>
          <p:cNvPr id="121" name="Google Shape;121;p14"/>
          <p:cNvGraphicFramePr/>
          <p:nvPr/>
        </p:nvGraphicFramePr>
        <p:xfrm>
          <a:off x="180916" y="4420306"/>
          <a:ext cx="4519550" cy="2290995"/>
        </p:xfrm>
        <a:graphic>
          <a:graphicData uri="http://schemas.openxmlformats.org/drawingml/2006/table">
            <a:tbl>
              <a:tblPr firstRow="1" bandRow="1">
                <a:noFill/>
                <a:tableStyleId>{95AD1915-46BC-4BD3-8C37-62DE88CEC1F8}</a:tableStyleId>
              </a:tblPr>
              <a:tblGrid>
                <a:gridCol w="4519550">
                  <a:extLst>
                    <a:ext uri="{9D8B030D-6E8A-4147-A177-3AD203B41FA5}">
                      <a16:colId xmlns:a16="http://schemas.microsoft.com/office/drawing/2014/main" val="20000"/>
                    </a:ext>
                  </a:extLst>
                </a:gridCol>
              </a:tblGrid>
              <a:tr h="24882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Sin and Salvation</a:t>
                      </a:r>
                      <a:endParaRPr sz="8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Sin: anything that goes against God’s laws. Separates humans from                         God.</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Salvation means to be saved from sin (therefore being able to go to                 heaven)</a:t>
                      </a:r>
                      <a:endParaRPr sz="800">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Humans are not perfect – impossible not to sin</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All humans are born with Original Sin – passed down from Adam and Eve.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This action separated humans from God and brought about death into the world. They were tempted by the serpent (devil) and Christians believe that Christians are tempted in life to do bad things.</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b="1">
                          <a:latin typeface="Century Gothic"/>
                          <a:ea typeface="Century Gothic"/>
                          <a:cs typeface="Century Gothic"/>
                          <a:sym typeface="Century Gothic"/>
                        </a:rPr>
                        <a:t>Salvation through Law</a:t>
                      </a:r>
                      <a:r>
                        <a:rPr lang="en-US" sz="800">
                          <a:latin typeface="Century Gothic"/>
                          <a:ea typeface="Century Gothic"/>
                          <a:cs typeface="Century Gothic"/>
                          <a:sym typeface="Century Gothic"/>
                        </a:rPr>
                        <a:t>: humans have free will but should use this to make the right choices using God and Jesus’ teachings to guide them, e.g. 10 Commandments.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b="1">
                          <a:latin typeface="Century Gothic"/>
                          <a:ea typeface="Century Gothic"/>
                          <a:cs typeface="Century Gothic"/>
                          <a:sym typeface="Century Gothic"/>
                        </a:rPr>
                        <a:t>Salvation through Grace</a:t>
                      </a:r>
                      <a:r>
                        <a:rPr lang="en-US" sz="800">
                          <a:latin typeface="Century Gothic"/>
                          <a:ea typeface="Century Gothic"/>
                          <a:cs typeface="Century Gothic"/>
                          <a:sym typeface="Century Gothic"/>
                        </a:rPr>
                        <a:t>: being saved by accepting the sacrifice Jesus made on the cross – this showed God’s grace: </a:t>
                      </a:r>
                      <a:r>
                        <a:rPr lang="en-US" sz="800" b="1" i="1">
                          <a:solidFill>
                            <a:schemeClr val="accent1"/>
                          </a:solidFill>
                          <a:latin typeface="Century Gothic"/>
                          <a:ea typeface="Century Gothic"/>
                          <a:cs typeface="Century Gothic"/>
                          <a:sym typeface="Century Gothic"/>
                        </a:rPr>
                        <a:t>’For by grace you have been saved through faith’</a:t>
                      </a:r>
                      <a:endParaRPr sz="800" b="1" i="1">
                        <a:solidFill>
                          <a:schemeClr val="accent1"/>
                        </a:solidFill>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b="1">
                          <a:latin typeface="Century Gothic"/>
                          <a:ea typeface="Century Gothic"/>
                          <a:cs typeface="Century Gothic"/>
                          <a:sym typeface="Century Gothic"/>
                        </a:rPr>
                        <a:t>Salvation through Spirit</a:t>
                      </a:r>
                      <a:r>
                        <a:rPr lang="en-US" sz="800">
                          <a:latin typeface="Century Gothic"/>
                          <a:ea typeface="Century Gothic"/>
                          <a:cs typeface="Century Gothic"/>
                          <a:sym typeface="Century Gothic"/>
                        </a:rPr>
                        <a:t>: having the Holy Spirit as a guide to accept God’s Grace and follow his Law. </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graphicFrame>
        <p:nvGraphicFramePr>
          <p:cNvPr id="122" name="Google Shape;122;p14"/>
          <p:cNvGraphicFramePr/>
          <p:nvPr/>
        </p:nvGraphicFramePr>
        <p:xfrm>
          <a:off x="4794066" y="4420111"/>
          <a:ext cx="3988525" cy="2290995"/>
        </p:xfrm>
        <a:graphic>
          <a:graphicData uri="http://schemas.openxmlformats.org/drawingml/2006/table">
            <a:tbl>
              <a:tblPr firstRow="1" bandRow="1">
                <a:noFill/>
                <a:tableStyleId>{95AD1915-46BC-4BD3-8C37-62DE88CEC1F8}</a:tableStyleId>
              </a:tblPr>
              <a:tblGrid>
                <a:gridCol w="3988525">
                  <a:extLst>
                    <a:ext uri="{9D8B030D-6E8A-4147-A177-3AD203B41FA5}">
                      <a16:colId xmlns:a16="http://schemas.microsoft.com/office/drawing/2014/main" val="20000"/>
                    </a:ext>
                  </a:extLst>
                </a:gridCol>
              </a:tblGrid>
              <a:tr h="24882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The Role of Christ in Salvation: Atonement</a:t>
                      </a:r>
                      <a:endParaRPr sz="8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0" marR="0" lvl="0" indent="0" algn="ctr" rtl="0">
                        <a:spcBef>
                          <a:spcPts val="0"/>
                        </a:spcBef>
                        <a:spcAft>
                          <a:spcPts val="0"/>
                        </a:spcAft>
                        <a:buNone/>
                      </a:pPr>
                      <a:endParaRPr sz="800" b="1" u="sng">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Salvation is offered through Jesus, </a:t>
                      </a:r>
                      <a:r>
                        <a:rPr lang="en-US" sz="800" b="1" i="1">
                          <a:solidFill>
                            <a:schemeClr val="accent1"/>
                          </a:solidFill>
                          <a:latin typeface="Century Gothic"/>
                          <a:ea typeface="Century Gothic"/>
                          <a:cs typeface="Century Gothic"/>
                          <a:sym typeface="Century Gothic"/>
                        </a:rPr>
                        <a:t>“For the wages of sin is death,</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b="1" i="1">
                          <a:solidFill>
                            <a:schemeClr val="accent1"/>
                          </a:solidFill>
                          <a:latin typeface="Century Gothic"/>
                          <a:ea typeface="Century Gothic"/>
                          <a:cs typeface="Century Gothic"/>
                          <a:sym typeface="Century Gothic"/>
                        </a:rPr>
                        <a:t>      but the gift of God is eternal life in Christ Jesus</a:t>
                      </a:r>
                      <a:r>
                        <a:rPr lang="en-US" sz="800" b="1">
                          <a:solidFill>
                            <a:schemeClr val="accent1"/>
                          </a:solidFill>
                          <a:latin typeface="Century Gothic"/>
                          <a:ea typeface="Century Gothic"/>
                          <a:cs typeface="Century Gothic"/>
                          <a:sym typeface="Century Gothic"/>
                        </a:rPr>
                        <a: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death makes up for Original Sin. Humans can receive </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a:latin typeface="Century Gothic"/>
                          <a:ea typeface="Century Gothic"/>
                          <a:cs typeface="Century Gothic"/>
                          <a:sym typeface="Century Gothic"/>
                        </a:rPr>
                        <a:t>      forgiveness for their sins because of Jesus’ death and then receive </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a:latin typeface="Century Gothic"/>
                          <a:ea typeface="Century Gothic"/>
                          <a:cs typeface="Century Gothic"/>
                          <a:sym typeface="Century Gothic"/>
                        </a:rPr>
                        <a:t>      eternal life.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His sacrifice provides atonement, which means our relationship with God is restored. This removes the effects of sin and allows humans to get back to God. </a:t>
                      </a:r>
                      <a:r>
                        <a:rPr lang="en-US" sz="800" b="1" i="1">
                          <a:solidFill>
                            <a:schemeClr val="accent1"/>
                          </a:solidFill>
                          <a:latin typeface="Century Gothic"/>
                          <a:ea typeface="Century Gothic"/>
                          <a:cs typeface="Century Gothic"/>
                          <a:sym typeface="Century Gothic"/>
                        </a:rPr>
                        <a:t>“He is the atoning sacrifice for our sins and for the sins of the whole world”.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i="1">
                          <a:latin typeface="Century Gothic"/>
                          <a:ea typeface="Century Gothic"/>
                          <a:cs typeface="Century Gothic"/>
                          <a:sym typeface="Century Gothic"/>
                        </a:rPr>
                        <a:t>J</a:t>
                      </a:r>
                      <a:r>
                        <a:rPr lang="en-US" sz="800">
                          <a:latin typeface="Century Gothic"/>
                          <a:ea typeface="Century Gothic"/>
                          <a:cs typeface="Century Gothic"/>
                          <a:sym typeface="Century Gothic"/>
                        </a:rPr>
                        <a:t>esus paid the price for the sin of all mankind through his death and Christians believe if you put your trust in him you can receive eternal life with God.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Links with Salvation through Grace: salvation is a gift people must choose through belief in Jesus atoning for their sins</a:t>
                      </a:r>
                      <a:endParaRPr sz="800" i="1">
                        <a:latin typeface="Century Gothic"/>
                        <a:ea typeface="Century Gothic"/>
                        <a:cs typeface="Century Gothic"/>
                        <a:sym typeface="Century Gothic"/>
                      </a:endParaRPr>
                    </a:p>
                    <a:p>
                      <a:pPr marL="171450" marR="0" lvl="0" indent="-120650" algn="l" rtl="0">
                        <a:spcBef>
                          <a:spcPts val="0"/>
                        </a:spcBef>
                        <a:spcAft>
                          <a:spcPts val="0"/>
                        </a:spcAft>
                        <a:buClr>
                          <a:schemeClr val="dk1"/>
                        </a:buClr>
                        <a:buSzPts val="800"/>
                        <a:buFont typeface="Arial"/>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pic>
        <p:nvPicPr>
          <p:cNvPr id="123" name="Google Shape;123;p14"/>
          <p:cNvPicPr preferRelativeResize="0"/>
          <p:nvPr/>
        </p:nvPicPr>
        <p:blipFill rotWithShape="1">
          <a:blip r:embed="rId3">
            <a:alphaModFix/>
          </a:blip>
          <a:srcRect l="22775" t="5809" r="24806" b="6420"/>
          <a:stretch/>
        </p:blipFill>
        <p:spPr>
          <a:xfrm>
            <a:off x="8373291" y="4732359"/>
            <a:ext cx="359408" cy="601801"/>
          </a:xfrm>
          <a:prstGeom prst="rect">
            <a:avLst/>
          </a:prstGeom>
          <a:noFill/>
          <a:ln>
            <a:noFill/>
          </a:ln>
        </p:spPr>
      </p:pic>
      <p:pic>
        <p:nvPicPr>
          <p:cNvPr id="124" name="Google Shape;124;p14"/>
          <p:cNvPicPr preferRelativeResize="0"/>
          <p:nvPr/>
        </p:nvPicPr>
        <p:blipFill rotWithShape="1">
          <a:blip r:embed="rId4">
            <a:alphaModFix/>
          </a:blip>
          <a:srcRect l="17414" t="6505" r="17097" b="6506"/>
          <a:stretch/>
        </p:blipFill>
        <p:spPr>
          <a:xfrm>
            <a:off x="678989" y="1570593"/>
            <a:ext cx="561703" cy="451805"/>
          </a:xfrm>
          <a:prstGeom prst="rect">
            <a:avLst/>
          </a:prstGeom>
          <a:noFill/>
          <a:ln>
            <a:noFill/>
          </a:ln>
        </p:spPr>
      </p:pic>
      <p:pic>
        <p:nvPicPr>
          <p:cNvPr id="125" name="Google Shape;125;p14"/>
          <p:cNvPicPr preferRelativeResize="0"/>
          <p:nvPr/>
        </p:nvPicPr>
        <p:blipFill rotWithShape="1">
          <a:blip r:embed="rId5">
            <a:alphaModFix/>
          </a:blip>
          <a:srcRect/>
          <a:stretch/>
        </p:blipFill>
        <p:spPr>
          <a:xfrm>
            <a:off x="959841" y="2380320"/>
            <a:ext cx="231724" cy="388825"/>
          </a:xfrm>
          <a:prstGeom prst="rect">
            <a:avLst/>
          </a:prstGeom>
          <a:noFill/>
          <a:ln>
            <a:noFill/>
          </a:ln>
        </p:spPr>
      </p:pic>
      <p:pic>
        <p:nvPicPr>
          <p:cNvPr id="126" name="Google Shape;126;p14"/>
          <p:cNvPicPr preferRelativeResize="0"/>
          <p:nvPr/>
        </p:nvPicPr>
        <p:blipFill rotWithShape="1">
          <a:blip r:embed="rId6">
            <a:alphaModFix/>
          </a:blip>
          <a:srcRect/>
          <a:stretch/>
        </p:blipFill>
        <p:spPr>
          <a:xfrm>
            <a:off x="831637" y="3185565"/>
            <a:ext cx="396274" cy="335309"/>
          </a:xfrm>
          <a:prstGeom prst="rect">
            <a:avLst/>
          </a:prstGeom>
          <a:noFill/>
          <a:ln>
            <a:noFill/>
          </a:ln>
        </p:spPr>
      </p:pic>
      <p:pic>
        <p:nvPicPr>
          <p:cNvPr id="127" name="Google Shape;127;p14"/>
          <p:cNvPicPr preferRelativeResize="0"/>
          <p:nvPr/>
        </p:nvPicPr>
        <p:blipFill rotWithShape="1">
          <a:blip r:embed="rId7">
            <a:alphaModFix/>
          </a:blip>
          <a:srcRect/>
          <a:stretch/>
        </p:blipFill>
        <p:spPr>
          <a:xfrm>
            <a:off x="3971106" y="4725578"/>
            <a:ext cx="690172" cy="448650"/>
          </a:xfrm>
          <a:prstGeom prst="rect">
            <a:avLst/>
          </a:prstGeom>
          <a:noFill/>
          <a:ln>
            <a:noFill/>
          </a:ln>
        </p:spPr>
      </p:pic>
      <p:pic>
        <p:nvPicPr>
          <p:cNvPr id="128" name="Google Shape;128;p14"/>
          <p:cNvPicPr preferRelativeResize="0"/>
          <p:nvPr/>
        </p:nvPicPr>
        <p:blipFill rotWithShape="1">
          <a:blip r:embed="rId8">
            <a:alphaModFix/>
          </a:blip>
          <a:srcRect/>
          <a:stretch/>
        </p:blipFill>
        <p:spPr>
          <a:xfrm>
            <a:off x="959841" y="3709851"/>
            <a:ext cx="311954" cy="502299"/>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1E158A1A8BD744A9E5525C8B2767ED" ma:contentTypeVersion="15" ma:contentTypeDescription="Create a new document." ma:contentTypeScope="" ma:versionID="9204a0fa692482370b15366ac71e661f">
  <xsd:schema xmlns:xsd="http://www.w3.org/2001/XMLSchema" xmlns:xs="http://www.w3.org/2001/XMLSchema" xmlns:p="http://schemas.microsoft.com/office/2006/metadata/properties" xmlns:ns2="29c7b17c-3d42-4142-9d9d-8383e9f3041e" xmlns:ns3="c9bd829e-d24e-4e08-a8be-902b0855aaef" targetNamespace="http://schemas.microsoft.com/office/2006/metadata/properties" ma:root="true" ma:fieldsID="5ba1bcadb23c5718f5e6b70eb691c30a" ns2:_="" ns3:_="">
    <xsd:import namespace="29c7b17c-3d42-4142-9d9d-8383e9f3041e"/>
    <xsd:import namespace="c9bd829e-d24e-4e08-a8be-902b0855aae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c7b17c-3d42-4142-9d9d-8383e9f304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bd829e-d24e-4e08-a8be-902b0855aa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de8aa0f-d2e9-410e-8087-7ac2d14650a7}" ma:internalName="TaxCatchAll" ma:showField="CatchAllData" ma:web="c9bd829e-d24e-4e08-a8be-902b0855aa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9c7b17c-3d42-4142-9d9d-8383e9f3041e">
      <Terms xmlns="http://schemas.microsoft.com/office/infopath/2007/PartnerControls"/>
    </lcf76f155ced4ddcb4097134ff3c332f>
    <TaxCatchAll xmlns="c9bd829e-d24e-4e08-a8be-902b0855aaef" xsi:nil="true"/>
  </documentManagement>
</p:properties>
</file>

<file path=customXml/itemProps1.xml><?xml version="1.0" encoding="utf-8"?>
<ds:datastoreItem xmlns:ds="http://schemas.openxmlformats.org/officeDocument/2006/customXml" ds:itemID="{818A5F89-9FE4-47FB-AA5F-F7F24C558A78}"/>
</file>

<file path=customXml/itemProps2.xml><?xml version="1.0" encoding="utf-8"?>
<ds:datastoreItem xmlns:ds="http://schemas.openxmlformats.org/officeDocument/2006/customXml" ds:itemID="{E7A38D8C-A1B7-4CE7-AD7F-CDA91A565685}">
  <ds:schemaRefs>
    <ds:schemaRef ds:uri="http://schemas.microsoft.com/sharepoint/v3/contenttype/forms"/>
  </ds:schemaRefs>
</ds:datastoreItem>
</file>

<file path=customXml/itemProps3.xml><?xml version="1.0" encoding="utf-8"?>
<ds:datastoreItem xmlns:ds="http://schemas.openxmlformats.org/officeDocument/2006/customXml" ds:itemID="{B1F43ACE-C9E4-44C6-86CB-EAD74BA05C18}">
  <ds:schemaRefs>
    <ds:schemaRef ds:uri="http://purl.org/dc/term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29d82006-19ed-4e62-a1bf-d2064a63fff4"/>
    <ds:schemaRef ds:uri="24c83d09-98f2-4b05-83a4-f8231922174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TotalTime>
  <Words>2108</Words>
  <Application>Microsoft Office PowerPoint</Application>
  <PresentationFormat>Widescreen</PresentationFormat>
  <Paragraphs>148</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Century Gothic</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Priya.Devi</dc:creator>
  <cp:lastModifiedBy>Priya.Devi</cp:lastModifiedBy>
  <cp:revision>2</cp:revision>
  <dcterms:modified xsi:type="dcterms:W3CDTF">2025-09-01T19:06:44Z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0x010100F21E158A1A8BD744A9E5525C8B2767ED</vt:lpwstr>
  </property>
  <property fmtid="{D5CDD505-2E9C-101B-9397-08002B2CF9AE}" pid="3" name="Order">
    <vt:r8>2200</vt:r8>
  </property>
  <property fmtid="{D5CDD505-2E9C-101B-9397-08002B2CF9AE}" pid="4" name="MediaServiceImageTags">
    <vt:lpwstr/>
  </property>
</Properties>
</file>