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64" r:id="rId3"/>
    <p:sldId id="265" r:id="rId4"/>
    <p:sldId id="266" r:id="rId5"/>
    <p:sldId id="267" r:id="rId6"/>
    <p:sldId id="268" r:id="rId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 Wolffel" initials="NW" lastIdx="1" clrIdx="0">
    <p:extLst>
      <p:ext uri="{19B8F6BF-5375-455C-9EA6-DF929625EA0E}">
        <p15:presenceInfo xmlns:p15="http://schemas.microsoft.com/office/powerpoint/2012/main" userId="N Wolff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FE9"/>
    <a:srgbClr val="FCD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762"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27E619-B06E-43E7-82F8-113AE28820ED}" type="datetimeFigureOut">
              <a:rPr lang="en-GB" smtClean="0"/>
              <a:t>16/02/2023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D63A1-DFC0-4E29-9E6F-77718F010075}" type="slidenum">
              <a:rPr lang="en-GB" smtClean="0"/>
              <a:t>‹#›</a:t>
            </a:fld>
            <a:endParaRPr lang="en-GB"/>
          </a:p>
        </p:txBody>
      </p:sp>
    </p:spTree>
    <p:extLst>
      <p:ext uri="{BB962C8B-B14F-4D97-AF65-F5344CB8AC3E}">
        <p14:creationId xmlns:p14="http://schemas.microsoft.com/office/powerpoint/2010/main" val="400941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27E619-B06E-43E7-82F8-113AE28820ED}" type="datetimeFigureOut">
              <a:rPr lang="en-GB" smtClean="0"/>
              <a:t>16/02/2023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D63A1-DFC0-4E29-9E6F-77718F010075}" type="slidenum">
              <a:rPr lang="en-GB" smtClean="0"/>
              <a:t>‹#›</a:t>
            </a:fld>
            <a:endParaRPr lang="en-GB"/>
          </a:p>
        </p:txBody>
      </p:sp>
    </p:spTree>
    <p:extLst>
      <p:ext uri="{BB962C8B-B14F-4D97-AF65-F5344CB8AC3E}">
        <p14:creationId xmlns:p14="http://schemas.microsoft.com/office/powerpoint/2010/main" val="176475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27E619-B06E-43E7-82F8-113AE28820ED}" type="datetimeFigureOut">
              <a:rPr lang="en-GB" smtClean="0"/>
              <a:t>16/02/2023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D63A1-DFC0-4E29-9E6F-77718F010075}" type="slidenum">
              <a:rPr lang="en-GB" smtClean="0"/>
              <a:t>‹#›</a:t>
            </a:fld>
            <a:endParaRPr lang="en-GB"/>
          </a:p>
        </p:txBody>
      </p:sp>
    </p:spTree>
    <p:extLst>
      <p:ext uri="{BB962C8B-B14F-4D97-AF65-F5344CB8AC3E}">
        <p14:creationId xmlns:p14="http://schemas.microsoft.com/office/powerpoint/2010/main" val="247578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27E619-B06E-43E7-82F8-113AE28820ED}" type="datetimeFigureOut">
              <a:rPr lang="en-GB" smtClean="0"/>
              <a:t>16/02/2023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D63A1-DFC0-4E29-9E6F-77718F010075}" type="slidenum">
              <a:rPr lang="en-GB" smtClean="0"/>
              <a:t>‹#›</a:t>
            </a:fld>
            <a:endParaRPr lang="en-GB"/>
          </a:p>
        </p:txBody>
      </p:sp>
    </p:spTree>
    <p:extLst>
      <p:ext uri="{BB962C8B-B14F-4D97-AF65-F5344CB8AC3E}">
        <p14:creationId xmlns:p14="http://schemas.microsoft.com/office/powerpoint/2010/main" val="413632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solidFill>
                  <a:schemeClr val="tx1">
                    <a:tint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27E619-B06E-43E7-82F8-113AE28820ED}" type="datetimeFigureOut">
              <a:rPr lang="en-GB" smtClean="0"/>
              <a:t>16/02/2023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D63A1-DFC0-4E29-9E6F-77718F010075}" type="slidenum">
              <a:rPr lang="en-GB" smtClean="0"/>
              <a:t>‹#›</a:t>
            </a:fld>
            <a:endParaRPr lang="en-GB"/>
          </a:p>
        </p:txBody>
      </p:sp>
    </p:spTree>
    <p:extLst>
      <p:ext uri="{BB962C8B-B14F-4D97-AF65-F5344CB8AC3E}">
        <p14:creationId xmlns:p14="http://schemas.microsoft.com/office/powerpoint/2010/main" val="359701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2"/>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2"/>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27E619-B06E-43E7-82F8-113AE28820ED}" type="datetimeFigureOut">
              <a:rPr lang="en-GB" smtClean="0"/>
              <a:t>16/02/2023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D63A1-DFC0-4E29-9E6F-77718F010075}" type="slidenum">
              <a:rPr lang="en-GB" smtClean="0"/>
              <a:t>‹#›</a:t>
            </a:fld>
            <a:endParaRPr lang="en-GB"/>
          </a:p>
        </p:txBody>
      </p:sp>
    </p:spTree>
    <p:extLst>
      <p:ext uri="{BB962C8B-B14F-4D97-AF65-F5344CB8AC3E}">
        <p14:creationId xmlns:p14="http://schemas.microsoft.com/office/powerpoint/2010/main" val="2115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27E619-B06E-43E7-82F8-113AE28820ED}" type="datetimeFigureOut">
              <a:rPr lang="en-GB" smtClean="0"/>
              <a:t>16/02/2023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DD63A1-DFC0-4E29-9E6F-77718F010075}" type="slidenum">
              <a:rPr lang="en-GB" smtClean="0"/>
              <a:t>‹#›</a:t>
            </a:fld>
            <a:endParaRPr lang="en-GB"/>
          </a:p>
        </p:txBody>
      </p:sp>
    </p:spTree>
    <p:extLst>
      <p:ext uri="{BB962C8B-B14F-4D97-AF65-F5344CB8AC3E}">
        <p14:creationId xmlns:p14="http://schemas.microsoft.com/office/powerpoint/2010/main" val="135139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27E619-B06E-43E7-82F8-113AE28820ED}" type="datetimeFigureOut">
              <a:rPr lang="en-GB" smtClean="0"/>
              <a:t>16/02/2023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DD63A1-DFC0-4E29-9E6F-77718F010075}" type="slidenum">
              <a:rPr lang="en-GB" smtClean="0"/>
              <a:t>‹#›</a:t>
            </a:fld>
            <a:endParaRPr lang="en-GB"/>
          </a:p>
        </p:txBody>
      </p:sp>
    </p:spTree>
    <p:extLst>
      <p:ext uri="{BB962C8B-B14F-4D97-AF65-F5344CB8AC3E}">
        <p14:creationId xmlns:p14="http://schemas.microsoft.com/office/powerpoint/2010/main" val="273954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7E619-B06E-43E7-82F8-113AE28820ED}" type="datetimeFigureOut">
              <a:rPr lang="en-GB" smtClean="0"/>
              <a:t>16/02/2023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DD63A1-DFC0-4E29-9E6F-77718F010075}" type="slidenum">
              <a:rPr lang="en-GB" smtClean="0"/>
              <a:t>‹#›</a:t>
            </a:fld>
            <a:endParaRPr lang="en-GB"/>
          </a:p>
        </p:txBody>
      </p:sp>
    </p:spTree>
    <p:extLst>
      <p:ext uri="{BB962C8B-B14F-4D97-AF65-F5344CB8AC3E}">
        <p14:creationId xmlns:p14="http://schemas.microsoft.com/office/powerpoint/2010/main" val="272998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US" smtClean="0"/>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smtClean="0"/>
              <a:t>Edit Master text styles</a:t>
            </a:r>
          </a:p>
        </p:txBody>
      </p:sp>
      <p:sp>
        <p:nvSpPr>
          <p:cNvPr id="5" name="Date Placeholder 4"/>
          <p:cNvSpPr>
            <a:spLocks noGrp="1"/>
          </p:cNvSpPr>
          <p:nvPr>
            <p:ph type="dt" sz="half" idx="10"/>
          </p:nvPr>
        </p:nvSpPr>
        <p:spPr/>
        <p:txBody>
          <a:bodyPr/>
          <a:lstStyle/>
          <a:p>
            <a:fld id="{2A27E619-B06E-43E7-82F8-113AE28820ED}" type="datetimeFigureOut">
              <a:rPr lang="en-GB" smtClean="0"/>
              <a:t>16/02/2023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D63A1-DFC0-4E29-9E6F-77718F010075}" type="slidenum">
              <a:rPr lang="en-GB" smtClean="0"/>
              <a:t>‹#›</a:t>
            </a:fld>
            <a:endParaRPr lang="en-GB"/>
          </a:p>
        </p:txBody>
      </p:sp>
    </p:spTree>
    <p:extLst>
      <p:ext uri="{BB962C8B-B14F-4D97-AF65-F5344CB8AC3E}">
        <p14:creationId xmlns:p14="http://schemas.microsoft.com/office/powerpoint/2010/main" val="74202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smtClean="0"/>
              <a:t>Click icon to add picture</a:t>
            </a:r>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smtClean="0"/>
              <a:t>Edit Master text styles</a:t>
            </a:r>
          </a:p>
        </p:txBody>
      </p:sp>
      <p:sp>
        <p:nvSpPr>
          <p:cNvPr id="5" name="Date Placeholder 4"/>
          <p:cNvSpPr>
            <a:spLocks noGrp="1"/>
          </p:cNvSpPr>
          <p:nvPr>
            <p:ph type="dt" sz="half" idx="10"/>
          </p:nvPr>
        </p:nvSpPr>
        <p:spPr/>
        <p:txBody>
          <a:bodyPr/>
          <a:lstStyle/>
          <a:p>
            <a:fld id="{2A27E619-B06E-43E7-82F8-113AE28820ED}" type="datetimeFigureOut">
              <a:rPr lang="en-GB" smtClean="0"/>
              <a:t>16/02/2023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D63A1-DFC0-4E29-9E6F-77718F010075}" type="slidenum">
              <a:rPr lang="en-GB" smtClean="0"/>
              <a:t>‹#›</a:t>
            </a:fld>
            <a:endParaRPr lang="en-GB"/>
          </a:p>
        </p:txBody>
      </p:sp>
    </p:spTree>
    <p:extLst>
      <p:ext uri="{BB962C8B-B14F-4D97-AF65-F5344CB8AC3E}">
        <p14:creationId xmlns:p14="http://schemas.microsoft.com/office/powerpoint/2010/main" val="6618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2A27E619-B06E-43E7-82F8-113AE28820ED}" type="datetimeFigureOut">
              <a:rPr lang="en-GB" smtClean="0"/>
              <a:t>16/02/2023</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C7DD63A1-DFC0-4E29-9E6F-77718F010075}" type="slidenum">
              <a:rPr lang="en-GB" smtClean="0"/>
              <a:t>‹#›</a:t>
            </a:fld>
            <a:endParaRPr lang="en-GB"/>
          </a:p>
        </p:txBody>
      </p:sp>
    </p:spTree>
    <p:extLst>
      <p:ext uri="{BB962C8B-B14F-4D97-AF65-F5344CB8AC3E}">
        <p14:creationId xmlns:p14="http://schemas.microsoft.com/office/powerpoint/2010/main" val="2172099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742950"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74295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1pPr>
      <a:lvl2pPr marL="603647" indent="-232172" algn="l" defTabSz="742950" rtl="0" eaLnBrk="1" latinLnBrk="0" hangingPunct="1">
        <a:spcBef>
          <a:spcPct val="20000"/>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eg"/><Relationship Id="rId10" Type="http://schemas.openxmlformats.org/officeDocument/2006/relationships/image" Target="../media/image17.gif"/><Relationship Id="rId4" Type="http://schemas.openxmlformats.org/officeDocument/2006/relationships/image" Target="../media/image11.jpg"/><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50030614"/>
              </p:ext>
            </p:extLst>
          </p:nvPr>
        </p:nvGraphicFramePr>
        <p:xfrm>
          <a:off x="0" y="0"/>
          <a:ext cx="3644538" cy="2468880"/>
        </p:xfrm>
        <a:graphic>
          <a:graphicData uri="http://schemas.openxmlformats.org/drawingml/2006/table">
            <a:tbl>
              <a:tblPr firstRow="1" bandRow="1">
                <a:tableStyleId>{93296810-A885-4BE3-A3E7-6D5BEEA58F35}</a:tableStyleId>
              </a:tblPr>
              <a:tblGrid>
                <a:gridCol w="1822269">
                  <a:extLst>
                    <a:ext uri="{9D8B030D-6E8A-4147-A177-3AD203B41FA5}">
                      <a16:colId xmlns:a16="http://schemas.microsoft.com/office/drawing/2014/main" val="3583427322"/>
                    </a:ext>
                  </a:extLst>
                </a:gridCol>
                <a:gridCol w="1822269">
                  <a:extLst>
                    <a:ext uri="{9D8B030D-6E8A-4147-A177-3AD203B41FA5}">
                      <a16:colId xmlns:a16="http://schemas.microsoft.com/office/drawing/2014/main" val="3318806854"/>
                    </a:ext>
                  </a:extLst>
                </a:gridCol>
              </a:tblGrid>
              <a:tr h="162107">
                <a:tc gridSpan="2">
                  <a:txBody>
                    <a:bodyPr/>
                    <a:lstStyle/>
                    <a:p>
                      <a:r>
                        <a:rPr lang="en-GB" sz="800" dirty="0" smtClean="0"/>
                        <a:t>a) Plains Indians – social and tribal</a:t>
                      </a:r>
                      <a:r>
                        <a:rPr lang="en-GB" sz="800" baseline="0" dirty="0" smtClean="0"/>
                        <a:t> structures</a:t>
                      </a:r>
                      <a:endParaRPr lang="en-GB" sz="800" dirty="0"/>
                    </a:p>
                  </a:txBody>
                  <a:tcPr/>
                </a:tc>
                <a:tc hMerge="1">
                  <a:txBody>
                    <a:bodyPr/>
                    <a:lstStyle/>
                    <a:p>
                      <a:endParaRPr lang="en-GB" sz="800" dirty="0"/>
                    </a:p>
                  </a:txBody>
                  <a:tcPr/>
                </a:tc>
                <a:extLst>
                  <a:ext uri="{0D108BD9-81ED-4DB2-BD59-A6C34878D82A}">
                    <a16:rowId xmlns:a16="http://schemas.microsoft.com/office/drawing/2014/main" val="3646585364"/>
                  </a:ext>
                </a:extLst>
              </a:tr>
              <a:tr h="903170">
                <a:tc>
                  <a:txBody>
                    <a:bodyPr/>
                    <a:lstStyle/>
                    <a:p>
                      <a:pPr marL="0" indent="0">
                        <a:buFont typeface="Arial" panose="020B0604020202020204" pitchFamily="34" charset="0"/>
                        <a:buNone/>
                      </a:pPr>
                      <a:r>
                        <a:rPr lang="en-GB" sz="800" dirty="0" smtClean="0"/>
                        <a:t>Bands</a:t>
                      </a:r>
                    </a:p>
                    <a:p>
                      <a:pPr marL="171450" indent="-171450">
                        <a:buFont typeface="Arial" panose="020B0604020202020204" pitchFamily="34" charset="0"/>
                        <a:buChar char="•"/>
                      </a:pPr>
                      <a:r>
                        <a:rPr lang="en-GB" sz="800" dirty="0" smtClean="0"/>
                        <a:t>Most people in a band were related.</a:t>
                      </a:r>
                    </a:p>
                    <a:p>
                      <a:pPr marL="171450" indent="-171450">
                        <a:buFont typeface="Arial" panose="020B0604020202020204" pitchFamily="34" charset="0"/>
                        <a:buChar char="•"/>
                      </a:pPr>
                      <a:r>
                        <a:rPr lang="en-GB" sz="800" dirty="0" smtClean="0"/>
                        <a:t>They were led</a:t>
                      </a:r>
                      <a:r>
                        <a:rPr lang="en-GB" sz="800" baseline="0" dirty="0" smtClean="0"/>
                        <a:t> by chiefs,</a:t>
                      </a:r>
                    </a:p>
                    <a:p>
                      <a:pPr marL="171450" indent="-171450">
                        <a:buFont typeface="Arial" panose="020B0604020202020204" pitchFamily="34" charset="0"/>
                        <a:buChar char="•"/>
                      </a:pPr>
                      <a:r>
                        <a:rPr lang="en-GB" sz="800" baseline="0" dirty="0" smtClean="0"/>
                        <a:t>They had councils.</a:t>
                      </a:r>
                    </a:p>
                    <a:p>
                      <a:pPr marL="171450" indent="-171450">
                        <a:buFont typeface="Arial" panose="020B0604020202020204" pitchFamily="34" charset="0"/>
                        <a:buChar char="•"/>
                      </a:pPr>
                      <a:r>
                        <a:rPr lang="en-GB" sz="800" baseline="0" dirty="0" smtClean="0"/>
                        <a:t>Survival and protection of the band were most important.</a:t>
                      </a:r>
                      <a:endParaRPr lang="en-GB" sz="800" dirty="0"/>
                    </a:p>
                  </a:txBody>
                  <a:tcPr/>
                </a:tc>
                <a:tc>
                  <a:txBody>
                    <a:bodyPr/>
                    <a:lstStyle/>
                    <a:p>
                      <a:pPr marL="0" indent="0">
                        <a:buFont typeface="Arial" panose="020B0604020202020204" pitchFamily="34" charset="0"/>
                        <a:buNone/>
                      </a:pPr>
                      <a:r>
                        <a:rPr lang="en-GB" sz="800" dirty="0" smtClean="0"/>
                        <a:t>Chiefs</a:t>
                      </a:r>
                    </a:p>
                    <a:p>
                      <a:pPr marL="171450" indent="-171450">
                        <a:buFont typeface="Arial" panose="020B0604020202020204" pitchFamily="34" charset="0"/>
                        <a:buChar char="•"/>
                      </a:pPr>
                      <a:r>
                        <a:rPr lang="en-GB" sz="800" dirty="0" smtClean="0"/>
                        <a:t>Selected for wisdom/skill as warriors and hunters</a:t>
                      </a:r>
                    </a:p>
                    <a:p>
                      <a:pPr marL="171450" indent="-171450">
                        <a:buFont typeface="Arial" panose="020B0604020202020204" pitchFamily="34" charset="0"/>
                        <a:buChar char="•"/>
                      </a:pPr>
                      <a:r>
                        <a:rPr lang="en-GB" sz="800" dirty="0" smtClean="0"/>
                        <a:t>Would decide what the band would do.</a:t>
                      </a:r>
                    </a:p>
                    <a:p>
                      <a:pPr marL="171450" indent="-171450">
                        <a:buFont typeface="Arial" panose="020B0604020202020204" pitchFamily="34" charset="0"/>
                        <a:buChar char="•"/>
                      </a:pPr>
                      <a:r>
                        <a:rPr lang="en-GB" sz="800" dirty="0" smtClean="0"/>
                        <a:t>Did not have to be obeyed</a:t>
                      </a:r>
                      <a:r>
                        <a:rPr lang="en-GB" sz="800" baseline="0" dirty="0" smtClean="0"/>
                        <a:t> ( so later treaties signed by one chief could be ignored by others, the US did not understand this)</a:t>
                      </a:r>
                      <a:endParaRPr lang="en-GB" sz="800" dirty="0"/>
                    </a:p>
                  </a:txBody>
                  <a:tcPr/>
                </a:tc>
                <a:extLst>
                  <a:ext uri="{0D108BD9-81ED-4DB2-BD59-A6C34878D82A}">
                    <a16:rowId xmlns:a16="http://schemas.microsoft.com/office/drawing/2014/main" val="3190575278"/>
                  </a:ext>
                </a:extLst>
              </a:tr>
              <a:tr h="810537">
                <a:tc>
                  <a:txBody>
                    <a:bodyPr/>
                    <a:lstStyle/>
                    <a:p>
                      <a:pPr marL="0" indent="0">
                        <a:buFont typeface="Arial" panose="020B0604020202020204" pitchFamily="34" charset="0"/>
                        <a:buNone/>
                      </a:pPr>
                      <a:r>
                        <a:rPr lang="en-GB" sz="800" dirty="0" smtClean="0"/>
                        <a:t>Tribes</a:t>
                      </a:r>
                    </a:p>
                    <a:p>
                      <a:pPr marL="171450" indent="-171450">
                        <a:buFont typeface="Arial" panose="020B0604020202020204" pitchFamily="34" charset="0"/>
                        <a:buChar char="•"/>
                      </a:pPr>
                      <a:r>
                        <a:rPr lang="en-GB" sz="800" dirty="0" smtClean="0"/>
                        <a:t>Made up of</a:t>
                      </a:r>
                      <a:r>
                        <a:rPr lang="en-GB" sz="800" baseline="0" dirty="0" smtClean="0"/>
                        <a:t> multiple bands.</a:t>
                      </a:r>
                    </a:p>
                    <a:p>
                      <a:pPr marL="171450" indent="-171450">
                        <a:buFont typeface="Arial" panose="020B0604020202020204" pitchFamily="34" charset="0"/>
                        <a:buChar char="•"/>
                      </a:pPr>
                      <a:r>
                        <a:rPr lang="en-GB" sz="800" baseline="0" dirty="0" smtClean="0"/>
                        <a:t>Tribal meetings took place each year for marriages, trade horses and discuss issues.</a:t>
                      </a:r>
                    </a:p>
                    <a:p>
                      <a:pPr marL="171450" indent="-171450">
                        <a:buFont typeface="Arial" panose="020B0604020202020204" pitchFamily="34" charset="0"/>
                        <a:buChar char="•"/>
                      </a:pPr>
                      <a:r>
                        <a:rPr lang="en-GB" sz="800" baseline="0" dirty="0" smtClean="0"/>
                        <a:t>Some tribes were part of bigger groups called Nations (</a:t>
                      </a:r>
                      <a:r>
                        <a:rPr lang="en-GB" sz="800" baseline="0" dirty="0" err="1" smtClean="0"/>
                        <a:t>eg</a:t>
                      </a:r>
                      <a:r>
                        <a:rPr lang="en-GB" sz="800" baseline="0" dirty="0" smtClean="0"/>
                        <a:t> the Sioux)</a:t>
                      </a:r>
                      <a:endParaRPr lang="en-GB" sz="800" dirty="0"/>
                    </a:p>
                  </a:txBody>
                  <a:tcPr/>
                </a:tc>
                <a:tc>
                  <a:txBody>
                    <a:bodyPr/>
                    <a:lstStyle/>
                    <a:p>
                      <a:pPr marL="0" indent="0">
                        <a:buFont typeface="Arial" panose="020B0604020202020204" pitchFamily="34" charset="0"/>
                        <a:buNone/>
                      </a:pPr>
                      <a:r>
                        <a:rPr lang="en-GB" sz="800" dirty="0" smtClean="0"/>
                        <a:t>Warrior societies</a:t>
                      </a:r>
                    </a:p>
                    <a:p>
                      <a:pPr marL="171450" indent="-171450">
                        <a:buFont typeface="Arial" panose="020B0604020202020204" pitchFamily="34" charset="0"/>
                        <a:buChar char="•"/>
                      </a:pPr>
                      <a:r>
                        <a:rPr lang="en-GB" sz="800" dirty="0" smtClean="0"/>
                        <a:t>Supervised hunting</a:t>
                      </a:r>
                    </a:p>
                    <a:p>
                      <a:pPr marL="171450" indent="-171450">
                        <a:buFont typeface="Arial" panose="020B0604020202020204" pitchFamily="34" charset="0"/>
                        <a:buChar char="•"/>
                      </a:pPr>
                      <a:r>
                        <a:rPr lang="en-GB" sz="800" dirty="0" smtClean="0"/>
                        <a:t>Protected from attack.</a:t>
                      </a:r>
                      <a:endParaRPr lang="en-GB" sz="800" dirty="0"/>
                    </a:p>
                  </a:txBody>
                  <a:tcPr/>
                </a:tc>
                <a:extLst>
                  <a:ext uri="{0D108BD9-81ED-4DB2-BD59-A6C34878D82A}">
                    <a16:rowId xmlns:a16="http://schemas.microsoft.com/office/drawing/2014/main" val="164364754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07701266"/>
              </p:ext>
            </p:extLst>
          </p:nvPr>
        </p:nvGraphicFramePr>
        <p:xfrm>
          <a:off x="0" y="2468880"/>
          <a:ext cx="3125338" cy="1638304"/>
        </p:xfrm>
        <a:graphic>
          <a:graphicData uri="http://schemas.openxmlformats.org/drawingml/2006/table">
            <a:tbl>
              <a:tblPr firstRow="1" bandRow="1">
                <a:tableStyleId>{93296810-A885-4BE3-A3E7-6D5BEEA58F35}</a:tableStyleId>
              </a:tblPr>
              <a:tblGrid>
                <a:gridCol w="173990">
                  <a:extLst>
                    <a:ext uri="{9D8B030D-6E8A-4147-A177-3AD203B41FA5}">
                      <a16:colId xmlns:a16="http://schemas.microsoft.com/office/drawing/2014/main" val="20000"/>
                    </a:ext>
                  </a:extLst>
                </a:gridCol>
                <a:gridCol w="2951348">
                  <a:extLst>
                    <a:ext uri="{9D8B030D-6E8A-4147-A177-3AD203B41FA5}">
                      <a16:colId xmlns:a16="http://schemas.microsoft.com/office/drawing/2014/main" val="20001"/>
                    </a:ext>
                  </a:extLst>
                </a:gridCol>
              </a:tblGrid>
              <a:tr h="188799">
                <a:tc gridSpan="2">
                  <a:txBody>
                    <a:bodyPr/>
                    <a:lstStyle/>
                    <a:p>
                      <a:r>
                        <a:rPr lang="en-GB" sz="800" dirty="0" smtClean="0"/>
                        <a:t>b) Beliefs</a:t>
                      </a:r>
                      <a:endParaRPr lang="en-GB" sz="800" dirty="0"/>
                    </a:p>
                  </a:txBody>
                  <a:tcPr marL="74295" marR="74295" marT="37148" marB="37148"/>
                </a:tc>
                <a:tc hMerge="1">
                  <a:txBody>
                    <a:bodyPr/>
                    <a:lstStyle/>
                    <a:p>
                      <a:endParaRPr lang="en-GB" sz="800" dirty="0"/>
                    </a:p>
                  </a:txBody>
                  <a:tcPr marL="74295" marR="74295" marT="37148" marB="37148"/>
                </a:tc>
                <a:extLst>
                  <a:ext uri="{0D108BD9-81ED-4DB2-BD59-A6C34878D82A}">
                    <a16:rowId xmlns:a16="http://schemas.microsoft.com/office/drawing/2014/main" val="3777266669"/>
                  </a:ext>
                </a:extLst>
              </a:tr>
              <a:tr h="445661">
                <a:tc>
                  <a:txBody>
                    <a:bodyPr/>
                    <a:lstStyle/>
                    <a:p>
                      <a:r>
                        <a:rPr lang="en-GB" sz="800" dirty="0" smtClean="0"/>
                        <a:t>Nature</a:t>
                      </a:r>
                      <a:endParaRPr lang="en-GB" sz="800" dirty="0"/>
                    </a:p>
                  </a:txBody>
                  <a:tcPr marL="74295" marR="74295" marT="37148" marB="37148" vert="vert270"/>
                </a:tc>
                <a:tc>
                  <a:txBody>
                    <a:bodyPr/>
                    <a:lstStyle/>
                    <a:p>
                      <a:r>
                        <a:rPr lang="en-GB" sz="800" dirty="0" smtClean="0"/>
                        <a:t>The plains Indians believed that everything in nature had a spirit. These</a:t>
                      </a:r>
                      <a:r>
                        <a:rPr lang="en-GB" sz="800" baseline="0" dirty="0" smtClean="0"/>
                        <a:t> spirits would sometimes help humans. Nature had to be respected. They could contact the spirit though dances. </a:t>
                      </a:r>
                      <a:r>
                        <a:rPr lang="en-GB" sz="800" baseline="0" dirty="0" err="1" smtClean="0"/>
                        <a:t>Eg</a:t>
                      </a:r>
                      <a:r>
                        <a:rPr lang="en-GB" sz="800" baseline="0" dirty="0" smtClean="0"/>
                        <a:t> the buffalo dance to call the buffalo and be successful in hunting</a:t>
                      </a:r>
                      <a:endParaRPr lang="en-GB" sz="800" dirty="0"/>
                    </a:p>
                  </a:txBody>
                  <a:tcPr marL="74295" marR="74295" marT="37148" marB="37148"/>
                </a:tc>
                <a:extLst>
                  <a:ext uri="{0D108BD9-81ED-4DB2-BD59-A6C34878D82A}">
                    <a16:rowId xmlns:a16="http://schemas.microsoft.com/office/drawing/2014/main" val="10000"/>
                  </a:ext>
                </a:extLst>
              </a:tr>
              <a:tr h="445661">
                <a:tc>
                  <a:txBody>
                    <a:bodyPr/>
                    <a:lstStyle/>
                    <a:p>
                      <a:r>
                        <a:rPr lang="en-GB" sz="800" dirty="0" smtClean="0"/>
                        <a:t>Land</a:t>
                      </a:r>
                      <a:endParaRPr lang="en-GB" sz="800" dirty="0"/>
                    </a:p>
                  </a:txBody>
                  <a:tcPr marL="74295" marR="74295" marT="37148" marB="37148" vert="vert27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Land was seen as sacred- the ‘mother’</a:t>
                      </a:r>
                      <a:r>
                        <a:rPr lang="en-GB" sz="800" baseline="0" dirty="0" smtClean="0"/>
                        <a:t> of the Plains Indians. Some areas were sacred such as the Black Hills of Dakota for the Sioux.</a:t>
                      </a:r>
                    </a:p>
                    <a:p>
                      <a:r>
                        <a:rPr lang="en-GB" sz="800" baseline="0" dirty="0" smtClean="0"/>
                        <a:t>Farming or mining was seen by some Plains Indians as disrespectful to the land (cutting open mother earth)</a:t>
                      </a:r>
                    </a:p>
                  </a:txBody>
                  <a:tcPr marL="74295" marR="74295" marT="37148" marB="37148"/>
                </a:tc>
                <a:extLst>
                  <a:ext uri="{0D108BD9-81ED-4DB2-BD59-A6C34878D82A}">
                    <a16:rowId xmlns:a16="http://schemas.microsoft.com/office/drawing/2014/main" val="10001"/>
                  </a:ext>
                </a:extLst>
              </a:tr>
              <a:tr h="252290">
                <a:tc>
                  <a:txBody>
                    <a:bodyPr/>
                    <a:lstStyle/>
                    <a:p>
                      <a:r>
                        <a:rPr lang="en-GB" sz="800" dirty="0" smtClean="0"/>
                        <a:t>War</a:t>
                      </a:r>
                      <a:endParaRPr lang="en-GB" sz="800" dirty="0"/>
                    </a:p>
                  </a:txBody>
                  <a:tcPr marL="74295" marR="74295" marT="37148" marB="37148" vert="vert270"/>
                </a:tc>
                <a:tc>
                  <a:txBody>
                    <a:bodyPr/>
                    <a:lstStyle/>
                    <a:p>
                      <a:r>
                        <a:rPr lang="en-GB" sz="800" dirty="0" smtClean="0"/>
                        <a:t>Lots of conflict but tried</a:t>
                      </a:r>
                      <a:r>
                        <a:rPr lang="en-GB" sz="800" baseline="0" dirty="0" smtClean="0"/>
                        <a:t> to avoid too much killing</a:t>
                      </a:r>
                    </a:p>
                    <a:p>
                      <a:r>
                        <a:rPr lang="en-GB" sz="800" baseline="0" dirty="0" smtClean="0"/>
                        <a:t>Counting coup – touching and enemy with a stick and getting away.</a:t>
                      </a:r>
                      <a:endParaRPr lang="en-GB" sz="800" dirty="0"/>
                    </a:p>
                  </a:txBody>
                  <a:tcPr marL="74295" marR="74295" marT="37148" marB="37148"/>
                </a:tc>
                <a:extLst>
                  <a:ext uri="{0D108BD9-81ED-4DB2-BD59-A6C34878D82A}">
                    <a16:rowId xmlns:a16="http://schemas.microsoft.com/office/drawing/2014/main" val="408081113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2191621"/>
              </p:ext>
            </p:extLst>
          </p:nvPr>
        </p:nvGraphicFramePr>
        <p:xfrm>
          <a:off x="-1" y="4121702"/>
          <a:ext cx="3125338" cy="2712720"/>
        </p:xfrm>
        <a:graphic>
          <a:graphicData uri="http://schemas.openxmlformats.org/drawingml/2006/table">
            <a:tbl>
              <a:tblPr firstRow="1" bandRow="1">
                <a:tableStyleId>{93296810-A885-4BE3-A3E7-6D5BEEA58F35}</a:tableStyleId>
              </a:tblPr>
              <a:tblGrid>
                <a:gridCol w="1562669">
                  <a:extLst>
                    <a:ext uri="{9D8B030D-6E8A-4147-A177-3AD203B41FA5}">
                      <a16:colId xmlns:a16="http://schemas.microsoft.com/office/drawing/2014/main" val="3583427322"/>
                    </a:ext>
                  </a:extLst>
                </a:gridCol>
                <a:gridCol w="1562669">
                  <a:extLst>
                    <a:ext uri="{9D8B030D-6E8A-4147-A177-3AD203B41FA5}">
                      <a16:colId xmlns:a16="http://schemas.microsoft.com/office/drawing/2014/main" val="3318806854"/>
                    </a:ext>
                  </a:extLst>
                </a:gridCol>
              </a:tblGrid>
              <a:tr h="146038">
                <a:tc gridSpan="2">
                  <a:txBody>
                    <a:bodyPr/>
                    <a:lstStyle/>
                    <a:p>
                      <a:r>
                        <a:rPr lang="en-GB" sz="800" dirty="0" smtClean="0"/>
                        <a:t>c) Survival – Buffalo and Horses</a:t>
                      </a:r>
                      <a:endParaRPr lang="en-GB" sz="800" dirty="0"/>
                    </a:p>
                  </a:txBody>
                  <a:tcPr/>
                </a:tc>
                <a:tc hMerge="1">
                  <a:txBody>
                    <a:bodyPr/>
                    <a:lstStyle/>
                    <a:p>
                      <a:endParaRPr lang="en-GB" sz="800" dirty="0"/>
                    </a:p>
                  </a:txBody>
                  <a:tcPr/>
                </a:tc>
                <a:extLst>
                  <a:ext uri="{0D108BD9-81ED-4DB2-BD59-A6C34878D82A}">
                    <a16:rowId xmlns:a16="http://schemas.microsoft.com/office/drawing/2014/main" val="3646585364"/>
                  </a:ext>
                </a:extLst>
              </a:tr>
              <a:tr h="146038">
                <a:tc>
                  <a:txBody>
                    <a:bodyPr/>
                    <a:lstStyle/>
                    <a:p>
                      <a:pPr marL="0" indent="0">
                        <a:buFont typeface="Arial" panose="020B0604020202020204" pitchFamily="34" charset="0"/>
                        <a:buNone/>
                      </a:pPr>
                      <a:r>
                        <a:rPr lang="en-GB" sz="800" dirty="0" smtClean="0"/>
                        <a:t>Horses</a:t>
                      </a:r>
                      <a:endParaRPr lang="en-GB" sz="800" dirty="0"/>
                    </a:p>
                  </a:txBody>
                  <a:tcPr>
                    <a:solidFill>
                      <a:schemeClr val="accent6">
                        <a:lumMod val="60000"/>
                        <a:lumOff val="40000"/>
                      </a:schemeClr>
                    </a:solidFill>
                  </a:tcPr>
                </a:tc>
                <a:tc>
                  <a:txBody>
                    <a:bodyPr/>
                    <a:lstStyle/>
                    <a:p>
                      <a:pPr marL="0" indent="0">
                        <a:buFont typeface="Arial" panose="020B0604020202020204" pitchFamily="34" charset="0"/>
                        <a:buNone/>
                      </a:pPr>
                      <a:r>
                        <a:rPr lang="en-GB" sz="800" dirty="0" smtClean="0"/>
                        <a:t>Buffalo</a:t>
                      </a:r>
                      <a:endParaRPr lang="en-GB" sz="800" dirty="0"/>
                    </a:p>
                  </a:txBody>
                  <a:tcPr>
                    <a:solidFill>
                      <a:schemeClr val="accent6">
                        <a:lumMod val="60000"/>
                        <a:lumOff val="40000"/>
                      </a:schemeClr>
                    </a:solidFill>
                  </a:tcPr>
                </a:tc>
                <a:extLst>
                  <a:ext uri="{0D108BD9-81ED-4DB2-BD59-A6C34878D82A}">
                    <a16:rowId xmlns:a16="http://schemas.microsoft.com/office/drawing/2014/main" val="3190575278"/>
                  </a:ext>
                </a:extLst>
              </a:tr>
              <a:tr h="312939">
                <a:tc>
                  <a:txBody>
                    <a:bodyPr/>
                    <a:lstStyle/>
                    <a:p>
                      <a:pPr marL="0" indent="0">
                        <a:buFont typeface="Arial" panose="020B0604020202020204" pitchFamily="34" charset="0"/>
                        <a:buNone/>
                      </a:pPr>
                      <a:r>
                        <a:rPr lang="en-GB" sz="800" dirty="0" smtClean="0"/>
                        <a:t>Used for hunting buffalo  and moving as part of their nomadic lifestyle.</a:t>
                      </a:r>
                      <a:endParaRPr lang="en-GB" sz="800" dirty="0"/>
                    </a:p>
                  </a:txBody>
                  <a:tcPr>
                    <a:solidFill>
                      <a:schemeClr val="accent6">
                        <a:lumMod val="20000"/>
                        <a:lumOff val="80000"/>
                      </a:schemeClr>
                    </a:solidFill>
                  </a:tcPr>
                </a:tc>
                <a:tc>
                  <a:txBody>
                    <a:bodyPr/>
                    <a:lstStyle/>
                    <a:p>
                      <a:pPr marL="0" indent="0">
                        <a:buFont typeface="Arial" panose="020B0604020202020204" pitchFamily="34" charset="0"/>
                        <a:buNone/>
                      </a:pPr>
                      <a:r>
                        <a:rPr lang="en-GB" sz="800" dirty="0" smtClean="0"/>
                        <a:t>Every part was used (except the heart which was</a:t>
                      </a:r>
                      <a:r>
                        <a:rPr lang="en-GB" sz="800" baseline="0" dirty="0" smtClean="0"/>
                        <a:t> left on the plain)</a:t>
                      </a:r>
                      <a:endParaRPr lang="en-GB" sz="800" dirty="0"/>
                    </a:p>
                  </a:txBody>
                  <a:tcPr>
                    <a:solidFill>
                      <a:schemeClr val="accent6">
                        <a:lumMod val="20000"/>
                        <a:lumOff val="80000"/>
                      </a:schemeClr>
                    </a:solidFill>
                  </a:tcPr>
                </a:tc>
                <a:extLst>
                  <a:ext uri="{0D108BD9-81ED-4DB2-BD59-A6C34878D82A}">
                    <a16:rowId xmlns:a16="http://schemas.microsoft.com/office/drawing/2014/main" val="1643647541"/>
                  </a:ext>
                </a:extLst>
              </a:tr>
              <a:tr h="229489">
                <a:tc>
                  <a:txBody>
                    <a:bodyPr/>
                    <a:lstStyle/>
                    <a:p>
                      <a:pPr marL="0" indent="0">
                        <a:buFont typeface="Arial" panose="020B0604020202020204" pitchFamily="34" charset="0"/>
                        <a:buNone/>
                      </a:pPr>
                      <a:r>
                        <a:rPr lang="en-GB" sz="800" dirty="0" smtClean="0"/>
                        <a:t>Wealth and status were measured in horses.</a:t>
                      </a:r>
                      <a:endParaRPr lang="en-GB" sz="800" dirty="0"/>
                    </a:p>
                  </a:txBody>
                  <a:tcPr>
                    <a:solidFill>
                      <a:schemeClr val="accent6">
                        <a:lumMod val="20000"/>
                        <a:lumOff val="80000"/>
                      </a:schemeClr>
                    </a:solidFill>
                  </a:tcPr>
                </a:tc>
                <a:tc>
                  <a:txBody>
                    <a:bodyPr/>
                    <a:lstStyle/>
                    <a:p>
                      <a:pPr marL="0" indent="0">
                        <a:buFont typeface="Arial" panose="020B0604020202020204" pitchFamily="34" charset="0"/>
                        <a:buNone/>
                      </a:pPr>
                      <a:r>
                        <a:rPr lang="en-GB" sz="800" dirty="0" smtClean="0"/>
                        <a:t>Believed the heart gave life to a new herd.</a:t>
                      </a:r>
                      <a:endParaRPr lang="en-GB" sz="800" dirty="0"/>
                    </a:p>
                  </a:txBody>
                  <a:tcPr>
                    <a:solidFill>
                      <a:schemeClr val="accent6">
                        <a:lumMod val="20000"/>
                        <a:lumOff val="80000"/>
                      </a:schemeClr>
                    </a:solidFill>
                  </a:tcPr>
                </a:tc>
                <a:extLst>
                  <a:ext uri="{0D108BD9-81ED-4DB2-BD59-A6C34878D82A}">
                    <a16:rowId xmlns:a16="http://schemas.microsoft.com/office/drawing/2014/main" val="2712684379"/>
                  </a:ext>
                </a:extLst>
              </a:tr>
              <a:tr h="229489">
                <a:tc>
                  <a:txBody>
                    <a:bodyPr/>
                    <a:lstStyle/>
                    <a:p>
                      <a:pPr marL="0" indent="0">
                        <a:buFont typeface="Arial" panose="020B0604020202020204" pitchFamily="34" charset="0"/>
                        <a:buNone/>
                      </a:pPr>
                      <a:r>
                        <a:rPr lang="en-GB" sz="800" dirty="0" smtClean="0"/>
                        <a:t>Used in war and for raids</a:t>
                      </a:r>
                      <a:endParaRPr lang="en-GB" sz="800" dirty="0"/>
                    </a:p>
                  </a:txBody>
                  <a:tcPr>
                    <a:solidFill>
                      <a:schemeClr val="accent6">
                        <a:lumMod val="20000"/>
                        <a:lumOff val="80000"/>
                      </a:schemeClr>
                    </a:solidFill>
                  </a:tcPr>
                </a:tc>
                <a:tc>
                  <a:txBody>
                    <a:bodyPr/>
                    <a:lstStyle/>
                    <a:p>
                      <a:pPr marL="0" indent="0">
                        <a:buFont typeface="Arial" panose="020B0604020202020204" pitchFamily="34" charset="0"/>
                        <a:buNone/>
                      </a:pPr>
                      <a:r>
                        <a:rPr lang="en-GB" sz="800" smtClean="0"/>
                        <a:t>Women and children cut up the buffalo after the men hunted it.</a:t>
                      </a:r>
                      <a:endParaRPr lang="en-GB" sz="800" dirty="0"/>
                    </a:p>
                  </a:txBody>
                  <a:tcPr>
                    <a:solidFill>
                      <a:schemeClr val="accent6">
                        <a:lumMod val="20000"/>
                        <a:lumOff val="80000"/>
                      </a:schemeClr>
                    </a:solidFill>
                  </a:tcPr>
                </a:tc>
                <a:extLst>
                  <a:ext uri="{0D108BD9-81ED-4DB2-BD59-A6C34878D82A}">
                    <a16:rowId xmlns:a16="http://schemas.microsoft.com/office/drawing/2014/main" val="1321384092"/>
                  </a:ext>
                </a:extLst>
              </a:tr>
              <a:tr h="146038">
                <a:tc>
                  <a:txBody>
                    <a:bodyPr/>
                    <a:lstStyle/>
                    <a:p>
                      <a:pPr marL="0" indent="0">
                        <a:buFont typeface="Arial" panose="020B0604020202020204" pitchFamily="34" charset="0"/>
                        <a:buNone/>
                      </a:pPr>
                      <a:r>
                        <a:rPr lang="en-GB" sz="800" dirty="0" smtClean="0"/>
                        <a:t>Nomadic lifestyle</a:t>
                      </a:r>
                      <a:endParaRPr lang="en-GB" sz="800" dirty="0"/>
                    </a:p>
                  </a:txBody>
                  <a:tcPr>
                    <a:solidFill>
                      <a:schemeClr val="accent6">
                        <a:lumMod val="60000"/>
                        <a:lumOff val="40000"/>
                      </a:schemeClr>
                    </a:solidFill>
                  </a:tcPr>
                </a:tc>
                <a:tc>
                  <a:txBody>
                    <a:bodyPr/>
                    <a:lstStyle/>
                    <a:p>
                      <a:pPr marL="0" indent="0">
                        <a:buFont typeface="Arial" panose="020B0604020202020204" pitchFamily="34" charset="0"/>
                        <a:buNone/>
                      </a:pPr>
                      <a:r>
                        <a:rPr lang="en-GB" sz="800" dirty="0" smtClean="0"/>
                        <a:t>Bands and survival</a:t>
                      </a:r>
                      <a:endParaRPr lang="en-GB" sz="800" dirty="0"/>
                    </a:p>
                  </a:txBody>
                  <a:tcPr>
                    <a:solidFill>
                      <a:schemeClr val="accent6">
                        <a:lumMod val="60000"/>
                        <a:lumOff val="40000"/>
                      </a:schemeClr>
                    </a:solidFill>
                  </a:tcPr>
                </a:tc>
                <a:extLst>
                  <a:ext uri="{0D108BD9-81ED-4DB2-BD59-A6C34878D82A}">
                    <a16:rowId xmlns:a16="http://schemas.microsoft.com/office/drawing/2014/main" val="852826729"/>
                  </a:ext>
                </a:extLst>
              </a:tr>
              <a:tr h="664973">
                <a:tc>
                  <a:txBody>
                    <a:bodyPr/>
                    <a:lstStyle/>
                    <a:p>
                      <a:pPr marL="0" indent="0">
                        <a:buFont typeface="Arial" panose="020B0604020202020204" pitchFamily="34" charset="0"/>
                        <a:buNone/>
                      </a:pPr>
                      <a:r>
                        <a:rPr lang="en-GB" sz="800" dirty="0" smtClean="0"/>
                        <a:t>Followed the buffalo migrations in summer and autumn.</a:t>
                      </a:r>
                      <a:endParaRPr lang="en-GB" sz="800" dirty="0"/>
                    </a:p>
                    <a:p>
                      <a:pPr marL="0" indent="0">
                        <a:buFont typeface="Arial" panose="020B0604020202020204" pitchFamily="34" charset="0"/>
                        <a:buNone/>
                      </a:pPr>
                      <a:r>
                        <a:rPr lang="en-GB" sz="800" dirty="0" smtClean="0"/>
                        <a:t>Used tipis made</a:t>
                      </a:r>
                      <a:r>
                        <a:rPr lang="en-GB" sz="800" baseline="0" dirty="0" smtClean="0"/>
                        <a:t> of wooden poles and buffalo hide.  Shaped like a cone to protect them against winds and provide ventilation through flaps. Easy to move.</a:t>
                      </a:r>
                      <a:endParaRPr lang="en-GB" sz="800" dirty="0"/>
                    </a:p>
                  </a:txBody>
                  <a:tcPr>
                    <a:solidFill>
                      <a:schemeClr val="accent6">
                        <a:lumMod val="20000"/>
                        <a:lumOff val="80000"/>
                      </a:schemeClr>
                    </a:solidFill>
                  </a:tcPr>
                </a:tc>
                <a:tc>
                  <a:txBody>
                    <a:bodyPr/>
                    <a:lstStyle/>
                    <a:p>
                      <a:pPr marL="0" indent="0">
                        <a:buFont typeface="Arial" panose="020B0604020202020204" pitchFamily="34" charset="0"/>
                        <a:buNone/>
                      </a:pPr>
                      <a:r>
                        <a:rPr lang="en-GB" sz="800" dirty="0" smtClean="0"/>
                        <a:t>Size of bands changes based on food.  If there wasn’t enough food they split.</a:t>
                      </a:r>
                      <a:endParaRPr lang="en-GB" sz="800" dirty="0"/>
                    </a:p>
                  </a:txBody>
                  <a:tcPr>
                    <a:solidFill>
                      <a:schemeClr val="accent6">
                        <a:lumMod val="20000"/>
                        <a:lumOff val="80000"/>
                      </a:schemeClr>
                    </a:solidFill>
                  </a:tcPr>
                </a:tc>
                <a:extLst>
                  <a:ext uri="{0D108BD9-81ED-4DB2-BD59-A6C34878D82A}">
                    <a16:rowId xmlns:a16="http://schemas.microsoft.com/office/drawing/2014/main" val="129421937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21947049"/>
              </p:ext>
            </p:extLst>
          </p:nvPr>
        </p:nvGraphicFramePr>
        <p:xfrm>
          <a:off x="3644539" y="0"/>
          <a:ext cx="6261462" cy="1821848"/>
        </p:xfrm>
        <a:graphic>
          <a:graphicData uri="http://schemas.openxmlformats.org/drawingml/2006/table">
            <a:tbl>
              <a:tblPr firstRow="1" bandRow="1">
                <a:tableStyleId>{93296810-A885-4BE3-A3E7-6D5BEEA58F35}</a:tableStyleId>
              </a:tblPr>
              <a:tblGrid>
                <a:gridCol w="2277290">
                  <a:extLst>
                    <a:ext uri="{9D8B030D-6E8A-4147-A177-3AD203B41FA5}">
                      <a16:colId xmlns:a16="http://schemas.microsoft.com/office/drawing/2014/main" val="20000"/>
                    </a:ext>
                  </a:extLst>
                </a:gridCol>
                <a:gridCol w="3984172">
                  <a:extLst>
                    <a:ext uri="{9D8B030D-6E8A-4147-A177-3AD203B41FA5}">
                      <a16:colId xmlns:a16="http://schemas.microsoft.com/office/drawing/2014/main" val="20001"/>
                    </a:ext>
                  </a:extLst>
                </a:gridCol>
              </a:tblGrid>
              <a:tr h="1241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t>d)Factors</a:t>
                      </a:r>
                      <a:r>
                        <a:rPr lang="en-GB" sz="800" baseline="0" dirty="0" smtClean="0"/>
                        <a:t> that encouraged westward expansion</a:t>
                      </a:r>
                      <a:endParaRPr lang="en-GB" sz="800" dirty="0" smtClean="0"/>
                    </a:p>
                  </a:txBody>
                  <a:tcPr marL="74295" marR="74295" marT="37148" marB="37148"/>
                </a:tc>
                <a:tc hMerge="1">
                  <a:txBody>
                    <a:bodyPr/>
                    <a:lstStyle/>
                    <a:p>
                      <a:endParaRPr lang="en-GB" sz="1100" dirty="0"/>
                    </a:p>
                  </a:txBody>
                  <a:tcPr/>
                </a:tc>
                <a:extLst>
                  <a:ext uri="{0D108BD9-81ED-4DB2-BD59-A6C34878D82A}">
                    <a16:rowId xmlns:a16="http://schemas.microsoft.com/office/drawing/2014/main" val="10000"/>
                  </a:ext>
                </a:extLst>
              </a:tr>
              <a:tr h="210216">
                <a:tc>
                  <a:txBody>
                    <a:bodyPr/>
                    <a:lstStyle/>
                    <a:p>
                      <a:pPr marL="0" indent="0">
                        <a:buFont typeface="Arial" panose="020B0604020202020204" pitchFamily="34" charset="0"/>
                        <a:buNone/>
                      </a:pPr>
                      <a:r>
                        <a:rPr lang="en-GB" sz="800" dirty="0" smtClean="0"/>
                        <a:t>Push</a:t>
                      </a:r>
                      <a:r>
                        <a:rPr lang="en-GB" sz="800" baseline="0" dirty="0" smtClean="0"/>
                        <a:t> Factors</a:t>
                      </a:r>
                      <a:endParaRPr lang="en-GB" sz="800" dirty="0"/>
                    </a:p>
                  </a:txBody>
                  <a:tcPr marL="74295" marR="74295" marT="37148" marB="37148"/>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Pull Factors</a:t>
                      </a:r>
                    </a:p>
                  </a:txBody>
                  <a:tcPr marL="74295" marR="74295" marT="37148" marB="37148"/>
                </a:tc>
                <a:extLst>
                  <a:ext uri="{0D108BD9-81ED-4DB2-BD59-A6C34878D82A}">
                    <a16:rowId xmlns:a16="http://schemas.microsoft.com/office/drawing/2014/main" val="2429372200"/>
                  </a:ext>
                </a:extLst>
              </a:tr>
              <a:tr h="895202">
                <a:tc>
                  <a:txBody>
                    <a:bodyPr/>
                    <a:lstStyle/>
                    <a:p>
                      <a:pPr marL="171450" indent="-171450">
                        <a:buFont typeface="Arial" panose="020B0604020202020204" pitchFamily="34" charset="0"/>
                        <a:buChar char="•"/>
                      </a:pPr>
                      <a:r>
                        <a:rPr lang="en-GB" sz="800" dirty="0" smtClean="0"/>
                        <a:t>Economic</a:t>
                      </a:r>
                      <a:r>
                        <a:rPr lang="en-GB" sz="800" baseline="0" dirty="0" smtClean="0"/>
                        <a:t> crisis in the East from 1837-the mid 1840’s due to the banks collapsing. Corn prices also collapsed leaving farmers facing ruin.</a:t>
                      </a:r>
                    </a:p>
                    <a:p>
                      <a:pPr marL="171450" indent="-171450">
                        <a:buFont typeface="Arial" panose="020B0604020202020204" pitchFamily="34" charset="0"/>
                        <a:buChar char="•"/>
                      </a:pPr>
                      <a:r>
                        <a:rPr lang="en-GB" sz="800" baseline="0" dirty="0" smtClean="0"/>
                        <a:t>Unemployment was as high as 25% in some places.</a:t>
                      </a:r>
                    </a:p>
                    <a:p>
                      <a:pPr marL="171450" indent="-171450">
                        <a:buFont typeface="Arial" panose="020B0604020202020204" pitchFamily="34" charset="0"/>
                        <a:buChar char="•"/>
                      </a:pPr>
                      <a:r>
                        <a:rPr lang="en-GB" sz="800" dirty="0" smtClean="0"/>
                        <a:t>People who</a:t>
                      </a:r>
                      <a:r>
                        <a:rPr lang="en-GB" sz="800" baseline="0" dirty="0" smtClean="0"/>
                        <a:t> had jobs faces wage cuts.</a:t>
                      </a:r>
                    </a:p>
                    <a:p>
                      <a:pPr marL="171450" indent="-171450">
                        <a:buFont typeface="Arial" panose="020B0604020202020204" pitchFamily="34" charset="0"/>
                        <a:buChar char="•"/>
                      </a:pPr>
                      <a:r>
                        <a:rPr lang="en-GB" sz="800" baseline="0" dirty="0" smtClean="0"/>
                        <a:t>People were living in poverty and struggling to survive.</a:t>
                      </a:r>
                    </a:p>
                    <a:p>
                      <a:pPr marL="171450" indent="-171450">
                        <a:buFont typeface="Arial" panose="020B0604020202020204" pitchFamily="34" charset="0"/>
                        <a:buChar char="•"/>
                      </a:pPr>
                      <a:r>
                        <a:rPr lang="en-GB" sz="800" baseline="0" dirty="0" smtClean="0"/>
                        <a:t>Overcrowding in fertile areas like the Mississippi valley.</a:t>
                      </a:r>
                      <a:endParaRPr lang="en-GB" sz="800" dirty="0"/>
                    </a:p>
                  </a:txBody>
                  <a:tcPr marL="74295" marR="74295" marT="37148" marB="37148"/>
                </a:tc>
                <a:tc>
                  <a:txBody>
                    <a:bodyPr/>
                    <a:lstStyle/>
                    <a:p>
                      <a:pPr marL="171450" indent="-171450">
                        <a:buFont typeface="Arial" panose="020B0604020202020204" pitchFamily="34" charset="0"/>
                        <a:buChar char="•"/>
                      </a:pPr>
                      <a:r>
                        <a:rPr lang="en-GB" sz="800" dirty="0" smtClean="0"/>
                        <a:t>There was the promise of free farmland in the West</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smtClean="0"/>
                        <a:t>The Oregon Trail </a:t>
                      </a:r>
                      <a:r>
                        <a:rPr lang="en-GB" sz="800" dirty="0" smtClean="0"/>
                        <a:t>: This was a route to the West established in 1825. the numbers using this route grow and grew as economic problems pushed people west. (400,000 people used it!)</a:t>
                      </a:r>
                    </a:p>
                    <a:p>
                      <a:pPr marL="171450" indent="-171450">
                        <a:buFont typeface="Arial" panose="020B0604020202020204" pitchFamily="34" charset="0"/>
                        <a:buChar char="•"/>
                      </a:pPr>
                      <a:r>
                        <a:rPr lang="en-GB" sz="800" dirty="0" smtClean="0"/>
                        <a:t>The US government encouraged people to move to Oregon</a:t>
                      </a:r>
                      <a:r>
                        <a:rPr lang="en-GB" sz="800" baseline="0" dirty="0" smtClean="0"/>
                        <a:t> so that they could establish a US territory there. They spent $30,000 for an expedition to map the Oregon trail.</a:t>
                      </a:r>
                    </a:p>
                    <a:p>
                      <a:pPr marL="171450" indent="-171450">
                        <a:buFont typeface="Arial" panose="020B0604020202020204" pitchFamily="34" charset="0"/>
                        <a:buChar char="•"/>
                      </a:pPr>
                      <a:r>
                        <a:rPr lang="en-GB" sz="800" baseline="0" dirty="0" smtClean="0"/>
                        <a:t>The Gold Rush of 1849 was when 100,000 people travelled west hoping to find gold.</a:t>
                      </a:r>
                    </a:p>
                    <a:p>
                      <a:pPr marL="171450" indent="-171450">
                        <a:buFont typeface="Arial" panose="020B0604020202020204" pitchFamily="34" charset="0"/>
                        <a:buChar char="•"/>
                      </a:pPr>
                      <a:r>
                        <a:rPr lang="en-GB" sz="800" b="1" baseline="0" dirty="0" smtClean="0"/>
                        <a:t>Manifest destiny</a:t>
                      </a:r>
                      <a:r>
                        <a:rPr lang="en-GB" sz="800" baseline="0" dirty="0" smtClean="0"/>
                        <a:t>: the belief that white Americans had the right to populate all areas of America from coast to coast. This encouraged Americans to move West/</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smtClean="0"/>
                        <a:t>The idea of Manifest</a:t>
                      </a:r>
                      <a:r>
                        <a:rPr lang="en-GB" sz="800" baseline="0" dirty="0" smtClean="0"/>
                        <a:t> destiny – the idea that God gave American to White Americans to settle.</a:t>
                      </a:r>
                      <a:endParaRPr lang="en-GB" sz="800" dirty="0" smtClean="0"/>
                    </a:p>
                  </a:txBody>
                  <a:tcPr marL="74295" marR="74295" marT="37148" marB="37148"/>
                </a:tc>
                <a:extLst>
                  <a:ext uri="{0D108BD9-81ED-4DB2-BD59-A6C34878D82A}">
                    <a16:rowId xmlns:a16="http://schemas.microsoft.com/office/drawing/2014/main" val="10001"/>
                  </a:ext>
                </a:extLst>
              </a:tr>
            </a:tbl>
          </a:graphicData>
        </a:graphic>
      </p:graphicFrame>
      <p:sp>
        <p:nvSpPr>
          <p:cNvPr id="2" name="TextBox 1"/>
          <p:cNvSpPr txBox="1"/>
          <p:nvPr/>
        </p:nvSpPr>
        <p:spPr>
          <a:xfrm>
            <a:off x="1826448" y="1911778"/>
            <a:ext cx="2349767" cy="54258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400" dirty="0" smtClean="0"/>
              <a:t>KT1 </a:t>
            </a:r>
            <a:r>
              <a:rPr lang="en-GB" sz="1400" dirty="0"/>
              <a:t>Early Settlement of the </a:t>
            </a:r>
            <a:r>
              <a:rPr lang="en-GB" sz="1400" dirty="0" smtClean="0"/>
              <a:t>West – c.1835-c.1862</a:t>
            </a:r>
            <a:endParaRPr lang="en-GB" sz="1400" dirty="0"/>
          </a:p>
        </p:txBody>
      </p:sp>
      <p:graphicFrame>
        <p:nvGraphicFramePr>
          <p:cNvPr id="11" name="Table 10"/>
          <p:cNvGraphicFramePr>
            <a:graphicFrameLocks noGrp="1"/>
          </p:cNvGraphicFramePr>
          <p:nvPr>
            <p:extLst>
              <p:ext uri="{D42A27DB-BD31-4B8C-83A1-F6EECF244321}">
                <p14:modId xmlns:p14="http://schemas.microsoft.com/office/powerpoint/2010/main" val="3577919436"/>
              </p:ext>
            </p:extLst>
          </p:nvPr>
        </p:nvGraphicFramePr>
        <p:xfrm>
          <a:off x="5248917" y="1821848"/>
          <a:ext cx="4657084" cy="2173608"/>
        </p:xfrm>
        <a:graphic>
          <a:graphicData uri="http://schemas.openxmlformats.org/drawingml/2006/table">
            <a:tbl>
              <a:tblPr firstRow="1" bandRow="1">
                <a:tableStyleId>{93296810-A885-4BE3-A3E7-6D5BEEA58F35}</a:tableStyleId>
              </a:tblPr>
              <a:tblGrid>
                <a:gridCol w="1923521">
                  <a:extLst>
                    <a:ext uri="{9D8B030D-6E8A-4147-A177-3AD203B41FA5}">
                      <a16:colId xmlns:a16="http://schemas.microsoft.com/office/drawing/2014/main" val="20000"/>
                    </a:ext>
                  </a:extLst>
                </a:gridCol>
                <a:gridCol w="2733563">
                  <a:extLst>
                    <a:ext uri="{9D8B030D-6E8A-4147-A177-3AD203B41FA5}">
                      <a16:colId xmlns:a16="http://schemas.microsoft.com/office/drawing/2014/main" val="20001"/>
                    </a:ext>
                  </a:extLst>
                </a:gridCol>
              </a:tblGrid>
              <a:tr h="13317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t>e)</a:t>
                      </a:r>
                      <a:r>
                        <a:rPr lang="en-GB" sz="800" baseline="0" dirty="0" smtClean="0"/>
                        <a:t> Example of migration. </a:t>
                      </a:r>
                      <a:endParaRPr lang="en-GB" sz="800" dirty="0" smtClean="0"/>
                    </a:p>
                  </a:txBody>
                  <a:tcPr marL="74295" marR="74295" marT="37148" marB="37148"/>
                </a:tc>
                <a:tc hMerge="1">
                  <a:txBody>
                    <a:bodyPr/>
                    <a:lstStyle/>
                    <a:p>
                      <a:endParaRPr lang="en-GB" sz="1100" dirty="0"/>
                    </a:p>
                  </a:txBody>
                  <a:tcPr/>
                </a:tc>
                <a:extLst>
                  <a:ext uri="{0D108BD9-81ED-4DB2-BD59-A6C34878D82A}">
                    <a16:rowId xmlns:a16="http://schemas.microsoft.com/office/drawing/2014/main" val="10000"/>
                  </a:ext>
                </a:extLst>
              </a:tr>
              <a:tr h="151644">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Failed Migration - The Donner Party</a:t>
                      </a:r>
                    </a:p>
                  </a:txBody>
                  <a:tcPr marL="74295" marR="74295" marT="37148" marB="37148"/>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smtClean="0"/>
                        <a:t>Successful </a:t>
                      </a:r>
                      <a:r>
                        <a:rPr lang="en-GB" sz="800" dirty="0" smtClean="0"/>
                        <a:t>migration – the Mormons</a:t>
                      </a:r>
                    </a:p>
                  </a:txBody>
                  <a:tcPr marL="74295" marR="74295" marT="37148" marB="37148"/>
                </a:tc>
                <a:extLst>
                  <a:ext uri="{0D108BD9-81ED-4DB2-BD59-A6C34878D82A}">
                    <a16:rowId xmlns:a16="http://schemas.microsoft.com/office/drawing/2014/main" val="2429372200"/>
                  </a:ext>
                </a:extLst>
              </a:tr>
              <a:tr h="1291629">
                <a:tc>
                  <a:txBody>
                    <a:bodyPr/>
                    <a:lstStyle/>
                    <a:p>
                      <a:pPr marL="171450" indent="-171450">
                        <a:buFont typeface="Arial" panose="020B0604020202020204" pitchFamily="34" charset="0"/>
                        <a:buChar char="•"/>
                      </a:pPr>
                      <a:r>
                        <a:rPr lang="en-GB" sz="800" dirty="0" smtClean="0"/>
                        <a:t>A group 300 migrants</a:t>
                      </a:r>
                    </a:p>
                    <a:p>
                      <a:pPr marL="171450" indent="-171450">
                        <a:buFont typeface="Arial" panose="020B0604020202020204" pitchFamily="34" charset="0"/>
                        <a:buChar char="•"/>
                      </a:pPr>
                      <a:r>
                        <a:rPr lang="en-GB" sz="800" dirty="0" smtClean="0"/>
                        <a:t>They were led by the Donner brothers</a:t>
                      </a:r>
                    </a:p>
                    <a:p>
                      <a:pPr marL="171450" indent="-171450">
                        <a:buFont typeface="Arial" panose="020B0604020202020204" pitchFamily="34" charset="0"/>
                        <a:buChar char="•"/>
                      </a:pPr>
                      <a:r>
                        <a:rPr lang="en-GB" sz="800" dirty="0" smtClean="0"/>
                        <a:t>They</a:t>
                      </a:r>
                      <a:r>
                        <a:rPr lang="en-GB" sz="800" baseline="0" dirty="0" smtClean="0"/>
                        <a:t> s</a:t>
                      </a:r>
                      <a:r>
                        <a:rPr lang="en-GB" sz="800" dirty="0" smtClean="0"/>
                        <a:t>tarted</a:t>
                      </a:r>
                      <a:r>
                        <a:rPr lang="en-GB" sz="800" baseline="0" dirty="0" smtClean="0"/>
                        <a:t> the Oregon Trail in 1846</a:t>
                      </a:r>
                    </a:p>
                    <a:p>
                      <a:pPr marL="171450" indent="-171450">
                        <a:buFont typeface="Arial" panose="020B0604020202020204" pitchFamily="34" charset="0"/>
                        <a:buChar char="•"/>
                      </a:pPr>
                      <a:r>
                        <a:rPr lang="en-GB" sz="800" baseline="0" dirty="0" smtClean="0"/>
                        <a:t>The Group split and 80 migrants tried to take a short cut (Hastings </a:t>
                      </a:r>
                      <a:r>
                        <a:rPr lang="en-GB" sz="800" baseline="0" dirty="0" err="1" smtClean="0"/>
                        <a:t>Cutoff</a:t>
                      </a:r>
                      <a:r>
                        <a:rPr lang="en-GB" sz="800" baseline="0" dirty="0" smtClean="0"/>
                        <a:t>)</a:t>
                      </a:r>
                    </a:p>
                    <a:p>
                      <a:pPr marL="171450" indent="-171450">
                        <a:buFont typeface="Arial" panose="020B0604020202020204" pitchFamily="34" charset="0"/>
                        <a:buChar char="•"/>
                      </a:pPr>
                      <a:r>
                        <a:rPr lang="en-GB" sz="800" baseline="0" dirty="0" smtClean="0"/>
                        <a:t>The short cut caused delays as it wasn’t marked and had never been tried before.</a:t>
                      </a:r>
                    </a:p>
                    <a:p>
                      <a:pPr marL="171450" indent="-171450">
                        <a:buFont typeface="Arial" panose="020B0604020202020204" pitchFamily="34" charset="0"/>
                        <a:buChar char="•"/>
                      </a:pPr>
                      <a:r>
                        <a:rPr lang="en-GB" sz="800" baseline="0" dirty="0" smtClean="0"/>
                        <a:t>They eventually got trapped in the snow.</a:t>
                      </a:r>
                    </a:p>
                    <a:p>
                      <a:pPr marL="171450" indent="-171450">
                        <a:buFont typeface="Arial" panose="020B0604020202020204" pitchFamily="34" charset="0"/>
                        <a:buChar char="•"/>
                      </a:pPr>
                      <a:r>
                        <a:rPr lang="en-GB" sz="800" baseline="0" dirty="0" smtClean="0"/>
                        <a:t>The first migrants died of starvation.</a:t>
                      </a:r>
                    </a:p>
                    <a:p>
                      <a:pPr marL="171450" indent="-171450">
                        <a:buFont typeface="Arial" panose="020B0604020202020204" pitchFamily="34" charset="0"/>
                        <a:buChar char="•"/>
                      </a:pPr>
                      <a:r>
                        <a:rPr lang="en-GB" sz="800" baseline="0" dirty="0" smtClean="0"/>
                        <a:t>Only half of the original 80 survived by eating those  that had died.</a:t>
                      </a:r>
                      <a:endParaRPr lang="en-GB" sz="800" dirty="0" smtClean="0"/>
                    </a:p>
                    <a:p>
                      <a:pPr marL="171450" indent="-171450">
                        <a:buFont typeface="Arial" panose="020B0604020202020204" pitchFamily="34" charset="0"/>
                        <a:buChar char="•"/>
                      </a:pPr>
                      <a:endParaRPr lang="en-GB" sz="800" dirty="0"/>
                    </a:p>
                  </a:txBody>
                  <a:tcPr marL="74295" marR="74295" marT="37148" marB="37148"/>
                </a:tc>
                <a:tc>
                  <a:txBody>
                    <a:bodyPr/>
                    <a:lstStyle/>
                    <a:p>
                      <a:pPr marL="171450" indent="-171450">
                        <a:buFont typeface="Arial" panose="020B0604020202020204" pitchFamily="34" charset="0"/>
                        <a:buChar char="•"/>
                      </a:pPr>
                      <a:r>
                        <a:rPr lang="en-GB" sz="700" dirty="0" smtClean="0"/>
                        <a:t>A religious group who were shunned by other Christians because of their beliefs</a:t>
                      </a:r>
                      <a:r>
                        <a:rPr lang="en-GB" sz="700" baseline="0" dirty="0" smtClean="0"/>
                        <a:t> like polygamy.</a:t>
                      </a:r>
                      <a:endParaRPr lang="en-GB" sz="700" dirty="0" smtClean="0"/>
                    </a:p>
                    <a:p>
                      <a:pPr marL="171450" indent="-171450">
                        <a:buFont typeface="Arial" panose="020B0604020202020204" pitchFamily="34" charset="0"/>
                        <a:buChar char="•"/>
                      </a:pPr>
                      <a:r>
                        <a:rPr lang="en-GB" sz="700" dirty="0" smtClean="0"/>
                        <a:t>Their leader</a:t>
                      </a:r>
                      <a:r>
                        <a:rPr lang="en-GB" sz="700" baseline="0" dirty="0" smtClean="0"/>
                        <a:t> Brigham Young believed that God had called them to move to Salt Lake Valley south of the Oregon trail.</a:t>
                      </a:r>
                    </a:p>
                    <a:p>
                      <a:pPr marL="171450" indent="-171450">
                        <a:buFont typeface="Arial" panose="020B0604020202020204" pitchFamily="34" charset="0"/>
                        <a:buChar char="•"/>
                      </a:pPr>
                      <a:r>
                        <a:rPr lang="en-GB" sz="700" baseline="0" dirty="0" smtClean="0"/>
                        <a:t>They hoped that they could escape persecution there.</a:t>
                      </a:r>
                    </a:p>
                    <a:p>
                      <a:pPr marL="171450" indent="-171450">
                        <a:buFont typeface="Arial" panose="020B0604020202020204" pitchFamily="34" charset="0"/>
                        <a:buChar char="•"/>
                      </a:pPr>
                      <a:r>
                        <a:rPr lang="en-GB" sz="700" baseline="0" dirty="0" smtClean="0"/>
                        <a:t>Forced to leave Illinois in Feb 1846 and got to Omaha too late to start their migration – stayed until April 1847 in winter quarters</a:t>
                      </a:r>
                    </a:p>
                    <a:p>
                      <a:pPr marL="171450" indent="-171450">
                        <a:buFont typeface="Arial" panose="020B0604020202020204" pitchFamily="34" charset="0"/>
                        <a:buChar char="•"/>
                      </a:pPr>
                      <a:r>
                        <a:rPr lang="en-GB" sz="700" baseline="0" dirty="0" smtClean="0"/>
                        <a:t>In April 1847, a small party of around 150 Mormons, led by Young, set off for the Salt Lake Valley.</a:t>
                      </a:r>
                    </a:p>
                    <a:p>
                      <a:pPr marL="171450" indent="-171450">
                        <a:buFont typeface="Arial" panose="020B0604020202020204" pitchFamily="34" charset="0"/>
                        <a:buChar char="•"/>
                      </a:pPr>
                      <a:r>
                        <a:rPr lang="en-GB" sz="700" baseline="0" dirty="0" smtClean="0"/>
                        <a:t>The advance party marked the most suitable route o follow and cleared the route for others.</a:t>
                      </a:r>
                    </a:p>
                    <a:p>
                      <a:pPr marL="171450" indent="-171450">
                        <a:buFont typeface="Arial" panose="020B0604020202020204" pitchFamily="34" charset="0"/>
                        <a:buChar char="•"/>
                      </a:pPr>
                      <a:r>
                        <a:rPr lang="en-GB" sz="700" baseline="0" dirty="0" smtClean="0"/>
                        <a:t>They also found sources of water, set up river crossings and ferries and planted vegetable crops at places along the way.</a:t>
                      </a:r>
                    </a:p>
                    <a:p>
                      <a:pPr marL="171450" indent="-171450">
                        <a:buFont typeface="Arial" panose="020B0604020202020204" pitchFamily="34" charset="0"/>
                        <a:buChar char="•"/>
                      </a:pPr>
                      <a:r>
                        <a:rPr lang="en-GB" sz="700" baseline="0" dirty="0" smtClean="0"/>
                        <a:t>Between 1847 and 1869, 70,000 Mormons followed the Mormon Trail to Salt Lake City</a:t>
                      </a:r>
                      <a:endParaRPr lang="en-GB" sz="700" dirty="0" smtClean="0"/>
                    </a:p>
                  </a:txBody>
                  <a:tcPr marL="74295" marR="74295" marT="37148" marB="37148"/>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212" y="2483398"/>
            <a:ext cx="2151705" cy="188274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941114342"/>
              </p:ext>
            </p:extLst>
          </p:nvPr>
        </p:nvGraphicFramePr>
        <p:xfrm>
          <a:off x="5990608" y="4117376"/>
          <a:ext cx="3915392" cy="1493520"/>
        </p:xfrm>
        <a:graphic>
          <a:graphicData uri="http://schemas.openxmlformats.org/drawingml/2006/table">
            <a:tbl>
              <a:tblPr firstRow="1" bandRow="1">
                <a:tableStyleId>{93296810-A885-4BE3-A3E7-6D5BEEA58F35}</a:tableStyleId>
              </a:tblPr>
              <a:tblGrid>
                <a:gridCol w="978848">
                  <a:extLst>
                    <a:ext uri="{9D8B030D-6E8A-4147-A177-3AD203B41FA5}">
                      <a16:colId xmlns:a16="http://schemas.microsoft.com/office/drawing/2014/main" val="931593446"/>
                    </a:ext>
                  </a:extLst>
                </a:gridCol>
                <a:gridCol w="978848">
                  <a:extLst>
                    <a:ext uri="{9D8B030D-6E8A-4147-A177-3AD203B41FA5}">
                      <a16:colId xmlns:a16="http://schemas.microsoft.com/office/drawing/2014/main" val="2242211802"/>
                    </a:ext>
                  </a:extLst>
                </a:gridCol>
                <a:gridCol w="978848">
                  <a:extLst>
                    <a:ext uri="{9D8B030D-6E8A-4147-A177-3AD203B41FA5}">
                      <a16:colId xmlns:a16="http://schemas.microsoft.com/office/drawing/2014/main" val="919995554"/>
                    </a:ext>
                  </a:extLst>
                </a:gridCol>
                <a:gridCol w="978848">
                  <a:extLst>
                    <a:ext uri="{9D8B030D-6E8A-4147-A177-3AD203B41FA5}">
                      <a16:colId xmlns:a16="http://schemas.microsoft.com/office/drawing/2014/main" val="2863807439"/>
                    </a:ext>
                  </a:extLst>
                </a:gridCol>
              </a:tblGrid>
              <a:tr h="162146">
                <a:tc gridSpan="4">
                  <a:txBody>
                    <a:bodyPr/>
                    <a:lstStyle/>
                    <a:p>
                      <a:r>
                        <a:rPr lang="en-GB" sz="800" dirty="0" smtClean="0"/>
                        <a:t>f)Impact of migration in the Gold rush</a:t>
                      </a:r>
                      <a:endParaRPr lang="en-GB" sz="800"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243250187"/>
                  </a:ext>
                </a:extLst>
              </a:tr>
              <a:tr h="325556">
                <a:tc>
                  <a:txBody>
                    <a:bodyPr/>
                    <a:lstStyle/>
                    <a:p>
                      <a:r>
                        <a:rPr lang="en-GB" sz="800" dirty="0" smtClean="0"/>
                        <a:t>Problems of lawlessness in mining camps</a:t>
                      </a:r>
                      <a:endParaRPr lang="en-GB" sz="800" dirty="0"/>
                    </a:p>
                  </a:txBody>
                  <a:tcPr>
                    <a:solidFill>
                      <a:schemeClr val="accent6">
                        <a:lumMod val="20000"/>
                        <a:lumOff val="80000"/>
                      </a:schemeClr>
                    </a:solidFill>
                  </a:tcPr>
                </a:tc>
                <a:tc>
                  <a:txBody>
                    <a:bodyPr/>
                    <a:lstStyle/>
                    <a:p>
                      <a:r>
                        <a:rPr lang="en-GB" sz="800" dirty="0" smtClean="0"/>
                        <a:t>Migration to California</a:t>
                      </a:r>
                      <a:r>
                        <a:rPr lang="en-GB" sz="800" baseline="0" dirty="0" smtClean="0"/>
                        <a:t> – 300,000 by 1855.</a:t>
                      </a:r>
                      <a:endParaRPr lang="en-GB" sz="800" dirty="0"/>
                    </a:p>
                  </a:txBody>
                  <a:tcPr>
                    <a:solidFill>
                      <a:schemeClr val="accent6">
                        <a:lumMod val="20000"/>
                        <a:lumOff val="80000"/>
                      </a:schemeClr>
                    </a:solidFill>
                  </a:tcPr>
                </a:tc>
                <a:tc>
                  <a:txBody>
                    <a:bodyPr/>
                    <a:lstStyle/>
                    <a:p>
                      <a:r>
                        <a:rPr lang="en-GB" sz="800" dirty="0" smtClean="0"/>
                        <a:t>Farming boom in California</a:t>
                      </a:r>
                      <a:endParaRPr lang="en-GB" sz="800" dirty="0"/>
                    </a:p>
                  </a:txBody>
                  <a:tcPr>
                    <a:solidFill>
                      <a:schemeClr val="accent6">
                        <a:lumMod val="20000"/>
                        <a:lumOff val="80000"/>
                      </a:schemeClr>
                    </a:solidFill>
                  </a:tcPr>
                </a:tc>
                <a:tc>
                  <a:txBody>
                    <a:bodyPr/>
                    <a:lstStyle/>
                    <a:p>
                      <a:r>
                        <a:rPr lang="en-GB" sz="800" dirty="0" smtClean="0"/>
                        <a:t>Gold from California boosts US economy</a:t>
                      </a:r>
                      <a:endParaRPr lang="en-GB" sz="800" dirty="0"/>
                    </a:p>
                  </a:txBody>
                  <a:tcPr>
                    <a:solidFill>
                      <a:schemeClr val="accent6">
                        <a:lumMod val="20000"/>
                        <a:lumOff val="80000"/>
                      </a:schemeClr>
                    </a:solidFill>
                  </a:tcPr>
                </a:tc>
                <a:extLst>
                  <a:ext uri="{0D108BD9-81ED-4DB2-BD59-A6C34878D82A}">
                    <a16:rowId xmlns:a16="http://schemas.microsoft.com/office/drawing/2014/main" val="1666834275"/>
                  </a:ext>
                </a:extLst>
              </a:tr>
              <a:tr h="499185">
                <a:tc>
                  <a:txBody>
                    <a:bodyPr/>
                    <a:lstStyle/>
                    <a:p>
                      <a:r>
                        <a:rPr lang="en-GB" sz="800" dirty="0" smtClean="0"/>
                        <a:t>Racial Tensions due to immigration (including migration from China</a:t>
                      </a:r>
                      <a:endParaRPr lang="en-GB" sz="800" dirty="0"/>
                    </a:p>
                  </a:txBody>
                  <a:tcPr>
                    <a:solidFill>
                      <a:schemeClr val="accent6">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baseline="0" dirty="0" smtClean="0"/>
                        <a:t>Manifest Destiny – white Americans see their ‘destiny’ coming true.</a:t>
                      </a:r>
                      <a:endParaRPr lang="en-GB" sz="800" dirty="0"/>
                    </a:p>
                  </a:txBody>
                  <a:tcPr>
                    <a:solidFill>
                      <a:schemeClr val="accent6">
                        <a:lumMod val="20000"/>
                        <a:lumOff val="80000"/>
                      </a:schemeClr>
                    </a:solidFill>
                  </a:tcPr>
                </a:tc>
                <a:tc>
                  <a:txBody>
                    <a:bodyPr/>
                    <a:lstStyle/>
                    <a:p>
                      <a:r>
                        <a:rPr lang="en-GB" sz="800" dirty="0" smtClean="0"/>
                        <a:t>Tension with Plains Indians due to increase in migration along the Oregon trail</a:t>
                      </a:r>
                      <a:endParaRPr lang="en-GB" sz="800" dirty="0"/>
                    </a:p>
                  </a:txBody>
                  <a:tcPr>
                    <a:solidFill>
                      <a:schemeClr val="accent6">
                        <a:lumMod val="20000"/>
                        <a:lumOff val="80000"/>
                      </a:schemeClr>
                    </a:solidFill>
                  </a:tcPr>
                </a:tc>
                <a:tc>
                  <a:txBody>
                    <a:bodyPr/>
                    <a:lstStyle/>
                    <a:p>
                      <a:r>
                        <a:rPr lang="en-GB" sz="800" dirty="0" smtClean="0"/>
                        <a:t>Genocide of former Californian Indians</a:t>
                      </a:r>
                      <a:r>
                        <a:rPr lang="en-GB" sz="800" baseline="0" dirty="0" smtClean="0"/>
                        <a:t> by Migrants</a:t>
                      </a:r>
                      <a:endParaRPr lang="en-GB" sz="800" dirty="0"/>
                    </a:p>
                  </a:txBody>
                  <a:tcPr>
                    <a:solidFill>
                      <a:schemeClr val="accent6">
                        <a:lumMod val="20000"/>
                        <a:lumOff val="80000"/>
                      </a:schemeClr>
                    </a:solidFill>
                  </a:tcPr>
                </a:tc>
                <a:extLst>
                  <a:ext uri="{0D108BD9-81ED-4DB2-BD59-A6C34878D82A}">
                    <a16:rowId xmlns:a16="http://schemas.microsoft.com/office/drawing/2014/main" val="272272311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62210050"/>
              </p:ext>
            </p:extLst>
          </p:nvPr>
        </p:nvGraphicFramePr>
        <p:xfrm>
          <a:off x="5990610" y="5584742"/>
          <a:ext cx="3915390" cy="1249680"/>
        </p:xfrm>
        <a:graphic>
          <a:graphicData uri="http://schemas.openxmlformats.org/drawingml/2006/table">
            <a:tbl>
              <a:tblPr firstRow="1" bandRow="1">
                <a:tableStyleId>{93296810-A885-4BE3-A3E7-6D5BEEA58F35}</a:tableStyleId>
              </a:tblPr>
              <a:tblGrid>
                <a:gridCol w="1305130">
                  <a:extLst>
                    <a:ext uri="{9D8B030D-6E8A-4147-A177-3AD203B41FA5}">
                      <a16:colId xmlns:a16="http://schemas.microsoft.com/office/drawing/2014/main" val="576785146"/>
                    </a:ext>
                  </a:extLst>
                </a:gridCol>
                <a:gridCol w="1305130">
                  <a:extLst>
                    <a:ext uri="{9D8B030D-6E8A-4147-A177-3AD203B41FA5}">
                      <a16:colId xmlns:a16="http://schemas.microsoft.com/office/drawing/2014/main" val="3523653015"/>
                    </a:ext>
                  </a:extLst>
                </a:gridCol>
                <a:gridCol w="1305130">
                  <a:extLst>
                    <a:ext uri="{9D8B030D-6E8A-4147-A177-3AD203B41FA5}">
                      <a16:colId xmlns:a16="http://schemas.microsoft.com/office/drawing/2014/main" val="592980758"/>
                    </a:ext>
                  </a:extLst>
                </a:gridCol>
              </a:tblGrid>
              <a:tr h="0">
                <a:tc gridSpan="3">
                  <a:txBody>
                    <a:bodyPr/>
                    <a:lstStyle/>
                    <a:p>
                      <a:r>
                        <a:rPr lang="en-GB" sz="800" dirty="0" smtClean="0"/>
                        <a:t>g)Problems for homesteaders</a:t>
                      </a:r>
                      <a:endParaRPr lang="en-GB" sz="800"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60523127"/>
                  </a:ext>
                </a:extLst>
              </a:tr>
              <a:tr h="163297">
                <a:tc>
                  <a:txBody>
                    <a:bodyPr/>
                    <a:lstStyle/>
                    <a:p>
                      <a:r>
                        <a:rPr lang="en-GB" sz="800" dirty="0" smtClean="0"/>
                        <a:t>Ploughing</a:t>
                      </a:r>
                      <a:r>
                        <a:rPr lang="en-GB" sz="800" baseline="0" dirty="0" smtClean="0"/>
                        <a:t> – the tough, tangled grass broke the ploughs!</a:t>
                      </a:r>
                      <a:endParaRPr lang="en-GB" sz="800" dirty="0"/>
                    </a:p>
                  </a:txBody>
                  <a:tcPr/>
                </a:tc>
                <a:tc>
                  <a:txBody>
                    <a:bodyPr/>
                    <a:lstStyle/>
                    <a:p>
                      <a:r>
                        <a:rPr lang="en-GB" sz="800" dirty="0" smtClean="0"/>
                        <a:t>Crops – Plains were too dry and too cold in winter for ordinary crops</a:t>
                      </a:r>
                      <a:endParaRPr lang="en-GB" sz="800" dirty="0"/>
                    </a:p>
                  </a:txBody>
                  <a:tcPr/>
                </a:tc>
                <a:tc>
                  <a:txBody>
                    <a:bodyPr/>
                    <a:lstStyle/>
                    <a:p>
                      <a:r>
                        <a:rPr lang="en-GB" sz="800" dirty="0" smtClean="0"/>
                        <a:t>Prairie Fires – the long, hot dry summers could cause fire which wold destroy crops and kill people.</a:t>
                      </a:r>
                      <a:endParaRPr lang="en-GB" sz="800" dirty="0"/>
                    </a:p>
                  </a:txBody>
                  <a:tcPr/>
                </a:tc>
                <a:extLst>
                  <a:ext uri="{0D108BD9-81ED-4DB2-BD59-A6C34878D82A}">
                    <a16:rowId xmlns:a16="http://schemas.microsoft.com/office/drawing/2014/main" val="1543128920"/>
                  </a:ext>
                </a:extLst>
              </a:tr>
              <a:tr h="128919">
                <a:tc>
                  <a:txBody>
                    <a:bodyPr/>
                    <a:lstStyle/>
                    <a:p>
                      <a:r>
                        <a:rPr lang="en-GB" sz="800" dirty="0" smtClean="0"/>
                        <a:t>Grasshopper – some years,</a:t>
                      </a:r>
                      <a:r>
                        <a:rPr lang="en-GB" sz="800" baseline="0" dirty="0" smtClean="0"/>
                        <a:t> </a:t>
                      </a:r>
                      <a:r>
                        <a:rPr lang="en-GB" sz="800" dirty="0" smtClean="0"/>
                        <a:t>swarms of grasshoppers ate</a:t>
                      </a:r>
                      <a:r>
                        <a:rPr lang="en-GB" sz="800" baseline="0" dirty="0" smtClean="0"/>
                        <a:t> all the crops.</a:t>
                      </a:r>
                      <a:endParaRPr lang="en-GB" sz="800" dirty="0"/>
                    </a:p>
                  </a:txBody>
                  <a:tcPr/>
                </a:tc>
                <a:tc>
                  <a:txBody>
                    <a:bodyPr/>
                    <a:lstStyle/>
                    <a:p>
                      <a:r>
                        <a:rPr lang="en-GB" sz="800" dirty="0" smtClean="0"/>
                        <a:t>Water – water could be 300 feet down and so</a:t>
                      </a:r>
                      <a:r>
                        <a:rPr lang="en-GB" sz="800" baseline="0" dirty="0" smtClean="0"/>
                        <a:t> getting water was hard.</a:t>
                      </a:r>
                      <a:endParaRPr lang="en-GB" sz="800" dirty="0"/>
                    </a:p>
                  </a:txBody>
                  <a:tcPr/>
                </a:tc>
                <a:tc>
                  <a:txBody>
                    <a:bodyPr/>
                    <a:lstStyle/>
                    <a:p>
                      <a:r>
                        <a:rPr lang="en-GB" sz="800" dirty="0" smtClean="0"/>
                        <a:t>Isolation – living miles and miles away meant that it was lonely.</a:t>
                      </a:r>
                      <a:endParaRPr lang="en-GB" sz="800" dirty="0"/>
                    </a:p>
                  </a:txBody>
                  <a:tcPr/>
                </a:tc>
                <a:extLst>
                  <a:ext uri="{0D108BD9-81ED-4DB2-BD59-A6C34878D82A}">
                    <a16:rowId xmlns:a16="http://schemas.microsoft.com/office/drawing/2014/main" val="4257285255"/>
                  </a:ext>
                </a:extLst>
              </a:tr>
            </a:tbl>
          </a:graphicData>
        </a:graphic>
      </p:graphicFrame>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503" y="4356769"/>
            <a:ext cx="2927104" cy="1544048"/>
          </a:xfrm>
          <a:prstGeom prst="rect">
            <a:avLst/>
          </a:prstGeom>
        </p:spPr>
      </p:pic>
      <p:graphicFrame>
        <p:nvGraphicFramePr>
          <p:cNvPr id="22" name="Table 21"/>
          <p:cNvGraphicFramePr>
            <a:graphicFrameLocks noGrp="1"/>
          </p:cNvGraphicFramePr>
          <p:nvPr>
            <p:extLst>
              <p:ext uri="{D42A27DB-BD31-4B8C-83A1-F6EECF244321}">
                <p14:modId xmlns:p14="http://schemas.microsoft.com/office/powerpoint/2010/main" val="2362832336"/>
              </p:ext>
            </p:extLst>
          </p:nvPr>
        </p:nvGraphicFramePr>
        <p:xfrm>
          <a:off x="3063503" y="5745480"/>
          <a:ext cx="2927105" cy="883920"/>
        </p:xfrm>
        <a:graphic>
          <a:graphicData uri="http://schemas.openxmlformats.org/drawingml/2006/table">
            <a:tbl>
              <a:tblPr firstRow="1" bandRow="1">
                <a:tableStyleId>{93296810-A885-4BE3-A3E7-6D5BEEA58F35}</a:tableStyleId>
              </a:tblPr>
              <a:tblGrid>
                <a:gridCol w="2927105">
                  <a:extLst>
                    <a:ext uri="{9D8B030D-6E8A-4147-A177-3AD203B41FA5}">
                      <a16:colId xmlns:a16="http://schemas.microsoft.com/office/drawing/2014/main" val="2501961215"/>
                    </a:ext>
                  </a:extLst>
                </a:gridCol>
              </a:tblGrid>
              <a:tr h="164677">
                <a:tc>
                  <a:txBody>
                    <a:bodyPr/>
                    <a:lstStyle/>
                    <a:p>
                      <a:r>
                        <a:rPr lang="en-GB" sz="800" dirty="0" smtClean="0"/>
                        <a:t>h)A sod house that homesteaders lived in.</a:t>
                      </a:r>
                      <a:endParaRPr lang="en-GB" sz="800" dirty="0"/>
                    </a:p>
                  </a:txBody>
                  <a:tcPr/>
                </a:tc>
                <a:extLst>
                  <a:ext uri="{0D108BD9-81ED-4DB2-BD59-A6C34878D82A}">
                    <a16:rowId xmlns:a16="http://schemas.microsoft.com/office/drawing/2014/main" val="1459172384"/>
                  </a:ext>
                </a:extLst>
              </a:tr>
              <a:tr h="164677">
                <a:tc>
                  <a:txBody>
                    <a:bodyPr/>
                    <a:lstStyle/>
                    <a:p>
                      <a:r>
                        <a:rPr lang="en-GB" sz="800" dirty="0" smtClean="0"/>
                        <a:t>With no trees for wood, settlers made houses out of sods of earth. They were warm and fire proof but always dirty.</a:t>
                      </a:r>
                    </a:p>
                  </a:txBody>
                  <a:tcPr/>
                </a:tc>
                <a:extLst>
                  <a:ext uri="{0D108BD9-81ED-4DB2-BD59-A6C34878D82A}">
                    <a16:rowId xmlns:a16="http://schemas.microsoft.com/office/drawing/2014/main" val="2236740394"/>
                  </a:ext>
                </a:extLst>
              </a:tr>
              <a:tr h="164677">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With no wood for fuel settlers burnt buffalo chips that had dried in the sun. a lot was needed to keep the house warm in winter</a:t>
                      </a:r>
                      <a:endParaRPr lang="en-GB" sz="800" dirty="0" smtClean="0">
                        <a:solidFill>
                          <a:schemeClr val="tx1"/>
                        </a:solidFill>
                      </a:endParaRPr>
                    </a:p>
                  </a:txBody>
                  <a:tcPr/>
                </a:tc>
                <a:extLst>
                  <a:ext uri="{0D108BD9-81ED-4DB2-BD59-A6C34878D82A}">
                    <a16:rowId xmlns:a16="http://schemas.microsoft.com/office/drawing/2014/main" val="2635468343"/>
                  </a:ext>
                </a:extLst>
              </a:tr>
            </a:tbl>
          </a:graphicData>
        </a:graphic>
      </p:graphicFrame>
    </p:spTree>
    <p:extLst>
      <p:ext uri="{BB962C8B-B14F-4D97-AF65-F5344CB8AC3E}">
        <p14:creationId xmlns:p14="http://schemas.microsoft.com/office/powerpoint/2010/main" val="402109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1965953"/>
              </p:ext>
            </p:extLst>
          </p:nvPr>
        </p:nvGraphicFramePr>
        <p:xfrm>
          <a:off x="52252" y="0"/>
          <a:ext cx="3644538" cy="1371600"/>
        </p:xfrm>
        <a:graphic>
          <a:graphicData uri="http://schemas.openxmlformats.org/drawingml/2006/table">
            <a:tbl>
              <a:tblPr firstRow="1" bandRow="1">
                <a:tableStyleId>{93296810-A885-4BE3-A3E7-6D5BEEA58F35}</a:tableStyleId>
              </a:tblPr>
              <a:tblGrid>
                <a:gridCol w="1624084">
                  <a:extLst>
                    <a:ext uri="{9D8B030D-6E8A-4147-A177-3AD203B41FA5}">
                      <a16:colId xmlns:a16="http://schemas.microsoft.com/office/drawing/2014/main" val="3583427322"/>
                    </a:ext>
                  </a:extLst>
                </a:gridCol>
                <a:gridCol w="2020454">
                  <a:extLst>
                    <a:ext uri="{9D8B030D-6E8A-4147-A177-3AD203B41FA5}">
                      <a16:colId xmlns:a16="http://schemas.microsoft.com/office/drawing/2014/main" val="3318806854"/>
                    </a:ext>
                  </a:extLst>
                </a:gridCol>
              </a:tblGrid>
              <a:tr h="0">
                <a:tc gridSpan="2">
                  <a:txBody>
                    <a:bodyPr/>
                    <a:lstStyle/>
                    <a:p>
                      <a:r>
                        <a:rPr lang="en-GB" sz="800" dirty="0" smtClean="0"/>
                        <a:t>i) Plains Indians  and white settlers - conflict</a:t>
                      </a:r>
                      <a:endParaRPr lang="en-GB" sz="800" dirty="0"/>
                    </a:p>
                  </a:txBody>
                  <a:tcPr/>
                </a:tc>
                <a:tc hMerge="1">
                  <a:txBody>
                    <a:bodyPr/>
                    <a:lstStyle/>
                    <a:p>
                      <a:endParaRPr lang="en-GB" sz="800" dirty="0"/>
                    </a:p>
                  </a:txBody>
                  <a:tcPr/>
                </a:tc>
                <a:extLst>
                  <a:ext uri="{0D108BD9-81ED-4DB2-BD59-A6C34878D82A}">
                    <a16:rowId xmlns:a16="http://schemas.microsoft.com/office/drawing/2014/main" val="3646585364"/>
                  </a:ext>
                </a:extLst>
              </a:tr>
              <a:tr h="0">
                <a:tc>
                  <a:txBody>
                    <a:bodyPr/>
                    <a:lstStyle/>
                    <a:p>
                      <a:pPr marL="0" indent="0">
                        <a:buFont typeface="Arial" panose="020B0604020202020204" pitchFamily="34" charset="0"/>
                        <a:buNone/>
                      </a:pPr>
                      <a:r>
                        <a:rPr lang="en-GB" sz="800" dirty="0" smtClean="0"/>
                        <a:t>White settlers’ concerns</a:t>
                      </a:r>
                      <a:endParaRPr lang="en-GB" sz="800" dirty="0"/>
                    </a:p>
                  </a:txBody>
                  <a:tcPr/>
                </a:tc>
                <a:tc>
                  <a:txBody>
                    <a:bodyPr/>
                    <a:lstStyle/>
                    <a:p>
                      <a:pPr marL="0" indent="0">
                        <a:buFont typeface="Arial" panose="020B0604020202020204" pitchFamily="34" charset="0"/>
                        <a:buNone/>
                      </a:pPr>
                      <a:r>
                        <a:rPr lang="en-GB" sz="800" dirty="0" smtClean="0"/>
                        <a:t>Plains Indians’ Concerns</a:t>
                      </a:r>
                      <a:endParaRPr lang="en-GB" sz="800" dirty="0"/>
                    </a:p>
                  </a:txBody>
                  <a:tcPr/>
                </a:tc>
                <a:extLst>
                  <a:ext uri="{0D108BD9-81ED-4DB2-BD59-A6C34878D82A}">
                    <a16:rowId xmlns:a16="http://schemas.microsoft.com/office/drawing/2014/main" val="3190575278"/>
                  </a:ext>
                </a:extLst>
              </a:tr>
              <a:tr h="487420">
                <a:tc>
                  <a:txBody>
                    <a:bodyPr/>
                    <a:lstStyle/>
                    <a:p>
                      <a:pPr marL="171450" indent="-171450">
                        <a:buFont typeface="Arial" panose="020B0604020202020204" pitchFamily="34" charset="0"/>
                        <a:buChar char="•"/>
                      </a:pPr>
                      <a:r>
                        <a:rPr lang="en-GB" sz="800" dirty="0" smtClean="0"/>
                        <a:t>White settlers scared each other with stories of attacks.</a:t>
                      </a:r>
                    </a:p>
                    <a:p>
                      <a:pPr marL="171450" indent="-171450">
                        <a:buFont typeface="Arial" panose="020B0604020202020204" pitchFamily="34" charset="0"/>
                        <a:buChar char="•"/>
                      </a:pPr>
                      <a:r>
                        <a:rPr lang="en-GB" sz="800" dirty="0" smtClean="0"/>
                        <a:t>White settlers were racist</a:t>
                      </a:r>
                      <a:r>
                        <a:rPr lang="en-GB" sz="800" baseline="0" dirty="0" smtClean="0"/>
                        <a:t> and thought whites were superior.</a:t>
                      </a:r>
                    </a:p>
                    <a:p>
                      <a:pPr marL="171450" indent="-171450">
                        <a:buFont typeface="Arial" panose="020B0604020202020204" pitchFamily="34" charset="0"/>
                        <a:buChar char="•"/>
                      </a:pPr>
                      <a:r>
                        <a:rPr lang="en-GB" sz="800" baseline="0" dirty="0" smtClean="0"/>
                        <a:t>Fear of being scalped.</a:t>
                      </a:r>
                      <a:endParaRPr lang="en-GB" sz="800" dirty="0" smtClean="0"/>
                    </a:p>
                    <a:p>
                      <a:pPr marL="0" indent="0">
                        <a:buFont typeface="Arial" panose="020B0604020202020204" pitchFamily="34" charset="0"/>
                        <a:buNone/>
                      </a:pPr>
                      <a:endParaRPr lang="en-GB" sz="800" dirty="0"/>
                    </a:p>
                  </a:txBody>
                  <a:tcPr/>
                </a:tc>
                <a:tc>
                  <a:txBody>
                    <a:bodyPr/>
                    <a:lstStyle/>
                    <a:p>
                      <a:pPr marL="171450" indent="-171450">
                        <a:buFont typeface="Arial" panose="020B0604020202020204" pitchFamily="34" charset="0"/>
                        <a:buChar char="•"/>
                      </a:pPr>
                      <a:r>
                        <a:rPr lang="en-GB" sz="800" dirty="0" smtClean="0"/>
                        <a:t>Discovery of Gold in California caused more migration along the Oregon trail which disrupted buffalo hunting.</a:t>
                      </a:r>
                    </a:p>
                    <a:p>
                      <a:pPr marL="171450" indent="-171450">
                        <a:buFont typeface="Arial" panose="020B0604020202020204" pitchFamily="34" charset="0"/>
                        <a:buChar char="•"/>
                      </a:pPr>
                      <a:r>
                        <a:rPr lang="en-GB" sz="800" dirty="0" smtClean="0"/>
                        <a:t>Migrants killed many buffalo</a:t>
                      </a:r>
                      <a:r>
                        <a:rPr lang="en-GB" sz="800" baseline="0" dirty="0" smtClean="0"/>
                        <a:t> or caused stampedes.</a:t>
                      </a:r>
                      <a:endParaRPr lang="en-GB" sz="800" dirty="0" smtClean="0"/>
                    </a:p>
                    <a:p>
                      <a:pPr marL="171450" indent="-171450">
                        <a:buFont typeface="Arial" panose="020B0604020202020204" pitchFamily="34" charset="0"/>
                        <a:buChar char="•"/>
                      </a:pPr>
                      <a:r>
                        <a:rPr lang="en-GB" sz="800" dirty="0" smtClean="0"/>
                        <a:t>Migrants</a:t>
                      </a:r>
                      <a:r>
                        <a:rPr lang="en-GB" sz="800" baseline="0" dirty="0" smtClean="0"/>
                        <a:t> animals ate lots of the good grass.</a:t>
                      </a:r>
                      <a:endParaRPr lang="en-GB" sz="800" dirty="0"/>
                    </a:p>
                  </a:txBody>
                  <a:tcPr/>
                </a:tc>
                <a:extLst>
                  <a:ext uri="{0D108BD9-81ED-4DB2-BD59-A6C34878D82A}">
                    <a16:rowId xmlns:a16="http://schemas.microsoft.com/office/drawing/2014/main" val="164364754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87380852"/>
              </p:ext>
            </p:extLst>
          </p:nvPr>
        </p:nvGraphicFramePr>
        <p:xfrm>
          <a:off x="39774" y="1371600"/>
          <a:ext cx="3644538" cy="2396496"/>
        </p:xfrm>
        <a:graphic>
          <a:graphicData uri="http://schemas.openxmlformats.org/drawingml/2006/table">
            <a:tbl>
              <a:tblPr firstRow="1" bandRow="1">
                <a:tableStyleId>{93296810-A885-4BE3-A3E7-6D5BEEA58F35}</a:tableStyleId>
              </a:tblPr>
              <a:tblGrid>
                <a:gridCol w="791570">
                  <a:extLst>
                    <a:ext uri="{9D8B030D-6E8A-4147-A177-3AD203B41FA5}">
                      <a16:colId xmlns:a16="http://schemas.microsoft.com/office/drawing/2014/main" val="20000"/>
                    </a:ext>
                  </a:extLst>
                </a:gridCol>
                <a:gridCol w="2852968">
                  <a:extLst>
                    <a:ext uri="{9D8B030D-6E8A-4147-A177-3AD203B41FA5}">
                      <a16:colId xmlns:a16="http://schemas.microsoft.com/office/drawing/2014/main" val="20001"/>
                    </a:ext>
                  </a:extLst>
                </a:gridCol>
              </a:tblGrid>
              <a:tr h="162660">
                <a:tc gridSpan="2">
                  <a:txBody>
                    <a:bodyPr/>
                    <a:lstStyle/>
                    <a:p>
                      <a:r>
                        <a:rPr lang="en-GB" sz="800" dirty="0" smtClean="0"/>
                        <a:t>j)US government</a:t>
                      </a:r>
                      <a:r>
                        <a:rPr lang="en-GB" sz="800" baseline="0" dirty="0" smtClean="0"/>
                        <a:t> policy towards Plains Indians</a:t>
                      </a:r>
                      <a:endParaRPr lang="en-GB" sz="800" dirty="0"/>
                    </a:p>
                  </a:txBody>
                  <a:tcPr marL="74295" marR="74295" marT="37148" marB="37148"/>
                </a:tc>
                <a:tc hMerge="1">
                  <a:txBody>
                    <a:bodyPr/>
                    <a:lstStyle/>
                    <a:p>
                      <a:endParaRPr lang="en-GB" sz="700" dirty="0"/>
                    </a:p>
                  </a:txBody>
                  <a:tcPr marL="74295" marR="74295" marT="37148" marB="37148"/>
                </a:tc>
                <a:extLst>
                  <a:ext uri="{0D108BD9-81ED-4DB2-BD59-A6C34878D82A}">
                    <a16:rowId xmlns:a16="http://schemas.microsoft.com/office/drawing/2014/main" val="10000"/>
                  </a:ext>
                </a:extLst>
              </a:tr>
              <a:tr h="364800">
                <a:tc>
                  <a:txBody>
                    <a:bodyPr/>
                    <a:lstStyle/>
                    <a:p>
                      <a:r>
                        <a:rPr lang="en-GB" sz="800" dirty="0" smtClean="0"/>
                        <a:t>May 1830 Indian Removal Act</a:t>
                      </a:r>
                      <a:endParaRPr lang="en-GB" sz="800" dirty="0"/>
                    </a:p>
                  </a:txBody>
                  <a:tcPr marL="74295" marR="74295" marT="37148" marB="37148"/>
                </a:tc>
                <a:tc>
                  <a:txBody>
                    <a:bodyPr/>
                    <a:lstStyle/>
                    <a:p>
                      <a:r>
                        <a:rPr lang="en-GB" sz="800" dirty="0" smtClean="0"/>
                        <a:t>Indian Removal Act forced American</a:t>
                      </a:r>
                      <a:r>
                        <a:rPr lang="en-GB" sz="800" baseline="0" dirty="0" smtClean="0"/>
                        <a:t> Indians in eastern states to move west of the Mississippi River  (forced 46,000 to move)</a:t>
                      </a:r>
                      <a:endParaRPr lang="en-GB" sz="800" dirty="0"/>
                    </a:p>
                  </a:txBody>
                  <a:tcPr marL="74295" marR="74295" marT="37148" marB="37148"/>
                </a:tc>
                <a:extLst>
                  <a:ext uri="{0D108BD9-81ED-4DB2-BD59-A6C34878D82A}">
                    <a16:rowId xmlns:a16="http://schemas.microsoft.com/office/drawing/2014/main" val="10001"/>
                  </a:ext>
                </a:extLst>
              </a:tr>
              <a:tr h="364800">
                <a:tc>
                  <a:txBody>
                    <a:bodyPr/>
                    <a:lstStyle/>
                    <a:p>
                      <a:r>
                        <a:rPr lang="en-GB" sz="800" dirty="0" smtClean="0"/>
                        <a:t>June 1834 </a:t>
                      </a:r>
                      <a:r>
                        <a:rPr lang="en-GB" sz="800" baseline="0" dirty="0" smtClean="0"/>
                        <a:t>Permanent Indian Frontier</a:t>
                      </a:r>
                      <a:endParaRPr lang="en-GB" sz="800" dirty="0"/>
                    </a:p>
                  </a:txBody>
                  <a:tcPr marL="74295" marR="74295" marT="37148" marB="37148"/>
                </a:tc>
                <a:tc>
                  <a:txBody>
                    <a:bodyPr/>
                    <a:lstStyle/>
                    <a:p>
                      <a:r>
                        <a:rPr lang="en-GB" sz="800" dirty="0" smtClean="0"/>
                        <a:t>Indian Trade and Intercourse Act sets out the Frontier between the USA and Indian Territory. It also banned whites from settling on American Indian Lands. Frontier was guarded by the US army.</a:t>
                      </a:r>
                      <a:endParaRPr lang="en-GB" sz="800" dirty="0"/>
                    </a:p>
                  </a:txBody>
                  <a:tcPr marL="74295" marR="74295" marT="37148" marB="37148"/>
                </a:tc>
                <a:extLst>
                  <a:ext uri="{0D108BD9-81ED-4DB2-BD59-A6C34878D82A}">
                    <a16:rowId xmlns:a16="http://schemas.microsoft.com/office/drawing/2014/main" val="10002"/>
                  </a:ext>
                </a:extLst>
              </a:tr>
              <a:tr h="465869">
                <a:tc>
                  <a:txBody>
                    <a:bodyPr/>
                    <a:lstStyle/>
                    <a:p>
                      <a:r>
                        <a:rPr lang="en-GB" sz="800" dirty="0" smtClean="0"/>
                        <a:t>February 1848</a:t>
                      </a:r>
                      <a:r>
                        <a:rPr lang="en-GB" sz="800" baseline="0" dirty="0" smtClean="0"/>
                        <a:t> War with Mexico</a:t>
                      </a:r>
                      <a:endParaRPr lang="en-GB" sz="800" dirty="0"/>
                    </a:p>
                  </a:txBody>
                  <a:tcPr marL="74295" marR="74295" marT="37148" marB="37148"/>
                </a:tc>
                <a:tc>
                  <a:txBody>
                    <a:bodyPr/>
                    <a:lstStyle/>
                    <a:p>
                      <a:r>
                        <a:rPr lang="en-GB" sz="800" dirty="0" smtClean="0"/>
                        <a:t>The US victory in the Mexican</a:t>
                      </a:r>
                      <a:r>
                        <a:rPr lang="en-GB" sz="800" baseline="0" dirty="0" smtClean="0"/>
                        <a:t> – American War. The US gained huge new territories in Oregon (like California) and in 1845 Texas had become part of the US.  This increase in new land encouraged migration creating tension.</a:t>
                      </a:r>
                      <a:endParaRPr lang="en-GB" sz="800" dirty="0"/>
                    </a:p>
                  </a:txBody>
                  <a:tcPr marL="74295" marR="74295" marT="37148" marB="37148"/>
                </a:tc>
                <a:extLst>
                  <a:ext uri="{0D108BD9-81ED-4DB2-BD59-A6C34878D82A}">
                    <a16:rowId xmlns:a16="http://schemas.microsoft.com/office/drawing/2014/main" val="10003"/>
                  </a:ext>
                </a:extLst>
              </a:tr>
              <a:tr h="263730">
                <a:tc>
                  <a:txBody>
                    <a:bodyPr/>
                    <a:lstStyle/>
                    <a:p>
                      <a:r>
                        <a:rPr lang="en-GB" sz="800" dirty="0" smtClean="0"/>
                        <a:t>February</a:t>
                      </a:r>
                      <a:r>
                        <a:rPr lang="en-GB" sz="800" baseline="0" dirty="0" smtClean="0"/>
                        <a:t> 1851</a:t>
                      </a:r>
                      <a:endParaRPr lang="en-GB" sz="800" dirty="0"/>
                    </a:p>
                  </a:txBody>
                  <a:tcPr marL="74295" marR="74295" marT="37148" marB="37148"/>
                </a:tc>
                <a:tc>
                  <a:txBody>
                    <a:bodyPr/>
                    <a:lstStyle/>
                    <a:p>
                      <a:r>
                        <a:rPr lang="en-GB" sz="800" dirty="0" smtClean="0"/>
                        <a:t>Indian Appropriations Act fund the moving of American Indians to reservations so</a:t>
                      </a:r>
                      <a:r>
                        <a:rPr lang="en-GB" sz="800" baseline="0" dirty="0" smtClean="0"/>
                        <a:t> whites could get the land they wanted.</a:t>
                      </a:r>
                      <a:endParaRPr lang="en-GB" sz="800" dirty="0"/>
                    </a:p>
                  </a:txBody>
                  <a:tcPr marL="74295" marR="74295" marT="37148" marB="37148"/>
                </a:tc>
                <a:extLst>
                  <a:ext uri="{0D108BD9-81ED-4DB2-BD59-A6C34878D82A}">
                    <a16:rowId xmlns:a16="http://schemas.microsoft.com/office/drawing/2014/main" val="10004"/>
                  </a:ext>
                </a:extLst>
              </a:tr>
              <a:tr h="364800">
                <a:tc>
                  <a:txBody>
                    <a:bodyPr/>
                    <a:lstStyle/>
                    <a:p>
                      <a:r>
                        <a:rPr lang="en-GB" sz="800" dirty="0" smtClean="0"/>
                        <a:t>September 1851 Fort Laramie</a:t>
                      </a:r>
                      <a:endParaRPr lang="en-GB" sz="800" dirty="0"/>
                    </a:p>
                  </a:txBody>
                  <a:tcPr marL="74295" marR="74295" marT="37148" marB="37148"/>
                </a:tc>
                <a:tc>
                  <a:txBody>
                    <a:bodyPr/>
                    <a:lstStyle/>
                    <a:p>
                      <a:r>
                        <a:rPr lang="en-GB" sz="800" dirty="0" smtClean="0"/>
                        <a:t>US forced access into the Plains and set out land for each tribe. Treaty did not represent all tribes and the maps went against Plains Indians understanding of land.</a:t>
                      </a:r>
                      <a:endParaRPr lang="en-GB" sz="800" dirty="0"/>
                    </a:p>
                  </a:txBody>
                  <a:tcPr marL="74295" marR="74295" marT="37148" marB="37148"/>
                </a:tc>
                <a:extLst>
                  <a:ext uri="{0D108BD9-81ED-4DB2-BD59-A6C34878D82A}">
                    <a16:rowId xmlns:a16="http://schemas.microsoft.com/office/drawing/2014/main" val="265742595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81672320"/>
              </p:ext>
            </p:extLst>
          </p:nvPr>
        </p:nvGraphicFramePr>
        <p:xfrm>
          <a:off x="26126" y="3768096"/>
          <a:ext cx="3644538" cy="1615440"/>
        </p:xfrm>
        <a:graphic>
          <a:graphicData uri="http://schemas.openxmlformats.org/drawingml/2006/table">
            <a:tbl>
              <a:tblPr firstRow="1" bandRow="1">
                <a:tableStyleId>{93296810-A885-4BE3-A3E7-6D5BEEA58F35}</a:tableStyleId>
              </a:tblPr>
              <a:tblGrid>
                <a:gridCol w="2402006">
                  <a:extLst>
                    <a:ext uri="{9D8B030D-6E8A-4147-A177-3AD203B41FA5}">
                      <a16:colId xmlns:a16="http://schemas.microsoft.com/office/drawing/2014/main" val="3583427322"/>
                    </a:ext>
                  </a:extLst>
                </a:gridCol>
                <a:gridCol w="1242532">
                  <a:extLst>
                    <a:ext uri="{9D8B030D-6E8A-4147-A177-3AD203B41FA5}">
                      <a16:colId xmlns:a16="http://schemas.microsoft.com/office/drawing/2014/main" val="3318806854"/>
                    </a:ext>
                  </a:extLst>
                </a:gridCol>
              </a:tblGrid>
              <a:tr h="127055">
                <a:tc gridSpan="2">
                  <a:txBody>
                    <a:bodyPr/>
                    <a:lstStyle/>
                    <a:p>
                      <a:r>
                        <a:rPr lang="en-GB" sz="800" dirty="0" smtClean="0"/>
                        <a:t>k) Fort Laramie treaty 1851</a:t>
                      </a:r>
                      <a:endParaRPr lang="en-GB" sz="800" dirty="0"/>
                    </a:p>
                  </a:txBody>
                  <a:tcPr/>
                </a:tc>
                <a:tc hMerge="1">
                  <a:txBody>
                    <a:bodyPr/>
                    <a:lstStyle/>
                    <a:p>
                      <a:endParaRPr lang="en-GB" sz="800" dirty="0"/>
                    </a:p>
                  </a:txBody>
                  <a:tcPr/>
                </a:tc>
                <a:extLst>
                  <a:ext uri="{0D108BD9-81ED-4DB2-BD59-A6C34878D82A}">
                    <a16:rowId xmlns:a16="http://schemas.microsoft.com/office/drawing/2014/main" val="3646585364"/>
                  </a:ext>
                </a:extLst>
              </a:tr>
              <a:tr h="199658">
                <a:tc>
                  <a:txBody>
                    <a:bodyPr/>
                    <a:lstStyle/>
                    <a:p>
                      <a:pPr marL="0" indent="0">
                        <a:buFont typeface="Arial" panose="020B0604020202020204" pitchFamily="34" charset="0"/>
                        <a:buNone/>
                      </a:pPr>
                      <a:r>
                        <a:rPr lang="en-GB" sz="800" dirty="0" smtClean="0"/>
                        <a:t>Plains</a:t>
                      </a:r>
                      <a:r>
                        <a:rPr lang="en-GB" sz="800" baseline="0" dirty="0" smtClean="0"/>
                        <a:t> Indians agree to…</a:t>
                      </a:r>
                      <a:endParaRPr lang="en-GB" sz="800" dirty="0"/>
                    </a:p>
                  </a:txBody>
                  <a:tcPr/>
                </a:tc>
                <a:tc>
                  <a:txBody>
                    <a:bodyPr/>
                    <a:lstStyle/>
                    <a:p>
                      <a:pPr marL="0" indent="0">
                        <a:buFont typeface="Arial" panose="020B0604020202020204" pitchFamily="34" charset="0"/>
                        <a:buNone/>
                      </a:pPr>
                      <a:r>
                        <a:rPr lang="en-GB" sz="800" dirty="0" smtClean="0"/>
                        <a:t>US government agreed to….</a:t>
                      </a:r>
                      <a:endParaRPr lang="en-GB" sz="800" dirty="0"/>
                    </a:p>
                  </a:txBody>
                  <a:tcPr/>
                </a:tc>
                <a:extLst>
                  <a:ext uri="{0D108BD9-81ED-4DB2-BD59-A6C34878D82A}">
                    <a16:rowId xmlns:a16="http://schemas.microsoft.com/office/drawing/2014/main" val="3190575278"/>
                  </a:ext>
                </a:extLst>
              </a:tr>
              <a:tr h="707880">
                <a:tc>
                  <a:txBody>
                    <a:bodyPr/>
                    <a:lstStyle/>
                    <a:p>
                      <a:pPr marL="171450" indent="-171450">
                        <a:buFont typeface="Arial" panose="020B0604020202020204" pitchFamily="34" charset="0"/>
                        <a:buChar char="•"/>
                      </a:pPr>
                      <a:r>
                        <a:rPr lang="en-GB" sz="800" dirty="0" smtClean="0"/>
                        <a:t>End fighting between tribes</a:t>
                      </a:r>
                    </a:p>
                    <a:p>
                      <a:pPr marL="171450" indent="-171450">
                        <a:buFont typeface="Arial" panose="020B0604020202020204" pitchFamily="34" charset="0"/>
                        <a:buChar char="•"/>
                      </a:pPr>
                      <a:r>
                        <a:rPr lang="en-GB" sz="800" dirty="0" smtClean="0"/>
                        <a:t>Allow migrants across land in safety.</a:t>
                      </a:r>
                    </a:p>
                    <a:p>
                      <a:pPr marL="171450" indent="-171450">
                        <a:buFont typeface="Arial" panose="020B0604020202020204" pitchFamily="34" charset="0"/>
                        <a:buChar char="•"/>
                      </a:pPr>
                      <a:r>
                        <a:rPr lang="en-GB" sz="800" dirty="0" smtClean="0"/>
                        <a:t>Allow surveyors from railroad companies to enter in safety.</a:t>
                      </a:r>
                    </a:p>
                    <a:p>
                      <a:pPr marL="171450" indent="-171450">
                        <a:buFont typeface="Arial" panose="020B0604020202020204" pitchFamily="34" charset="0"/>
                        <a:buChar char="•"/>
                      </a:pPr>
                      <a:r>
                        <a:rPr lang="en-GB" sz="800" dirty="0" smtClean="0"/>
                        <a:t>Allow the government to build roads and army posts.</a:t>
                      </a:r>
                    </a:p>
                    <a:p>
                      <a:pPr marL="171450" indent="-171450">
                        <a:buFont typeface="Arial" panose="020B0604020202020204" pitchFamily="34" charset="0"/>
                        <a:buChar char="•"/>
                      </a:pPr>
                      <a:r>
                        <a:rPr lang="en-GB" sz="800" dirty="0" smtClean="0"/>
                        <a:t>Pay compensation if any individuals broke the terms of the treaty (</a:t>
                      </a:r>
                      <a:r>
                        <a:rPr lang="en-GB" sz="800" dirty="0" err="1" smtClean="0"/>
                        <a:t>eg</a:t>
                      </a:r>
                      <a:r>
                        <a:rPr lang="en-GB" sz="800" dirty="0" smtClean="0"/>
                        <a:t> by attacking migrants)</a:t>
                      </a:r>
                      <a:endParaRPr lang="en-GB" sz="800" dirty="0"/>
                    </a:p>
                  </a:txBody>
                  <a:tcPr/>
                </a:tc>
                <a:tc>
                  <a:txBody>
                    <a:bodyPr/>
                    <a:lstStyle/>
                    <a:p>
                      <a:pPr marL="171450" indent="-171450">
                        <a:buFont typeface="Arial" panose="020B0604020202020204" pitchFamily="34" charset="0"/>
                        <a:buChar char="•"/>
                      </a:pPr>
                      <a:r>
                        <a:rPr lang="en-GB" sz="800" dirty="0" smtClean="0"/>
                        <a:t>Protect Plains Indians from white Americans.</a:t>
                      </a:r>
                    </a:p>
                    <a:p>
                      <a:pPr marL="171450" indent="-171450">
                        <a:buFont typeface="Arial" panose="020B0604020202020204" pitchFamily="34" charset="0"/>
                        <a:buChar char="•"/>
                      </a:pPr>
                      <a:r>
                        <a:rPr lang="en-GB" sz="800" dirty="0" smtClean="0"/>
                        <a:t>Pay the tribes $50,000 per year as long as the Treaty’s terms</a:t>
                      </a:r>
                      <a:r>
                        <a:rPr lang="en-GB" sz="800" baseline="0" dirty="0" smtClean="0"/>
                        <a:t> were kept.</a:t>
                      </a:r>
                      <a:endParaRPr lang="en-GB" sz="800" dirty="0"/>
                    </a:p>
                  </a:txBody>
                  <a:tcPr/>
                </a:tc>
                <a:extLst>
                  <a:ext uri="{0D108BD9-81ED-4DB2-BD59-A6C34878D82A}">
                    <a16:rowId xmlns:a16="http://schemas.microsoft.com/office/drawing/2014/main" val="1643647541"/>
                  </a:ext>
                </a:extLst>
              </a:tr>
            </a:tbl>
          </a:graphicData>
        </a:graphic>
      </p:graphicFrame>
      <p:sp>
        <p:nvSpPr>
          <p:cNvPr id="6" name="TextBox 5"/>
          <p:cNvSpPr txBox="1"/>
          <p:nvPr/>
        </p:nvSpPr>
        <p:spPr>
          <a:xfrm>
            <a:off x="3841068" y="1908028"/>
            <a:ext cx="2326452" cy="54258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400" dirty="0" smtClean="0"/>
              <a:t>KT1 </a:t>
            </a:r>
            <a:r>
              <a:rPr lang="en-GB" sz="1400" dirty="0"/>
              <a:t>Early Settlement of the </a:t>
            </a:r>
            <a:r>
              <a:rPr lang="en-GB" sz="1400" dirty="0" smtClean="0"/>
              <a:t>West – c.1835-c.1862</a:t>
            </a:r>
            <a:endParaRPr lang="en-GB" sz="1400" dirty="0"/>
          </a:p>
        </p:txBody>
      </p:sp>
      <p:grpSp>
        <p:nvGrpSpPr>
          <p:cNvPr id="7" name="Group 6"/>
          <p:cNvGrpSpPr/>
          <p:nvPr/>
        </p:nvGrpSpPr>
        <p:grpSpPr>
          <a:xfrm>
            <a:off x="3828590" y="26126"/>
            <a:ext cx="3597415" cy="1781451"/>
            <a:chOff x="3218856" y="749073"/>
            <a:chExt cx="3597415" cy="1781451"/>
          </a:xfrm>
        </p:grpSpPr>
        <p:sp>
          <p:nvSpPr>
            <p:cNvPr id="8" name="TextBox 7"/>
            <p:cNvSpPr txBox="1"/>
            <p:nvPr/>
          </p:nvSpPr>
          <p:spPr>
            <a:xfrm>
              <a:off x="3384550" y="749073"/>
              <a:ext cx="3360702" cy="461665"/>
            </a:xfrm>
            <a:prstGeom prst="rect">
              <a:avLst/>
            </a:prstGeom>
            <a:noFill/>
          </p:spPr>
          <p:txBody>
            <a:bodyPr wrap="square" rtlCol="0">
              <a:spAutoFit/>
            </a:bodyPr>
            <a:lstStyle/>
            <a:p>
              <a:r>
                <a:rPr lang="en-US" sz="800" b="1" dirty="0"/>
                <a:t>Problems of lawlessness in early towns and settlements</a:t>
              </a:r>
            </a:p>
            <a:p>
              <a:r>
                <a:rPr lang="en-US" sz="800" dirty="0"/>
                <a:t>The official systems for law enforcement were stretched thin in the </a:t>
              </a:r>
              <a:r>
                <a:rPr lang="en-US" sz="800" dirty="0" smtClean="0"/>
                <a:t>West as they were not ‘States’ and so Federal government was in charge.</a:t>
              </a:r>
              <a:endParaRPr lang="en-US" sz="800" dirty="0"/>
            </a:p>
          </p:txBody>
        </p:sp>
        <p:sp>
          <p:nvSpPr>
            <p:cNvPr id="9" name="TextBox 8"/>
            <p:cNvSpPr txBox="1"/>
            <p:nvPr/>
          </p:nvSpPr>
          <p:spPr>
            <a:xfrm>
              <a:off x="3233509" y="1255462"/>
              <a:ext cx="837292" cy="461665"/>
            </a:xfrm>
            <a:prstGeom prst="rect">
              <a:avLst/>
            </a:prstGeom>
            <a:noFill/>
          </p:spPr>
          <p:txBody>
            <a:bodyPr wrap="square" rtlCol="0">
              <a:spAutoFit/>
            </a:bodyPr>
            <a:lstStyle/>
            <a:p>
              <a:r>
                <a:rPr lang="en-US" sz="800" dirty="0"/>
                <a:t>New crimes</a:t>
              </a:r>
            </a:p>
            <a:p>
              <a:r>
                <a:rPr lang="en-US" sz="800" dirty="0"/>
                <a:t>E.g.  claim jumping </a:t>
              </a:r>
              <a:endParaRPr lang="en-GB" sz="800" dirty="0"/>
            </a:p>
          </p:txBody>
        </p:sp>
        <p:sp>
          <p:nvSpPr>
            <p:cNvPr id="10" name="TextBox 9"/>
            <p:cNvSpPr txBox="1"/>
            <p:nvPr/>
          </p:nvSpPr>
          <p:spPr>
            <a:xfrm>
              <a:off x="4316187" y="1161686"/>
              <a:ext cx="1191077" cy="215444"/>
            </a:xfrm>
            <a:prstGeom prst="rect">
              <a:avLst/>
            </a:prstGeom>
            <a:noFill/>
          </p:spPr>
          <p:txBody>
            <a:bodyPr wrap="square" rtlCol="0">
              <a:spAutoFit/>
            </a:bodyPr>
            <a:lstStyle/>
            <a:p>
              <a:r>
                <a:rPr lang="en-US" sz="800" dirty="0"/>
                <a:t>Isolated communities</a:t>
              </a:r>
              <a:endParaRPr lang="en-GB" sz="800" dirty="0"/>
            </a:p>
          </p:txBody>
        </p:sp>
        <p:sp>
          <p:nvSpPr>
            <p:cNvPr id="11" name="TextBox 10"/>
            <p:cNvSpPr txBox="1"/>
            <p:nvPr/>
          </p:nvSpPr>
          <p:spPr>
            <a:xfrm>
              <a:off x="5565965" y="1247585"/>
              <a:ext cx="1179287" cy="338554"/>
            </a:xfrm>
            <a:prstGeom prst="rect">
              <a:avLst/>
            </a:prstGeom>
            <a:noFill/>
          </p:spPr>
          <p:txBody>
            <a:bodyPr wrap="square" rtlCol="0">
              <a:spAutoFit/>
            </a:bodyPr>
            <a:lstStyle/>
            <a:p>
              <a:r>
                <a:rPr lang="en-US" sz="800" dirty="0"/>
                <a:t>Racial tension from immigration</a:t>
              </a:r>
              <a:endParaRPr lang="en-GB" sz="800" dirty="0"/>
            </a:p>
          </p:txBody>
        </p:sp>
        <p:sp>
          <p:nvSpPr>
            <p:cNvPr id="12" name="Rectangle 11"/>
            <p:cNvSpPr/>
            <p:nvPr/>
          </p:nvSpPr>
          <p:spPr>
            <a:xfrm>
              <a:off x="4410529" y="1488117"/>
              <a:ext cx="893202" cy="345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Lawlessness in the West</a:t>
              </a:r>
              <a:endParaRPr lang="en-GB" sz="800" dirty="0">
                <a:solidFill>
                  <a:schemeClr val="tx1"/>
                </a:solidFill>
              </a:endParaRPr>
            </a:p>
          </p:txBody>
        </p:sp>
        <p:sp>
          <p:nvSpPr>
            <p:cNvPr id="13" name="TextBox 12"/>
            <p:cNvSpPr txBox="1"/>
            <p:nvPr/>
          </p:nvSpPr>
          <p:spPr>
            <a:xfrm>
              <a:off x="3218856" y="1907021"/>
              <a:ext cx="1073149" cy="461665"/>
            </a:xfrm>
            <a:prstGeom prst="rect">
              <a:avLst/>
            </a:prstGeom>
            <a:noFill/>
          </p:spPr>
          <p:txBody>
            <a:bodyPr wrap="square" rtlCol="0">
              <a:spAutoFit/>
            </a:bodyPr>
            <a:lstStyle/>
            <a:p>
              <a:r>
                <a:rPr lang="en-US" sz="800" dirty="0"/>
                <a:t>Social factors e.g. alcohol, gambling and prostitution</a:t>
              </a:r>
              <a:endParaRPr lang="en-GB" sz="800" dirty="0"/>
            </a:p>
          </p:txBody>
        </p:sp>
        <p:sp>
          <p:nvSpPr>
            <p:cNvPr id="14" name="TextBox 13"/>
            <p:cNvSpPr txBox="1"/>
            <p:nvPr/>
          </p:nvSpPr>
          <p:spPr>
            <a:xfrm>
              <a:off x="4070800" y="2191970"/>
              <a:ext cx="1350549" cy="338554"/>
            </a:xfrm>
            <a:prstGeom prst="rect">
              <a:avLst/>
            </a:prstGeom>
            <a:noFill/>
          </p:spPr>
          <p:txBody>
            <a:bodyPr wrap="square" rtlCol="0">
              <a:spAutoFit/>
            </a:bodyPr>
            <a:lstStyle/>
            <a:p>
              <a:pPr algn="ctr"/>
              <a:r>
                <a:rPr lang="en-US" sz="800" dirty="0"/>
                <a:t>Mass settlement meant rapid population increases</a:t>
              </a:r>
              <a:endParaRPr lang="en-GB" sz="800" dirty="0"/>
            </a:p>
          </p:txBody>
        </p:sp>
        <p:sp>
          <p:nvSpPr>
            <p:cNvPr id="15" name="TextBox 14"/>
            <p:cNvSpPr txBox="1"/>
            <p:nvPr/>
          </p:nvSpPr>
          <p:spPr>
            <a:xfrm>
              <a:off x="5875372" y="1679944"/>
              <a:ext cx="940899" cy="338554"/>
            </a:xfrm>
            <a:prstGeom prst="rect">
              <a:avLst/>
            </a:prstGeom>
            <a:noFill/>
          </p:spPr>
          <p:txBody>
            <a:bodyPr wrap="square" rtlCol="0">
              <a:spAutoFit/>
            </a:bodyPr>
            <a:lstStyle/>
            <a:p>
              <a:r>
                <a:rPr lang="en-US" sz="800" dirty="0"/>
                <a:t>Not enough law enforcement</a:t>
              </a:r>
              <a:endParaRPr lang="en-GB" sz="800" dirty="0"/>
            </a:p>
          </p:txBody>
        </p:sp>
        <p:sp>
          <p:nvSpPr>
            <p:cNvPr id="16" name="TextBox 15"/>
            <p:cNvSpPr txBox="1"/>
            <p:nvPr/>
          </p:nvSpPr>
          <p:spPr>
            <a:xfrm>
              <a:off x="5507264" y="2041929"/>
              <a:ext cx="1179287" cy="338554"/>
            </a:xfrm>
            <a:prstGeom prst="rect">
              <a:avLst/>
            </a:prstGeom>
            <a:noFill/>
          </p:spPr>
          <p:txBody>
            <a:bodyPr wrap="square" rtlCol="0">
              <a:spAutoFit/>
            </a:bodyPr>
            <a:lstStyle/>
            <a:p>
              <a:r>
                <a:rPr lang="en-US" sz="800" dirty="0"/>
                <a:t>Mining camps were a target for criminals</a:t>
              </a:r>
              <a:endParaRPr lang="en-GB" sz="800" dirty="0"/>
            </a:p>
          </p:txBody>
        </p:sp>
        <p:cxnSp>
          <p:nvCxnSpPr>
            <p:cNvPr id="17" name="Straight Connector 16"/>
            <p:cNvCxnSpPr>
              <a:stCxn id="12" idx="2"/>
            </p:cNvCxnSpPr>
            <p:nvPr/>
          </p:nvCxnSpPr>
          <p:spPr>
            <a:xfrm>
              <a:off x="4857130" y="1834017"/>
              <a:ext cx="0" cy="357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070799" y="1834017"/>
              <a:ext cx="339730" cy="146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070801" y="1415275"/>
              <a:ext cx="339729" cy="7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2" idx="0"/>
            </p:cNvCxnSpPr>
            <p:nvPr/>
          </p:nvCxnSpPr>
          <p:spPr>
            <a:xfrm>
              <a:off x="4857130" y="1342433"/>
              <a:ext cx="0" cy="145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03732" y="1342433"/>
              <a:ext cx="285820" cy="150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3"/>
              <a:endCxn id="15" idx="1"/>
            </p:cNvCxnSpPr>
            <p:nvPr/>
          </p:nvCxnSpPr>
          <p:spPr>
            <a:xfrm>
              <a:off x="5303731" y="1661067"/>
              <a:ext cx="571641" cy="188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03732" y="1834017"/>
              <a:ext cx="285820" cy="207913"/>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4" name="Table 23"/>
          <p:cNvGraphicFramePr>
            <a:graphicFrameLocks noGrp="1"/>
          </p:cNvGraphicFramePr>
          <p:nvPr>
            <p:extLst>
              <p:ext uri="{D42A27DB-BD31-4B8C-83A1-F6EECF244321}">
                <p14:modId xmlns:p14="http://schemas.microsoft.com/office/powerpoint/2010/main" val="65778333"/>
              </p:ext>
            </p:extLst>
          </p:nvPr>
        </p:nvGraphicFramePr>
        <p:xfrm>
          <a:off x="6120403" y="4217664"/>
          <a:ext cx="3707219" cy="2640336"/>
        </p:xfrm>
        <a:graphic>
          <a:graphicData uri="http://schemas.openxmlformats.org/drawingml/2006/table">
            <a:tbl>
              <a:tblPr firstRow="1" bandRow="1">
                <a:tableStyleId>{93296810-A885-4BE3-A3E7-6D5BEEA58F35}</a:tableStyleId>
              </a:tblPr>
              <a:tblGrid>
                <a:gridCol w="606056">
                  <a:extLst>
                    <a:ext uri="{9D8B030D-6E8A-4147-A177-3AD203B41FA5}">
                      <a16:colId xmlns:a16="http://schemas.microsoft.com/office/drawing/2014/main" val="20000"/>
                    </a:ext>
                  </a:extLst>
                </a:gridCol>
                <a:gridCol w="3101163">
                  <a:extLst>
                    <a:ext uri="{9D8B030D-6E8A-4147-A177-3AD203B41FA5}">
                      <a16:colId xmlns:a16="http://schemas.microsoft.com/office/drawing/2014/main" val="4096233639"/>
                    </a:ext>
                  </a:extLst>
                </a:gridCol>
              </a:tblGrid>
              <a:tr h="101990">
                <a:tc gridSpan="2">
                  <a:txBody>
                    <a:bodyPr/>
                    <a:lstStyle/>
                    <a:p>
                      <a:r>
                        <a:rPr lang="en-GB" sz="800" dirty="0" smtClean="0"/>
                        <a:t>m)Law men and attempts at tackling lawlessness</a:t>
                      </a:r>
                      <a:endParaRPr lang="en-GB" sz="800" dirty="0"/>
                    </a:p>
                  </a:txBody>
                  <a:tcPr marL="74295" marR="74295" marT="37148" marB="37148"/>
                </a:tc>
                <a:tc hMerge="1">
                  <a:txBody>
                    <a:bodyPr/>
                    <a:lstStyle/>
                    <a:p>
                      <a:endParaRPr lang="en-GB" sz="700" dirty="0"/>
                    </a:p>
                  </a:txBody>
                  <a:tcPr marL="74295" marR="74295" marT="37148" marB="37148"/>
                </a:tc>
                <a:extLst>
                  <a:ext uri="{0D108BD9-81ED-4DB2-BD59-A6C34878D82A}">
                    <a16:rowId xmlns:a16="http://schemas.microsoft.com/office/drawing/2014/main" val="10000"/>
                  </a:ext>
                </a:extLst>
              </a:tr>
              <a:tr h="222231">
                <a:tc>
                  <a:txBody>
                    <a:bodyPr/>
                    <a:lstStyle/>
                    <a:p>
                      <a:r>
                        <a:rPr lang="en-GB" sz="800" dirty="0" smtClean="0"/>
                        <a:t>US Marshal:</a:t>
                      </a:r>
                    </a:p>
                  </a:txBody>
                  <a:tcPr marL="74295" marR="74295" marT="37148" marB="37148"/>
                </a:tc>
                <a:tc>
                  <a:txBody>
                    <a:bodyPr/>
                    <a:lstStyle/>
                    <a:p>
                      <a:r>
                        <a:rPr lang="en-GB" sz="800" dirty="0" smtClean="0"/>
                        <a:t>a police officer in charge of a district.</a:t>
                      </a:r>
                      <a:r>
                        <a:rPr lang="en-GB" sz="800" baseline="0" dirty="0" smtClean="0"/>
                        <a:t> A US marshal was a federal law officer appointed to an area. Could appoint deputies and force men into a ‘posse’</a:t>
                      </a:r>
                    </a:p>
                  </a:txBody>
                  <a:tcPr marL="74295" marR="74295" marT="37148" marB="37148"/>
                </a:tc>
                <a:extLst>
                  <a:ext uri="{0D108BD9-81ED-4DB2-BD59-A6C34878D82A}">
                    <a16:rowId xmlns:a16="http://schemas.microsoft.com/office/drawing/2014/main" val="10001"/>
                  </a:ext>
                </a:extLst>
              </a:tr>
              <a:tr h="342472">
                <a:tc>
                  <a:txBody>
                    <a:bodyPr/>
                    <a:lstStyle/>
                    <a:p>
                      <a:r>
                        <a:rPr lang="en-GB" sz="800" dirty="0" smtClean="0"/>
                        <a:t>Sheriff</a:t>
                      </a:r>
                      <a:endParaRPr lang="en-GB" sz="800" dirty="0"/>
                    </a:p>
                  </a:txBody>
                  <a:tcPr marL="74295" marR="74295" marT="37148" marB="37148"/>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dirty="0" smtClean="0"/>
                        <a:t>an elected law officer with the responsibility of keeping the peace in his area and carrying out orders of a law court, such as issuing warrants, making arrests and delivering prisoners to jail.</a:t>
                      </a:r>
                    </a:p>
                  </a:txBody>
                  <a:tcPr marL="74295" marR="74295" marT="37148" marB="37148"/>
                </a:tc>
                <a:extLst>
                  <a:ext uri="{0D108BD9-81ED-4DB2-BD59-A6C34878D82A}">
                    <a16:rowId xmlns:a16="http://schemas.microsoft.com/office/drawing/2014/main" val="3865486069"/>
                  </a:ext>
                </a:extLst>
              </a:tr>
              <a:tr h="222231">
                <a:tc>
                  <a:txBody>
                    <a:bodyPr/>
                    <a:lstStyle/>
                    <a:p>
                      <a:r>
                        <a:rPr lang="en-GB" sz="800" dirty="0" smtClean="0"/>
                        <a:t>Posse</a:t>
                      </a:r>
                      <a:endParaRPr lang="en-GB" sz="800" dirty="0"/>
                    </a:p>
                  </a:txBody>
                  <a:tcPr marL="74295" marR="74295" marT="37148" marB="37148"/>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baseline="0" dirty="0" smtClean="0"/>
                        <a:t>a group of men called together by a sheriff or marshal; to help him in enforcing the law.</a:t>
                      </a:r>
                      <a:endParaRPr lang="en-GB" sz="800" dirty="0" smtClean="0"/>
                    </a:p>
                    <a:p>
                      <a:endParaRPr lang="en-GB" sz="800" dirty="0"/>
                    </a:p>
                  </a:txBody>
                  <a:tcPr marL="74295" marR="74295" marT="37148" marB="37148"/>
                </a:tc>
                <a:extLst>
                  <a:ext uri="{0D108BD9-81ED-4DB2-BD59-A6C34878D82A}">
                    <a16:rowId xmlns:a16="http://schemas.microsoft.com/office/drawing/2014/main" val="1734390073"/>
                  </a:ext>
                </a:extLst>
              </a:tr>
              <a:tr h="0">
                <a:tc>
                  <a:txBody>
                    <a:bodyPr/>
                    <a:lstStyle/>
                    <a:p>
                      <a:r>
                        <a:rPr lang="en-GB" sz="800" dirty="0" smtClean="0"/>
                        <a:t>Vigilance committees</a:t>
                      </a:r>
                      <a:endParaRPr lang="en-GB" sz="800" dirty="0"/>
                    </a:p>
                  </a:txBody>
                  <a:tcPr marL="74295" marR="74295" marT="37148" marB="37148"/>
                </a:tc>
                <a:tc>
                  <a:txBody>
                    <a:bodyPr/>
                    <a:lstStyle/>
                    <a:p>
                      <a:r>
                        <a:rPr lang="en-GB" sz="800" dirty="0" smtClean="0"/>
                        <a:t>Townspeople in San Francisco thought the courts were corrupt so became vigilantes and took the law into their own hands..  They captured suspected criminals, tried them and punished them.</a:t>
                      </a:r>
                      <a:r>
                        <a:rPr lang="en-GB" sz="800" baseline="0" dirty="0" smtClean="0"/>
                        <a:t>  In 1851 they tried 89 men!  Some were hanged.  Others copied this example.</a:t>
                      </a:r>
                      <a:endParaRPr lang="en-GB" sz="800" dirty="0"/>
                    </a:p>
                  </a:txBody>
                  <a:tcPr marL="74295" marR="74295" marT="37148" marB="37148"/>
                </a:tc>
                <a:extLst>
                  <a:ext uri="{0D108BD9-81ED-4DB2-BD59-A6C34878D82A}">
                    <a16:rowId xmlns:a16="http://schemas.microsoft.com/office/drawing/2014/main" val="3148899134"/>
                  </a:ext>
                </a:extLst>
              </a:tr>
              <a:tr h="0">
                <a:tc>
                  <a:txBody>
                    <a:bodyPr/>
                    <a:lstStyle/>
                    <a:p>
                      <a:r>
                        <a:rPr lang="en-GB" sz="800" dirty="0" smtClean="0"/>
                        <a:t>Settling claim disputes</a:t>
                      </a:r>
                      <a:endParaRPr lang="en-GB" sz="800" dirty="0"/>
                    </a:p>
                  </a:txBody>
                  <a:tcPr marL="74295" marR="74295" marT="37148" marB="37148"/>
                </a:tc>
                <a:tc>
                  <a:txBody>
                    <a:bodyPr/>
                    <a:lstStyle/>
                    <a:p>
                      <a:r>
                        <a:rPr lang="en-GB" sz="800" dirty="0" smtClean="0"/>
                        <a:t>In mining communities they often got together to agree rules which were recorded  The recorder recorded all claims and who claimed them and the community created a court with a respected member as the judge.</a:t>
                      </a:r>
                      <a:endParaRPr lang="en-GB" sz="800" dirty="0"/>
                    </a:p>
                  </a:txBody>
                  <a:tcPr marL="74295" marR="74295" marT="37148" marB="37148"/>
                </a:tc>
                <a:extLst>
                  <a:ext uri="{0D108BD9-81ED-4DB2-BD59-A6C34878D82A}">
                    <a16:rowId xmlns:a16="http://schemas.microsoft.com/office/drawing/2014/main" val="417680949"/>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864703812"/>
              </p:ext>
            </p:extLst>
          </p:nvPr>
        </p:nvGraphicFramePr>
        <p:xfrm>
          <a:off x="6661541" y="1619613"/>
          <a:ext cx="3179730" cy="2566869"/>
        </p:xfrm>
        <a:graphic>
          <a:graphicData uri="http://schemas.openxmlformats.org/drawingml/2006/table">
            <a:tbl>
              <a:tblPr firstRow="1" bandRow="1">
                <a:tableStyleId>{93296810-A885-4BE3-A3E7-6D5BEEA58F35}</a:tableStyleId>
              </a:tblPr>
              <a:tblGrid>
                <a:gridCol w="610194">
                  <a:extLst>
                    <a:ext uri="{9D8B030D-6E8A-4147-A177-3AD203B41FA5}">
                      <a16:colId xmlns:a16="http://schemas.microsoft.com/office/drawing/2014/main" val="20000"/>
                    </a:ext>
                  </a:extLst>
                </a:gridCol>
                <a:gridCol w="2569536">
                  <a:extLst>
                    <a:ext uri="{9D8B030D-6E8A-4147-A177-3AD203B41FA5}">
                      <a16:colId xmlns:a16="http://schemas.microsoft.com/office/drawing/2014/main" val="20001"/>
                    </a:ext>
                  </a:extLst>
                </a:gridCol>
              </a:tblGrid>
              <a:tr h="197045">
                <a:tc gridSpan="2">
                  <a:txBody>
                    <a:bodyPr/>
                    <a:lstStyle/>
                    <a:p>
                      <a:pPr algn="ctr"/>
                      <a:r>
                        <a:rPr lang="en-US" sz="800" dirty="0" smtClean="0"/>
                        <a:t>l)Issues</a:t>
                      </a:r>
                      <a:r>
                        <a:rPr lang="en-US" sz="800" baseline="0" dirty="0" smtClean="0"/>
                        <a:t> for law and order</a:t>
                      </a:r>
                      <a:endParaRPr lang="en-GB" sz="800" dirty="0"/>
                    </a:p>
                  </a:txBody>
                  <a:tcPr marL="74295" marR="74295" marT="37148" marB="37148"/>
                </a:tc>
                <a:tc hMerge="1">
                  <a:txBody>
                    <a:bodyPr/>
                    <a:lstStyle/>
                    <a:p>
                      <a:endParaRPr lang="en-GB" dirty="0"/>
                    </a:p>
                  </a:txBody>
                  <a:tcPr/>
                </a:tc>
                <a:extLst>
                  <a:ext uri="{0D108BD9-81ED-4DB2-BD59-A6C34878D82A}">
                    <a16:rowId xmlns:a16="http://schemas.microsoft.com/office/drawing/2014/main" val="10000"/>
                  </a:ext>
                </a:extLst>
              </a:tr>
              <a:tr h="484047">
                <a:tc>
                  <a:txBody>
                    <a:bodyPr/>
                    <a:lstStyle/>
                    <a:p>
                      <a:r>
                        <a:rPr lang="en-GB" sz="800" dirty="0" smtClean="0"/>
                        <a:t>Mass Settlement</a:t>
                      </a:r>
                      <a:endParaRPr lang="en-GB" sz="800" dirty="0"/>
                    </a:p>
                  </a:txBody>
                  <a:tcPr marL="74295" marR="74295" marT="37148" marB="37148"/>
                </a:tc>
                <a:tc>
                  <a:txBody>
                    <a:bodyPr/>
                    <a:lstStyle/>
                    <a:p>
                      <a:r>
                        <a:rPr lang="en-GB" sz="800" dirty="0" smtClean="0"/>
                        <a:t>Population of California in 1846 was 8000, in 1850 it was 120,000.  In 1855 it was 300,000.  This made it hard for lawmen to police as many areas were</a:t>
                      </a:r>
                      <a:r>
                        <a:rPr lang="en-GB" sz="800" baseline="0" dirty="0" smtClean="0"/>
                        <a:t> still not ‘States’ and so were under control of Federal government.</a:t>
                      </a:r>
                      <a:endParaRPr lang="en-GB" sz="800" dirty="0"/>
                    </a:p>
                  </a:txBody>
                  <a:tcPr marL="74295" marR="74295" marT="37148" marB="37148"/>
                </a:tc>
                <a:extLst>
                  <a:ext uri="{0D108BD9-81ED-4DB2-BD59-A6C34878D82A}">
                    <a16:rowId xmlns:a16="http://schemas.microsoft.com/office/drawing/2014/main" val="10003"/>
                  </a:ext>
                </a:extLst>
              </a:tr>
              <a:tr h="631508">
                <a:tc>
                  <a:txBody>
                    <a:bodyPr/>
                    <a:lstStyle/>
                    <a:p>
                      <a:r>
                        <a:rPr lang="en-GB" sz="800" dirty="0" smtClean="0"/>
                        <a:t>Mining Problems</a:t>
                      </a:r>
                      <a:endParaRPr lang="en-GB" sz="800" dirty="0"/>
                    </a:p>
                  </a:txBody>
                  <a:tcPr marL="74295" marR="74295" marT="37148" marB="37148"/>
                </a:tc>
                <a:tc>
                  <a:txBody>
                    <a:bodyPr/>
                    <a:lstStyle/>
                    <a:p>
                      <a:r>
                        <a:rPr lang="en-GB" sz="800" dirty="0" smtClean="0"/>
                        <a:t>Mining camps were often isolated an a long way from the law.  They also had lots of men and alcohol, gambling and prostitutes.  There was racism against Chine migrants who worked in the mines and there were issues of ‘claim jumping’ where one man took over another man’s promising claim (land).</a:t>
                      </a:r>
                      <a:endParaRPr lang="en-GB" sz="800" dirty="0"/>
                    </a:p>
                  </a:txBody>
                  <a:tcPr marL="74295" marR="74295" marT="37148" marB="37148"/>
                </a:tc>
                <a:extLst>
                  <a:ext uri="{0D108BD9-81ED-4DB2-BD59-A6C34878D82A}">
                    <a16:rowId xmlns:a16="http://schemas.microsoft.com/office/drawing/2014/main" val="10004"/>
                  </a:ext>
                </a:extLst>
              </a:tr>
              <a:tr h="297180">
                <a:tc>
                  <a:txBody>
                    <a:bodyPr/>
                    <a:lstStyle/>
                    <a:p>
                      <a:r>
                        <a:rPr lang="en-GB" sz="800" dirty="0" smtClean="0"/>
                        <a:t>Racism</a:t>
                      </a:r>
                      <a:endParaRPr lang="en-GB" sz="800" dirty="0"/>
                    </a:p>
                  </a:txBody>
                  <a:tcPr marL="74295" marR="74295" marT="37148" marB="37148"/>
                </a:tc>
                <a:tc>
                  <a:txBody>
                    <a:bodyPr/>
                    <a:lstStyle/>
                    <a:p>
                      <a:r>
                        <a:rPr lang="en-GB" sz="800" dirty="0" smtClean="0"/>
                        <a:t>In 1852 a famine in China led to and</a:t>
                      </a:r>
                      <a:r>
                        <a:rPr lang="en-GB" sz="800" baseline="0" dirty="0" smtClean="0"/>
                        <a:t> increase in migration from 2000 to 20,000.</a:t>
                      </a:r>
                      <a:endParaRPr lang="en-GB" sz="800" dirty="0"/>
                    </a:p>
                  </a:txBody>
                  <a:tcPr marL="74295" marR="74295" marT="37148" marB="37148"/>
                </a:tc>
                <a:extLst>
                  <a:ext uri="{0D108BD9-81ED-4DB2-BD59-A6C34878D82A}">
                    <a16:rowId xmlns:a16="http://schemas.microsoft.com/office/drawing/2014/main" val="10005"/>
                  </a:ext>
                </a:extLst>
              </a:tr>
              <a:tr h="297180">
                <a:tc>
                  <a:txBody>
                    <a:bodyPr/>
                    <a:lstStyle/>
                    <a:p>
                      <a:r>
                        <a:rPr lang="en-GB" sz="800" dirty="0" smtClean="0"/>
                        <a:t>Gangs</a:t>
                      </a:r>
                      <a:endParaRPr lang="en-GB" sz="800" dirty="0"/>
                    </a:p>
                  </a:txBody>
                  <a:tcPr marL="74295" marR="74295" marT="37148" marB="37148"/>
                </a:tc>
                <a:tc>
                  <a:txBody>
                    <a:bodyPr/>
                    <a:lstStyle/>
                    <a:p>
                      <a:r>
                        <a:rPr lang="en-GB" sz="800" dirty="0" smtClean="0"/>
                        <a:t>Many failed prospectors returned to San Francisco and could not find work.  They turned to crime where rival gangs took control of city</a:t>
                      </a:r>
                      <a:r>
                        <a:rPr lang="en-GB" sz="800" baseline="0" dirty="0" smtClean="0"/>
                        <a:t> areas.  It reached the point where gang members would walk into a saloon, kill people, take their money and leave.</a:t>
                      </a:r>
                      <a:endParaRPr lang="en-GB" sz="800" dirty="0"/>
                    </a:p>
                  </a:txBody>
                  <a:tcPr marL="74295" marR="74295" marT="37148" marB="37148"/>
                </a:tc>
                <a:extLst>
                  <a:ext uri="{0D108BD9-81ED-4DB2-BD59-A6C34878D82A}">
                    <a16:rowId xmlns:a16="http://schemas.microsoft.com/office/drawing/2014/main" val="969143662"/>
                  </a:ext>
                </a:extLst>
              </a:tr>
            </a:tbl>
          </a:graphicData>
        </a:graphic>
      </p:graphicFrame>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232" y="24996"/>
            <a:ext cx="1624391" cy="1417901"/>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605" y="2503777"/>
            <a:ext cx="1987198" cy="1544952"/>
          </a:xfrm>
          <a:prstGeom prst="rect">
            <a:avLst/>
          </a:prstGeom>
        </p:spPr>
      </p:pic>
      <p:pic>
        <p:nvPicPr>
          <p:cNvPr id="28" name="Picture 27"/>
          <p:cNvPicPr>
            <a:picLocks noChangeAspect="1"/>
          </p:cNvPicPr>
          <p:nvPr/>
        </p:nvPicPr>
        <p:blipFill rotWithShape="1">
          <a:blip r:embed="rId4"/>
          <a:srcRect l="15385" t="34046" r="33818" b="32402"/>
          <a:stretch/>
        </p:blipFill>
        <p:spPr>
          <a:xfrm>
            <a:off x="52837" y="5370473"/>
            <a:ext cx="3970452" cy="1474464"/>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827" y="4074165"/>
            <a:ext cx="1714500" cy="1714500"/>
          </a:xfrm>
          <a:prstGeom prst="rect">
            <a:avLst/>
          </a:prstGeom>
        </p:spPr>
      </p:pic>
    </p:spTree>
    <p:extLst>
      <p:ext uri="{BB962C8B-B14F-4D97-AF65-F5344CB8AC3E}">
        <p14:creationId xmlns:p14="http://schemas.microsoft.com/office/powerpoint/2010/main" val="3948488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8834" y="2927449"/>
            <a:ext cx="234020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dirty="0" smtClean="0"/>
              <a:t>KT2: Development </a:t>
            </a:r>
            <a:r>
              <a:rPr lang="en-US" sz="1400" dirty="0"/>
              <a:t>of the </a:t>
            </a:r>
            <a:r>
              <a:rPr lang="en-US" sz="1400" dirty="0" smtClean="0"/>
              <a:t>Plains – 1862-1876</a:t>
            </a:r>
            <a:endParaRPr lang="en-GB" sz="1400" dirty="0"/>
          </a:p>
        </p:txBody>
      </p:sp>
      <p:graphicFrame>
        <p:nvGraphicFramePr>
          <p:cNvPr id="3" name="Table 2"/>
          <p:cNvGraphicFramePr>
            <a:graphicFrameLocks noGrp="1"/>
          </p:cNvGraphicFramePr>
          <p:nvPr>
            <p:extLst>
              <p:ext uri="{D42A27DB-BD31-4B8C-83A1-F6EECF244321}">
                <p14:modId xmlns:p14="http://schemas.microsoft.com/office/powerpoint/2010/main" val="1500362917"/>
              </p:ext>
            </p:extLst>
          </p:nvPr>
        </p:nvGraphicFramePr>
        <p:xfrm>
          <a:off x="39189" y="13063"/>
          <a:ext cx="3464609" cy="3282320"/>
        </p:xfrm>
        <a:graphic>
          <a:graphicData uri="http://schemas.openxmlformats.org/drawingml/2006/table">
            <a:tbl>
              <a:tblPr firstRow="1" bandRow="1">
                <a:tableStyleId>{93296810-A885-4BE3-A3E7-6D5BEEA58F35}</a:tableStyleId>
              </a:tblPr>
              <a:tblGrid>
                <a:gridCol w="696036">
                  <a:extLst>
                    <a:ext uri="{9D8B030D-6E8A-4147-A177-3AD203B41FA5}">
                      <a16:colId xmlns:a16="http://schemas.microsoft.com/office/drawing/2014/main" val="20000"/>
                    </a:ext>
                  </a:extLst>
                </a:gridCol>
                <a:gridCol w="2768573">
                  <a:extLst>
                    <a:ext uri="{9D8B030D-6E8A-4147-A177-3AD203B41FA5}">
                      <a16:colId xmlns:a16="http://schemas.microsoft.com/office/drawing/2014/main" val="20001"/>
                    </a:ext>
                  </a:extLst>
                </a:gridCol>
              </a:tblGrid>
              <a:tr h="0">
                <a:tc gridSpan="2">
                  <a:txBody>
                    <a:bodyPr/>
                    <a:lstStyle/>
                    <a:p>
                      <a:pPr algn="ctr"/>
                      <a:r>
                        <a:rPr lang="en-US" sz="700" dirty="0" smtClean="0"/>
                        <a:t>a)Key</a:t>
                      </a:r>
                      <a:r>
                        <a:rPr lang="en-US" sz="700" baseline="0" dirty="0" smtClean="0"/>
                        <a:t> Acts after Civil War to encourage growth in the West</a:t>
                      </a:r>
                      <a:endParaRPr lang="en-GB" sz="700" dirty="0"/>
                    </a:p>
                  </a:txBody>
                  <a:tcPr marL="74295" marR="74295" marT="37148" marB="37148"/>
                </a:tc>
                <a:tc hMerge="1">
                  <a:txBody>
                    <a:bodyPr/>
                    <a:lstStyle/>
                    <a:p>
                      <a:endParaRPr lang="en-GB" dirty="0"/>
                    </a:p>
                  </a:txBody>
                  <a:tcPr/>
                </a:tc>
                <a:extLst>
                  <a:ext uri="{0D108BD9-81ED-4DB2-BD59-A6C34878D82A}">
                    <a16:rowId xmlns:a16="http://schemas.microsoft.com/office/drawing/2014/main" val="10000"/>
                  </a:ext>
                </a:extLst>
              </a:tr>
              <a:tr h="388882">
                <a:tc>
                  <a:txBody>
                    <a:bodyPr/>
                    <a:lstStyle/>
                    <a:p>
                      <a:r>
                        <a:rPr lang="en-GB" sz="800" dirty="0" smtClean="0"/>
                        <a:t>The Civil War</a:t>
                      </a:r>
                      <a:endParaRPr lang="en-GB" sz="800" dirty="0"/>
                    </a:p>
                  </a:txBody>
                  <a:tcPr marL="74295" marR="74295" marT="37148" marB="37148"/>
                </a:tc>
                <a:tc>
                  <a:txBody>
                    <a:bodyPr/>
                    <a:lstStyle/>
                    <a:p>
                      <a:pPr marL="171450" indent="-171450">
                        <a:buFont typeface="Arial" panose="020B0604020202020204" pitchFamily="34" charset="0"/>
                        <a:buChar char="•"/>
                      </a:pPr>
                      <a:r>
                        <a:rPr lang="en-GB" sz="800" dirty="0" smtClean="0"/>
                        <a:t>Before the civil War, the southern States had blocked plans to give away land in the West.</a:t>
                      </a:r>
                    </a:p>
                    <a:p>
                      <a:pPr marL="171450" indent="-171450">
                        <a:buFont typeface="Arial" panose="020B0604020202020204" pitchFamily="34" charset="0"/>
                        <a:buChar char="•"/>
                      </a:pPr>
                      <a:r>
                        <a:rPr lang="en-GB" sz="800" dirty="0" smtClean="0"/>
                        <a:t>North and south had disagreed over where an</a:t>
                      </a:r>
                      <a:r>
                        <a:rPr lang="en-GB" sz="800" baseline="0" dirty="0" smtClean="0"/>
                        <a:t> East to West railroad should start.</a:t>
                      </a:r>
                    </a:p>
                    <a:p>
                      <a:pPr marL="171450" indent="-171450">
                        <a:buFont typeface="Arial" panose="020B0604020202020204" pitchFamily="34" charset="0"/>
                        <a:buChar char="•"/>
                      </a:pPr>
                      <a:r>
                        <a:rPr lang="en-GB" sz="800" baseline="0" dirty="0" smtClean="0"/>
                        <a:t>When the southern States left the Union, the north could pass these Acts without opposition.</a:t>
                      </a:r>
                      <a:endParaRPr lang="en-GB" sz="800" dirty="0"/>
                    </a:p>
                  </a:txBody>
                  <a:tcPr marL="74295" marR="74295" marT="37148" marB="37148"/>
                </a:tc>
                <a:extLst>
                  <a:ext uri="{0D108BD9-81ED-4DB2-BD59-A6C34878D82A}">
                    <a16:rowId xmlns:a16="http://schemas.microsoft.com/office/drawing/2014/main" val="1432234979"/>
                  </a:ext>
                </a:extLst>
              </a:tr>
              <a:tr h="388882">
                <a:tc>
                  <a:txBody>
                    <a:bodyPr/>
                    <a:lstStyle/>
                    <a:p>
                      <a:r>
                        <a:rPr lang="en-GB" sz="800" dirty="0" smtClean="0"/>
                        <a:t>Pacific</a:t>
                      </a:r>
                      <a:r>
                        <a:rPr lang="en-GB" sz="800" baseline="0" dirty="0" smtClean="0"/>
                        <a:t> Railroad Act 1862</a:t>
                      </a:r>
                      <a:endParaRPr lang="en-GB" sz="800" dirty="0"/>
                    </a:p>
                  </a:txBody>
                  <a:tcPr marL="74295" marR="74295" marT="37148" marB="37148"/>
                </a:tc>
                <a:tc>
                  <a:txBody>
                    <a:bodyPr/>
                    <a:lstStyle/>
                    <a:p>
                      <a:pPr marL="171450" indent="-171450">
                        <a:buFont typeface="Arial" panose="020B0604020202020204" pitchFamily="34" charset="0"/>
                        <a:buChar char="•"/>
                      </a:pPr>
                      <a:r>
                        <a:rPr lang="en-GB" sz="800" dirty="0" smtClean="0"/>
                        <a:t>Created 2 companies, the Union Pacific and Central Pacific to build the transcontinental Railroad</a:t>
                      </a:r>
                    </a:p>
                    <a:p>
                      <a:pPr marL="171450" indent="-171450">
                        <a:buFont typeface="Arial" panose="020B0604020202020204" pitchFamily="34" charset="0"/>
                        <a:buChar char="•"/>
                      </a:pPr>
                      <a:r>
                        <a:rPr lang="en-GB" sz="800" dirty="0" smtClean="0"/>
                        <a:t>The government gave the companies</a:t>
                      </a:r>
                    </a:p>
                    <a:p>
                      <a:pPr marL="600075" lvl="1" indent="-228600">
                        <a:buFont typeface="+mj-lt"/>
                        <a:buAutoNum type="arabicPeriod"/>
                      </a:pPr>
                      <a:r>
                        <a:rPr lang="en-GB" sz="800" dirty="0" smtClean="0"/>
                        <a:t>$16,000  in a loan for every mile of track laid and $48,000 per</a:t>
                      </a:r>
                      <a:r>
                        <a:rPr lang="en-GB" sz="800" baseline="0" dirty="0" smtClean="0"/>
                        <a:t> mile in the mountains</a:t>
                      </a:r>
                    </a:p>
                    <a:p>
                      <a:pPr marL="600075" lvl="1" indent="-228600">
                        <a:buFont typeface="+mj-lt"/>
                        <a:buAutoNum type="arabicPeriod"/>
                      </a:pPr>
                      <a:r>
                        <a:rPr lang="en-GB" sz="800" baseline="0" dirty="0" smtClean="0"/>
                        <a:t>45 million miles of land for them to sell</a:t>
                      </a:r>
                      <a:endParaRPr lang="en-GB" sz="800" dirty="0"/>
                    </a:p>
                  </a:txBody>
                  <a:tcPr marL="74295" marR="74295" marT="37148" marB="37148"/>
                </a:tc>
                <a:extLst>
                  <a:ext uri="{0D108BD9-81ED-4DB2-BD59-A6C34878D82A}">
                    <a16:rowId xmlns:a16="http://schemas.microsoft.com/office/drawing/2014/main" val="1278367758"/>
                  </a:ext>
                </a:extLst>
              </a:tr>
              <a:tr h="334641">
                <a:tc>
                  <a:txBody>
                    <a:bodyPr/>
                    <a:lstStyle/>
                    <a:p>
                      <a:r>
                        <a:rPr lang="en-US" sz="800" dirty="0" smtClean="0"/>
                        <a:t>Homestead</a:t>
                      </a:r>
                      <a:r>
                        <a:rPr lang="en-US" sz="800" baseline="0" dirty="0" smtClean="0"/>
                        <a:t> Act 1862</a:t>
                      </a:r>
                      <a:endParaRPr lang="en-GB" sz="800" dirty="0"/>
                    </a:p>
                  </a:txBody>
                  <a:tcPr marL="74295" marR="74295" marT="37148" marB="37148"/>
                </a:tc>
                <a:tc>
                  <a:txBody>
                    <a:bodyPr/>
                    <a:lstStyle/>
                    <a:p>
                      <a:pPr marL="171450" indent="-171450">
                        <a:buFont typeface="Arial" panose="020B0604020202020204" pitchFamily="34" charset="0"/>
                        <a:buChar char="•"/>
                      </a:pPr>
                      <a:r>
                        <a:rPr lang="en-US" sz="800" baseline="0" dirty="0" smtClean="0"/>
                        <a:t> This allowed any men who did not fight against the Union to claim 160 acres public land for free, </a:t>
                      </a:r>
                    </a:p>
                    <a:p>
                      <a:pPr marL="171450" indent="-171450">
                        <a:buFont typeface="Arial" panose="020B0604020202020204" pitchFamily="34" charset="0"/>
                        <a:buChar char="•"/>
                      </a:pPr>
                      <a:r>
                        <a:rPr lang="en-US" sz="800" baseline="0" dirty="0" smtClean="0"/>
                        <a:t>Had to live on the land and farm it for 5 years. </a:t>
                      </a:r>
                      <a:endParaRPr lang="en-GB" sz="800" dirty="0"/>
                    </a:p>
                  </a:txBody>
                  <a:tcPr marL="74295" marR="74295" marT="37148" marB="37148"/>
                </a:tc>
                <a:extLst>
                  <a:ext uri="{0D108BD9-81ED-4DB2-BD59-A6C34878D82A}">
                    <a16:rowId xmlns:a16="http://schemas.microsoft.com/office/drawing/2014/main" val="10001"/>
                  </a:ext>
                </a:extLst>
              </a:tr>
              <a:tr h="513912">
                <a:tc>
                  <a:txBody>
                    <a:bodyPr/>
                    <a:lstStyle/>
                    <a:p>
                      <a:r>
                        <a:rPr lang="en-US" sz="800" dirty="0" smtClean="0"/>
                        <a:t>Timber</a:t>
                      </a:r>
                      <a:r>
                        <a:rPr lang="en-US" sz="800" baseline="0" dirty="0" smtClean="0"/>
                        <a:t> Culture Act 1873</a:t>
                      </a:r>
                      <a:endParaRPr lang="en-GB" sz="800" dirty="0"/>
                    </a:p>
                  </a:txBody>
                  <a:tcPr marL="74295" marR="74295" marT="37148" marB="37148"/>
                </a:tc>
                <a:tc>
                  <a:txBody>
                    <a:bodyPr/>
                    <a:lstStyle/>
                    <a:p>
                      <a:pPr marL="171450" indent="-171450">
                        <a:buFont typeface="Arial" panose="020B0604020202020204" pitchFamily="34" charset="0"/>
                        <a:buChar char="•"/>
                      </a:pPr>
                      <a:r>
                        <a:rPr lang="en-US" sz="800" dirty="0" smtClean="0"/>
                        <a:t>Gave</a:t>
                      </a:r>
                      <a:r>
                        <a:rPr lang="en-US" sz="800" baseline="0" dirty="0" smtClean="0"/>
                        <a:t> settlers a further 160 acres of free land if they planted 40 acres of trees. </a:t>
                      </a:r>
                    </a:p>
                    <a:p>
                      <a:pPr marL="171450" indent="-171450">
                        <a:buFont typeface="Arial" panose="020B0604020202020204" pitchFamily="34" charset="0"/>
                        <a:buChar char="•"/>
                      </a:pPr>
                      <a:r>
                        <a:rPr lang="en-US" sz="800" baseline="0" dirty="0" smtClean="0"/>
                        <a:t>Designed to provide windbreaks and a source of timber/fuel for the USA.</a:t>
                      </a:r>
                    </a:p>
                    <a:p>
                      <a:pPr marL="171450" indent="-171450">
                        <a:buFont typeface="Arial" panose="020B0604020202020204" pitchFamily="34" charset="0"/>
                        <a:buChar char="•"/>
                      </a:pPr>
                      <a:r>
                        <a:rPr lang="en-US" sz="800" baseline="0" dirty="0" smtClean="0"/>
                        <a:t> Failed for two reasons. 1) Trees didn’t grow because of poor soil. 2) People found legal loopholes and claimed land in other peoples names so that they could acquire more land. </a:t>
                      </a:r>
                      <a:endParaRPr lang="en-GB" sz="800" dirty="0"/>
                    </a:p>
                  </a:txBody>
                  <a:tcPr marL="74295" marR="74295" marT="37148" marB="37148"/>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71185053"/>
              </p:ext>
            </p:extLst>
          </p:nvPr>
        </p:nvGraphicFramePr>
        <p:xfrm>
          <a:off x="0" y="3295383"/>
          <a:ext cx="3278778" cy="1863236"/>
        </p:xfrm>
        <a:graphic>
          <a:graphicData uri="http://schemas.openxmlformats.org/drawingml/2006/table">
            <a:tbl>
              <a:tblPr firstRow="1" bandRow="1">
                <a:tableStyleId>{93296810-A885-4BE3-A3E7-6D5BEEA58F35}</a:tableStyleId>
              </a:tblPr>
              <a:tblGrid>
                <a:gridCol w="1639389">
                  <a:extLst>
                    <a:ext uri="{9D8B030D-6E8A-4147-A177-3AD203B41FA5}">
                      <a16:colId xmlns:a16="http://schemas.microsoft.com/office/drawing/2014/main" val="2640829523"/>
                    </a:ext>
                  </a:extLst>
                </a:gridCol>
                <a:gridCol w="1639389">
                  <a:extLst>
                    <a:ext uri="{9D8B030D-6E8A-4147-A177-3AD203B41FA5}">
                      <a16:colId xmlns:a16="http://schemas.microsoft.com/office/drawing/2014/main" val="4158114431"/>
                    </a:ext>
                  </a:extLst>
                </a:gridCol>
              </a:tblGrid>
              <a:tr h="245818">
                <a:tc gridSpan="2">
                  <a:txBody>
                    <a:bodyPr/>
                    <a:lstStyle/>
                    <a:p>
                      <a:r>
                        <a:rPr lang="en-GB" sz="800" dirty="0" smtClean="0"/>
                        <a:t>b)Impact of the Homestead Act</a:t>
                      </a:r>
                      <a:endParaRPr lang="en-GB" sz="800" dirty="0"/>
                    </a:p>
                  </a:txBody>
                  <a:tcPr/>
                </a:tc>
                <a:tc hMerge="1">
                  <a:txBody>
                    <a:bodyPr/>
                    <a:lstStyle/>
                    <a:p>
                      <a:endParaRPr lang="en-GB" dirty="0"/>
                    </a:p>
                  </a:txBody>
                  <a:tcPr/>
                </a:tc>
                <a:extLst>
                  <a:ext uri="{0D108BD9-81ED-4DB2-BD59-A6C34878D82A}">
                    <a16:rowId xmlns:a16="http://schemas.microsoft.com/office/drawing/2014/main" val="1949874445"/>
                  </a:ext>
                </a:extLst>
              </a:tr>
              <a:tr h="245818">
                <a:tc>
                  <a:txBody>
                    <a:bodyPr/>
                    <a:lstStyle/>
                    <a:p>
                      <a:r>
                        <a:rPr lang="en-GB" sz="800" dirty="0" smtClean="0"/>
                        <a:t>Positive</a:t>
                      </a:r>
                      <a:endParaRPr lang="en-GB" sz="800" dirty="0"/>
                    </a:p>
                  </a:txBody>
                  <a:tcPr/>
                </a:tc>
                <a:tc>
                  <a:txBody>
                    <a:bodyPr/>
                    <a:lstStyle/>
                    <a:p>
                      <a:r>
                        <a:rPr lang="en-GB" sz="800" dirty="0" smtClean="0"/>
                        <a:t>Limitations</a:t>
                      </a:r>
                      <a:endParaRPr lang="en-GB" sz="800" dirty="0"/>
                    </a:p>
                  </a:txBody>
                  <a:tcPr/>
                </a:tc>
                <a:extLst>
                  <a:ext uri="{0D108BD9-81ED-4DB2-BD59-A6C34878D82A}">
                    <a16:rowId xmlns:a16="http://schemas.microsoft.com/office/drawing/2014/main" val="3864536771"/>
                  </a:ext>
                </a:extLst>
              </a:tr>
              <a:tr h="245818">
                <a:tc>
                  <a:txBody>
                    <a:bodyPr/>
                    <a:lstStyle/>
                    <a:p>
                      <a:r>
                        <a:rPr lang="en-GB" sz="800" dirty="0" smtClean="0"/>
                        <a:t>By 1876 over 6 million acres of government land had become homesteads.</a:t>
                      </a:r>
                      <a:endParaRPr lang="en-GB" sz="800" dirty="0"/>
                    </a:p>
                  </a:txBody>
                  <a:tcPr/>
                </a:tc>
                <a:tc>
                  <a:txBody>
                    <a:bodyPr/>
                    <a:lstStyle/>
                    <a:p>
                      <a:r>
                        <a:rPr lang="en-GB" sz="800" dirty="0" smtClean="0"/>
                        <a:t>60% of homestead claims were never proved</a:t>
                      </a:r>
                      <a:r>
                        <a:rPr lang="en-GB" sz="800" baseline="0" dirty="0" smtClean="0"/>
                        <a:t> up.</a:t>
                      </a:r>
                      <a:endParaRPr lang="en-GB" sz="800" dirty="0"/>
                    </a:p>
                  </a:txBody>
                  <a:tcPr/>
                </a:tc>
                <a:extLst>
                  <a:ext uri="{0D108BD9-81ED-4DB2-BD59-A6C34878D82A}">
                    <a16:rowId xmlns:a16="http://schemas.microsoft.com/office/drawing/2014/main" val="2694380819"/>
                  </a:ext>
                </a:extLst>
              </a:tr>
              <a:tr h="245818">
                <a:tc>
                  <a:txBody>
                    <a:bodyPr/>
                    <a:lstStyle/>
                    <a:p>
                      <a:r>
                        <a:rPr lang="en-GB" sz="800" dirty="0" smtClean="0"/>
                        <a:t>80 million acres of land were homesteaded by the end of the Act in the 1930s.</a:t>
                      </a:r>
                      <a:endParaRPr lang="en-GB" sz="800" dirty="0"/>
                    </a:p>
                  </a:txBody>
                  <a:tcPr/>
                </a:tc>
                <a:tc>
                  <a:txBody>
                    <a:bodyPr/>
                    <a:lstStyle/>
                    <a:p>
                      <a:r>
                        <a:rPr lang="en-GB" sz="800" dirty="0" smtClean="0"/>
                        <a:t>The rich found ways to buy up land using the Homestead Act.</a:t>
                      </a:r>
                      <a:endParaRPr lang="en-GB" sz="800" dirty="0"/>
                    </a:p>
                  </a:txBody>
                  <a:tcPr/>
                </a:tc>
                <a:extLst>
                  <a:ext uri="{0D108BD9-81ED-4DB2-BD59-A6C34878D82A}">
                    <a16:rowId xmlns:a16="http://schemas.microsoft.com/office/drawing/2014/main" val="3860668054"/>
                  </a:ext>
                </a:extLst>
              </a:tr>
              <a:tr h="245818">
                <a:tc>
                  <a:txBody>
                    <a:bodyPr/>
                    <a:lstStyle/>
                    <a:p>
                      <a:r>
                        <a:rPr lang="en-GB" sz="800" dirty="0" smtClean="0"/>
                        <a:t>By 1875, more than half of Nebraska’s population of 123,000 were recent immigrants.</a:t>
                      </a:r>
                      <a:endParaRPr lang="en-GB" sz="800" dirty="0"/>
                    </a:p>
                  </a:txBody>
                  <a:tcPr/>
                </a:tc>
                <a:tc>
                  <a:txBody>
                    <a:bodyPr/>
                    <a:lstStyle/>
                    <a:p>
                      <a:r>
                        <a:rPr lang="en-GB" sz="800" dirty="0" smtClean="0"/>
                        <a:t>More homesteads were formed by people</a:t>
                      </a:r>
                      <a:r>
                        <a:rPr lang="en-GB" sz="800" baseline="0" dirty="0" smtClean="0"/>
                        <a:t> who bought land from railroad companies.</a:t>
                      </a:r>
                      <a:endParaRPr lang="en-GB" sz="800" dirty="0"/>
                    </a:p>
                  </a:txBody>
                  <a:tcPr/>
                </a:tc>
                <a:extLst>
                  <a:ext uri="{0D108BD9-81ED-4DB2-BD59-A6C34878D82A}">
                    <a16:rowId xmlns:a16="http://schemas.microsoft.com/office/drawing/2014/main" val="4378702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65247756"/>
              </p:ext>
            </p:extLst>
          </p:nvPr>
        </p:nvGraphicFramePr>
        <p:xfrm>
          <a:off x="0" y="5158619"/>
          <a:ext cx="3278778" cy="1554480"/>
        </p:xfrm>
        <a:graphic>
          <a:graphicData uri="http://schemas.openxmlformats.org/drawingml/2006/table">
            <a:tbl>
              <a:tblPr firstRow="1" bandRow="1">
                <a:tableStyleId>{93296810-A885-4BE3-A3E7-6D5BEEA58F35}</a:tableStyleId>
              </a:tblPr>
              <a:tblGrid>
                <a:gridCol w="3278778">
                  <a:extLst>
                    <a:ext uri="{9D8B030D-6E8A-4147-A177-3AD203B41FA5}">
                      <a16:colId xmlns:a16="http://schemas.microsoft.com/office/drawing/2014/main" val="3939887316"/>
                    </a:ext>
                  </a:extLst>
                </a:gridCol>
              </a:tblGrid>
              <a:tr h="194639">
                <a:tc>
                  <a:txBody>
                    <a:bodyPr/>
                    <a:lstStyle/>
                    <a:p>
                      <a:r>
                        <a:rPr lang="en-GB" sz="800" dirty="0" smtClean="0"/>
                        <a:t>c)Impact of the Railroad on Migration and lawlessness</a:t>
                      </a:r>
                      <a:endParaRPr lang="en-GB" sz="800" dirty="0"/>
                    </a:p>
                  </a:txBody>
                  <a:tcPr/>
                </a:tc>
                <a:extLst>
                  <a:ext uri="{0D108BD9-81ED-4DB2-BD59-A6C34878D82A}">
                    <a16:rowId xmlns:a16="http://schemas.microsoft.com/office/drawing/2014/main" val="680946428"/>
                  </a:ext>
                </a:extLst>
              </a:tr>
              <a:tr h="194639">
                <a:tc>
                  <a:txBody>
                    <a:bodyPr/>
                    <a:lstStyle/>
                    <a:p>
                      <a:r>
                        <a:rPr lang="en-GB" sz="800" dirty="0" smtClean="0"/>
                        <a:t>Railroad companies sold their land along their routes and created towns.</a:t>
                      </a:r>
                      <a:endParaRPr lang="en-GB" sz="800" dirty="0"/>
                    </a:p>
                  </a:txBody>
                  <a:tcPr/>
                </a:tc>
                <a:extLst>
                  <a:ext uri="{0D108BD9-81ED-4DB2-BD59-A6C34878D82A}">
                    <a16:rowId xmlns:a16="http://schemas.microsoft.com/office/drawing/2014/main" val="1126471396"/>
                  </a:ext>
                </a:extLst>
              </a:tr>
              <a:tr h="194639">
                <a:tc>
                  <a:txBody>
                    <a:bodyPr/>
                    <a:lstStyle/>
                    <a:p>
                      <a:r>
                        <a:rPr lang="en-GB" sz="800" dirty="0" smtClean="0"/>
                        <a:t>Railroad ‘Bureaus of Immigration’ encouraged</a:t>
                      </a:r>
                      <a:r>
                        <a:rPr lang="en-GB" sz="800" baseline="0" dirty="0" smtClean="0"/>
                        <a:t> Europeans to buy their land – </a:t>
                      </a:r>
                      <a:r>
                        <a:rPr lang="en-GB" sz="800" baseline="0" dirty="0" err="1" smtClean="0"/>
                        <a:t>eg</a:t>
                      </a:r>
                      <a:r>
                        <a:rPr lang="en-GB" sz="800" baseline="0" dirty="0" smtClean="0"/>
                        <a:t> </a:t>
                      </a:r>
                      <a:r>
                        <a:rPr lang="en-GB" sz="800" baseline="0" dirty="0" err="1" smtClean="0"/>
                        <a:t>C.B.Schmidt</a:t>
                      </a:r>
                      <a:r>
                        <a:rPr lang="en-GB" sz="800" baseline="0" dirty="0" smtClean="0"/>
                        <a:t> was responsible for 60,000 Germans moving to Kansas.</a:t>
                      </a:r>
                      <a:endParaRPr lang="en-GB" sz="800" dirty="0"/>
                    </a:p>
                  </a:txBody>
                  <a:tcPr/>
                </a:tc>
                <a:extLst>
                  <a:ext uri="{0D108BD9-81ED-4DB2-BD59-A6C34878D82A}">
                    <a16:rowId xmlns:a16="http://schemas.microsoft.com/office/drawing/2014/main" val="2630945365"/>
                  </a:ext>
                </a:extLst>
              </a:tr>
              <a:tr h="194639">
                <a:tc>
                  <a:txBody>
                    <a:bodyPr/>
                    <a:lstStyle/>
                    <a:p>
                      <a:r>
                        <a:rPr lang="en-GB" sz="800" dirty="0" smtClean="0"/>
                        <a:t>The Railroad companies used effective marketing to sell the idea</a:t>
                      </a:r>
                      <a:r>
                        <a:rPr lang="en-GB" sz="800" baseline="0" dirty="0" smtClean="0"/>
                        <a:t> of </a:t>
                      </a:r>
                      <a:r>
                        <a:rPr lang="en-GB" sz="800" baseline="0" dirty="0" smtClean="0"/>
                        <a:t>settlement – by 1880 200 million acres of land had been settled, sold by railroad companies</a:t>
                      </a:r>
                      <a:endParaRPr lang="en-GB" sz="800" dirty="0"/>
                    </a:p>
                  </a:txBody>
                  <a:tcPr/>
                </a:tc>
                <a:extLst>
                  <a:ext uri="{0D108BD9-81ED-4DB2-BD59-A6C34878D82A}">
                    <a16:rowId xmlns:a16="http://schemas.microsoft.com/office/drawing/2014/main" val="3869691613"/>
                  </a:ext>
                </a:extLst>
              </a:tr>
              <a:tr h="194639">
                <a:tc>
                  <a:txBody>
                    <a:bodyPr/>
                    <a:lstStyle/>
                    <a:p>
                      <a:r>
                        <a:rPr lang="en-GB" sz="800" dirty="0" smtClean="0"/>
                        <a:t>Railroad towns became known as hell on wheels due to rowdy cowboy behaviour,</a:t>
                      </a:r>
                      <a:r>
                        <a:rPr lang="en-GB" sz="800" baseline="0" dirty="0" smtClean="0"/>
                        <a:t> guns and alcohol lead to violence.</a:t>
                      </a:r>
                      <a:endParaRPr lang="en-GB" sz="800" dirty="0"/>
                    </a:p>
                  </a:txBody>
                  <a:tcPr/>
                </a:tc>
                <a:extLst>
                  <a:ext uri="{0D108BD9-81ED-4DB2-BD59-A6C34878D82A}">
                    <a16:rowId xmlns:a16="http://schemas.microsoft.com/office/drawing/2014/main" val="338870846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39779933"/>
              </p:ext>
            </p:extLst>
          </p:nvPr>
        </p:nvGraphicFramePr>
        <p:xfrm>
          <a:off x="5843581" y="36909"/>
          <a:ext cx="4010167" cy="3413760"/>
        </p:xfrm>
        <a:graphic>
          <a:graphicData uri="http://schemas.openxmlformats.org/drawingml/2006/table">
            <a:tbl>
              <a:tblPr firstRow="1" bandRow="1">
                <a:tableStyleId>{93296810-A885-4BE3-A3E7-6D5BEEA58F35}</a:tableStyleId>
              </a:tblPr>
              <a:tblGrid>
                <a:gridCol w="1077589">
                  <a:extLst>
                    <a:ext uri="{9D8B030D-6E8A-4147-A177-3AD203B41FA5}">
                      <a16:colId xmlns:a16="http://schemas.microsoft.com/office/drawing/2014/main" val="1277302034"/>
                    </a:ext>
                  </a:extLst>
                </a:gridCol>
                <a:gridCol w="2932578">
                  <a:extLst>
                    <a:ext uri="{9D8B030D-6E8A-4147-A177-3AD203B41FA5}">
                      <a16:colId xmlns:a16="http://schemas.microsoft.com/office/drawing/2014/main" val="1755985581"/>
                    </a:ext>
                  </a:extLst>
                </a:gridCol>
              </a:tblGrid>
              <a:tr h="164755">
                <a:tc gridSpan="2">
                  <a:txBody>
                    <a:bodyPr/>
                    <a:lstStyle/>
                    <a:p>
                      <a:r>
                        <a:rPr lang="en-GB" sz="800" dirty="0" smtClean="0"/>
                        <a:t>d)Homesteaders – finding solutions</a:t>
                      </a:r>
                      <a:endParaRPr lang="en-GB" sz="800" dirty="0"/>
                    </a:p>
                  </a:txBody>
                  <a:tcPr/>
                </a:tc>
                <a:tc hMerge="1">
                  <a:txBody>
                    <a:bodyPr/>
                    <a:lstStyle/>
                    <a:p>
                      <a:endParaRPr lang="en-GB" dirty="0"/>
                    </a:p>
                  </a:txBody>
                  <a:tcPr/>
                </a:tc>
                <a:extLst>
                  <a:ext uri="{0D108BD9-81ED-4DB2-BD59-A6C34878D82A}">
                    <a16:rowId xmlns:a16="http://schemas.microsoft.com/office/drawing/2014/main" val="2640198050"/>
                  </a:ext>
                </a:extLst>
              </a:tr>
              <a:tr h="164755">
                <a:tc>
                  <a:txBody>
                    <a:bodyPr/>
                    <a:lstStyle/>
                    <a:p>
                      <a:r>
                        <a:rPr lang="en-GB" sz="800" dirty="0" smtClean="0"/>
                        <a:t>Problems</a:t>
                      </a:r>
                      <a:endParaRPr lang="en-GB" sz="800" dirty="0"/>
                    </a:p>
                  </a:txBody>
                  <a:tcPr/>
                </a:tc>
                <a:tc>
                  <a:txBody>
                    <a:bodyPr/>
                    <a:lstStyle/>
                    <a:p>
                      <a:r>
                        <a:rPr lang="en-GB" sz="800" dirty="0" smtClean="0"/>
                        <a:t>Solution</a:t>
                      </a:r>
                      <a:endParaRPr lang="en-GB" sz="800" dirty="0"/>
                    </a:p>
                  </a:txBody>
                  <a:tcPr/>
                </a:tc>
                <a:extLst>
                  <a:ext uri="{0D108BD9-81ED-4DB2-BD59-A6C34878D82A}">
                    <a16:rowId xmlns:a16="http://schemas.microsoft.com/office/drawing/2014/main" val="219855238"/>
                  </a:ext>
                </a:extLst>
              </a:tr>
              <a:tr h="353047">
                <a:tc>
                  <a:txBody>
                    <a:bodyPr/>
                    <a:lstStyle/>
                    <a:p>
                      <a:r>
                        <a:rPr lang="en-GB" sz="800" dirty="0" smtClean="0"/>
                        <a:t>Lack of timber (not enough for houses and fences)</a:t>
                      </a:r>
                      <a:endParaRPr lang="en-GB" sz="800" dirty="0"/>
                    </a:p>
                  </a:txBody>
                  <a:tcPr/>
                </a:tc>
                <a:tc>
                  <a:txBody>
                    <a:bodyPr/>
                    <a:lstStyle/>
                    <a:p>
                      <a:pPr marL="72000" indent="-72000">
                        <a:buFont typeface="Arial" panose="020B0604020202020204" pitchFamily="34" charset="0"/>
                        <a:buChar char="•"/>
                      </a:pPr>
                      <a:r>
                        <a:rPr lang="en-GB" sz="800" dirty="0" smtClean="0"/>
                        <a:t>Building sod houses</a:t>
                      </a:r>
                    </a:p>
                    <a:p>
                      <a:pPr marL="72000" indent="-72000">
                        <a:buFont typeface="Arial" panose="020B0604020202020204" pitchFamily="34" charset="0"/>
                        <a:buChar char="•"/>
                      </a:pPr>
                      <a:r>
                        <a:rPr lang="en-GB" sz="800" dirty="0" smtClean="0"/>
                        <a:t>Creation of Barbed wire in 1874 which as quick and cheap to erect.</a:t>
                      </a:r>
                      <a:endParaRPr lang="en-GB" sz="800" dirty="0"/>
                    </a:p>
                  </a:txBody>
                  <a:tcPr/>
                </a:tc>
                <a:extLst>
                  <a:ext uri="{0D108BD9-81ED-4DB2-BD59-A6C34878D82A}">
                    <a16:rowId xmlns:a16="http://schemas.microsoft.com/office/drawing/2014/main" val="1638590281"/>
                  </a:ext>
                </a:extLst>
              </a:tr>
              <a:tr h="447193">
                <a:tc>
                  <a:txBody>
                    <a:bodyPr/>
                    <a:lstStyle/>
                    <a:p>
                      <a:r>
                        <a:rPr lang="en-GB" sz="800" dirty="0" smtClean="0"/>
                        <a:t>Lack of water for plants and cleaning.</a:t>
                      </a:r>
                      <a:endParaRPr lang="en-GB" sz="800" dirty="0"/>
                    </a:p>
                  </a:txBody>
                  <a:tcPr/>
                </a:tc>
                <a:tc>
                  <a:txBody>
                    <a:bodyPr/>
                    <a:lstStyle/>
                    <a:p>
                      <a:pPr marL="72000" indent="-72000">
                        <a:buFont typeface="Arial" panose="020B0604020202020204" pitchFamily="34" charset="0"/>
                        <a:buChar char="•"/>
                      </a:pPr>
                      <a:r>
                        <a:rPr lang="en-GB" sz="800" dirty="0" smtClean="0"/>
                        <a:t>Drills were developed to find water.</a:t>
                      </a:r>
                    </a:p>
                    <a:p>
                      <a:pPr marL="72000" indent="-72000">
                        <a:buFont typeface="Arial" panose="020B0604020202020204" pitchFamily="34" charset="0"/>
                        <a:buChar char="•"/>
                      </a:pPr>
                      <a:r>
                        <a:rPr lang="en-GB" sz="800" dirty="0" smtClean="0"/>
                        <a:t>The self-governing windmill (1854) moved with the wind</a:t>
                      </a:r>
                      <a:r>
                        <a:rPr lang="en-GB" sz="800" baseline="0" dirty="0" smtClean="0"/>
                        <a:t> to pump water up.</a:t>
                      </a:r>
                    </a:p>
                    <a:p>
                      <a:pPr marL="72000" indent="-72000">
                        <a:buFont typeface="Arial" panose="020B0604020202020204" pitchFamily="34" charset="0"/>
                        <a:buChar char="•"/>
                      </a:pPr>
                      <a:r>
                        <a:rPr lang="en-GB" sz="800" baseline="0" dirty="0" smtClean="0"/>
                        <a:t>Steel blades (1870) made windmills stronger.</a:t>
                      </a:r>
                      <a:endParaRPr lang="en-GB" sz="800" dirty="0"/>
                    </a:p>
                  </a:txBody>
                  <a:tcPr/>
                </a:tc>
                <a:extLst>
                  <a:ext uri="{0D108BD9-81ED-4DB2-BD59-A6C34878D82A}">
                    <a16:rowId xmlns:a16="http://schemas.microsoft.com/office/drawing/2014/main" val="3345443488"/>
                  </a:ext>
                </a:extLst>
              </a:tr>
              <a:tr h="258901">
                <a:tc>
                  <a:txBody>
                    <a:bodyPr/>
                    <a:lstStyle/>
                    <a:p>
                      <a:r>
                        <a:rPr lang="en-GB" sz="800" dirty="0" smtClean="0"/>
                        <a:t>Lack of suitable crops for the arid land</a:t>
                      </a:r>
                      <a:endParaRPr lang="en-GB" sz="800" dirty="0"/>
                    </a:p>
                  </a:txBody>
                  <a:tcPr/>
                </a:tc>
                <a:tc>
                  <a:txBody>
                    <a:bodyPr/>
                    <a:lstStyle/>
                    <a:p>
                      <a:pPr marL="72000" indent="-72000">
                        <a:buFont typeface="Arial" panose="020B0604020202020204" pitchFamily="34" charset="0"/>
                        <a:buChar char="•"/>
                      </a:pPr>
                      <a:r>
                        <a:rPr lang="en-GB" sz="800" dirty="0" smtClean="0"/>
                        <a:t>Use of Turkey Red Wheat from Russia was suitable for the land.</a:t>
                      </a:r>
                      <a:endParaRPr lang="en-GB" sz="800" dirty="0"/>
                    </a:p>
                  </a:txBody>
                  <a:tcPr/>
                </a:tc>
                <a:extLst>
                  <a:ext uri="{0D108BD9-81ED-4DB2-BD59-A6C34878D82A}">
                    <a16:rowId xmlns:a16="http://schemas.microsoft.com/office/drawing/2014/main" val="66255517"/>
                  </a:ext>
                </a:extLst>
              </a:tr>
              <a:tr h="447193">
                <a:tc>
                  <a:txBody>
                    <a:bodyPr/>
                    <a:lstStyle/>
                    <a:p>
                      <a:r>
                        <a:rPr lang="en-GB" sz="800" dirty="0" smtClean="0"/>
                        <a:t>Land holdings too small (Homestead</a:t>
                      </a:r>
                      <a:r>
                        <a:rPr lang="en-GB" sz="800" baseline="0" dirty="0" smtClean="0"/>
                        <a:t> Act only 160 acres)</a:t>
                      </a:r>
                      <a:endParaRPr lang="en-GB" sz="800" dirty="0"/>
                    </a:p>
                  </a:txBody>
                  <a:tcPr/>
                </a:tc>
                <a:tc>
                  <a:txBody>
                    <a:bodyPr/>
                    <a:lstStyle/>
                    <a:p>
                      <a:pPr marL="72000" indent="-72000">
                        <a:buFont typeface="Arial" panose="020B0604020202020204" pitchFamily="34" charset="0"/>
                        <a:buChar char="•"/>
                      </a:pPr>
                      <a:r>
                        <a:rPr lang="en-GB" sz="800" dirty="0" smtClean="0"/>
                        <a:t>Timber Culture Act 1873 allowed an extra</a:t>
                      </a:r>
                      <a:r>
                        <a:rPr lang="en-GB" sz="800" baseline="0" dirty="0" smtClean="0"/>
                        <a:t> 160 acres if trees were planted </a:t>
                      </a:r>
                      <a:r>
                        <a:rPr lang="en-GB" sz="800" baseline="0" smtClean="0"/>
                        <a:t>on </a:t>
                      </a:r>
                      <a:r>
                        <a:rPr lang="en-GB" sz="800" baseline="0" smtClean="0"/>
                        <a:t>half.</a:t>
                      </a:r>
                      <a:endParaRPr lang="en-GB" sz="800" baseline="0" dirty="0" smtClean="0"/>
                    </a:p>
                  </a:txBody>
                  <a:tcPr/>
                </a:tc>
                <a:extLst>
                  <a:ext uri="{0D108BD9-81ED-4DB2-BD59-A6C34878D82A}">
                    <a16:rowId xmlns:a16="http://schemas.microsoft.com/office/drawing/2014/main" val="3018191652"/>
                  </a:ext>
                </a:extLst>
              </a:tr>
              <a:tr h="447193">
                <a:tc>
                  <a:txBody>
                    <a:bodyPr/>
                    <a:lstStyle/>
                    <a:p>
                      <a:r>
                        <a:rPr lang="en-GB" sz="800" dirty="0" smtClean="0"/>
                        <a:t>Isolation</a:t>
                      </a:r>
                      <a:endParaRPr lang="en-GB" sz="800" dirty="0"/>
                    </a:p>
                  </a:txBody>
                  <a:tcPr/>
                </a:tc>
                <a:tc>
                  <a:txBody>
                    <a:bodyPr/>
                    <a:lstStyle/>
                    <a:p>
                      <a:pPr marL="72000" indent="-72000">
                        <a:buFont typeface="Arial" panose="020B0604020202020204" pitchFamily="34" charset="0"/>
                        <a:buChar char="•"/>
                      </a:pPr>
                      <a:r>
                        <a:rPr lang="en-GB" sz="800" dirty="0" smtClean="0"/>
                        <a:t>Railroads improved travel and reduced isolation.</a:t>
                      </a:r>
                    </a:p>
                    <a:p>
                      <a:pPr marL="72000" indent="-72000">
                        <a:buFont typeface="Arial" panose="020B0604020202020204" pitchFamily="34" charset="0"/>
                        <a:buChar char="•"/>
                      </a:pPr>
                      <a:r>
                        <a:rPr lang="en-GB" sz="800" dirty="0" smtClean="0"/>
                        <a:t>Railroads brought supplies – </a:t>
                      </a:r>
                      <a:r>
                        <a:rPr lang="en-GB" sz="800" dirty="0" err="1" smtClean="0"/>
                        <a:t>eg</a:t>
                      </a:r>
                      <a:r>
                        <a:rPr lang="en-GB" sz="800" dirty="0" smtClean="0"/>
                        <a:t> Sears and </a:t>
                      </a:r>
                      <a:r>
                        <a:rPr lang="en-GB" sz="800" smtClean="0"/>
                        <a:t>Roebuck products.</a:t>
                      </a:r>
                      <a:endParaRPr lang="en-GB" sz="800" dirty="0" smtClean="0"/>
                    </a:p>
                    <a:p>
                      <a:pPr marL="72000" indent="-72000">
                        <a:buFont typeface="Arial" panose="020B0604020202020204" pitchFamily="34" charset="0"/>
                        <a:buChar char="•"/>
                      </a:pPr>
                      <a:r>
                        <a:rPr lang="en-GB" sz="800" dirty="0" smtClean="0"/>
                        <a:t>As communities grew they built schools and churches which created social networks.</a:t>
                      </a:r>
                      <a:endParaRPr lang="en-GB" sz="800" dirty="0"/>
                    </a:p>
                  </a:txBody>
                  <a:tcPr/>
                </a:tc>
                <a:extLst>
                  <a:ext uri="{0D108BD9-81ED-4DB2-BD59-A6C34878D82A}">
                    <a16:rowId xmlns:a16="http://schemas.microsoft.com/office/drawing/2014/main" val="2366792637"/>
                  </a:ext>
                </a:extLst>
              </a:tr>
              <a:tr h="447193">
                <a:tc>
                  <a:txBody>
                    <a:bodyPr/>
                    <a:lstStyle/>
                    <a:p>
                      <a:r>
                        <a:rPr lang="en-GB" sz="800" dirty="0" smtClean="0"/>
                        <a:t>Ploughs breaking due to the long grass.</a:t>
                      </a:r>
                      <a:endParaRPr lang="en-GB" sz="800" dirty="0"/>
                    </a:p>
                  </a:txBody>
                  <a:tcPr/>
                </a:tc>
                <a:tc>
                  <a:txBody>
                    <a:bodyPr/>
                    <a:lstStyle/>
                    <a:p>
                      <a:pPr marL="72000" indent="-72000">
                        <a:buFont typeface="Arial" panose="020B0604020202020204" pitchFamily="34" charset="0"/>
                        <a:buChar char="•"/>
                      </a:pPr>
                      <a:r>
                        <a:rPr lang="en-GB" sz="800" dirty="0" smtClean="0"/>
                        <a:t>The Sulky plough was a plough you could sit on and was pulled by horses.</a:t>
                      </a:r>
                    </a:p>
                    <a:p>
                      <a:pPr marL="72000" indent="-72000">
                        <a:buFont typeface="Arial" panose="020B0604020202020204" pitchFamily="34" charset="0"/>
                        <a:buChar char="•"/>
                      </a:pPr>
                      <a:r>
                        <a:rPr lang="en-GB" sz="800" dirty="0" smtClean="0"/>
                        <a:t>It cut through prairie grass more easily.</a:t>
                      </a:r>
                    </a:p>
                    <a:p>
                      <a:pPr marL="72000" indent="-72000">
                        <a:buFont typeface="Arial" panose="020B0604020202020204" pitchFamily="34" charset="0"/>
                        <a:buChar char="•"/>
                      </a:pPr>
                      <a:r>
                        <a:rPr lang="en-GB" sz="800" dirty="0" smtClean="0"/>
                        <a:t>50,000 were sold in the first 6 years of production.</a:t>
                      </a:r>
                      <a:endParaRPr lang="en-GB" sz="800" dirty="0"/>
                    </a:p>
                  </a:txBody>
                  <a:tcPr/>
                </a:tc>
                <a:extLst>
                  <a:ext uri="{0D108BD9-81ED-4DB2-BD59-A6C34878D82A}">
                    <a16:rowId xmlns:a16="http://schemas.microsoft.com/office/drawing/2014/main" val="122013893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73067102"/>
              </p:ext>
            </p:extLst>
          </p:nvPr>
        </p:nvGraphicFramePr>
        <p:xfrm>
          <a:off x="3278778" y="3482889"/>
          <a:ext cx="6627222" cy="3352800"/>
        </p:xfrm>
        <a:graphic>
          <a:graphicData uri="http://schemas.openxmlformats.org/drawingml/2006/table">
            <a:tbl>
              <a:tblPr firstRow="1" bandRow="1">
                <a:tableStyleId>{93296810-A885-4BE3-A3E7-6D5BEEA58F35}</a:tableStyleId>
              </a:tblPr>
              <a:tblGrid>
                <a:gridCol w="1084216">
                  <a:extLst>
                    <a:ext uri="{9D8B030D-6E8A-4147-A177-3AD203B41FA5}">
                      <a16:colId xmlns:a16="http://schemas.microsoft.com/office/drawing/2014/main" val="1277302034"/>
                    </a:ext>
                  </a:extLst>
                </a:gridCol>
                <a:gridCol w="5543006">
                  <a:extLst>
                    <a:ext uri="{9D8B030D-6E8A-4147-A177-3AD203B41FA5}">
                      <a16:colId xmlns:a16="http://schemas.microsoft.com/office/drawing/2014/main" val="1755985581"/>
                    </a:ext>
                  </a:extLst>
                </a:gridCol>
              </a:tblGrid>
              <a:tr h="184027">
                <a:tc gridSpan="2">
                  <a:txBody>
                    <a:bodyPr/>
                    <a:lstStyle/>
                    <a:p>
                      <a:r>
                        <a:rPr lang="en-GB" sz="800" dirty="0" smtClean="0"/>
                        <a:t>e)Growth of the Cattle Industry</a:t>
                      </a:r>
                      <a:endParaRPr lang="en-GB" sz="800" dirty="0"/>
                    </a:p>
                  </a:txBody>
                  <a:tcPr/>
                </a:tc>
                <a:tc hMerge="1">
                  <a:txBody>
                    <a:bodyPr/>
                    <a:lstStyle/>
                    <a:p>
                      <a:endParaRPr lang="en-GB" dirty="0"/>
                    </a:p>
                  </a:txBody>
                  <a:tcPr/>
                </a:tc>
                <a:extLst>
                  <a:ext uri="{0D108BD9-81ED-4DB2-BD59-A6C34878D82A}">
                    <a16:rowId xmlns:a16="http://schemas.microsoft.com/office/drawing/2014/main" val="2640198050"/>
                  </a:ext>
                </a:extLst>
              </a:tr>
              <a:tr h="184027">
                <a:tc>
                  <a:txBody>
                    <a:bodyPr/>
                    <a:lstStyle/>
                    <a:p>
                      <a:r>
                        <a:rPr lang="en-GB" sz="800" dirty="0" smtClean="0"/>
                        <a:t>1855:</a:t>
                      </a:r>
                      <a:r>
                        <a:rPr lang="en-GB" sz="800" baseline="0" dirty="0" smtClean="0"/>
                        <a:t> quarantine</a:t>
                      </a:r>
                      <a:endParaRPr lang="en-GB" sz="800" dirty="0"/>
                    </a:p>
                  </a:txBody>
                  <a:tcPr/>
                </a:tc>
                <a:tc>
                  <a:txBody>
                    <a:bodyPr/>
                    <a:lstStyle/>
                    <a:p>
                      <a:r>
                        <a:rPr lang="en-GB" sz="800" dirty="0" smtClean="0"/>
                        <a:t>Quarantine laws stop Texan cattle from entering Missouri and Kansas.  This meant new routes were</a:t>
                      </a:r>
                      <a:r>
                        <a:rPr lang="en-GB" sz="800" baseline="0" dirty="0" smtClean="0"/>
                        <a:t> needed.</a:t>
                      </a:r>
                      <a:endParaRPr lang="en-GB" sz="800" dirty="0"/>
                    </a:p>
                  </a:txBody>
                  <a:tcPr/>
                </a:tc>
                <a:extLst>
                  <a:ext uri="{0D108BD9-81ED-4DB2-BD59-A6C34878D82A}">
                    <a16:rowId xmlns:a16="http://schemas.microsoft.com/office/drawing/2014/main" val="219855238"/>
                  </a:ext>
                </a:extLst>
              </a:tr>
              <a:tr h="184027">
                <a:tc>
                  <a:txBody>
                    <a:bodyPr/>
                    <a:lstStyle/>
                    <a:p>
                      <a:r>
                        <a:rPr lang="en-GB" sz="800" dirty="0" smtClean="0"/>
                        <a:t>1861-1865:</a:t>
                      </a:r>
                      <a:r>
                        <a:rPr lang="en-GB" sz="800" baseline="0" dirty="0" smtClean="0"/>
                        <a:t> Civil War</a:t>
                      </a:r>
                      <a:endParaRPr lang="en-GB" sz="800" dirty="0"/>
                    </a:p>
                  </a:txBody>
                  <a:tcPr/>
                </a:tc>
                <a:tc>
                  <a:txBody>
                    <a:bodyPr/>
                    <a:lstStyle/>
                    <a:p>
                      <a:pPr marL="0" indent="0">
                        <a:buFont typeface="Arial" panose="020B0604020202020204" pitchFamily="34" charset="0"/>
                        <a:buNone/>
                      </a:pPr>
                      <a:r>
                        <a:rPr lang="en-GB" sz="800" dirty="0" smtClean="0"/>
                        <a:t>During the Civil War the cattle herds run wild and grow to 5 million cows by 1865.</a:t>
                      </a:r>
                      <a:endParaRPr lang="en-GB" sz="800" dirty="0"/>
                    </a:p>
                  </a:txBody>
                  <a:tcPr/>
                </a:tc>
                <a:extLst>
                  <a:ext uri="{0D108BD9-81ED-4DB2-BD59-A6C34878D82A}">
                    <a16:rowId xmlns:a16="http://schemas.microsoft.com/office/drawing/2014/main" val="1638590281"/>
                  </a:ext>
                </a:extLst>
              </a:tr>
              <a:tr h="289185">
                <a:tc>
                  <a:txBody>
                    <a:bodyPr/>
                    <a:lstStyle/>
                    <a:p>
                      <a:r>
                        <a:rPr lang="en-GB" sz="800" dirty="0" smtClean="0"/>
                        <a:t>1861-1865 Demand</a:t>
                      </a:r>
                      <a:endParaRPr lang="en-GB" sz="800" dirty="0"/>
                    </a:p>
                  </a:txBody>
                  <a:tcPr/>
                </a:tc>
                <a:tc>
                  <a:txBody>
                    <a:bodyPr/>
                    <a:lstStyle/>
                    <a:p>
                      <a:pPr marL="0" indent="0">
                        <a:buFont typeface="Arial" panose="020B0604020202020204" pitchFamily="34" charset="0"/>
                        <a:buNone/>
                      </a:pPr>
                      <a:r>
                        <a:rPr lang="en-GB" sz="800" dirty="0" smtClean="0"/>
                        <a:t>There was increased demand for beef in northern cities so cattle owners wanted to sell their cattle.  However, Drives were</a:t>
                      </a:r>
                      <a:r>
                        <a:rPr lang="en-GB" sz="800" baseline="0" dirty="0" smtClean="0"/>
                        <a:t> blocked due to Texas Fever and Kansas wouldn’t let them in.</a:t>
                      </a:r>
                      <a:endParaRPr lang="en-GB" sz="800" dirty="0"/>
                    </a:p>
                  </a:txBody>
                  <a:tcPr/>
                </a:tc>
                <a:extLst>
                  <a:ext uri="{0D108BD9-81ED-4DB2-BD59-A6C34878D82A}">
                    <a16:rowId xmlns:a16="http://schemas.microsoft.com/office/drawing/2014/main" val="3345443488"/>
                  </a:ext>
                </a:extLst>
              </a:tr>
              <a:tr h="289185">
                <a:tc>
                  <a:txBody>
                    <a:bodyPr/>
                    <a:lstStyle/>
                    <a:p>
                      <a:r>
                        <a:rPr lang="en-GB" sz="800" dirty="0" smtClean="0"/>
                        <a:t>1866:</a:t>
                      </a:r>
                      <a:r>
                        <a:rPr lang="en-GB" sz="800" baseline="0" dirty="0" smtClean="0"/>
                        <a:t> Goodnight-Loving Trail</a:t>
                      </a:r>
                      <a:endParaRPr lang="en-GB" sz="800" dirty="0"/>
                    </a:p>
                  </a:txBody>
                  <a:tcPr/>
                </a:tc>
                <a:tc>
                  <a:txBody>
                    <a:bodyPr/>
                    <a:lstStyle/>
                    <a:p>
                      <a:pPr marL="0" indent="0">
                        <a:buFont typeface="Arial" panose="020B0604020202020204" pitchFamily="34" charset="0"/>
                        <a:buNone/>
                      </a:pPr>
                      <a:r>
                        <a:rPr lang="en-GB" sz="800" dirty="0" smtClean="0"/>
                        <a:t>Goodnight and Loving created a trail to Fort Sumner to sell their cattle there to the US army.  The Army needed this to feed the Plains Indians on the Reservations.  (800 cattle sold for $12,000 which was four times the normal price.</a:t>
                      </a:r>
                      <a:endParaRPr lang="en-GB" sz="800" dirty="0"/>
                    </a:p>
                  </a:txBody>
                  <a:tcPr/>
                </a:tc>
                <a:extLst>
                  <a:ext uri="{0D108BD9-81ED-4DB2-BD59-A6C34878D82A}">
                    <a16:rowId xmlns:a16="http://schemas.microsoft.com/office/drawing/2014/main" val="66255517"/>
                  </a:ext>
                </a:extLst>
              </a:tr>
              <a:tr h="394343">
                <a:tc>
                  <a:txBody>
                    <a:bodyPr/>
                    <a:lstStyle/>
                    <a:p>
                      <a:r>
                        <a:rPr lang="en-GB" sz="800" dirty="0" smtClean="0"/>
                        <a:t>1867: McCoy and Abilene</a:t>
                      </a:r>
                      <a:endParaRPr lang="en-GB" sz="800" dirty="0"/>
                    </a:p>
                  </a:txBody>
                  <a:tcPr/>
                </a:tc>
                <a:tc>
                  <a:txBody>
                    <a:bodyPr/>
                    <a:lstStyle/>
                    <a:p>
                      <a:pPr marL="0" indent="0">
                        <a:buFont typeface="Arial" panose="020B0604020202020204" pitchFamily="34" charset="0"/>
                        <a:buNone/>
                      </a:pPr>
                      <a:r>
                        <a:rPr lang="en-GB" sz="800" dirty="0" smtClean="0"/>
                        <a:t>Joseph</a:t>
                      </a:r>
                      <a:r>
                        <a:rPr lang="en-GB" sz="800" baseline="0" dirty="0" smtClean="0"/>
                        <a:t> McCoy set up Abilene, the first ‘cow town’.  He built stockyards and hotels.  He built a railroad spur so the cows could be loaded on the trains. He spent $5000 on advertising. By the end of 1867 35,000 cattle were driven to Abilene.  Between 1867 and 1872 it was 3 million!</a:t>
                      </a:r>
                      <a:endParaRPr lang="en-GB" sz="800" dirty="0"/>
                    </a:p>
                  </a:txBody>
                  <a:tcPr/>
                </a:tc>
                <a:extLst>
                  <a:ext uri="{0D108BD9-81ED-4DB2-BD59-A6C34878D82A}">
                    <a16:rowId xmlns:a16="http://schemas.microsoft.com/office/drawing/2014/main" val="3018191652"/>
                  </a:ext>
                </a:extLst>
              </a:tr>
              <a:tr h="289185">
                <a:tc>
                  <a:txBody>
                    <a:bodyPr/>
                    <a:lstStyle/>
                    <a:p>
                      <a:r>
                        <a:rPr lang="en-GB" sz="800" dirty="0" smtClean="0"/>
                        <a:t>1868: Goodnight-Loving</a:t>
                      </a:r>
                      <a:r>
                        <a:rPr lang="en-GB" sz="800" baseline="0" dirty="0" smtClean="0"/>
                        <a:t> extension</a:t>
                      </a:r>
                      <a:endParaRPr lang="en-GB" sz="800" dirty="0"/>
                    </a:p>
                  </a:txBody>
                  <a:tcPr/>
                </a:tc>
                <a:tc>
                  <a:txBody>
                    <a:bodyPr/>
                    <a:lstStyle/>
                    <a:p>
                      <a:pPr marL="0" indent="0">
                        <a:buFont typeface="Arial" panose="020B0604020202020204" pitchFamily="34" charset="0"/>
                        <a:buNone/>
                      </a:pPr>
                      <a:r>
                        <a:rPr lang="en-GB" sz="800" dirty="0" smtClean="0"/>
                        <a:t>In 1868 the trail was extended up to Colorado where there were mining towns and to Wyoming where the Union Pacific Railroad was.  This caused cattlemen to use it to drive to Wyoming and caused cattle ranches</a:t>
                      </a:r>
                      <a:r>
                        <a:rPr lang="en-GB" sz="800" baseline="0" dirty="0" smtClean="0"/>
                        <a:t> in Wyoming to grow.</a:t>
                      </a:r>
                      <a:endParaRPr lang="en-GB" sz="800" dirty="0"/>
                    </a:p>
                  </a:txBody>
                  <a:tcPr/>
                </a:tc>
                <a:extLst>
                  <a:ext uri="{0D108BD9-81ED-4DB2-BD59-A6C34878D82A}">
                    <a16:rowId xmlns:a16="http://schemas.microsoft.com/office/drawing/2014/main" val="215081049"/>
                  </a:ext>
                </a:extLst>
              </a:tr>
              <a:tr h="394343">
                <a:tc>
                  <a:txBody>
                    <a:bodyPr/>
                    <a:lstStyle/>
                    <a:p>
                      <a:r>
                        <a:rPr lang="en-GB" sz="800" dirty="0" smtClean="0"/>
                        <a:t>1870</a:t>
                      </a:r>
                      <a:r>
                        <a:rPr lang="en-GB" sz="800" baseline="0" dirty="0" smtClean="0"/>
                        <a:t>: </a:t>
                      </a:r>
                      <a:r>
                        <a:rPr lang="en-GB" sz="800" baseline="0" dirty="0" err="1" smtClean="0"/>
                        <a:t>Iliff</a:t>
                      </a:r>
                      <a:r>
                        <a:rPr lang="en-GB" sz="800" baseline="0" dirty="0" smtClean="0"/>
                        <a:t> and Ranching</a:t>
                      </a:r>
                      <a:endParaRPr lang="en-GB" sz="800" dirty="0"/>
                    </a:p>
                  </a:txBody>
                  <a:tcPr/>
                </a:tc>
                <a:tc>
                  <a:txBody>
                    <a:bodyPr/>
                    <a:lstStyle/>
                    <a:p>
                      <a:pPr marL="0" indent="0">
                        <a:buFont typeface="Arial" panose="020B0604020202020204" pitchFamily="34" charset="0"/>
                        <a:buNone/>
                      </a:pPr>
                      <a:r>
                        <a:rPr lang="en-GB" sz="800" dirty="0" smtClean="0"/>
                        <a:t>John </a:t>
                      </a:r>
                      <a:r>
                        <a:rPr lang="en-GB" sz="800" dirty="0" err="1" smtClean="0"/>
                        <a:t>Iliff</a:t>
                      </a:r>
                      <a:r>
                        <a:rPr lang="en-GB" sz="800" dirty="0" smtClean="0"/>
                        <a:t> saw opportunity</a:t>
                      </a:r>
                      <a:r>
                        <a:rPr lang="en-GB" sz="800" baseline="0" dirty="0" smtClean="0"/>
                        <a:t> to sell meat around Colorado. Denver was not on a railroad until 1870 and it was difficult to get supplies. In 1866 </a:t>
                      </a:r>
                      <a:r>
                        <a:rPr lang="en-GB" sz="800" baseline="0" dirty="0" err="1" smtClean="0"/>
                        <a:t>Iliff</a:t>
                      </a:r>
                      <a:r>
                        <a:rPr lang="en-GB" sz="800" baseline="0" dirty="0" smtClean="0"/>
                        <a:t> started Ranching near Denver.  By 1870 he had 26,000 cattle.  He sold his beef to miners, Indian Reservations and railroad workers.</a:t>
                      </a:r>
                      <a:endParaRPr lang="en-GB" sz="800" dirty="0"/>
                    </a:p>
                  </a:txBody>
                  <a:tcPr/>
                </a:tc>
                <a:extLst>
                  <a:ext uri="{0D108BD9-81ED-4DB2-BD59-A6C34878D82A}">
                    <a16:rowId xmlns:a16="http://schemas.microsoft.com/office/drawing/2014/main" val="2366792637"/>
                  </a:ext>
                </a:extLst>
              </a:tr>
              <a:tr h="394343">
                <a:tc>
                  <a:txBody>
                    <a:bodyPr/>
                    <a:lstStyle/>
                    <a:p>
                      <a:r>
                        <a:rPr lang="en-GB" sz="800" dirty="0" smtClean="0"/>
                        <a:t>1870: Beef bonanza</a:t>
                      </a:r>
                      <a:endParaRPr lang="en-GB" sz="800" dirty="0"/>
                    </a:p>
                  </a:txBody>
                  <a:tcPr/>
                </a:tc>
                <a:tc>
                  <a:txBody>
                    <a:bodyPr/>
                    <a:lstStyle/>
                    <a:p>
                      <a:pPr marL="0" indent="0">
                        <a:buFont typeface="Arial" panose="020B0604020202020204" pitchFamily="34" charset="0"/>
                        <a:buNone/>
                      </a:pPr>
                      <a:r>
                        <a:rPr lang="en-GB" sz="800" dirty="0" smtClean="0"/>
                        <a:t>There was massive</a:t>
                      </a:r>
                      <a:r>
                        <a:rPr lang="en-GB" sz="800" baseline="0" dirty="0" smtClean="0"/>
                        <a:t> growth in cattle ranching as costs were low (there was lots of grass) and profits were high.  A few men who were backed by rich investors dominated with their massive ranches.  These men were </a:t>
                      </a:r>
                      <a:r>
                        <a:rPr lang="en-GB" sz="800" b="1" baseline="0" dirty="0" smtClean="0"/>
                        <a:t>cattle barons</a:t>
                      </a:r>
                      <a:r>
                        <a:rPr lang="en-GB" sz="800" b="0" baseline="0" dirty="0" smtClean="0"/>
                        <a:t> and controlled local politics.  This had consequences for law and order.</a:t>
                      </a:r>
                      <a:endParaRPr lang="en-GB" sz="800" dirty="0"/>
                    </a:p>
                  </a:txBody>
                  <a:tcPr/>
                </a:tc>
                <a:extLst>
                  <a:ext uri="{0D108BD9-81ED-4DB2-BD59-A6C34878D82A}">
                    <a16:rowId xmlns:a16="http://schemas.microsoft.com/office/drawing/2014/main" val="2799559397"/>
                  </a:ext>
                </a:extLst>
              </a:tr>
              <a:tr h="289185">
                <a:tc>
                  <a:txBody>
                    <a:bodyPr/>
                    <a:lstStyle/>
                    <a:p>
                      <a:r>
                        <a:rPr lang="en-GB" sz="800" dirty="0" smtClean="0"/>
                        <a:t>1870s:</a:t>
                      </a:r>
                      <a:r>
                        <a:rPr lang="en-GB" sz="800" baseline="0" dirty="0" smtClean="0"/>
                        <a:t> Refrigerated Cars</a:t>
                      </a:r>
                      <a:endParaRPr lang="en-GB" sz="800" dirty="0"/>
                    </a:p>
                  </a:txBody>
                  <a:tcPr/>
                </a:tc>
                <a:tc>
                  <a:txBody>
                    <a:bodyPr/>
                    <a:lstStyle/>
                    <a:p>
                      <a:pPr marL="0" indent="0">
                        <a:buFont typeface="Arial" panose="020B0604020202020204" pitchFamily="34" charset="0"/>
                        <a:buNone/>
                      </a:pPr>
                      <a:r>
                        <a:rPr lang="en-GB" sz="800" dirty="0" err="1" smtClean="0"/>
                        <a:t>Gustavus</a:t>
                      </a:r>
                      <a:r>
                        <a:rPr lang="en-GB" sz="800" dirty="0" smtClean="0"/>
                        <a:t> Swift developed refrigerated</a:t>
                      </a:r>
                      <a:r>
                        <a:rPr lang="en-GB" sz="800" baseline="0" dirty="0" smtClean="0"/>
                        <a:t> cars which meant that cattle could be slaughtered and then boxed and kept fresh in refrigerated wagons.</a:t>
                      </a:r>
                      <a:endParaRPr lang="en-GB" sz="800" dirty="0"/>
                    </a:p>
                  </a:txBody>
                  <a:tcPr/>
                </a:tc>
                <a:extLst>
                  <a:ext uri="{0D108BD9-81ED-4DB2-BD59-A6C34878D82A}">
                    <a16:rowId xmlns:a16="http://schemas.microsoft.com/office/drawing/2014/main" val="4032396909"/>
                  </a:ext>
                </a:extLst>
              </a:tr>
            </a:tbl>
          </a:graphicData>
        </a:graphic>
      </p:graphicFrame>
      <p:pic>
        <p:nvPicPr>
          <p:cNvPr id="8" name="Picture 2" descr="Image result for cattle tr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406" y="36909"/>
            <a:ext cx="2237489" cy="273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59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55042421"/>
              </p:ext>
            </p:extLst>
          </p:nvPr>
        </p:nvGraphicFramePr>
        <p:xfrm>
          <a:off x="65315" y="26126"/>
          <a:ext cx="3775167" cy="1737360"/>
        </p:xfrm>
        <a:graphic>
          <a:graphicData uri="http://schemas.openxmlformats.org/drawingml/2006/table">
            <a:tbl>
              <a:tblPr firstRow="1" bandRow="1">
                <a:tableStyleId>{93296810-A885-4BE3-A3E7-6D5BEEA58F35}</a:tableStyleId>
              </a:tblPr>
              <a:tblGrid>
                <a:gridCol w="2239755">
                  <a:extLst>
                    <a:ext uri="{9D8B030D-6E8A-4147-A177-3AD203B41FA5}">
                      <a16:colId xmlns:a16="http://schemas.microsoft.com/office/drawing/2014/main" val="335837324"/>
                    </a:ext>
                  </a:extLst>
                </a:gridCol>
                <a:gridCol w="1535412">
                  <a:extLst>
                    <a:ext uri="{9D8B030D-6E8A-4147-A177-3AD203B41FA5}">
                      <a16:colId xmlns:a16="http://schemas.microsoft.com/office/drawing/2014/main" val="1024709601"/>
                    </a:ext>
                  </a:extLst>
                </a:gridCol>
              </a:tblGrid>
              <a:tr h="160634">
                <a:tc gridSpan="2">
                  <a:txBody>
                    <a:bodyPr/>
                    <a:lstStyle/>
                    <a:p>
                      <a:r>
                        <a:rPr lang="en-GB" sz="800" dirty="0" smtClean="0"/>
                        <a:t>f)Changes for Cowboys</a:t>
                      </a:r>
                      <a:endParaRPr lang="en-GB" sz="800" dirty="0"/>
                    </a:p>
                  </a:txBody>
                  <a:tcPr/>
                </a:tc>
                <a:tc hMerge="1">
                  <a:txBody>
                    <a:bodyPr/>
                    <a:lstStyle/>
                    <a:p>
                      <a:endParaRPr lang="en-GB" dirty="0"/>
                    </a:p>
                  </a:txBody>
                  <a:tcPr/>
                </a:tc>
                <a:extLst>
                  <a:ext uri="{0D108BD9-81ED-4DB2-BD59-A6C34878D82A}">
                    <a16:rowId xmlns:a16="http://schemas.microsoft.com/office/drawing/2014/main" val="1539819182"/>
                  </a:ext>
                </a:extLst>
              </a:tr>
              <a:tr h="160634">
                <a:tc>
                  <a:txBody>
                    <a:bodyPr/>
                    <a:lstStyle/>
                    <a:p>
                      <a:r>
                        <a:rPr lang="en-GB" sz="800" dirty="0" smtClean="0"/>
                        <a:t>Life on the Drives</a:t>
                      </a:r>
                      <a:endParaRPr lang="en-GB" sz="800" dirty="0"/>
                    </a:p>
                  </a:txBody>
                  <a:tcPr/>
                </a:tc>
                <a:tc>
                  <a:txBody>
                    <a:bodyPr/>
                    <a:lstStyle/>
                    <a:p>
                      <a:r>
                        <a:rPr lang="en-GB" sz="800" dirty="0" smtClean="0"/>
                        <a:t>Life on the Ranches</a:t>
                      </a:r>
                      <a:endParaRPr lang="en-GB" sz="800" dirty="0"/>
                    </a:p>
                  </a:txBody>
                  <a:tcPr/>
                </a:tc>
                <a:extLst>
                  <a:ext uri="{0D108BD9-81ED-4DB2-BD59-A6C34878D82A}">
                    <a16:rowId xmlns:a16="http://schemas.microsoft.com/office/drawing/2014/main" val="542811303"/>
                  </a:ext>
                </a:extLst>
              </a:tr>
              <a:tr h="673343">
                <a:tc>
                  <a:txBody>
                    <a:bodyPr/>
                    <a:lstStyle/>
                    <a:p>
                      <a:pPr marL="171450" indent="-171450">
                        <a:buFont typeface="Arial" panose="020B0604020202020204" pitchFamily="34" charset="0"/>
                        <a:buChar char="•"/>
                      </a:pPr>
                      <a:r>
                        <a:rPr lang="en-GB" sz="800" dirty="0" smtClean="0"/>
                        <a:t>Work was seasonal from Spring to Autumn</a:t>
                      </a:r>
                    </a:p>
                    <a:p>
                      <a:pPr marL="171450" indent="-171450">
                        <a:buFont typeface="Arial" panose="020B0604020202020204" pitchFamily="34" charset="0"/>
                        <a:buChar char="•"/>
                      </a:pPr>
                      <a:r>
                        <a:rPr lang="en-GB" sz="800" dirty="0" smtClean="0"/>
                        <a:t>Round up, branding and then the drive</a:t>
                      </a:r>
                    </a:p>
                    <a:p>
                      <a:pPr marL="171450" indent="-171450">
                        <a:buFont typeface="Arial" panose="020B0604020202020204" pitchFamily="34" charset="0"/>
                        <a:buChar char="•"/>
                      </a:pPr>
                      <a:r>
                        <a:rPr lang="en-GB" sz="800" dirty="0" smtClean="0"/>
                        <a:t>Went 20km per day</a:t>
                      </a:r>
                    </a:p>
                    <a:p>
                      <a:pPr marL="171450" indent="-171450">
                        <a:buFont typeface="Arial" panose="020B0604020202020204" pitchFamily="34" charset="0"/>
                        <a:buChar char="•"/>
                      </a:pPr>
                      <a:r>
                        <a:rPr lang="en-GB" sz="800" dirty="0" smtClean="0"/>
                        <a:t>Dangers of stampeding cattle, wild animals, rustlers, weather and hostile Plains Indians</a:t>
                      </a:r>
                    </a:p>
                    <a:p>
                      <a:pPr marL="171450" indent="-171450">
                        <a:buFont typeface="Arial" panose="020B0604020202020204" pitchFamily="34" charset="0"/>
                        <a:buChar char="•"/>
                      </a:pPr>
                      <a:r>
                        <a:rPr lang="en-GB" sz="800" dirty="0" smtClean="0"/>
                        <a:t>The slept in the open air and cooked over camp fires</a:t>
                      </a:r>
                    </a:p>
                    <a:p>
                      <a:pPr marL="171450" indent="-171450">
                        <a:buFont typeface="Arial" panose="020B0604020202020204" pitchFamily="34" charset="0"/>
                        <a:buChar char="•"/>
                      </a:pPr>
                      <a:r>
                        <a:rPr lang="en-GB" sz="800" dirty="0" smtClean="0"/>
                        <a:t>After the</a:t>
                      </a:r>
                      <a:r>
                        <a:rPr lang="en-GB" sz="800" baseline="0" dirty="0" smtClean="0"/>
                        <a:t> drive, once they got paid for delivering </a:t>
                      </a:r>
                      <a:r>
                        <a:rPr lang="en-GB" sz="800" baseline="0" smtClean="0"/>
                        <a:t>the cattle, they </a:t>
                      </a:r>
                      <a:r>
                        <a:rPr lang="en-GB" sz="800" baseline="0" dirty="0" smtClean="0"/>
                        <a:t>spent </a:t>
                      </a:r>
                      <a:r>
                        <a:rPr lang="en-GB" sz="800" dirty="0" smtClean="0"/>
                        <a:t>their free time  going to saloons or brothels.</a:t>
                      </a:r>
                      <a:endParaRPr lang="en-GB" sz="800" dirty="0"/>
                    </a:p>
                  </a:txBody>
                  <a:tcPr/>
                </a:tc>
                <a:tc>
                  <a:txBody>
                    <a:bodyPr/>
                    <a:lstStyle/>
                    <a:p>
                      <a:pPr marL="171450" indent="-171450">
                        <a:buFont typeface="Arial" panose="020B0604020202020204" pitchFamily="34" charset="0"/>
                        <a:buChar char="•"/>
                      </a:pPr>
                      <a:r>
                        <a:rPr lang="en-GB" sz="800" dirty="0" smtClean="0"/>
                        <a:t>Worked all year, but fewer were needed.</a:t>
                      </a:r>
                    </a:p>
                    <a:p>
                      <a:pPr marL="171450" indent="-171450">
                        <a:buFont typeface="Arial" panose="020B0604020202020204" pitchFamily="34" charset="0"/>
                        <a:buChar char="•"/>
                      </a:pPr>
                      <a:r>
                        <a:rPr lang="en-GB" sz="800" dirty="0" smtClean="0"/>
                        <a:t>Rounded up and branded cattle.</a:t>
                      </a:r>
                    </a:p>
                    <a:p>
                      <a:pPr marL="171450" indent="-171450">
                        <a:buFont typeface="Arial" panose="020B0604020202020204" pitchFamily="34" charset="0"/>
                        <a:buChar char="•"/>
                      </a:pPr>
                      <a:r>
                        <a:rPr lang="en-GB" sz="800" dirty="0" smtClean="0"/>
                        <a:t>Checked fences and boundaries.</a:t>
                      </a:r>
                    </a:p>
                    <a:p>
                      <a:pPr marL="171450" indent="-171450">
                        <a:buFont typeface="Arial" panose="020B0604020202020204" pitchFamily="34" charset="0"/>
                        <a:buChar char="•"/>
                      </a:pPr>
                      <a:r>
                        <a:rPr lang="en-GB" sz="800" dirty="0" smtClean="0"/>
                        <a:t>Slept in bunkhouses and used cook houses.</a:t>
                      </a:r>
                    </a:p>
                    <a:p>
                      <a:pPr marL="171450" indent="-171450">
                        <a:buFont typeface="Arial" panose="020B0604020202020204" pitchFamily="34" charset="0"/>
                        <a:buChar char="•"/>
                      </a:pPr>
                      <a:r>
                        <a:rPr lang="en-GB" sz="800" dirty="0" smtClean="0"/>
                        <a:t>Drinking, gambling, guns and knives were banned.</a:t>
                      </a:r>
                      <a:endParaRPr lang="en-GB" sz="800" dirty="0"/>
                    </a:p>
                  </a:txBody>
                  <a:tcPr/>
                </a:tc>
                <a:extLst>
                  <a:ext uri="{0D108BD9-81ED-4DB2-BD59-A6C34878D82A}">
                    <a16:rowId xmlns:a16="http://schemas.microsoft.com/office/drawing/2014/main" val="8357014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35547303"/>
              </p:ext>
            </p:extLst>
          </p:nvPr>
        </p:nvGraphicFramePr>
        <p:xfrm>
          <a:off x="52252" y="2053334"/>
          <a:ext cx="3914274" cy="2529840"/>
        </p:xfrm>
        <a:graphic>
          <a:graphicData uri="http://schemas.openxmlformats.org/drawingml/2006/table">
            <a:tbl>
              <a:tblPr firstRow="1" bandRow="1">
                <a:tableStyleId>{93296810-A885-4BE3-A3E7-6D5BEEA58F35}</a:tableStyleId>
              </a:tblPr>
              <a:tblGrid>
                <a:gridCol w="726399">
                  <a:extLst>
                    <a:ext uri="{9D8B030D-6E8A-4147-A177-3AD203B41FA5}">
                      <a16:colId xmlns:a16="http://schemas.microsoft.com/office/drawing/2014/main" val="1359629896"/>
                    </a:ext>
                  </a:extLst>
                </a:gridCol>
                <a:gridCol w="3187875">
                  <a:extLst>
                    <a:ext uri="{9D8B030D-6E8A-4147-A177-3AD203B41FA5}">
                      <a16:colId xmlns:a16="http://schemas.microsoft.com/office/drawing/2014/main" val="1313389004"/>
                    </a:ext>
                  </a:extLst>
                </a:gridCol>
              </a:tblGrid>
              <a:tr h="0">
                <a:tc gridSpan="2">
                  <a:txBody>
                    <a:bodyPr/>
                    <a:lstStyle/>
                    <a:p>
                      <a:r>
                        <a:rPr lang="en-GB" sz="800" dirty="0" smtClean="0"/>
                        <a:t>g)Ranchers</a:t>
                      </a:r>
                      <a:r>
                        <a:rPr lang="en-GB" sz="800" baseline="0" dirty="0" smtClean="0"/>
                        <a:t> vs Homesteaders</a:t>
                      </a:r>
                      <a:endParaRPr lang="en-GB" sz="800" dirty="0"/>
                    </a:p>
                  </a:txBody>
                  <a:tcPr/>
                </a:tc>
                <a:tc hMerge="1">
                  <a:txBody>
                    <a:bodyPr/>
                    <a:lstStyle/>
                    <a:p>
                      <a:endParaRPr lang="en-GB" dirty="0"/>
                    </a:p>
                  </a:txBody>
                  <a:tcPr/>
                </a:tc>
                <a:extLst>
                  <a:ext uri="{0D108BD9-81ED-4DB2-BD59-A6C34878D82A}">
                    <a16:rowId xmlns:a16="http://schemas.microsoft.com/office/drawing/2014/main" val="3802459798"/>
                  </a:ext>
                </a:extLst>
              </a:tr>
              <a:tr h="143686">
                <a:tc>
                  <a:txBody>
                    <a:bodyPr/>
                    <a:lstStyle/>
                    <a:p>
                      <a:r>
                        <a:rPr lang="en-GB" sz="800" dirty="0" smtClean="0"/>
                        <a:t>Ranching’s reliance on Public Land</a:t>
                      </a:r>
                      <a:endParaRPr lang="en-GB" sz="800" dirty="0"/>
                    </a:p>
                  </a:txBody>
                  <a:tcPr/>
                </a:tc>
                <a:tc>
                  <a:txBody>
                    <a:bodyPr/>
                    <a:lstStyle/>
                    <a:p>
                      <a:r>
                        <a:rPr lang="en-GB" sz="800" dirty="0" smtClean="0"/>
                        <a:t>Open-range ranching needed land for the cattle to eat. Federal law said everyone could use public land for free. When homesteaders came to claim their 160 acres of public land it created tension.</a:t>
                      </a:r>
                      <a:endParaRPr lang="en-GB" sz="800" dirty="0"/>
                    </a:p>
                  </a:txBody>
                  <a:tcPr/>
                </a:tc>
                <a:extLst>
                  <a:ext uri="{0D108BD9-81ED-4DB2-BD59-A6C34878D82A}">
                    <a16:rowId xmlns:a16="http://schemas.microsoft.com/office/drawing/2014/main" val="54908238"/>
                  </a:ext>
                </a:extLst>
              </a:tr>
              <a:tr h="182002">
                <a:tc>
                  <a:txBody>
                    <a:bodyPr/>
                    <a:lstStyle/>
                    <a:p>
                      <a:r>
                        <a:rPr lang="en-GB" sz="800" dirty="0" smtClean="0"/>
                        <a:t>Blocking homesteaders</a:t>
                      </a:r>
                      <a:endParaRPr lang="en-GB" sz="800" dirty="0"/>
                    </a:p>
                  </a:txBody>
                  <a:tcPr/>
                </a:tc>
                <a:tc>
                  <a:txBody>
                    <a:bodyPr/>
                    <a:lstStyle/>
                    <a:p>
                      <a:r>
                        <a:rPr lang="en-GB" sz="800" dirty="0" smtClean="0"/>
                        <a:t>The ranchers tried to block homesteaders by filing</a:t>
                      </a:r>
                      <a:r>
                        <a:rPr lang="en-GB" sz="800" baseline="0" dirty="0" smtClean="0"/>
                        <a:t> homestead claims themselves to all area others might want (</a:t>
                      </a:r>
                      <a:r>
                        <a:rPr lang="en-GB" sz="800" baseline="0" dirty="0" err="1" smtClean="0"/>
                        <a:t>eg</a:t>
                      </a:r>
                      <a:r>
                        <a:rPr lang="en-GB" sz="800" baseline="0" dirty="0" smtClean="0"/>
                        <a:t> with water sources). Some fenced off enough land to stop other plots. Some took homesteaders to court as the homesteaders couldn’t afford it</a:t>
                      </a:r>
                      <a:endParaRPr lang="en-GB" sz="800" dirty="0"/>
                    </a:p>
                  </a:txBody>
                  <a:tcPr/>
                </a:tc>
                <a:extLst>
                  <a:ext uri="{0D108BD9-81ED-4DB2-BD59-A6C34878D82A}">
                    <a16:rowId xmlns:a16="http://schemas.microsoft.com/office/drawing/2014/main" val="1715245301"/>
                  </a:ext>
                </a:extLst>
              </a:tr>
              <a:tr h="182002">
                <a:tc>
                  <a:txBody>
                    <a:bodyPr/>
                    <a:lstStyle/>
                    <a:p>
                      <a:r>
                        <a:rPr lang="en-GB" sz="800" dirty="0" smtClean="0"/>
                        <a:t>Fences</a:t>
                      </a:r>
                      <a:endParaRPr lang="en-GB" sz="800" dirty="0"/>
                    </a:p>
                  </a:txBody>
                  <a:tcPr/>
                </a:tc>
                <a:tc>
                  <a:txBody>
                    <a:bodyPr/>
                    <a:lstStyle/>
                    <a:p>
                      <a:r>
                        <a:rPr lang="en-GB" sz="800" dirty="0" smtClean="0"/>
                        <a:t>Framers and ranchers argued over fencing. Farmers said ranchers should fence the cattle in a specific area to stop them eating homesteaders’ crops.  Ranchers said homesteaders should fence off their own land to protect themselves.</a:t>
                      </a:r>
                      <a:endParaRPr lang="en-GB" sz="800" dirty="0"/>
                    </a:p>
                  </a:txBody>
                  <a:tcPr/>
                </a:tc>
                <a:extLst>
                  <a:ext uri="{0D108BD9-81ED-4DB2-BD59-A6C34878D82A}">
                    <a16:rowId xmlns:a16="http://schemas.microsoft.com/office/drawing/2014/main" val="3910975127"/>
                  </a:ext>
                </a:extLst>
              </a:tr>
              <a:tr h="220318">
                <a:tc gridSpan="2">
                  <a:txBody>
                    <a:bodyPr/>
                    <a:lstStyle/>
                    <a:p>
                      <a:r>
                        <a:rPr lang="en-GB" sz="800" dirty="0" smtClean="0"/>
                        <a:t>Issues with Sheep Farming – In addition</a:t>
                      </a:r>
                      <a:r>
                        <a:rPr lang="en-GB" sz="800" baseline="0" dirty="0" smtClean="0"/>
                        <a:t> to the issues between homesteaders and ranchers, there were issues between Ranchers and sheep farmers. Large scale sheep farming began in 1870.  Ranchers said sheep ate grass down to the roots leaving nothing for cows and the sheep spread the disease ‘sheep scab’.  When ranchers fences off land, sheep farmers cut it. Ranchers then sometimes went and killed many sheep.</a:t>
                      </a:r>
                      <a:endParaRPr lang="en-GB" sz="800" dirty="0"/>
                    </a:p>
                  </a:txBody>
                  <a:tcPr/>
                </a:tc>
                <a:tc hMerge="1">
                  <a:txBody>
                    <a:bodyPr/>
                    <a:lstStyle/>
                    <a:p>
                      <a:endParaRPr lang="en-GB" sz="800" dirty="0"/>
                    </a:p>
                  </a:txBody>
                  <a:tcPr/>
                </a:tc>
                <a:extLst>
                  <a:ext uri="{0D108BD9-81ED-4DB2-BD59-A6C34878D82A}">
                    <a16:rowId xmlns:a16="http://schemas.microsoft.com/office/drawing/2014/main" val="127304977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91761735"/>
              </p:ext>
            </p:extLst>
          </p:nvPr>
        </p:nvGraphicFramePr>
        <p:xfrm>
          <a:off x="52251" y="4583174"/>
          <a:ext cx="3788231" cy="2225040"/>
        </p:xfrm>
        <a:graphic>
          <a:graphicData uri="http://schemas.openxmlformats.org/drawingml/2006/table">
            <a:tbl>
              <a:tblPr firstRow="1" bandRow="1">
                <a:tableStyleId>{93296810-A885-4BE3-A3E7-6D5BEEA58F35}</a:tableStyleId>
              </a:tblPr>
              <a:tblGrid>
                <a:gridCol w="1086625">
                  <a:extLst>
                    <a:ext uri="{9D8B030D-6E8A-4147-A177-3AD203B41FA5}">
                      <a16:colId xmlns:a16="http://schemas.microsoft.com/office/drawing/2014/main" val="3074785478"/>
                    </a:ext>
                  </a:extLst>
                </a:gridCol>
                <a:gridCol w="1053118">
                  <a:extLst>
                    <a:ext uri="{9D8B030D-6E8A-4147-A177-3AD203B41FA5}">
                      <a16:colId xmlns:a16="http://schemas.microsoft.com/office/drawing/2014/main" val="2854945343"/>
                    </a:ext>
                  </a:extLst>
                </a:gridCol>
                <a:gridCol w="1648488">
                  <a:extLst>
                    <a:ext uri="{9D8B030D-6E8A-4147-A177-3AD203B41FA5}">
                      <a16:colId xmlns:a16="http://schemas.microsoft.com/office/drawing/2014/main" val="2969283859"/>
                    </a:ext>
                  </a:extLst>
                </a:gridCol>
              </a:tblGrid>
              <a:tr h="171232">
                <a:tc gridSpan="3">
                  <a:txBody>
                    <a:bodyPr/>
                    <a:lstStyle/>
                    <a:p>
                      <a:r>
                        <a:rPr lang="en-GB" sz="800" dirty="0" smtClean="0"/>
                        <a:t>h)Impacts on the Plains Indians</a:t>
                      </a:r>
                      <a:endParaRPr lang="en-GB" sz="800"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767187419"/>
                  </a:ext>
                </a:extLst>
              </a:tr>
              <a:tr h="171232">
                <a:tc>
                  <a:txBody>
                    <a:bodyPr/>
                    <a:lstStyle/>
                    <a:p>
                      <a:r>
                        <a:rPr lang="en-GB" sz="800" dirty="0" smtClean="0"/>
                        <a:t>Railroads</a:t>
                      </a:r>
                      <a:endParaRPr lang="en-GB" sz="800" dirty="0"/>
                    </a:p>
                  </a:txBody>
                  <a:tcPr/>
                </a:tc>
                <a:tc>
                  <a:txBody>
                    <a:bodyPr/>
                    <a:lstStyle/>
                    <a:p>
                      <a:r>
                        <a:rPr lang="en-GB" sz="800" dirty="0" smtClean="0"/>
                        <a:t>Cattle</a:t>
                      </a:r>
                      <a:endParaRPr lang="en-GB" sz="800" dirty="0"/>
                    </a:p>
                  </a:txBody>
                  <a:tcPr/>
                </a:tc>
                <a:tc>
                  <a:txBody>
                    <a:bodyPr/>
                    <a:lstStyle/>
                    <a:p>
                      <a:r>
                        <a:rPr lang="en-GB" sz="800" dirty="0" smtClean="0"/>
                        <a:t>Gold</a:t>
                      </a:r>
                      <a:endParaRPr lang="en-GB" sz="800" dirty="0"/>
                    </a:p>
                  </a:txBody>
                  <a:tcPr/>
                </a:tc>
                <a:extLst>
                  <a:ext uri="{0D108BD9-81ED-4DB2-BD59-A6C34878D82A}">
                    <a16:rowId xmlns:a16="http://schemas.microsoft.com/office/drawing/2014/main" val="3287101456"/>
                  </a:ext>
                </a:extLst>
              </a:tr>
              <a:tr h="1638935">
                <a:tc>
                  <a:txBody>
                    <a:bodyPr/>
                    <a:lstStyle/>
                    <a:p>
                      <a:pPr marL="108000" indent="-108000">
                        <a:buFont typeface="Arial" panose="020B0604020202020204" pitchFamily="34" charset="0"/>
                        <a:buChar char="•"/>
                      </a:pPr>
                      <a:r>
                        <a:rPr lang="en-GB" sz="800" dirty="0" smtClean="0"/>
                        <a:t>Disrupted buffalo migration in settled areas.</a:t>
                      </a:r>
                    </a:p>
                    <a:p>
                      <a:pPr marL="108000" indent="-108000">
                        <a:buFont typeface="Arial" panose="020B0604020202020204" pitchFamily="34" charset="0"/>
                        <a:buChar char="•"/>
                      </a:pPr>
                      <a:r>
                        <a:rPr lang="en-GB" sz="800" dirty="0" smtClean="0"/>
                        <a:t>Railroads encouraged migration onto land.</a:t>
                      </a:r>
                    </a:p>
                    <a:p>
                      <a:pPr marL="108000" indent="-108000">
                        <a:buFont typeface="Arial" panose="020B0604020202020204" pitchFamily="34" charset="0"/>
                        <a:buChar char="•"/>
                      </a:pPr>
                      <a:r>
                        <a:rPr lang="en-GB" sz="800" dirty="0" smtClean="0"/>
                        <a:t>Railroads and the government persuaded tribes</a:t>
                      </a:r>
                      <a:r>
                        <a:rPr lang="en-GB" sz="800" baseline="0" dirty="0" smtClean="0"/>
                        <a:t> to give up land along the railroad route and move to reservations.</a:t>
                      </a:r>
                      <a:endParaRPr lang="en-GB" sz="800" dirty="0"/>
                    </a:p>
                  </a:txBody>
                  <a:tcPr/>
                </a:tc>
                <a:tc>
                  <a:txBody>
                    <a:bodyPr/>
                    <a:lstStyle/>
                    <a:p>
                      <a:pPr marL="108000" indent="-108000">
                        <a:buFont typeface="Arial" panose="020B0604020202020204" pitchFamily="34" charset="0"/>
                        <a:buChar char="•"/>
                      </a:pPr>
                      <a:r>
                        <a:rPr lang="en-GB" sz="800" dirty="0" smtClean="0"/>
                        <a:t>Cattle and buffalo competed for the same grass so as the cattle industry grew, buffalo herds dwindled.</a:t>
                      </a:r>
                    </a:p>
                    <a:p>
                      <a:pPr marL="108000" indent="-108000">
                        <a:buFont typeface="Arial" panose="020B0604020202020204" pitchFamily="34" charset="0"/>
                        <a:buChar char="•"/>
                      </a:pPr>
                      <a:r>
                        <a:rPr lang="en-GB" sz="800" dirty="0" smtClean="0"/>
                        <a:t>Cattle</a:t>
                      </a:r>
                      <a:r>
                        <a:rPr lang="en-GB" sz="800" baseline="0" dirty="0" smtClean="0"/>
                        <a:t> trails crossed Indian lands. Many tribes accepted this for a fee, but others like the Comanche attacked.</a:t>
                      </a:r>
                      <a:endParaRPr lang="en-GB" sz="800" dirty="0"/>
                    </a:p>
                  </a:txBody>
                  <a:tcPr/>
                </a:tc>
                <a:tc>
                  <a:txBody>
                    <a:bodyPr/>
                    <a:lstStyle/>
                    <a:p>
                      <a:pPr marL="108000" indent="-108000">
                        <a:buFont typeface="Arial" panose="020B0604020202020204" pitchFamily="34" charset="0"/>
                        <a:buChar char="•"/>
                      </a:pPr>
                      <a:r>
                        <a:rPr lang="en-GB" sz="800" dirty="0" smtClean="0"/>
                        <a:t>The 1849</a:t>
                      </a:r>
                      <a:r>
                        <a:rPr lang="en-GB" sz="800" baseline="0" dirty="0" smtClean="0"/>
                        <a:t> Gold rush had lead to white trespasses and eventually to fort Laramie and Indian Appropriations Act (1851)</a:t>
                      </a:r>
                    </a:p>
                    <a:p>
                      <a:pPr marL="108000" indent="-108000">
                        <a:buFont typeface="Arial" panose="020B0604020202020204" pitchFamily="34" charset="0"/>
                        <a:buChar char="•"/>
                      </a:pPr>
                      <a:r>
                        <a:rPr lang="en-GB" sz="800" baseline="0" dirty="0" smtClean="0"/>
                        <a:t>1859 Gold Rush in the rocky mountains led to whites trespassing and eventually to the fort Wise Treaty (1861) and the Sand Creek Massacre (1864)</a:t>
                      </a:r>
                    </a:p>
                    <a:p>
                      <a:pPr marL="108000" indent="-108000">
                        <a:buFont typeface="Arial" panose="020B0604020202020204" pitchFamily="34" charset="0"/>
                        <a:buChar char="•"/>
                      </a:pPr>
                      <a:r>
                        <a:rPr lang="en-GB" sz="800" baseline="0" dirty="0" smtClean="0"/>
                        <a:t>1863 Gold Rush in Montana led to whites trespassing leading to Red Cloud’s War (1866) and the Fort Laramie treaty (1868)</a:t>
                      </a:r>
                      <a:endParaRPr lang="en-GB" sz="800" dirty="0"/>
                    </a:p>
                  </a:txBody>
                  <a:tcPr/>
                </a:tc>
                <a:extLst>
                  <a:ext uri="{0D108BD9-81ED-4DB2-BD59-A6C34878D82A}">
                    <a16:rowId xmlns:a16="http://schemas.microsoft.com/office/drawing/2014/main" val="184375158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24145673"/>
              </p:ext>
            </p:extLst>
          </p:nvPr>
        </p:nvGraphicFramePr>
        <p:xfrm>
          <a:off x="6102888" y="0"/>
          <a:ext cx="3750860" cy="2103120"/>
        </p:xfrm>
        <a:graphic>
          <a:graphicData uri="http://schemas.openxmlformats.org/drawingml/2006/table">
            <a:tbl>
              <a:tblPr firstRow="1" bandRow="1">
                <a:tableStyleId>{93296810-A885-4BE3-A3E7-6D5BEEA58F35}</a:tableStyleId>
              </a:tblPr>
              <a:tblGrid>
                <a:gridCol w="1542197">
                  <a:extLst>
                    <a:ext uri="{9D8B030D-6E8A-4147-A177-3AD203B41FA5}">
                      <a16:colId xmlns:a16="http://schemas.microsoft.com/office/drawing/2014/main" val="335837324"/>
                    </a:ext>
                  </a:extLst>
                </a:gridCol>
                <a:gridCol w="2208663">
                  <a:extLst>
                    <a:ext uri="{9D8B030D-6E8A-4147-A177-3AD203B41FA5}">
                      <a16:colId xmlns:a16="http://schemas.microsoft.com/office/drawing/2014/main" val="1024709601"/>
                    </a:ext>
                  </a:extLst>
                </a:gridCol>
              </a:tblGrid>
              <a:tr h="160634">
                <a:tc gridSpan="2">
                  <a:txBody>
                    <a:bodyPr/>
                    <a:lstStyle/>
                    <a:p>
                      <a:r>
                        <a:rPr lang="en-GB" sz="800" dirty="0" err="1" smtClean="0"/>
                        <a:t>i</a:t>
                      </a:r>
                      <a:r>
                        <a:rPr lang="en-GB" sz="800" dirty="0" smtClean="0"/>
                        <a:t>)Plains Indians and Reservations</a:t>
                      </a:r>
                      <a:endParaRPr lang="en-GB" sz="800" dirty="0"/>
                    </a:p>
                  </a:txBody>
                  <a:tcPr/>
                </a:tc>
                <a:tc hMerge="1">
                  <a:txBody>
                    <a:bodyPr/>
                    <a:lstStyle/>
                    <a:p>
                      <a:endParaRPr lang="en-GB" dirty="0"/>
                    </a:p>
                  </a:txBody>
                  <a:tcPr/>
                </a:tc>
                <a:extLst>
                  <a:ext uri="{0D108BD9-81ED-4DB2-BD59-A6C34878D82A}">
                    <a16:rowId xmlns:a16="http://schemas.microsoft.com/office/drawing/2014/main" val="1539819182"/>
                  </a:ext>
                </a:extLst>
              </a:tr>
              <a:tr h="160634">
                <a:tc>
                  <a:txBody>
                    <a:bodyPr/>
                    <a:lstStyle/>
                    <a:p>
                      <a:r>
                        <a:rPr lang="en-GB" sz="800" dirty="0" smtClean="0"/>
                        <a:t>Why</a:t>
                      </a:r>
                      <a:r>
                        <a:rPr lang="en-GB" sz="800" baseline="0" dirty="0" smtClean="0"/>
                        <a:t> did they move to reservations?</a:t>
                      </a:r>
                      <a:endParaRPr lang="en-GB" sz="800" dirty="0"/>
                    </a:p>
                  </a:txBody>
                  <a:tcPr/>
                </a:tc>
                <a:tc>
                  <a:txBody>
                    <a:bodyPr/>
                    <a:lstStyle/>
                    <a:p>
                      <a:r>
                        <a:rPr lang="en-GB" sz="800" dirty="0" smtClean="0"/>
                        <a:t>Impact of Reservations</a:t>
                      </a:r>
                      <a:endParaRPr lang="en-GB" sz="800" dirty="0"/>
                    </a:p>
                  </a:txBody>
                  <a:tcPr/>
                </a:tc>
                <a:extLst>
                  <a:ext uri="{0D108BD9-81ED-4DB2-BD59-A6C34878D82A}">
                    <a16:rowId xmlns:a16="http://schemas.microsoft.com/office/drawing/2014/main" val="542811303"/>
                  </a:ext>
                </a:extLst>
              </a:tr>
              <a:tr h="673343">
                <a:tc>
                  <a:txBody>
                    <a:bodyPr/>
                    <a:lstStyle/>
                    <a:p>
                      <a:pPr marL="72000" indent="-72000">
                        <a:buFont typeface="Arial" panose="020B0604020202020204" pitchFamily="34" charset="0"/>
                        <a:buChar char="•"/>
                      </a:pPr>
                      <a:r>
                        <a:rPr lang="en-GB" sz="800" dirty="0" smtClean="0"/>
                        <a:t>White expansion meant there was less land to hunt on.</a:t>
                      </a:r>
                    </a:p>
                    <a:p>
                      <a:pPr marL="72000" indent="-72000">
                        <a:buFont typeface="Arial" panose="020B0604020202020204" pitchFamily="34" charset="0"/>
                        <a:buChar char="•"/>
                      </a:pPr>
                      <a:r>
                        <a:rPr lang="en-GB" sz="800" dirty="0" smtClean="0"/>
                        <a:t>US</a:t>
                      </a:r>
                      <a:r>
                        <a:rPr lang="en-GB" sz="800" baseline="0" dirty="0" smtClean="0"/>
                        <a:t> government promised protection and land and food.</a:t>
                      </a:r>
                    </a:p>
                    <a:p>
                      <a:pPr marL="72000" indent="-72000">
                        <a:buFont typeface="Arial" panose="020B0604020202020204" pitchFamily="34" charset="0"/>
                        <a:buChar char="•"/>
                      </a:pPr>
                      <a:r>
                        <a:rPr lang="en-GB" sz="800" baseline="0" dirty="0" smtClean="0"/>
                        <a:t>Tribes desperate for food would sign to survive.</a:t>
                      </a:r>
                    </a:p>
                    <a:p>
                      <a:pPr marL="72000" indent="-72000">
                        <a:buFont typeface="Arial" panose="020B0604020202020204" pitchFamily="34" charset="0"/>
                        <a:buChar char="•"/>
                      </a:pPr>
                      <a:r>
                        <a:rPr lang="en-GB" sz="800" baseline="0" dirty="0" smtClean="0"/>
                        <a:t>Some tribes sided with the US for support against enemies.</a:t>
                      </a:r>
                    </a:p>
                    <a:p>
                      <a:pPr marL="72000" indent="-72000">
                        <a:buFont typeface="Arial" panose="020B0604020202020204" pitchFamily="34" charset="0"/>
                        <a:buChar char="•"/>
                      </a:pPr>
                      <a:r>
                        <a:rPr lang="en-GB" sz="800" baseline="0" dirty="0" smtClean="0"/>
                        <a:t>US army forced Indians and kept them there.</a:t>
                      </a:r>
                      <a:endParaRPr lang="en-GB" sz="800" dirty="0"/>
                    </a:p>
                  </a:txBody>
                  <a:tcPr/>
                </a:tc>
                <a:tc>
                  <a:txBody>
                    <a:bodyPr/>
                    <a:lstStyle/>
                    <a:p>
                      <a:pPr marL="72000" indent="-72000">
                        <a:buFont typeface="Arial" panose="020B0604020202020204" pitchFamily="34" charset="0"/>
                        <a:buChar char="•"/>
                      </a:pPr>
                      <a:r>
                        <a:rPr lang="en-GB" sz="800" dirty="0" smtClean="0"/>
                        <a:t>Reservations were made smaller so they couldn’t survive by hunting. And farm land was poor – creates dependency on  government.</a:t>
                      </a:r>
                    </a:p>
                    <a:p>
                      <a:pPr marL="72000" indent="-72000">
                        <a:buFont typeface="Arial" panose="020B0604020202020204" pitchFamily="34" charset="0"/>
                        <a:buChar char="•"/>
                      </a:pPr>
                      <a:r>
                        <a:rPr lang="en-GB" sz="800" dirty="0" smtClean="0"/>
                        <a:t>Bureau of Indian Affairs</a:t>
                      </a:r>
                      <a:r>
                        <a:rPr lang="en-GB" sz="800" baseline="0" dirty="0" smtClean="0"/>
                        <a:t> agents ran the reservation and were corrupt.</a:t>
                      </a:r>
                    </a:p>
                    <a:p>
                      <a:pPr marL="72000" indent="-72000">
                        <a:buFont typeface="Arial" panose="020B0604020202020204" pitchFamily="34" charset="0"/>
                        <a:buChar char="•"/>
                      </a:pPr>
                      <a:r>
                        <a:rPr lang="en-GB" sz="800" baseline="0" dirty="0" smtClean="0"/>
                        <a:t>When conflict arose, the government used it to take more land.</a:t>
                      </a:r>
                    </a:p>
                    <a:p>
                      <a:pPr marL="72000" indent="-72000">
                        <a:buFont typeface="Arial" panose="020B0604020202020204" pitchFamily="34" charset="0"/>
                        <a:buChar char="•"/>
                      </a:pPr>
                      <a:r>
                        <a:rPr lang="en-GB" sz="800" baseline="0" dirty="0" smtClean="0"/>
                        <a:t>Reservations were made smaller due to complaints by White Settlers.   This made it even harder to survive.</a:t>
                      </a:r>
                    </a:p>
                    <a:p>
                      <a:pPr marL="72000" indent="-72000">
                        <a:buFont typeface="Arial" panose="020B0604020202020204" pitchFamily="34" charset="0"/>
                        <a:buChar char="•"/>
                      </a:pPr>
                      <a:r>
                        <a:rPr lang="en-GB" sz="800" baseline="0" dirty="0" smtClean="0"/>
                        <a:t>Reservations were often far from traditional lands and sacred places.</a:t>
                      </a:r>
                      <a:endParaRPr lang="en-GB" sz="800" dirty="0"/>
                    </a:p>
                  </a:txBody>
                  <a:tcPr/>
                </a:tc>
                <a:extLst>
                  <a:ext uri="{0D108BD9-81ED-4DB2-BD59-A6C34878D82A}">
                    <a16:rowId xmlns:a16="http://schemas.microsoft.com/office/drawing/2014/main" val="8357014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89625151"/>
              </p:ext>
            </p:extLst>
          </p:nvPr>
        </p:nvGraphicFramePr>
        <p:xfrm>
          <a:off x="6102888" y="2053335"/>
          <a:ext cx="3750860" cy="1280160"/>
        </p:xfrm>
        <a:graphic>
          <a:graphicData uri="http://schemas.openxmlformats.org/drawingml/2006/table">
            <a:tbl>
              <a:tblPr firstRow="1" bandRow="1">
                <a:tableStyleId>{93296810-A885-4BE3-A3E7-6D5BEEA58F35}</a:tableStyleId>
              </a:tblPr>
              <a:tblGrid>
                <a:gridCol w="3750860">
                  <a:extLst>
                    <a:ext uri="{9D8B030D-6E8A-4147-A177-3AD203B41FA5}">
                      <a16:colId xmlns:a16="http://schemas.microsoft.com/office/drawing/2014/main" val="649035431"/>
                    </a:ext>
                  </a:extLst>
                </a:gridCol>
              </a:tblGrid>
              <a:tr h="186390">
                <a:tc>
                  <a:txBody>
                    <a:bodyPr/>
                    <a:lstStyle/>
                    <a:p>
                      <a:r>
                        <a:rPr lang="en-GB" sz="800" dirty="0" smtClean="0"/>
                        <a:t>j)President Grant’s Peace Policy (1868)</a:t>
                      </a:r>
                      <a:endParaRPr lang="en-GB" sz="800" dirty="0"/>
                    </a:p>
                  </a:txBody>
                  <a:tcPr/>
                </a:tc>
                <a:extLst>
                  <a:ext uri="{0D108BD9-81ED-4DB2-BD59-A6C34878D82A}">
                    <a16:rowId xmlns:a16="http://schemas.microsoft.com/office/drawing/2014/main" val="1766377537"/>
                  </a:ext>
                </a:extLst>
              </a:tr>
              <a:tr h="831022">
                <a:tc>
                  <a:txBody>
                    <a:bodyPr/>
                    <a:lstStyle/>
                    <a:p>
                      <a:r>
                        <a:rPr lang="en-GB" sz="800" dirty="0" smtClean="0"/>
                        <a:t>President Grant saw bad reservation management was a problem and caused conflict. He wanted to make the system fairer by:</a:t>
                      </a:r>
                    </a:p>
                    <a:p>
                      <a:pPr marL="285750" indent="-285750">
                        <a:buFont typeface="Arial" panose="020B0604020202020204" pitchFamily="34" charset="0"/>
                        <a:buChar char="•"/>
                      </a:pPr>
                      <a:r>
                        <a:rPr lang="en-GB" sz="800" dirty="0" smtClean="0"/>
                        <a:t>Have new reservation agents who were religious</a:t>
                      </a:r>
                      <a:r>
                        <a:rPr lang="en-GB" sz="800" baseline="0" dirty="0" smtClean="0"/>
                        <a:t> and fair (Quakers)</a:t>
                      </a:r>
                    </a:p>
                    <a:p>
                      <a:pPr marL="285750" indent="-285750">
                        <a:buFont typeface="Arial" panose="020B0604020202020204" pitchFamily="34" charset="0"/>
                        <a:buChar char="•"/>
                      </a:pPr>
                      <a:r>
                        <a:rPr lang="en-GB" sz="800" baseline="0" dirty="0" smtClean="0"/>
                        <a:t>Made a Plains Indian, Ely Parker, the Commissioner for Indian Affairs.</a:t>
                      </a:r>
                    </a:p>
                    <a:p>
                      <a:pPr marL="285750" indent="-285750">
                        <a:buFont typeface="Arial" panose="020B0604020202020204" pitchFamily="34" charset="0"/>
                        <a:buChar char="•"/>
                      </a:pPr>
                      <a:r>
                        <a:rPr lang="en-GB" sz="800" baseline="0" dirty="0" smtClean="0"/>
                        <a:t>Gave a budget of $2 million to improve conditions on reservations.</a:t>
                      </a:r>
                    </a:p>
                    <a:p>
                      <a:pPr marL="285750" indent="-285750">
                        <a:buFont typeface="Arial" panose="020B0604020202020204" pitchFamily="34" charset="0"/>
                        <a:buChar char="•"/>
                      </a:pPr>
                      <a:r>
                        <a:rPr lang="en-GB" sz="800" baseline="0" dirty="0" smtClean="0"/>
                        <a:t>Ely Parker argued the government should treat Plains Indians as ‘helpless wards’ so the government didn’t make treaties with tribes, the government did what it thought was best.</a:t>
                      </a:r>
                      <a:endParaRPr lang="en-GB" sz="800" dirty="0"/>
                    </a:p>
                  </a:txBody>
                  <a:tcPr/>
                </a:tc>
                <a:extLst>
                  <a:ext uri="{0D108BD9-81ED-4DB2-BD59-A6C34878D82A}">
                    <a16:rowId xmlns:a16="http://schemas.microsoft.com/office/drawing/2014/main" val="25273569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08846822"/>
              </p:ext>
            </p:extLst>
          </p:nvPr>
        </p:nvGraphicFramePr>
        <p:xfrm>
          <a:off x="7500709" y="3333495"/>
          <a:ext cx="2339975" cy="2468880"/>
        </p:xfrm>
        <a:graphic>
          <a:graphicData uri="http://schemas.openxmlformats.org/drawingml/2006/table">
            <a:tbl>
              <a:tblPr firstRow="1" bandRow="1">
                <a:tableStyleId>{93296810-A885-4BE3-A3E7-6D5BEEA58F35}</a:tableStyleId>
              </a:tblPr>
              <a:tblGrid>
                <a:gridCol w="2339975">
                  <a:extLst>
                    <a:ext uri="{9D8B030D-6E8A-4147-A177-3AD203B41FA5}">
                      <a16:colId xmlns:a16="http://schemas.microsoft.com/office/drawing/2014/main" val="649035431"/>
                    </a:ext>
                  </a:extLst>
                </a:gridCol>
              </a:tblGrid>
              <a:tr h="177449">
                <a:tc>
                  <a:txBody>
                    <a:bodyPr/>
                    <a:lstStyle/>
                    <a:p>
                      <a:r>
                        <a:rPr lang="en-GB" sz="800" dirty="0" smtClean="0"/>
                        <a:t>m)Red Cloud's War 1866-68</a:t>
                      </a:r>
                      <a:endParaRPr lang="en-GB" sz="800" dirty="0"/>
                    </a:p>
                  </a:txBody>
                  <a:tcPr/>
                </a:tc>
                <a:extLst>
                  <a:ext uri="{0D108BD9-81ED-4DB2-BD59-A6C34878D82A}">
                    <a16:rowId xmlns:a16="http://schemas.microsoft.com/office/drawing/2014/main" val="1766377537"/>
                  </a:ext>
                </a:extLst>
              </a:tr>
              <a:tr h="342223">
                <a:tc>
                  <a:txBody>
                    <a:bodyPr/>
                    <a:lstStyle/>
                    <a:p>
                      <a:r>
                        <a:rPr lang="en-GB" sz="700" dirty="0" smtClean="0"/>
                        <a:t>John Bozeman created the Bozeman trail to cross Plains Indian lands to get to gold in Montana. This broke the Fort </a:t>
                      </a:r>
                      <a:r>
                        <a:rPr lang="en-GB" sz="700" smtClean="0"/>
                        <a:t>Laramie Treaty 1851.</a:t>
                      </a:r>
                      <a:endParaRPr lang="en-GB" sz="700" dirty="0" smtClean="0"/>
                    </a:p>
                  </a:txBody>
                  <a:tcPr/>
                </a:tc>
                <a:extLst>
                  <a:ext uri="{0D108BD9-81ED-4DB2-BD59-A6C34878D82A}">
                    <a16:rowId xmlns:a16="http://schemas.microsoft.com/office/drawing/2014/main" val="252735690"/>
                  </a:ext>
                </a:extLst>
              </a:tr>
              <a:tr h="16477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700" dirty="0" smtClean="0"/>
                        <a:t>Red Cloud</a:t>
                      </a:r>
                      <a:r>
                        <a:rPr lang="en-GB" sz="700" baseline="0" dirty="0" smtClean="0"/>
                        <a:t> attacked the travellers using the trail.</a:t>
                      </a:r>
                      <a:endParaRPr lang="en-GB" sz="700" dirty="0" smtClean="0"/>
                    </a:p>
                  </a:txBody>
                  <a:tcPr/>
                </a:tc>
                <a:extLst>
                  <a:ext uri="{0D108BD9-81ED-4DB2-BD59-A6C34878D82A}">
                    <a16:rowId xmlns:a16="http://schemas.microsoft.com/office/drawing/2014/main" val="1160326071"/>
                  </a:ext>
                </a:extLst>
              </a:tr>
              <a:tr h="342223">
                <a:tc>
                  <a:txBody>
                    <a:bodyPr/>
                    <a:lstStyle/>
                    <a:p>
                      <a:r>
                        <a:rPr lang="en-GB" sz="700" dirty="0" smtClean="0"/>
                        <a:t>The government tried to talk with him, but Red Cloud stormed out when he discovered the US were already planning 2 more forts along the trail.</a:t>
                      </a:r>
                      <a:endParaRPr lang="en-GB" sz="700" dirty="0"/>
                    </a:p>
                  </a:txBody>
                  <a:tcPr/>
                </a:tc>
                <a:extLst>
                  <a:ext uri="{0D108BD9-81ED-4DB2-BD59-A6C34878D82A}">
                    <a16:rowId xmlns:a16="http://schemas.microsoft.com/office/drawing/2014/main" val="1644061497"/>
                  </a:ext>
                </a:extLst>
              </a:tr>
              <a:tr h="342223">
                <a:tc>
                  <a:txBody>
                    <a:bodyPr/>
                    <a:lstStyle/>
                    <a:p>
                      <a:r>
                        <a:rPr lang="en-GB" sz="700" dirty="0" smtClean="0"/>
                        <a:t>This caused a 2 year fight.  Red Cloud was followed by Sitting Bull and Crazy Horse creating a force of 3000 warriors.</a:t>
                      </a:r>
                      <a:endParaRPr lang="en-GB" sz="700" dirty="0"/>
                    </a:p>
                  </a:txBody>
                  <a:tcPr/>
                </a:tc>
                <a:extLst>
                  <a:ext uri="{0D108BD9-81ED-4DB2-BD59-A6C34878D82A}">
                    <a16:rowId xmlns:a16="http://schemas.microsoft.com/office/drawing/2014/main" val="2439248763"/>
                  </a:ext>
                </a:extLst>
              </a:tr>
              <a:tr h="253498">
                <a:tc>
                  <a:txBody>
                    <a:bodyPr/>
                    <a:lstStyle/>
                    <a:p>
                      <a:r>
                        <a:rPr lang="en-GB" sz="700" dirty="0" smtClean="0"/>
                        <a:t>In December 1866 Captain </a:t>
                      </a:r>
                      <a:r>
                        <a:rPr lang="en-GB" sz="700" dirty="0" err="1" smtClean="0"/>
                        <a:t>Fetterman</a:t>
                      </a:r>
                      <a:r>
                        <a:rPr lang="en-GB" sz="700" dirty="0" smtClean="0"/>
                        <a:t> and 80</a:t>
                      </a:r>
                      <a:r>
                        <a:rPr lang="en-GB" sz="700" baseline="0" dirty="0" smtClean="0"/>
                        <a:t> soldiers rode into a trap and were massacred.</a:t>
                      </a:r>
                      <a:endParaRPr lang="en-GB" sz="700" dirty="0"/>
                    </a:p>
                  </a:txBody>
                  <a:tcPr/>
                </a:tc>
                <a:extLst>
                  <a:ext uri="{0D108BD9-81ED-4DB2-BD59-A6C34878D82A}">
                    <a16:rowId xmlns:a16="http://schemas.microsoft.com/office/drawing/2014/main" val="1535892501"/>
                  </a:ext>
                </a:extLst>
              </a:tr>
              <a:tr h="430947">
                <a:tc>
                  <a:txBody>
                    <a:bodyPr/>
                    <a:lstStyle/>
                    <a:p>
                      <a:r>
                        <a:rPr lang="en-GB" sz="700" dirty="0" smtClean="0"/>
                        <a:t>The Sioux also surrounded Fort</a:t>
                      </a:r>
                      <a:r>
                        <a:rPr lang="en-GB" sz="700" baseline="0" dirty="0" smtClean="0"/>
                        <a:t> Phil Kearny.  Sioux victory proved to the government that old approaches were not working. The government signed the Second Fort Laramie Treaty 1868.</a:t>
                      </a:r>
                      <a:endParaRPr lang="en-GB" sz="700" dirty="0"/>
                    </a:p>
                  </a:txBody>
                  <a:tcPr/>
                </a:tc>
                <a:extLst>
                  <a:ext uri="{0D108BD9-81ED-4DB2-BD59-A6C34878D82A}">
                    <a16:rowId xmlns:a16="http://schemas.microsoft.com/office/drawing/2014/main" val="365733179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67858337"/>
              </p:ext>
            </p:extLst>
          </p:nvPr>
        </p:nvGraphicFramePr>
        <p:xfrm>
          <a:off x="7524205" y="5793105"/>
          <a:ext cx="2329543" cy="1036320"/>
        </p:xfrm>
        <a:graphic>
          <a:graphicData uri="http://schemas.openxmlformats.org/drawingml/2006/table">
            <a:tbl>
              <a:tblPr firstRow="1" bandRow="1">
                <a:tableStyleId>{93296810-A885-4BE3-A3E7-6D5BEEA58F35}</a:tableStyleId>
              </a:tblPr>
              <a:tblGrid>
                <a:gridCol w="2329543">
                  <a:extLst>
                    <a:ext uri="{9D8B030D-6E8A-4147-A177-3AD203B41FA5}">
                      <a16:colId xmlns:a16="http://schemas.microsoft.com/office/drawing/2014/main" val="3995730530"/>
                    </a:ext>
                  </a:extLst>
                </a:gridCol>
              </a:tblGrid>
              <a:tr h="181466">
                <a:tc>
                  <a:txBody>
                    <a:bodyPr/>
                    <a:lstStyle/>
                    <a:p>
                      <a:r>
                        <a:rPr lang="en-GB" sz="800" dirty="0" smtClean="0"/>
                        <a:t>n)Second fort Laramie treaty 1868</a:t>
                      </a:r>
                      <a:endParaRPr lang="en-GB" sz="800" dirty="0"/>
                    </a:p>
                  </a:txBody>
                  <a:tcPr/>
                </a:tc>
                <a:extLst>
                  <a:ext uri="{0D108BD9-81ED-4DB2-BD59-A6C34878D82A}">
                    <a16:rowId xmlns:a16="http://schemas.microsoft.com/office/drawing/2014/main" val="2638532353"/>
                  </a:ext>
                </a:extLst>
              </a:tr>
              <a:tr h="797236">
                <a:tc>
                  <a:txBody>
                    <a:bodyPr/>
                    <a:lstStyle/>
                    <a:p>
                      <a:pPr marL="72000" indent="-72000">
                        <a:buFont typeface="Arial" panose="020B0604020202020204" pitchFamily="34" charset="0"/>
                        <a:buChar char="•"/>
                      </a:pPr>
                      <a:r>
                        <a:rPr lang="en-GB" sz="800" dirty="0" smtClean="0"/>
                        <a:t>US agreed to abandon forts on the Bozeman</a:t>
                      </a:r>
                      <a:r>
                        <a:rPr lang="en-GB" sz="800" baseline="0" dirty="0" smtClean="0"/>
                        <a:t> trail.</a:t>
                      </a:r>
                    </a:p>
                    <a:p>
                      <a:pPr marL="72000" indent="-72000">
                        <a:buFont typeface="Arial" panose="020B0604020202020204" pitchFamily="34" charset="0"/>
                        <a:buChar char="•"/>
                      </a:pPr>
                      <a:r>
                        <a:rPr lang="en-GB" sz="800" baseline="0" dirty="0" smtClean="0"/>
                        <a:t>Red Cloud to move to a reservation (which went from the Black Hills of Dakota to Missouri River) – this also split the Indians into separate sites.</a:t>
                      </a:r>
                    </a:p>
                    <a:p>
                      <a:pPr marL="72000" indent="-72000">
                        <a:buFont typeface="Arial" panose="020B0604020202020204" pitchFamily="34" charset="0"/>
                        <a:buChar char="•"/>
                      </a:pPr>
                      <a:r>
                        <a:rPr lang="en-GB" sz="800" baseline="0" dirty="0" smtClean="0"/>
                        <a:t>Some like sitting Bull and Crazy Horse refused to sign.</a:t>
                      </a:r>
                      <a:endParaRPr lang="en-GB" sz="800" dirty="0"/>
                    </a:p>
                  </a:txBody>
                  <a:tcPr/>
                </a:tc>
                <a:extLst>
                  <a:ext uri="{0D108BD9-81ED-4DB2-BD59-A6C34878D82A}">
                    <a16:rowId xmlns:a16="http://schemas.microsoft.com/office/drawing/2014/main" val="2449135278"/>
                  </a:ext>
                </a:extLst>
              </a:tr>
            </a:tbl>
          </a:graphicData>
        </a:graphic>
      </p:graphicFrame>
      <p:pic>
        <p:nvPicPr>
          <p:cNvPr id="15" name="Picture 14"/>
          <p:cNvPicPr>
            <a:picLocks noChangeAspect="1"/>
          </p:cNvPicPr>
          <p:nvPr/>
        </p:nvPicPr>
        <p:blipFill rotWithShape="1">
          <a:blip r:embed="rId2"/>
          <a:srcRect l="4905" t="27029" r="59630" b="25518"/>
          <a:stretch/>
        </p:blipFill>
        <p:spPr>
          <a:xfrm>
            <a:off x="3914274" y="47366"/>
            <a:ext cx="2240866" cy="1685742"/>
          </a:xfrm>
          <a:prstGeom prst="rect">
            <a:avLst/>
          </a:prstGeom>
        </p:spPr>
      </p:pic>
      <p:pic>
        <p:nvPicPr>
          <p:cNvPr id="16" name="Picture 15"/>
          <p:cNvPicPr>
            <a:picLocks noChangeAspect="1"/>
          </p:cNvPicPr>
          <p:nvPr/>
        </p:nvPicPr>
        <p:blipFill rotWithShape="1">
          <a:blip r:embed="rId2"/>
          <a:srcRect l="41550" t="27029" r="23187" b="26768"/>
          <a:stretch/>
        </p:blipFill>
        <p:spPr>
          <a:xfrm>
            <a:off x="3914273" y="1734629"/>
            <a:ext cx="2191800" cy="161462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91999554"/>
              </p:ext>
            </p:extLst>
          </p:nvPr>
        </p:nvGraphicFramePr>
        <p:xfrm>
          <a:off x="3863978" y="3774558"/>
          <a:ext cx="1947503" cy="2910840"/>
        </p:xfrm>
        <a:graphic>
          <a:graphicData uri="http://schemas.openxmlformats.org/drawingml/2006/table">
            <a:tbl>
              <a:tblPr firstRow="1" bandRow="1">
                <a:tableStyleId>{93296810-A885-4BE3-A3E7-6D5BEEA58F35}</a:tableStyleId>
              </a:tblPr>
              <a:tblGrid>
                <a:gridCol w="1947503">
                  <a:extLst>
                    <a:ext uri="{9D8B030D-6E8A-4147-A177-3AD203B41FA5}">
                      <a16:colId xmlns:a16="http://schemas.microsoft.com/office/drawing/2014/main" val="649035431"/>
                    </a:ext>
                  </a:extLst>
                </a:gridCol>
              </a:tblGrid>
              <a:tr h="151627">
                <a:tc>
                  <a:txBody>
                    <a:bodyPr/>
                    <a:lstStyle/>
                    <a:p>
                      <a:r>
                        <a:rPr lang="en-GB" sz="800" dirty="0" smtClean="0"/>
                        <a:t>k)Little Crow’s War 1862</a:t>
                      </a:r>
                      <a:endParaRPr lang="en-GB" sz="800" dirty="0"/>
                    </a:p>
                  </a:txBody>
                  <a:tcPr/>
                </a:tc>
                <a:extLst>
                  <a:ext uri="{0D108BD9-81ED-4DB2-BD59-A6C34878D82A}">
                    <a16:rowId xmlns:a16="http://schemas.microsoft.com/office/drawing/2014/main" val="1766377537"/>
                  </a:ext>
                </a:extLst>
              </a:tr>
              <a:tr h="368237">
                <a:tc>
                  <a:txBody>
                    <a:bodyPr/>
                    <a:lstStyle/>
                    <a:p>
                      <a:r>
                        <a:rPr lang="en-GB" sz="700" dirty="0" smtClean="0"/>
                        <a:t>Little Crow was chief of the Santee Sioux. They had moved to a reservation in 1851 but due to debts with traders they had to give up half of the reservation land in 1858.</a:t>
                      </a:r>
                    </a:p>
                  </a:txBody>
                  <a:tcPr/>
                </a:tc>
                <a:extLst>
                  <a:ext uri="{0D108BD9-81ED-4DB2-BD59-A6C34878D82A}">
                    <a16:rowId xmlns:a16="http://schemas.microsoft.com/office/drawing/2014/main" val="252735690"/>
                  </a:ext>
                </a:extLst>
              </a:tr>
              <a:tr h="29242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700" dirty="0" smtClean="0"/>
                        <a:t> In 1861 the crops on their reservation failed and the</a:t>
                      </a:r>
                      <a:r>
                        <a:rPr lang="en-GB" sz="700" baseline="0" dirty="0" smtClean="0"/>
                        <a:t> food promised by the government didn’t arrive.  Many had started eating grass. They would starve.</a:t>
                      </a:r>
                      <a:endParaRPr lang="en-GB" sz="700" dirty="0" smtClean="0"/>
                    </a:p>
                  </a:txBody>
                  <a:tcPr/>
                </a:tc>
                <a:extLst>
                  <a:ext uri="{0D108BD9-81ED-4DB2-BD59-A6C34878D82A}">
                    <a16:rowId xmlns:a16="http://schemas.microsoft.com/office/drawing/2014/main" val="1160326071"/>
                  </a:ext>
                </a:extLst>
              </a:tr>
              <a:tr h="368237">
                <a:tc>
                  <a:txBody>
                    <a:bodyPr/>
                    <a:lstStyle/>
                    <a:p>
                      <a:r>
                        <a:rPr lang="en-GB" sz="700" dirty="0" smtClean="0"/>
                        <a:t>In August 1862 Little Crow attacked the agency that ran the reservation and stole food and burned the buildings.  Despite Little Crow saying not to, </a:t>
                      </a:r>
                      <a:r>
                        <a:rPr lang="en-GB" sz="700" smtClean="0"/>
                        <a:t>some warriors killed </a:t>
                      </a:r>
                      <a:r>
                        <a:rPr lang="en-GB" sz="700" dirty="0" smtClean="0"/>
                        <a:t>several soldiers. Some warriors killed 600 settlers.</a:t>
                      </a:r>
                      <a:endParaRPr lang="en-GB" sz="700" dirty="0"/>
                    </a:p>
                  </a:txBody>
                  <a:tcPr/>
                </a:tc>
                <a:extLst>
                  <a:ext uri="{0D108BD9-81ED-4DB2-BD59-A6C34878D82A}">
                    <a16:rowId xmlns:a16="http://schemas.microsoft.com/office/drawing/2014/main" val="1644061497"/>
                  </a:ext>
                </a:extLst>
              </a:tr>
              <a:tr h="444050">
                <a:tc>
                  <a:txBody>
                    <a:bodyPr/>
                    <a:lstStyle/>
                    <a:p>
                      <a:r>
                        <a:rPr lang="en-GB" sz="700" dirty="0" smtClean="0"/>
                        <a:t>Troops arrived and arrested and tried 400 Sioux warriors. Most sentenced</a:t>
                      </a:r>
                      <a:r>
                        <a:rPr lang="en-GB" sz="700" baseline="0" dirty="0" smtClean="0"/>
                        <a:t> to death with no evidence of guilt. Lincoln said only those who were proven to be guilty of murder or rape were to be executed.  38 were executed.</a:t>
                      </a:r>
                      <a:endParaRPr lang="en-GB" sz="700" dirty="0"/>
                    </a:p>
                  </a:txBody>
                  <a:tcPr/>
                </a:tc>
                <a:extLst>
                  <a:ext uri="{0D108BD9-81ED-4DB2-BD59-A6C34878D82A}">
                    <a16:rowId xmlns:a16="http://schemas.microsoft.com/office/drawing/2014/main" val="2439248763"/>
                  </a:ext>
                </a:extLst>
              </a:tr>
              <a:tr h="292423">
                <a:tc>
                  <a:txBody>
                    <a:bodyPr/>
                    <a:lstStyle/>
                    <a:p>
                      <a:r>
                        <a:rPr lang="en-GB" sz="700" dirty="0" smtClean="0"/>
                        <a:t>The rest of the Dakota Sioux were sent back to the reservation where many died in the winter 1863-64 or moved to other reservations.</a:t>
                      </a:r>
                      <a:endParaRPr lang="en-GB" sz="700" dirty="0"/>
                    </a:p>
                  </a:txBody>
                  <a:tcPr/>
                </a:tc>
                <a:extLst>
                  <a:ext uri="{0D108BD9-81ED-4DB2-BD59-A6C34878D82A}">
                    <a16:rowId xmlns:a16="http://schemas.microsoft.com/office/drawing/2014/main" val="1535892501"/>
                  </a:ext>
                </a:extLst>
              </a:tr>
            </a:tbl>
          </a:graphicData>
        </a:graphic>
      </p:graphicFrame>
      <p:pic>
        <p:nvPicPr>
          <p:cNvPr id="14" name="Picture 13"/>
          <p:cNvPicPr>
            <a:picLocks noChangeAspect="1"/>
          </p:cNvPicPr>
          <p:nvPr/>
        </p:nvPicPr>
        <p:blipFill rotWithShape="1">
          <a:blip r:embed="rId2"/>
          <a:srcRect l="29687" t="82072" r="51942" b="9814"/>
          <a:stretch/>
        </p:blipFill>
        <p:spPr>
          <a:xfrm>
            <a:off x="3924995" y="3355392"/>
            <a:ext cx="2021494" cy="41916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022407851"/>
              </p:ext>
            </p:extLst>
          </p:nvPr>
        </p:nvGraphicFramePr>
        <p:xfrm>
          <a:off x="5834978" y="3322863"/>
          <a:ext cx="1665732" cy="3520440"/>
        </p:xfrm>
        <a:graphic>
          <a:graphicData uri="http://schemas.openxmlformats.org/drawingml/2006/table">
            <a:tbl>
              <a:tblPr firstRow="1" bandRow="1">
                <a:tableStyleId>{93296810-A885-4BE3-A3E7-6D5BEEA58F35}</a:tableStyleId>
              </a:tblPr>
              <a:tblGrid>
                <a:gridCol w="1665732">
                  <a:extLst>
                    <a:ext uri="{9D8B030D-6E8A-4147-A177-3AD203B41FA5}">
                      <a16:colId xmlns:a16="http://schemas.microsoft.com/office/drawing/2014/main" val="649035431"/>
                    </a:ext>
                  </a:extLst>
                </a:gridCol>
              </a:tblGrid>
              <a:tr h="136764">
                <a:tc>
                  <a:txBody>
                    <a:bodyPr/>
                    <a:lstStyle/>
                    <a:p>
                      <a:r>
                        <a:rPr lang="en-GB" sz="800" dirty="0" smtClean="0"/>
                        <a:t>l)Sand Creek Massacre 1864</a:t>
                      </a:r>
                      <a:endParaRPr lang="en-GB" sz="800" dirty="0"/>
                    </a:p>
                  </a:txBody>
                  <a:tcPr/>
                </a:tc>
                <a:extLst>
                  <a:ext uri="{0D108BD9-81ED-4DB2-BD59-A6C34878D82A}">
                    <a16:rowId xmlns:a16="http://schemas.microsoft.com/office/drawing/2014/main" val="1766377537"/>
                  </a:ext>
                </a:extLst>
              </a:tr>
              <a:tr h="468906">
                <a:tc>
                  <a:txBody>
                    <a:bodyPr/>
                    <a:lstStyle/>
                    <a:p>
                      <a:r>
                        <a:rPr lang="en-GB" sz="700" dirty="0" smtClean="0"/>
                        <a:t>The Fort Laramie treaty of 1851 had granted the Cheyenne lots of land.  But the gold rush of 1858 caused more prospectors</a:t>
                      </a:r>
                      <a:r>
                        <a:rPr lang="en-GB" sz="700" baseline="0" dirty="0" smtClean="0"/>
                        <a:t> to cross the land. They used up grass and scared the buffalo.</a:t>
                      </a:r>
                      <a:endParaRPr lang="en-GB" sz="700" dirty="0" smtClean="0"/>
                    </a:p>
                  </a:txBody>
                  <a:tcPr/>
                </a:tc>
                <a:extLst>
                  <a:ext uri="{0D108BD9-81ED-4DB2-BD59-A6C34878D82A}">
                    <a16:rowId xmlns:a16="http://schemas.microsoft.com/office/drawing/2014/main" val="3638918846"/>
                  </a:ext>
                </a:extLst>
              </a:tr>
              <a:tr h="400524">
                <a:tc>
                  <a:txBody>
                    <a:bodyPr/>
                    <a:lstStyle/>
                    <a:p>
                      <a:r>
                        <a:rPr lang="en-GB" sz="700" dirty="0" smtClean="0"/>
                        <a:t>In 1861</a:t>
                      </a:r>
                      <a:r>
                        <a:rPr lang="en-GB" sz="700" baseline="0" dirty="0" smtClean="0"/>
                        <a:t> the Cheyenne moved to a reservation as part of the Treaty of Fort Wise.   Not all accepted it like the Dog Soldiers who attacked wagon trains.</a:t>
                      </a:r>
                      <a:endParaRPr lang="en-GB" sz="700" dirty="0" smtClean="0"/>
                    </a:p>
                  </a:txBody>
                  <a:tcPr/>
                </a:tc>
                <a:extLst>
                  <a:ext uri="{0D108BD9-81ED-4DB2-BD59-A6C34878D82A}">
                    <a16:rowId xmlns:a16="http://schemas.microsoft.com/office/drawing/2014/main" val="252735690"/>
                  </a:ext>
                </a:extLst>
              </a:tr>
              <a:tr h="332142">
                <a:tc>
                  <a:txBody>
                    <a:bodyPr/>
                    <a:lstStyle/>
                    <a:p>
                      <a:r>
                        <a:rPr lang="en-GB" sz="700" dirty="0" smtClean="0"/>
                        <a:t>After 3 years of attacks, Black Kettle negotiated with the government and army</a:t>
                      </a:r>
                      <a:r>
                        <a:rPr lang="en-GB" sz="700" baseline="0" dirty="0" smtClean="0"/>
                        <a:t> to end the conflict.</a:t>
                      </a:r>
                      <a:endParaRPr lang="en-GB" sz="700" dirty="0"/>
                    </a:p>
                  </a:txBody>
                  <a:tcPr/>
                </a:tc>
                <a:extLst>
                  <a:ext uri="{0D108BD9-81ED-4DB2-BD59-A6C34878D82A}">
                    <a16:rowId xmlns:a16="http://schemas.microsoft.com/office/drawing/2014/main" val="1644061497"/>
                  </a:ext>
                </a:extLst>
              </a:tr>
              <a:tr h="400524">
                <a:tc>
                  <a:txBody>
                    <a:bodyPr/>
                    <a:lstStyle/>
                    <a:p>
                      <a:r>
                        <a:rPr lang="en-GB" sz="700" dirty="0" smtClean="0"/>
                        <a:t>November 1864 Colonel </a:t>
                      </a:r>
                      <a:r>
                        <a:rPr lang="en-GB" sz="700" dirty="0" err="1" smtClean="0"/>
                        <a:t>Chivington</a:t>
                      </a:r>
                      <a:r>
                        <a:rPr lang="en-GB" sz="700" dirty="0" smtClean="0"/>
                        <a:t> attacked the  camp killing more than 150</a:t>
                      </a:r>
                      <a:r>
                        <a:rPr lang="en-GB" sz="700" baseline="0" dirty="0" smtClean="0"/>
                        <a:t> Indians even though they waved white flags.</a:t>
                      </a:r>
                      <a:endParaRPr lang="en-GB" sz="700" dirty="0"/>
                    </a:p>
                  </a:txBody>
                  <a:tcPr/>
                </a:tc>
                <a:extLst>
                  <a:ext uri="{0D108BD9-81ED-4DB2-BD59-A6C34878D82A}">
                    <a16:rowId xmlns:a16="http://schemas.microsoft.com/office/drawing/2014/main" val="2439248763"/>
                  </a:ext>
                </a:extLst>
              </a:tr>
              <a:tr h="195378">
                <a:tc>
                  <a:txBody>
                    <a:bodyPr/>
                    <a:lstStyle/>
                    <a:p>
                      <a:r>
                        <a:rPr lang="en-GB" sz="700" dirty="0" smtClean="0"/>
                        <a:t>Some escaped and told others.  It caused attacks</a:t>
                      </a:r>
                      <a:r>
                        <a:rPr lang="en-GB" sz="700" baseline="0" dirty="0" smtClean="0"/>
                        <a:t> on Forts and settlers.</a:t>
                      </a:r>
                      <a:endParaRPr lang="en-GB" sz="700" dirty="0"/>
                    </a:p>
                  </a:txBody>
                  <a:tcPr/>
                </a:tc>
                <a:extLst>
                  <a:ext uri="{0D108BD9-81ED-4DB2-BD59-A6C34878D82A}">
                    <a16:rowId xmlns:a16="http://schemas.microsoft.com/office/drawing/2014/main" val="1535892501"/>
                  </a:ext>
                </a:extLst>
              </a:tr>
              <a:tr h="332142">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700" dirty="0" smtClean="0"/>
                        <a:t>The US Senate Committee of Enquiry condemned </a:t>
                      </a:r>
                      <a:r>
                        <a:rPr lang="en-GB" sz="700" dirty="0" err="1" smtClean="0"/>
                        <a:t>Chivington</a:t>
                      </a:r>
                      <a:r>
                        <a:rPr lang="en-GB" sz="700" dirty="0" smtClean="0"/>
                        <a:t>.  Both whites</a:t>
                      </a:r>
                      <a:r>
                        <a:rPr lang="en-GB" sz="700" baseline="0" dirty="0" smtClean="0"/>
                        <a:t> and Indians were horrified.</a:t>
                      </a:r>
                      <a:endParaRPr lang="en-GB" sz="700" dirty="0" smtClean="0"/>
                    </a:p>
                  </a:txBody>
                  <a:tcPr/>
                </a:tc>
                <a:extLst>
                  <a:ext uri="{0D108BD9-81ED-4DB2-BD59-A6C34878D82A}">
                    <a16:rowId xmlns:a16="http://schemas.microsoft.com/office/drawing/2014/main" val="665057349"/>
                  </a:ext>
                </a:extLst>
              </a:tr>
              <a:tr h="332142">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700" dirty="0" smtClean="0"/>
                        <a:t>However, after</a:t>
                      </a:r>
                      <a:r>
                        <a:rPr lang="en-GB" sz="700" baseline="0" dirty="0" smtClean="0"/>
                        <a:t> the Civil War, the US forced the Cheyenne onto a reservation half the size and were not paid any compensation.</a:t>
                      </a:r>
                      <a:endParaRPr lang="en-GB" sz="700" dirty="0" smtClean="0"/>
                    </a:p>
                  </a:txBody>
                  <a:tcPr/>
                </a:tc>
                <a:extLst>
                  <a:ext uri="{0D108BD9-81ED-4DB2-BD59-A6C34878D82A}">
                    <a16:rowId xmlns:a16="http://schemas.microsoft.com/office/drawing/2014/main" val="4047474913"/>
                  </a:ext>
                </a:extLst>
              </a:tr>
            </a:tbl>
          </a:graphicData>
        </a:graphic>
      </p:graphicFrame>
    </p:spTree>
    <p:extLst>
      <p:ext uri="{BB962C8B-B14F-4D97-AF65-F5344CB8AC3E}">
        <p14:creationId xmlns:p14="http://schemas.microsoft.com/office/powerpoint/2010/main" val="28817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03237371"/>
              </p:ext>
            </p:extLst>
          </p:nvPr>
        </p:nvGraphicFramePr>
        <p:xfrm>
          <a:off x="39189" y="4650377"/>
          <a:ext cx="7157745" cy="2194560"/>
        </p:xfrm>
        <a:graphic>
          <a:graphicData uri="http://schemas.openxmlformats.org/drawingml/2006/table">
            <a:tbl>
              <a:tblPr firstRow="1" bandRow="1">
                <a:tableStyleId>{93296810-A885-4BE3-A3E7-6D5BEEA58F35}</a:tableStyleId>
              </a:tblPr>
              <a:tblGrid>
                <a:gridCol w="1428988">
                  <a:extLst>
                    <a:ext uri="{9D8B030D-6E8A-4147-A177-3AD203B41FA5}">
                      <a16:colId xmlns:a16="http://schemas.microsoft.com/office/drawing/2014/main" val="2048445481"/>
                    </a:ext>
                  </a:extLst>
                </a:gridCol>
                <a:gridCol w="1440513">
                  <a:extLst>
                    <a:ext uri="{9D8B030D-6E8A-4147-A177-3AD203B41FA5}">
                      <a16:colId xmlns:a16="http://schemas.microsoft.com/office/drawing/2014/main" val="1714994958"/>
                    </a:ext>
                  </a:extLst>
                </a:gridCol>
                <a:gridCol w="1152409">
                  <a:extLst>
                    <a:ext uri="{9D8B030D-6E8A-4147-A177-3AD203B41FA5}">
                      <a16:colId xmlns:a16="http://schemas.microsoft.com/office/drawing/2014/main" val="2838588083"/>
                    </a:ext>
                  </a:extLst>
                </a:gridCol>
                <a:gridCol w="1728615">
                  <a:extLst>
                    <a:ext uri="{9D8B030D-6E8A-4147-A177-3AD203B41FA5}">
                      <a16:colId xmlns:a16="http://schemas.microsoft.com/office/drawing/2014/main" val="2214882192"/>
                    </a:ext>
                  </a:extLst>
                </a:gridCol>
                <a:gridCol w="1407220">
                  <a:extLst>
                    <a:ext uri="{9D8B030D-6E8A-4147-A177-3AD203B41FA5}">
                      <a16:colId xmlns:a16="http://schemas.microsoft.com/office/drawing/2014/main" val="2323902316"/>
                    </a:ext>
                  </a:extLst>
                </a:gridCol>
              </a:tblGrid>
              <a:tr h="187153">
                <a:tc gridSpan="5">
                  <a:txBody>
                    <a:bodyPr/>
                    <a:lstStyle/>
                    <a:p>
                      <a:r>
                        <a:rPr lang="en-GB" sz="800" dirty="0" smtClean="0"/>
                        <a:t>e)The Johnson county War</a:t>
                      </a:r>
                      <a:endParaRPr lang="en-GB" sz="8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257587858"/>
                  </a:ext>
                </a:extLst>
              </a:tr>
              <a:tr h="187153">
                <a:tc>
                  <a:txBody>
                    <a:bodyPr/>
                    <a:lstStyle/>
                    <a:p>
                      <a:r>
                        <a:rPr lang="en-GB" sz="800" dirty="0" smtClean="0"/>
                        <a:t>Tensions</a:t>
                      </a:r>
                      <a:endParaRPr lang="en-GB" sz="800" dirty="0"/>
                    </a:p>
                  </a:txBody>
                  <a:tcPr/>
                </a:tc>
                <a:tc>
                  <a:txBody>
                    <a:bodyPr/>
                    <a:lstStyle/>
                    <a:p>
                      <a:r>
                        <a:rPr lang="en-GB" sz="800" dirty="0" smtClean="0"/>
                        <a:t>Killing of </a:t>
                      </a:r>
                      <a:r>
                        <a:rPr lang="en-GB" sz="800" dirty="0" err="1" smtClean="0"/>
                        <a:t>Watson+Averill</a:t>
                      </a:r>
                      <a:endParaRPr lang="en-GB" sz="800" dirty="0"/>
                    </a:p>
                  </a:txBody>
                  <a:tcPr/>
                </a:tc>
                <a:tc>
                  <a:txBody>
                    <a:bodyPr/>
                    <a:lstStyle/>
                    <a:p>
                      <a:r>
                        <a:rPr lang="en-GB" sz="800" dirty="0" smtClean="0"/>
                        <a:t>Conflict Begins</a:t>
                      </a:r>
                      <a:endParaRPr lang="en-GB" sz="800" dirty="0"/>
                    </a:p>
                  </a:txBody>
                  <a:tcPr/>
                </a:tc>
                <a:tc>
                  <a:txBody>
                    <a:bodyPr/>
                    <a:lstStyle/>
                    <a:p>
                      <a:r>
                        <a:rPr lang="en-GB" sz="800" dirty="0" smtClean="0"/>
                        <a:t>The ‘invasion’</a:t>
                      </a:r>
                      <a:endParaRPr lang="en-GB" sz="800" dirty="0"/>
                    </a:p>
                  </a:txBody>
                  <a:tcPr/>
                </a:tc>
                <a:tc>
                  <a:txBody>
                    <a:bodyPr/>
                    <a:lstStyle/>
                    <a:p>
                      <a:r>
                        <a:rPr lang="en-GB" sz="800" dirty="0" smtClean="0"/>
                        <a:t>Consequences</a:t>
                      </a:r>
                      <a:endParaRPr lang="en-GB" sz="800" dirty="0"/>
                    </a:p>
                  </a:txBody>
                  <a:tcPr/>
                </a:tc>
                <a:extLst>
                  <a:ext uri="{0D108BD9-81ED-4DB2-BD59-A6C34878D82A}">
                    <a16:rowId xmlns:a16="http://schemas.microsoft.com/office/drawing/2014/main" val="1703917518"/>
                  </a:ext>
                </a:extLst>
              </a:tr>
              <a:tr h="1437158">
                <a:tc>
                  <a:txBody>
                    <a:bodyPr/>
                    <a:lstStyle/>
                    <a:p>
                      <a:pPr marL="36000" indent="-36000">
                        <a:buFont typeface="Arial" panose="020B0604020202020204" pitchFamily="34" charset="0"/>
                        <a:buChar char="•"/>
                      </a:pPr>
                      <a:r>
                        <a:rPr lang="en-GB" sz="800" dirty="0" smtClean="0"/>
                        <a:t>Population increase in Wyoming created tension</a:t>
                      </a:r>
                      <a:r>
                        <a:rPr lang="en-GB" sz="800" baseline="0" dirty="0" smtClean="0"/>
                        <a:t> over land – homesteaders vs ranchers.</a:t>
                      </a:r>
                      <a:endParaRPr lang="en-GB" sz="800" dirty="0" smtClean="0"/>
                    </a:p>
                    <a:p>
                      <a:pPr marL="36000" indent="-36000">
                        <a:buFont typeface="Arial" panose="020B0604020202020204" pitchFamily="34" charset="0"/>
                        <a:buChar char="•"/>
                      </a:pPr>
                      <a:r>
                        <a:rPr lang="en-GB" sz="800" dirty="0" smtClean="0"/>
                        <a:t>In the ‘Great die Up’ smaller ranches survived –  big ranches thought the smaller ones had stolen their cattle.</a:t>
                      </a:r>
                    </a:p>
                    <a:p>
                      <a:pPr marL="36000" indent="-36000">
                        <a:buFont typeface="Arial" panose="020B0604020202020204" pitchFamily="34" charset="0"/>
                        <a:buChar char="•"/>
                      </a:pPr>
                      <a:r>
                        <a:rPr lang="en-GB" sz="800" dirty="0" smtClean="0"/>
                        <a:t>Newcomers didn’t like the way big ranchers had power over politics</a:t>
                      </a:r>
                      <a:r>
                        <a:rPr lang="en-GB" sz="800" baseline="0" dirty="0" smtClean="0"/>
                        <a:t> and juries.</a:t>
                      </a:r>
                      <a:endParaRPr lang="en-GB" sz="800" dirty="0"/>
                    </a:p>
                  </a:txBody>
                  <a:tcPr/>
                </a:tc>
                <a:tc>
                  <a:txBody>
                    <a:bodyPr/>
                    <a:lstStyle/>
                    <a:p>
                      <a:pPr marL="36000" indent="-36000">
                        <a:buFont typeface="Arial" panose="020B0604020202020204" pitchFamily="34" charset="0"/>
                        <a:buChar char="•"/>
                      </a:pPr>
                      <a:r>
                        <a:rPr lang="en-GB" sz="800" dirty="0" smtClean="0"/>
                        <a:t>Watson and Averill were homesteaders who claimed land that rancher Albert </a:t>
                      </a:r>
                      <a:r>
                        <a:rPr lang="en-GB" sz="800" dirty="0" err="1" smtClean="0"/>
                        <a:t>Bothwell</a:t>
                      </a:r>
                      <a:r>
                        <a:rPr lang="en-GB" sz="800" dirty="0" smtClean="0"/>
                        <a:t> used for his cattle.</a:t>
                      </a:r>
                    </a:p>
                    <a:p>
                      <a:pPr marL="36000" indent="-36000">
                        <a:buFont typeface="Arial" panose="020B0604020202020204" pitchFamily="34" charset="0"/>
                        <a:buChar char="•"/>
                      </a:pPr>
                      <a:r>
                        <a:rPr lang="en-GB" sz="800" dirty="0" smtClean="0"/>
                        <a:t>Jim Averill wrote rude letters about </a:t>
                      </a:r>
                      <a:r>
                        <a:rPr lang="en-GB" sz="800" dirty="0" err="1" smtClean="0"/>
                        <a:t>Bothwell</a:t>
                      </a:r>
                      <a:r>
                        <a:rPr lang="en-GB" sz="800" dirty="0" smtClean="0"/>
                        <a:t> in the local newspaper.</a:t>
                      </a:r>
                    </a:p>
                    <a:p>
                      <a:pPr marL="36000" indent="-36000">
                        <a:buFont typeface="Arial" panose="020B0604020202020204" pitchFamily="34" charset="0"/>
                        <a:buChar char="•"/>
                      </a:pPr>
                      <a:r>
                        <a:rPr lang="en-GB" sz="800" dirty="0" smtClean="0"/>
                        <a:t>1889 Ella Watson obtained a small herd of cows.</a:t>
                      </a:r>
                    </a:p>
                    <a:p>
                      <a:pPr marL="36000" indent="-36000">
                        <a:buFont typeface="Arial" panose="020B0604020202020204" pitchFamily="34" charset="0"/>
                        <a:buChar char="•"/>
                      </a:pPr>
                      <a:r>
                        <a:rPr lang="en-GB" sz="800" dirty="0" err="1" smtClean="0"/>
                        <a:t>Bothwell</a:t>
                      </a:r>
                      <a:r>
                        <a:rPr lang="en-GB" sz="800" dirty="0" smtClean="0"/>
                        <a:t> accused her of rustling and had Watson and Averill murdered.</a:t>
                      </a:r>
                      <a:endParaRPr lang="en-GB" sz="800" dirty="0"/>
                    </a:p>
                  </a:txBody>
                  <a:tcPr/>
                </a:tc>
                <a:tc>
                  <a:txBody>
                    <a:bodyPr/>
                    <a:lstStyle/>
                    <a:p>
                      <a:pPr marL="36000" indent="-36000">
                        <a:buFont typeface="Arial" panose="020B0604020202020204" pitchFamily="34" charset="0"/>
                        <a:buChar char="•"/>
                      </a:pPr>
                      <a:r>
                        <a:rPr lang="en-GB" sz="800" baseline="0" dirty="0" smtClean="0"/>
                        <a:t>The small ranchers held their round up earlier than the WSGA (Wyoming Stock Growers Association – the big ranchers).</a:t>
                      </a:r>
                    </a:p>
                    <a:p>
                      <a:pPr marL="36000" indent="-36000">
                        <a:buFont typeface="Arial" panose="020B0604020202020204" pitchFamily="34" charset="0"/>
                        <a:buChar char="•"/>
                      </a:pPr>
                      <a:r>
                        <a:rPr lang="en-GB" sz="800" baseline="0" dirty="0" smtClean="0"/>
                        <a:t>This way the smaller ranchers could claim the unbranded calves.</a:t>
                      </a:r>
                      <a:endParaRPr lang="en-GB" sz="800" dirty="0"/>
                    </a:p>
                  </a:txBody>
                  <a:tcPr/>
                </a:tc>
                <a:tc>
                  <a:txBody>
                    <a:bodyPr/>
                    <a:lstStyle/>
                    <a:p>
                      <a:pPr marL="36000" indent="-36000">
                        <a:buFont typeface="Arial" panose="020B0604020202020204" pitchFamily="34" charset="0"/>
                        <a:buChar char="•"/>
                      </a:pPr>
                      <a:r>
                        <a:rPr lang="en-GB" sz="800" dirty="0" smtClean="0"/>
                        <a:t>The WSGA raised $100,000 and hired 22 gunmen to ‘invade’ and kill 70 suspected rustlers.</a:t>
                      </a:r>
                    </a:p>
                    <a:p>
                      <a:pPr marL="36000" indent="-36000">
                        <a:buFont typeface="Arial" panose="020B0604020202020204" pitchFamily="34" charset="0"/>
                        <a:buChar char="•"/>
                      </a:pPr>
                      <a:r>
                        <a:rPr lang="en-GB" sz="800" dirty="0" smtClean="0"/>
                        <a:t>The invaders went to </a:t>
                      </a:r>
                      <a:r>
                        <a:rPr lang="en-GB" sz="800" baseline="0" dirty="0" smtClean="0"/>
                        <a:t>the KC ranch as 2 targets were there.</a:t>
                      </a:r>
                    </a:p>
                    <a:p>
                      <a:pPr marL="36000" indent="-36000">
                        <a:buFont typeface="Arial" panose="020B0604020202020204" pitchFamily="34" charset="0"/>
                        <a:buChar char="•"/>
                      </a:pPr>
                      <a:r>
                        <a:rPr lang="en-GB" sz="800" baseline="0" dirty="0" smtClean="0"/>
                        <a:t>The invaders were held up there in a shoot out.</a:t>
                      </a:r>
                    </a:p>
                    <a:p>
                      <a:pPr marL="36000" indent="-36000">
                        <a:buFont typeface="Arial" panose="020B0604020202020204" pitchFamily="34" charset="0"/>
                        <a:buChar char="•"/>
                      </a:pPr>
                      <a:r>
                        <a:rPr lang="en-GB" sz="800" dirty="0" smtClean="0"/>
                        <a:t>The sheriff  raised 40 men and others went after the invaders.</a:t>
                      </a:r>
                    </a:p>
                    <a:p>
                      <a:pPr marL="36000" indent="-36000">
                        <a:buFont typeface="Arial" panose="020B0604020202020204" pitchFamily="34" charset="0"/>
                        <a:buChar char="•"/>
                      </a:pPr>
                      <a:r>
                        <a:rPr lang="en-GB" sz="800" dirty="0" smtClean="0"/>
                        <a:t>The invaders fortified themselves at the TA Ranch until the US Cavalry rescued</a:t>
                      </a:r>
                      <a:r>
                        <a:rPr lang="en-GB" sz="800" baseline="0" dirty="0" smtClean="0"/>
                        <a:t> them!</a:t>
                      </a:r>
                      <a:endParaRPr lang="en-GB" sz="800" dirty="0"/>
                    </a:p>
                  </a:txBody>
                  <a:tcPr/>
                </a:tc>
                <a:tc>
                  <a:txBody>
                    <a:bodyPr/>
                    <a:lstStyle/>
                    <a:p>
                      <a:pPr marL="36000" indent="-36000">
                        <a:buFont typeface="Arial" panose="020B0604020202020204" pitchFamily="34" charset="0"/>
                        <a:buChar char="•"/>
                      </a:pPr>
                      <a:r>
                        <a:rPr lang="en-GB" sz="800" dirty="0" smtClean="0"/>
                        <a:t>The WSGA hired the best lawyers.</a:t>
                      </a:r>
                    </a:p>
                    <a:p>
                      <a:pPr marL="36000" indent="-36000">
                        <a:buFont typeface="Arial" panose="020B0604020202020204" pitchFamily="34" charset="0"/>
                        <a:buChar char="•"/>
                      </a:pPr>
                      <a:r>
                        <a:rPr lang="en-GB" sz="800" dirty="0" smtClean="0"/>
                        <a:t>The lawyers got the trial moved to Cheyenne where the juries liked the WSGA</a:t>
                      </a:r>
                    </a:p>
                    <a:p>
                      <a:pPr marL="36000" indent="-36000">
                        <a:buFont typeface="Arial" panose="020B0604020202020204" pitchFamily="34" charset="0"/>
                        <a:buChar char="•"/>
                      </a:pPr>
                      <a:r>
                        <a:rPr lang="en-GB" sz="800" dirty="0" smtClean="0"/>
                        <a:t>WSGA</a:t>
                      </a:r>
                      <a:r>
                        <a:rPr lang="en-GB" sz="800" baseline="0" dirty="0" smtClean="0"/>
                        <a:t> lawyers kept the trial going until Johnson county could no longer afford to keep the prisoners in jail.</a:t>
                      </a:r>
                    </a:p>
                  </a:txBody>
                  <a:tcPr/>
                </a:tc>
                <a:extLst>
                  <a:ext uri="{0D108BD9-81ED-4DB2-BD59-A6C34878D82A}">
                    <a16:rowId xmlns:a16="http://schemas.microsoft.com/office/drawing/2014/main" val="843344556"/>
                  </a:ext>
                </a:extLst>
              </a:tr>
              <a:tr h="187153">
                <a:tc gridSpan="5">
                  <a:txBody>
                    <a:bodyPr/>
                    <a:lstStyle/>
                    <a:p>
                      <a:pPr marL="36000" indent="-36000">
                        <a:buFont typeface="Arial" panose="020B0604020202020204" pitchFamily="34" charset="0"/>
                        <a:buNone/>
                      </a:pPr>
                      <a:r>
                        <a:rPr lang="en-GB" sz="800" baseline="0" dirty="0" smtClean="0"/>
                        <a:t>Even though the invaders were set free, it is significant because it showed how much people hated vigilantism.</a:t>
                      </a:r>
                      <a:endParaRPr lang="en-GB" sz="800" dirty="0"/>
                    </a:p>
                  </a:txBody>
                  <a:tcPr/>
                </a:tc>
                <a:tc hMerge="1">
                  <a:txBody>
                    <a:bodyPr/>
                    <a:lstStyle/>
                    <a:p>
                      <a:pPr marL="36000" indent="-36000">
                        <a:buFont typeface="Arial" panose="020B0604020202020204" pitchFamily="34" charset="0"/>
                        <a:buChar char="•"/>
                      </a:pPr>
                      <a:endParaRPr lang="en-GB" sz="800" dirty="0"/>
                    </a:p>
                  </a:txBody>
                  <a:tcPr/>
                </a:tc>
                <a:tc hMerge="1">
                  <a:txBody>
                    <a:bodyPr/>
                    <a:lstStyle/>
                    <a:p>
                      <a:pPr marL="36000" indent="-36000">
                        <a:buFont typeface="Arial" panose="020B0604020202020204" pitchFamily="34" charset="0"/>
                        <a:buChar char="•"/>
                      </a:pPr>
                      <a:endParaRPr lang="en-GB" sz="800" dirty="0"/>
                    </a:p>
                  </a:txBody>
                  <a:tcPr/>
                </a:tc>
                <a:tc hMerge="1">
                  <a:txBody>
                    <a:bodyPr/>
                    <a:lstStyle/>
                    <a:p>
                      <a:pPr marL="36000" indent="-36000">
                        <a:buFont typeface="Arial" panose="020B0604020202020204" pitchFamily="34" charset="0"/>
                        <a:buChar char="•"/>
                      </a:pPr>
                      <a:endParaRPr lang="en-GB" sz="800" dirty="0"/>
                    </a:p>
                  </a:txBody>
                  <a:tcPr/>
                </a:tc>
                <a:tc hMerge="1">
                  <a:txBody>
                    <a:bodyPr/>
                    <a:lstStyle/>
                    <a:p>
                      <a:pPr marL="0" indent="0">
                        <a:buFont typeface="Arial" panose="020B0604020202020204" pitchFamily="34" charset="0"/>
                        <a:buNone/>
                      </a:pPr>
                      <a:endParaRPr lang="en-GB" sz="800" baseline="0" dirty="0" smtClean="0"/>
                    </a:p>
                  </a:txBody>
                  <a:tcPr/>
                </a:tc>
                <a:extLst>
                  <a:ext uri="{0D108BD9-81ED-4DB2-BD59-A6C34878D82A}">
                    <a16:rowId xmlns:a16="http://schemas.microsoft.com/office/drawing/2014/main" val="2932369846"/>
                  </a:ext>
                </a:extLst>
              </a:tr>
            </a:tbl>
          </a:graphicData>
        </a:graphic>
      </p:graphicFrame>
      <p:sp>
        <p:nvSpPr>
          <p:cNvPr id="2" name="TextBox 1"/>
          <p:cNvSpPr txBox="1"/>
          <p:nvPr/>
        </p:nvSpPr>
        <p:spPr>
          <a:xfrm>
            <a:off x="4514699" y="1997646"/>
            <a:ext cx="1767131"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400" dirty="0" smtClean="0"/>
              <a:t>KT3: Conflicts and Conquest  c.1876-c.1895</a:t>
            </a:r>
            <a:endParaRPr lang="en-GB" sz="1400" dirty="0"/>
          </a:p>
        </p:txBody>
      </p:sp>
      <p:graphicFrame>
        <p:nvGraphicFramePr>
          <p:cNvPr id="3" name="Table 2"/>
          <p:cNvGraphicFramePr>
            <a:graphicFrameLocks noGrp="1"/>
          </p:cNvGraphicFramePr>
          <p:nvPr>
            <p:extLst>
              <p:ext uri="{D42A27DB-BD31-4B8C-83A1-F6EECF244321}">
                <p14:modId xmlns:p14="http://schemas.microsoft.com/office/powerpoint/2010/main" val="577866039"/>
              </p:ext>
            </p:extLst>
          </p:nvPr>
        </p:nvGraphicFramePr>
        <p:xfrm>
          <a:off x="0" y="39189"/>
          <a:ext cx="9906000" cy="670560"/>
        </p:xfrm>
        <a:graphic>
          <a:graphicData uri="http://schemas.openxmlformats.org/drawingml/2006/table">
            <a:tbl>
              <a:tblPr firstRow="1" bandRow="1">
                <a:tableStyleId>{93296810-A885-4BE3-A3E7-6D5BEEA58F35}</a:tableStyleId>
              </a:tblPr>
              <a:tblGrid>
                <a:gridCol w="2476500">
                  <a:extLst>
                    <a:ext uri="{9D8B030D-6E8A-4147-A177-3AD203B41FA5}">
                      <a16:colId xmlns:a16="http://schemas.microsoft.com/office/drawing/2014/main" val="622744868"/>
                    </a:ext>
                  </a:extLst>
                </a:gridCol>
                <a:gridCol w="2476500">
                  <a:extLst>
                    <a:ext uri="{9D8B030D-6E8A-4147-A177-3AD203B41FA5}">
                      <a16:colId xmlns:a16="http://schemas.microsoft.com/office/drawing/2014/main" val="1409685835"/>
                    </a:ext>
                  </a:extLst>
                </a:gridCol>
                <a:gridCol w="2476500">
                  <a:extLst>
                    <a:ext uri="{9D8B030D-6E8A-4147-A177-3AD203B41FA5}">
                      <a16:colId xmlns:a16="http://schemas.microsoft.com/office/drawing/2014/main" val="1706935927"/>
                    </a:ext>
                  </a:extLst>
                </a:gridCol>
                <a:gridCol w="2476500">
                  <a:extLst>
                    <a:ext uri="{9D8B030D-6E8A-4147-A177-3AD203B41FA5}">
                      <a16:colId xmlns:a16="http://schemas.microsoft.com/office/drawing/2014/main" val="3442948973"/>
                    </a:ext>
                  </a:extLst>
                </a:gridCol>
              </a:tblGrid>
              <a:tr h="162098">
                <a:tc gridSpan="4">
                  <a:txBody>
                    <a:bodyPr/>
                    <a:lstStyle/>
                    <a:p>
                      <a:r>
                        <a:rPr lang="en-GB" sz="800" dirty="0" smtClean="0"/>
                        <a:t>a)Improvements in Farming</a:t>
                      </a:r>
                      <a:endParaRPr lang="en-GB" sz="800"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24210677"/>
                  </a:ext>
                </a:extLst>
              </a:tr>
              <a:tr h="347353">
                <a:tc>
                  <a:txBody>
                    <a:bodyPr/>
                    <a:lstStyle/>
                    <a:p>
                      <a:r>
                        <a:rPr lang="en-GB" sz="800" dirty="0" smtClean="0"/>
                        <a:t>Dry farming – 1879 where water was trapped in the soil.  Worked well with Turkey red Wheat.</a:t>
                      </a:r>
                      <a:endParaRPr lang="en-GB" sz="800" dirty="0"/>
                    </a:p>
                  </a:txBody>
                  <a:tcPr/>
                </a:tc>
                <a:tc>
                  <a:txBody>
                    <a:bodyPr/>
                    <a:lstStyle/>
                    <a:p>
                      <a:r>
                        <a:rPr lang="en-GB" sz="800" dirty="0" smtClean="0"/>
                        <a:t>Wind Pumps – </a:t>
                      </a:r>
                      <a:r>
                        <a:rPr lang="en-GB" sz="800" dirty="0" err="1" smtClean="0"/>
                        <a:t>Halladay’s</a:t>
                      </a:r>
                      <a:r>
                        <a:rPr lang="en-GB" sz="800" dirty="0" smtClean="0"/>
                        <a:t> wind mill was improved s that it only needed oiling once per year. Also they were made of steel.</a:t>
                      </a:r>
                      <a:endParaRPr lang="en-GB" sz="800" dirty="0"/>
                    </a:p>
                  </a:txBody>
                  <a:tcPr/>
                </a:tc>
                <a:tc>
                  <a:txBody>
                    <a:bodyPr/>
                    <a:lstStyle/>
                    <a:p>
                      <a:r>
                        <a:rPr lang="en-GB" sz="800" dirty="0" smtClean="0"/>
                        <a:t>Barbed wire – barbed wire was introduced in 1874 but was often</a:t>
                      </a:r>
                      <a:r>
                        <a:rPr lang="en-GB" sz="800" baseline="0" dirty="0" smtClean="0"/>
                        <a:t> brittle and rusted.  A new coating made it stronger and long-lasting.</a:t>
                      </a:r>
                      <a:endParaRPr lang="en-GB" sz="800" dirty="0"/>
                    </a:p>
                  </a:txBody>
                  <a:tcPr/>
                </a:tc>
                <a:tc>
                  <a:txBody>
                    <a:bodyPr/>
                    <a:lstStyle/>
                    <a:p>
                      <a:r>
                        <a:rPr lang="en-GB" sz="800" dirty="0" smtClean="0"/>
                        <a:t>Mechanisation – seed drills were pulled behind a plough and planted seeds at the right depth.</a:t>
                      </a:r>
                      <a:endParaRPr lang="en-GB" sz="800" dirty="0"/>
                    </a:p>
                  </a:txBody>
                  <a:tcPr/>
                </a:tc>
                <a:extLst>
                  <a:ext uri="{0D108BD9-81ED-4DB2-BD59-A6C34878D82A}">
                    <a16:rowId xmlns:a16="http://schemas.microsoft.com/office/drawing/2014/main" val="89265523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69649969"/>
              </p:ext>
            </p:extLst>
          </p:nvPr>
        </p:nvGraphicFramePr>
        <p:xfrm>
          <a:off x="52252" y="709750"/>
          <a:ext cx="4397130" cy="3444240"/>
        </p:xfrm>
        <a:graphic>
          <a:graphicData uri="http://schemas.openxmlformats.org/drawingml/2006/table">
            <a:tbl>
              <a:tblPr firstRow="1" bandRow="1">
                <a:tableStyleId>{93296810-A885-4BE3-A3E7-6D5BEEA58F35}</a:tableStyleId>
              </a:tblPr>
              <a:tblGrid>
                <a:gridCol w="1465710">
                  <a:extLst>
                    <a:ext uri="{9D8B030D-6E8A-4147-A177-3AD203B41FA5}">
                      <a16:colId xmlns:a16="http://schemas.microsoft.com/office/drawing/2014/main" val="1576715823"/>
                    </a:ext>
                  </a:extLst>
                </a:gridCol>
                <a:gridCol w="1465710">
                  <a:extLst>
                    <a:ext uri="{9D8B030D-6E8A-4147-A177-3AD203B41FA5}">
                      <a16:colId xmlns:a16="http://schemas.microsoft.com/office/drawing/2014/main" val="1542171306"/>
                    </a:ext>
                  </a:extLst>
                </a:gridCol>
                <a:gridCol w="1465710">
                  <a:extLst>
                    <a:ext uri="{9D8B030D-6E8A-4147-A177-3AD203B41FA5}">
                      <a16:colId xmlns:a16="http://schemas.microsoft.com/office/drawing/2014/main" val="290179507"/>
                    </a:ext>
                  </a:extLst>
                </a:gridCol>
              </a:tblGrid>
              <a:tr h="168189">
                <a:tc gridSpan="3">
                  <a:txBody>
                    <a:bodyPr/>
                    <a:lstStyle/>
                    <a:p>
                      <a:r>
                        <a:rPr lang="en-GB" sz="800" dirty="0" smtClean="0"/>
                        <a:t>b)Changes in the Cattle Industry</a:t>
                      </a:r>
                      <a:endParaRPr lang="en-GB" sz="800"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728895923"/>
                  </a:ext>
                </a:extLst>
              </a:tr>
              <a:tr h="168189">
                <a:tc gridSpan="3">
                  <a:txBody>
                    <a:bodyPr/>
                    <a:lstStyle/>
                    <a:p>
                      <a:pPr marL="0" indent="0">
                        <a:buFont typeface="Arial" panose="020B0604020202020204" pitchFamily="34" charset="0"/>
                        <a:buNone/>
                      </a:pPr>
                      <a:r>
                        <a:rPr lang="en-GB" sz="800" dirty="0" smtClean="0"/>
                        <a:t>Cause</a:t>
                      </a:r>
                      <a:r>
                        <a:rPr lang="en-GB" sz="800" baseline="0" dirty="0" smtClean="0"/>
                        <a:t> of changes</a:t>
                      </a:r>
                      <a:endParaRPr lang="en-GB" sz="800" dirty="0"/>
                    </a:p>
                  </a:txBody>
                  <a:tcPr/>
                </a:tc>
                <a:tc hMerge="1">
                  <a:txBody>
                    <a:bodyPr/>
                    <a:lstStyle/>
                    <a:p>
                      <a:pPr marL="285750" indent="-285750">
                        <a:buFont typeface="Arial" panose="020B0604020202020204" pitchFamily="34" charset="0"/>
                        <a:buChar char="•"/>
                      </a:pPr>
                      <a:endParaRPr lang="en-GB" sz="800" dirty="0"/>
                    </a:p>
                  </a:txBody>
                  <a:tcPr/>
                </a:tc>
                <a:tc hMerge="1">
                  <a:txBody>
                    <a:bodyPr/>
                    <a:lstStyle/>
                    <a:p>
                      <a:pPr marL="285750" indent="-285750">
                        <a:buFont typeface="Arial" panose="020B0604020202020204" pitchFamily="34" charset="0"/>
                        <a:buChar char="•"/>
                      </a:pPr>
                      <a:endParaRPr lang="en-GB" sz="800" dirty="0"/>
                    </a:p>
                  </a:txBody>
                  <a:tcPr/>
                </a:tc>
                <a:extLst>
                  <a:ext uri="{0D108BD9-81ED-4DB2-BD59-A6C34878D82A}">
                    <a16:rowId xmlns:a16="http://schemas.microsoft.com/office/drawing/2014/main" val="3408590674"/>
                  </a:ext>
                </a:extLst>
              </a:tr>
              <a:tr h="1033159">
                <a:tc>
                  <a:txBody>
                    <a:bodyPr/>
                    <a:lstStyle/>
                    <a:p>
                      <a:r>
                        <a:rPr lang="en-GB" sz="800" dirty="0" smtClean="0"/>
                        <a:t>A fall in demand</a:t>
                      </a:r>
                    </a:p>
                    <a:p>
                      <a:pPr marL="108000" indent="-108000">
                        <a:buFont typeface="Arial" panose="020B0604020202020204" pitchFamily="34" charset="0"/>
                        <a:buChar char="•"/>
                      </a:pPr>
                      <a:r>
                        <a:rPr lang="en-GB" sz="800" dirty="0" smtClean="0"/>
                        <a:t>There was so much beef that prices dropped.</a:t>
                      </a:r>
                    </a:p>
                    <a:p>
                      <a:pPr marL="108000" indent="-108000">
                        <a:buFont typeface="Arial" panose="020B0604020202020204" pitchFamily="34" charset="0"/>
                        <a:buChar char="•"/>
                      </a:pPr>
                      <a:r>
                        <a:rPr lang="en-GB" sz="800" dirty="0" smtClean="0"/>
                        <a:t>Ranchers kept hold of cattle hoping prices would go up again.</a:t>
                      </a:r>
                      <a:endParaRPr lang="en-GB" sz="800" dirty="0"/>
                    </a:p>
                  </a:txBody>
                  <a:tcPr/>
                </a:tc>
                <a:tc>
                  <a:txBody>
                    <a:bodyPr/>
                    <a:lstStyle/>
                    <a:p>
                      <a:r>
                        <a:rPr lang="en-GB" sz="800" dirty="0" smtClean="0"/>
                        <a:t>Soil erosion and loss of pasture</a:t>
                      </a:r>
                    </a:p>
                    <a:p>
                      <a:pPr marL="108000" indent="-108000">
                        <a:buFont typeface="Arial" panose="020B0604020202020204" pitchFamily="34" charset="0"/>
                        <a:buChar char="•"/>
                      </a:pPr>
                      <a:r>
                        <a:rPr lang="en-GB" sz="800" dirty="0" smtClean="0"/>
                        <a:t>Overstocking (too many cows on land) eroded soil and the grass was all eaten.</a:t>
                      </a:r>
                    </a:p>
                    <a:p>
                      <a:pPr marL="108000" indent="-108000">
                        <a:buFont typeface="Arial" panose="020B0604020202020204" pitchFamily="34" charset="0"/>
                        <a:buChar char="•"/>
                      </a:pPr>
                      <a:r>
                        <a:rPr lang="en-GB" sz="800" dirty="0" smtClean="0"/>
                        <a:t>The drought in the summer of 1883 also reduced the amount of grass.</a:t>
                      </a:r>
                      <a:endParaRPr lang="en-GB" sz="800" dirty="0"/>
                    </a:p>
                  </a:txBody>
                  <a:tcPr/>
                </a:tc>
                <a:tc>
                  <a:txBody>
                    <a:bodyPr/>
                    <a:lstStyle/>
                    <a:p>
                      <a:r>
                        <a:rPr lang="en-GB" sz="800" dirty="0" smtClean="0"/>
                        <a:t>The ‘Great Die Up’</a:t>
                      </a:r>
                    </a:p>
                    <a:p>
                      <a:pPr marL="108000" indent="-108000">
                        <a:buFont typeface="Arial" panose="020B0604020202020204" pitchFamily="34" charset="0"/>
                        <a:buChar char="•"/>
                      </a:pPr>
                      <a:r>
                        <a:rPr lang="en-GB" sz="800" dirty="0" smtClean="0"/>
                        <a:t>Winter 1886-87 was harsh.</a:t>
                      </a:r>
                      <a:r>
                        <a:rPr lang="en-GB" sz="800" baseline="0" dirty="0" smtClean="0"/>
                        <a:t> (-55 degrees!)</a:t>
                      </a:r>
                    </a:p>
                    <a:p>
                      <a:pPr marL="108000" indent="-108000">
                        <a:buFont typeface="Arial" panose="020B0604020202020204" pitchFamily="34" charset="0"/>
                        <a:buChar char="•"/>
                      </a:pPr>
                      <a:r>
                        <a:rPr lang="en-GB" sz="800" baseline="0" dirty="0" smtClean="0"/>
                        <a:t>Cattle couldn’t reach the grass through the snow so died. </a:t>
                      </a:r>
                    </a:p>
                    <a:p>
                      <a:pPr marL="108000" indent="-108000">
                        <a:buFont typeface="Arial" panose="020B0604020202020204" pitchFamily="34" charset="0"/>
                        <a:buChar char="•"/>
                      </a:pPr>
                      <a:r>
                        <a:rPr lang="en-GB" sz="800" baseline="0" dirty="0" smtClean="0"/>
                        <a:t>Many cattlemen went bankrupt.</a:t>
                      </a:r>
                      <a:endParaRPr lang="en-GB" sz="800" dirty="0"/>
                    </a:p>
                  </a:txBody>
                  <a:tcPr/>
                </a:tc>
                <a:extLst>
                  <a:ext uri="{0D108BD9-81ED-4DB2-BD59-A6C34878D82A}">
                    <a16:rowId xmlns:a16="http://schemas.microsoft.com/office/drawing/2014/main" val="4244602704"/>
                  </a:ext>
                </a:extLst>
              </a:tr>
              <a:tr h="168189">
                <a:tc gridSpan="3">
                  <a:txBody>
                    <a:bodyPr/>
                    <a:lstStyle/>
                    <a:p>
                      <a:r>
                        <a:rPr lang="en-GB" sz="800" dirty="0" smtClean="0"/>
                        <a:t>Impact of changes</a:t>
                      </a:r>
                      <a:endParaRPr lang="en-GB" sz="800" dirty="0"/>
                    </a:p>
                  </a:txBody>
                  <a:tcPr/>
                </a:tc>
                <a:tc hMerge="1">
                  <a:txBody>
                    <a:bodyPr/>
                    <a:lstStyle/>
                    <a:p>
                      <a:endParaRPr lang="en-GB" sz="800"/>
                    </a:p>
                  </a:txBody>
                  <a:tcPr/>
                </a:tc>
                <a:tc hMerge="1">
                  <a:txBody>
                    <a:bodyPr/>
                    <a:lstStyle/>
                    <a:p>
                      <a:endParaRPr lang="en-GB" sz="800" dirty="0"/>
                    </a:p>
                  </a:txBody>
                  <a:tcPr/>
                </a:tc>
                <a:extLst>
                  <a:ext uri="{0D108BD9-81ED-4DB2-BD59-A6C34878D82A}">
                    <a16:rowId xmlns:a16="http://schemas.microsoft.com/office/drawing/2014/main" val="3467479199"/>
                  </a:ext>
                </a:extLst>
              </a:tr>
              <a:tr h="937052">
                <a:tc gridSpan="3">
                  <a:txBody>
                    <a:bodyPr/>
                    <a:lstStyle/>
                    <a:p>
                      <a:r>
                        <a:rPr lang="en-GB" sz="800" dirty="0" smtClean="0"/>
                        <a:t>Smaller ranches coped better so many ranches copied this and became the model from 1887</a:t>
                      </a:r>
                      <a:r>
                        <a:rPr lang="en-GB" sz="800" baseline="0" dirty="0" smtClean="0"/>
                        <a:t> because</a:t>
                      </a:r>
                    </a:p>
                    <a:p>
                      <a:pPr marL="171450" indent="-171450">
                        <a:buFont typeface="Arial" panose="020B0604020202020204" pitchFamily="34" charset="0"/>
                        <a:buChar char="•"/>
                      </a:pPr>
                      <a:r>
                        <a:rPr lang="en-GB" sz="800" baseline="0" dirty="0" smtClean="0"/>
                        <a:t>Smaller herds could be more easily found. And brought closer to the ranch when there was snow.</a:t>
                      </a:r>
                    </a:p>
                    <a:p>
                      <a:pPr marL="171450" indent="-171450">
                        <a:buFont typeface="Arial" panose="020B0604020202020204" pitchFamily="34" charset="0"/>
                        <a:buChar char="•"/>
                      </a:pPr>
                      <a:r>
                        <a:rPr lang="en-GB" sz="800" baseline="0" dirty="0" smtClean="0"/>
                        <a:t>Easier to provide water during a drought.</a:t>
                      </a:r>
                    </a:p>
                    <a:p>
                      <a:pPr marL="171450" indent="-171450">
                        <a:buFont typeface="Arial" panose="020B0604020202020204" pitchFamily="34" charset="0"/>
                        <a:buChar char="•"/>
                      </a:pPr>
                      <a:r>
                        <a:rPr lang="en-GB" sz="800" baseline="0" dirty="0" smtClean="0"/>
                        <a:t>Easier to guard and stop rustling.</a:t>
                      </a:r>
                    </a:p>
                    <a:p>
                      <a:pPr marL="171450" indent="-171450">
                        <a:buFont typeface="Arial" panose="020B0604020202020204" pitchFamily="34" charset="0"/>
                        <a:buChar char="•"/>
                      </a:pPr>
                      <a:r>
                        <a:rPr lang="en-GB" sz="800" baseline="0" dirty="0" smtClean="0"/>
                        <a:t>Reduced the supply of beef so prices rose.</a:t>
                      </a:r>
                    </a:p>
                    <a:p>
                      <a:pPr marL="171450" indent="-171450">
                        <a:buFont typeface="Arial" panose="020B0604020202020204" pitchFamily="34" charset="0"/>
                        <a:buChar char="•"/>
                      </a:pPr>
                      <a:r>
                        <a:rPr lang="en-GB" sz="800" baseline="0" dirty="0" smtClean="0"/>
                        <a:t>After 1887 they moved towards high-quality meat by  buying expensive cows (like Herefords and Holsteins) these had to be kept safe.</a:t>
                      </a:r>
                      <a:endParaRPr lang="en-GB" sz="800" dirty="0"/>
                    </a:p>
                  </a:txBody>
                  <a:tcPr/>
                </a:tc>
                <a:tc hMerge="1">
                  <a:txBody>
                    <a:bodyPr/>
                    <a:lstStyle/>
                    <a:p>
                      <a:endParaRPr lang="en-GB" sz="800"/>
                    </a:p>
                  </a:txBody>
                  <a:tcPr/>
                </a:tc>
                <a:tc hMerge="1">
                  <a:txBody>
                    <a:bodyPr/>
                    <a:lstStyle/>
                    <a:p>
                      <a:endParaRPr lang="en-GB" sz="800" dirty="0"/>
                    </a:p>
                  </a:txBody>
                  <a:tcPr/>
                </a:tc>
                <a:extLst>
                  <a:ext uri="{0D108BD9-81ED-4DB2-BD59-A6C34878D82A}">
                    <a16:rowId xmlns:a16="http://schemas.microsoft.com/office/drawing/2014/main" val="1474218005"/>
                  </a:ext>
                </a:extLst>
              </a:tr>
              <a:tr h="168189">
                <a:tc gridSpan="3">
                  <a:txBody>
                    <a:bodyPr/>
                    <a:lstStyle/>
                    <a:p>
                      <a:pPr marL="0" indent="0">
                        <a:buFont typeface="Arial" panose="020B0604020202020204" pitchFamily="34" charset="0"/>
                        <a:buNone/>
                      </a:pPr>
                      <a:r>
                        <a:rPr lang="en-GB" sz="800" dirty="0" smtClean="0"/>
                        <a:t>Change</a:t>
                      </a:r>
                      <a:r>
                        <a:rPr lang="en-GB" sz="800" baseline="0" dirty="0" smtClean="0"/>
                        <a:t> in lives of cowboys</a:t>
                      </a:r>
                      <a:endParaRPr lang="en-GB" sz="8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54736323"/>
                  </a:ext>
                </a:extLst>
              </a:tr>
              <a:tr h="552620">
                <a:tc gridSpan="3">
                  <a:txBody>
                    <a:bodyPr/>
                    <a:lstStyle/>
                    <a:p>
                      <a:pPr marL="108000" indent="-108000">
                        <a:buFont typeface="Arial" panose="020B0604020202020204" pitchFamily="34" charset="0"/>
                        <a:buChar char="•"/>
                      </a:pPr>
                      <a:r>
                        <a:rPr lang="en-GB" sz="800" dirty="0" smtClean="0"/>
                        <a:t>Less</a:t>
                      </a:r>
                      <a:r>
                        <a:rPr lang="en-GB" sz="800" baseline="0" dirty="0" smtClean="0"/>
                        <a:t> demand for cowboys.</a:t>
                      </a:r>
                    </a:p>
                    <a:p>
                      <a:pPr marL="108000" indent="-108000">
                        <a:buFont typeface="Arial" panose="020B0604020202020204" pitchFamily="34" charset="0"/>
                        <a:buChar char="•"/>
                      </a:pPr>
                      <a:r>
                        <a:rPr lang="en-GB" sz="800" baseline="0" dirty="0" smtClean="0"/>
                        <a:t>Now de-horned cattle, looked after horses and calves. Mended fences and harvested hay.</a:t>
                      </a:r>
                    </a:p>
                    <a:p>
                      <a:pPr marL="108000" indent="-108000">
                        <a:buFont typeface="Arial" panose="020B0604020202020204" pitchFamily="34" charset="0"/>
                        <a:buChar char="•"/>
                      </a:pPr>
                      <a:r>
                        <a:rPr lang="en-GB" sz="800" baseline="0" dirty="0" smtClean="0"/>
                        <a:t>Lived in bunkhouses which poor beds (full of lice) and thin walls. Had to follow rules.</a:t>
                      </a:r>
                    </a:p>
                    <a:p>
                      <a:pPr marL="108000" indent="-108000">
                        <a:buFont typeface="Arial" panose="020B0604020202020204" pitchFamily="34" charset="0"/>
                        <a:buChar char="•"/>
                      </a:pPr>
                      <a:r>
                        <a:rPr lang="en-GB" sz="800" baseline="0" dirty="0" smtClean="0"/>
                        <a:t>Responsible for ‘riding the line’ – patrolling the boundaries between ranches.</a:t>
                      </a:r>
                      <a:endParaRPr lang="en-GB" sz="8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936025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17281873"/>
              </p:ext>
            </p:extLst>
          </p:nvPr>
        </p:nvGraphicFramePr>
        <p:xfrm>
          <a:off x="6360208" y="670560"/>
          <a:ext cx="3480477" cy="3291840"/>
        </p:xfrm>
        <a:graphic>
          <a:graphicData uri="http://schemas.openxmlformats.org/drawingml/2006/table">
            <a:tbl>
              <a:tblPr firstRow="1" bandRow="1">
                <a:tableStyleId>{93296810-A885-4BE3-A3E7-6D5BEEA58F35}</a:tableStyleId>
              </a:tblPr>
              <a:tblGrid>
                <a:gridCol w="1007243">
                  <a:extLst>
                    <a:ext uri="{9D8B030D-6E8A-4147-A177-3AD203B41FA5}">
                      <a16:colId xmlns:a16="http://schemas.microsoft.com/office/drawing/2014/main" val="1576715823"/>
                    </a:ext>
                  </a:extLst>
                </a:gridCol>
                <a:gridCol w="117565">
                  <a:extLst>
                    <a:ext uri="{9D8B030D-6E8A-4147-A177-3AD203B41FA5}">
                      <a16:colId xmlns:a16="http://schemas.microsoft.com/office/drawing/2014/main" val="3886621262"/>
                    </a:ext>
                  </a:extLst>
                </a:gridCol>
                <a:gridCol w="1195510">
                  <a:extLst>
                    <a:ext uri="{9D8B030D-6E8A-4147-A177-3AD203B41FA5}">
                      <a16:colId xmlns:a16="http://schemas.microsoft.com/office/drawing/2014/main" val="3961527425"/>
                    </a:ext>
                  </a:extLst>
                </a:gridCol>
                <a:gridCol w="1160159">
                  <a:extLst>
                    <a:ext uri="{9D8B030D-6E8A-4147-A177-3AD203B41FA5}">
                      <a16:colId xmlns:a16="http://schemas.microsoft.com/office/drawing/2014/main" val="290179507"/>
                    </a:ext>
                  </a:extLst>
                </a:gridCol>
              </a:tblGrid>
              <a:tr h="197491">
                <a:tc gridSpan="4">
                  <a:txBody>
                    <a:bodyPr/>
                    <a:lstStyle/>
                    <a:p>
                      <a:r>
                        <a:rPr lang="en-GB" sz="800" dirty="0" smtClean="0"/>
                        <a:t>c)Increased migration - </a:t>
                      </a:r>
                      <a:r>
                        <a:rPr lang="en-GB" sz="800" dirty="0" err="1" smtClean="0"/>
                        <a:t>Exodusters</a:t>
                      </a:r>
                      <a:endParaRPr lang="en-GB" sz="800"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728895923"/>
                  </a:ext>
                </a:extLst>
              </a:tr>
              <a:tr h="197491">
                <a:tc gridSpan="4">
                  <a:txBody>
                    <a:bodyPr/>
                    <a:lstStyle/>
                    <a:p>
                      <a:pPr marL="0" indent="0">
                        <a:buFont typeface="Arial" panose="020B0604020202020204" pitchFamily="34" charset="0"/>
                        <a:buNone/>
                      </a:pPr>
                      <a:r>
                        <a:rPr lang="en-GB" sz="800" dirty="0" smtClean="0"/>
                        <a:t>Cause</a:t>
                      </a:r>
                      <a:r>
                        <a:rPr lang="en-GB" sz="800" baseline="0" dirty="0" smtClean="0"/>
                        <a:t> of the </a:t>
                      </a:r>
                      <a:r>
                        <a:rPr lang="en-GB" sz="800" baseline="0" dirty="0" err="1" smtClean="0"/>
                        <a:t>Exoduster</a:t>
                      </a:r>
                      <a:r>
                        <a:rPr lang="en-GB" sz="800" baseline="0" dirty="0" smtClean="0"/>
                        <a:t> movement</a:t>
                      </a:r>
                      <a:endParaRPr lang="en-GB" sz="800" dirty="0"/>
                    </a:p>
                  </a:txBody>
                  <a:tcPr/>
                </a:tc>
                <a:tc hMerge="1">
                  <a:txBody>
                    <a:bodyPr/>
                    <a:lstStyle/>
                    <a:p>
                      <a:endParaRPr lang="en-GB"/>
                    </a:p>
                  </a:txBody>
                  <a:tcPr/>
                </a:tc>
                <a:tc hMerge="1">
                  <a:txBody>
                    <a:bodyPr/>
                    <a:lstStyle/>
                    <a:p>
                      <a:endParaRPr lang="en-GB"/>
                    </a:p>
                  </a:txBody>
                  <a:tcPr/>
                </a:tc>
                <a:tc hMerge="1">
                  <a:txBody>
                    <a:bodyPr/>
                    <a:lstStyle/>
                    <a:p>
                      <a:pPr marL="285750" indent="-285750">
                        <a:buFont typeface="Arial" panose="020B0604020202020204" pitchFamily="34" charset="0"/>
                        <a:buChar char="•"/>
                      </a:pPr>
                      <a:endParaRPr lang="en-GB" sz="800" dirty="0"/>
                    </a:p>
                  </a:txBody>
                  <a:tcPr/>
                </a:tc>
                <a:extLst>
                  <a:ext uri="{0D108BD9-81ED-4DB2-BD59-A6C34878D82A}">
                    <a16:rowId xmlns:a16="http://schemas.microsoft.com/office/drawing/2014/main" val="3408590674"/>
                  </a:ext>
                </a:extLst>
              </a:tr>
              <a:tr h="536048">
                <a:tc>
                  <a:txBody>
                    <a:bodyPr/>
                    <a:lstStyle/>
                    <a:p>
                      <a:r>
                        <a:rPr lang="en-GB" sz="800" dirty="0" smtClean="0"/>
                        <a:t>Freed slaves after the civil War were still oppressed and treated badly.</a:t>
                      </a:r>
                      <a:endParaRPr lang="en-GB" sz="800" dirty="0"/>
                    </a:p>
                  </a:txBody>
                  <a:tcPr>
                    <a:solidFill>
                      <a:srgbClr val="FDEFE9"/>
                    </a:solidFill>
                  </a:tcPr>
                </a:tc>
                <a:tc gridSpan="2">
                  <a:txBody>
                    <a:bodyPr/>
                    <a:lstStyle/>
                    <a:p>
                      <a:r>
                        <a:rPr lang="en-GB" sz="800" dirty="0" smtClean="0"/>
                        <a:t>Bible story of the Exodus – God delivering the Israelites</a:t>
                      </a:r>
                      <a:r>
                        <a:rPr lang="en-GB" sz="800" baseline="0" dirty="0" smtClean="0"/>
                        <a:t> from Egypt into a promised land.</a:t>
                      </a:r>
                      <a:endParaRPr lang="en-GB" sz="800" dirty="0"/>
                    </a:p>
                  </a:txBody>
                  <a:tcPr>
                    <a:solidFill>
                      <a:srgbClr val="FDEFE9"/>
                    </a:solidFill>
                  </a:tcPr>
                </a:tc>
                <a:tc hMerge="1">
                  <a:txBody>
                    <a:bodyPr/>
                    <a:lstStyle/>
                    <a:p>
                      <a:endParaRPr lang="en-GB"/>
                    </a:p>
                  </a:txBody>
                  <a:tcPr/>
                </a:tc>
                <a:tc>
                  <a:txBody>
                    <a:bodyPr/>
                    <a:lstStyle/>
                    <a:p>
                      <a:r>
                        <a:rPr lang="en-GB" sz="800" dirty="0" smtClean="0"/>
                        <a:t>Benjamin</a:t>
                      </a:r>
                      <a:r>
                        <a:rPr lang="en-GB" sz="800" baseline="0" dirty="0" smtClean="0"/>
                        <a:t> Singleton – promoted Kansas and helped migrants</a:t>
                      </a:r>
                      <a:endParaRPr lang="en-GB" sz="800" dirty="0"/>
                    </a:p>
                  </a:txBody>
                  <a:tcPr>
                    <a:solidFill>
                      <a:srgbClr val="FDEFE9"/>
                    </a:solidFill>
                  </a:tcPr>
                </a:tc>
                <a:extLst>
                  <a:ext uri="{0D108BD9-81ED-4DB2-BD59-A6C34878D82A}">
                    <a16:rowId xmlns:a16="http://schemas.microsoft.com/office/drawing/2014/main" val="4244602704"/>
                  </a:ext>
                </a:extLst>
              </a:tr>
              <a:tr h="536048">
                <a:tc>
                  <a:txBody>
                    <a:bodyPr/>
                    <a:lstStyle/>
                    <a:p>
                      <a:r>
                        <a:rPr lang="en-GB" sz="800" dirty="0" smtClean="0"/>
                        <a:t>Kansas’ reputation for fighting slavery.</a:t>
                      </a:r>
                      <a:endParaRPr lang="en-GB" sz="800" dirty="0"/>
                    </a:p>
                  </a:txBody>
                  <a:tcPr>
                    <a:solidFill>
                      <a:srgbClr val="FDEFE9"/>
                    </a:solidFill>
                  </a:tcPr>
                </a:tc>
                <a:tc gridSpan="2">
                  <a:txBody>
                    <a:bodyPr/>
                    <a:lstStyle/>
                    <a:p>
                      <a:r>
                        <a:rPr lang="en-GB" sz="800" dirty="0" smtClean="0"/>
                        <a:t>1879 a rumour spread that the US had given Kansas to ex-slaves (not true but</a:t>
                      </a:r>
                      <a:r>
                        <a:rPr lang="en-GB" sz="800" baseline="0" dirty="0" smtClean="0"/>
                        <a:t> did trigger movement)</a:t>
                      </a:r>
                      <a:endParaRPr lang="en-GB" sz="800" dirty="0"/>
                    </a:p>
                  </a:txBody>
                  <a:tcPr>
                    <a:solidFill>
                      <a:srgbClr val="FDEFE9"/>
                    </a:solidFill>
                  </a:tcPr>
                </a:tc>
                <a:tc hMerge="1">
                  <a:txBody>
                    <a:bodyPr/>
                    <a:lstStyle/>
                    <a:p>
                      <a:endParaRPr lang="en-GB"/>
                    </a:p>
                  </a:txBody>
                  <a:tcPr/>
                </a:tc>
                <a:tc>
                  <a:txBody>
                    <a:bodyPr/>
                    <a:lstStyle/>
                    <a:p>
                      <a:r>
                        <a:rPr lang="en-GB" sz="800" dirty="0" smtClean="0"/>
                        <a:t>Homestead Act 1862 – the promise of 160 acres of land.</a:t>
                      </a:r>
                      <a:endParaRPr lang="en-GB" sz="800" dirty="0"/>
                    </a:p>
                  </a:txBody>
                  <a:tcPr>
                    <a:solidFill>
                      <a:srgbClr val="FDEFE9"/>
                    </a:solidFill>
                  </a:tcPr>
                </a:tc>
                <a:extLst>
                  <a:ext uri="{0D108BD9-81ED-4DB2-BD59-A6C34878D82A}">
                    <a16:rowId xmlns:a16="http://schemas.microsoft.com/office/drawing/2014/main" val="2506223802"/>
                  </a:ext>
                </a:extLst>
              </a:tr>
              <a:tr h="197491">
                <a:tc gridSpan="4">
                  <a:txBody>
                    <a:bodyPr/>
                    <a:lstStyle/>
                    <a:p>
                      <a:r>
                        <a:rPr lang="en-GB" sz="800" dirty="0" smtClean="0"/>
                        <a:t>The Exodus</a:t>
                      </a:r>
                      <a:endParaRPr lang="en-GB" sz="800" dirty="0"/>
                    </a:p>
                  </a:txBody>
                  <a:tcPr>
                    <a:solidFill>
                      <a:srgbClr val="FCDDCF"/>
                    </a:solidFill>
                  </a:tcPr>
                </a:tc>
                <a:tc hMerge="1">
                  <a:txBody>
                    <a:bodyPr/>
                    <a:lstStyle/>
                    <a:p>
                      <a:endParaRPr lang="en-GB"/>
                    </a:p>
                  </a:txBody>
                  <a:tcPr/>
                </a:tc>
                <a:tc hMerge="1">
                  <a:txBody>
                    <a:bodyPr/>
                    <a:lstStyle/>
                    <a:p>
                      <a:endParaRPr lang="en-GB"/>
                    </a:p>
                  </a:txBody>
                  <a:tcPr/>
                </a:tc>
                <a:tc hMerge="1">
                  <a:txBody>
                    <a:bodyPr/>
                    <a:lstStyle/>
                    <a:p>
                      <a:endParaRPr lang="en-GB" sz="800" dirty="0"/>
                    </a:p>
                  </a:txBody>
                  <a:tcPr/>
                </a:tc>
                <a:extLst>
                  <a:ext uri="{0D108BD9-81ED-4DB2-BD59-A6C34878D82A}">
                    <a16:rowId xmlns:a16="http://schemas.microsoft.com/office/drawing/2014/main" val="3467479199"/>
                  </a:ext>
                </a:extLst>
              </a:tr>
              <a:tr h="197491">
                <a:tc gridSpan="4">
                  <a:txBody>
                    <a:bodyPr/>
                    <a:lstStyle/>
                    <a:p>
                      <a:r>
                        <a:rPr lang="en-GB" sz="800" dirty="0" smtClean="0"/>
                        <a:t>By 1879 - 40,000 had set off west to Kansas.</a:t>
                      </a:r>
                      <a:endParaRPr lang="en-GB" sz="800" dirty="0"/>
                    </a:p>
                  </a:txBody>
                  <a:tcPr>
                    <a:solidFill>
                      <a:srgbClr val="FDEFE9"/>
                    </a:solidFill>
                  </a:tcPr>
                </a:tc>
                <a:tc hMerge="1">
                  <a:txBody>
                    <a:bodyPr/>
                    <a:lstStyle/>
                    <a:p>
                      <a:endParaRPr lang="en-GB"/>
                    </a:p>
                  </a:txBody>
                  <a:tcPr/>
                </a:tc>
                <a:tc hMerge="1">
                  <a:txBody>
                    <a:bodyPr/>
                    <a:lstStyle/>
                    <a:p>
                      <a:endParaRPr lang="en-GB"/>
                    </a:p>
                  </a:txBody>
                  <a:tcPr/>
                </a:tc>
                <a:tc hMerge="1">
                  <a:txBody>
                    <a:bodyPr/>
                    <a:lstStyle/>
                    <a:p>
                      <a:endParaRPr lang="en-GB" sz="800" dirty="0"/>
                    </a:p>
                  </a:txBody>
                  <a:tcPr/>
                </a:tc>
                <a:extLst>
                  <a:ext uri="{0D108BD9-81ED-4DB2-BD59-A6C34878D82A}">
                    <a16:rowId xmlns:a16="http://schemas.microsoft.com/office/drawing/2014/main" val="1474218005"/>
                  </a:ext>
                </a:extLst>
              </a:tr>
              <a:tr h="197491">
                <a:tc gridSpan="4">
                  <a:txBody>
                    <a:bodyPr/>
                    <a:lstStyle/>
                    <a:p>
                      <a:pPr marL="0" indent="0">
                        <a:buFont typeface="Arial" panose="020B0604020202020204" pitchFamily="34" charset="0"/>
                        <a:buNone/>
                      </a:pPr>
                      <a:r>
                        <a:rPr lang="en-GB" sz="800" dirty="0" smtClean="0"/>
                        <a:t>Impact</a:t>
                      </a:r>
                      <a:endParaRPr lang="en-GB" sz="800" dirty="0"/>
                    </a:p>
                  </a:txBody>
                  <a:tcPr>
                    <a:solidFill>
                      <a:srgbClr val="FCDDC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54736323"/>
                  </a:ext>
                </a:extLst>
              </a:tr>
              <a:tr h="987456">
                <a:tc gridSpan="2">
                  <a:txBody>
                    <a:bodyPr/>
                    <a:lstStyle/>
                    <a:p>
                      <a:pPr marL="0" indent="0">
                        <a:buFont typeface="Arial" panose="020B0604020202020204" pitchFamily="34" charset="0"/>
                        <a:buNone/>
                      </a:pPr>
                      <a:r>
                        <a:rPr lang="en-GB" sz="800" dirty="0" smtClean="0"/>
                        <a:t>Problems with Farming</a:t>
                      </a:r>
                    </a:p>
                    <a:p>
                      <a:pPr marL="72000" indent="-72000">
                        <a:buFont typeface="Arial" panose="020B0604020202020204" pitchFamily="34" charset="0"/>
                        <a:buChar char="•"/>
                      </a:pPr>
                      <a:r>
                        <a:rPr lang="en-GB" sz="800" dirty="0" smtClean="0"/>
                        <a:t>Good land had already been taken.</a:t>
                      </a:r>
                    </a:p>
                    <a:p>
                      <a:pPr marL="72000" indent="-72000">
                        <a:buFont typeface="Arial" panose="020B0604020202020204" pitchFamily="34" charset="0"/>
                        <a:buChar char="•"/>
                      </a:pPr>
                      <a:r>
                        <a:rPr lang="en-GB" sz="800" dirty="0" smtClean="0"/>
                        <a:t>Most </a:t>
                      </a:r>
                      <a:r>
                        <a:rPr lang="en-GB" sz="800" dirty="0" err="1" smtClean="0"/>
                        <a:t>Exodusters</a:t>
                      </a:r>
                      <a:r>
                        <a:rPr lang="en-GB" sz="800" dirty="0" smtClean="0"/>
                        <a:t> had no land for setting up farms.</a:t>
                      </a:r>
                      <a:endParaRPr lang="en-GB" sz="800" dirty="0"/>
                    </a:p>
                  </a:txBody>
                  <a:tcPr>
                    <a:solidFill>
                      <a:srgbClr val="FDEFE9"/>
                    </a:solidFill>
                  </a:tcPr>
                </a:tc>
                <a:tc hMerge="1">
                  <a:txBody>
                    <a:bodyPr/>
                    <a:lstStyle/>
                    <a:p>
                      <a:pPr marL="0" indent="0">
                        <a:buFont typeface="Arial" panose="020B0604020202020204" pitchFamily="34" charset="0"/>
                        <a:buNone/>
                      </a:pPr>
                      <a:endParaRPr lang="en-GB" sz="800" dirty="0"/>
                    </a:p>
                  </a:txBody>
                  <a:tcPr>
                    <a:solidFill>
                      <a:srgbClr val="FDEFE9"/>
                    </a:solidFill>
                  </a:tcPr>
                </a:tc>
                <a:tc>
                  <a:txBody>
                    <a:bodyPr/>
                    <a:lstStyle/>
                    <a:p>
                      <a:pPr marL="0" indent="0">
                        <a:buFont typeface="Arial" panose="020B0604020202020204" pitchFamily="34" charset="0"/>
                        <a:buNone/>
                      </a:pPr>
                      <a:r>
                        <a:rPr lang="en-GB" sz="800" dirty="0" smtClean="0"/>
                        <a:t>Responses</a:t>
                      </a:r>
                    </a:p>
                    <a:p>
                      <a:pPr marL="72000" indent="-72000">
                        <a:buFont typeface="Arial" panose="020B0604020202020204" pitchFamily="34" charset="0"/>
                        <a:buChar char="•"/>
                      </a:pPr>
                      <a:r>
                        <a:rPr lang="en-GB" sz="800" dirty="0" smtClean="0"/>
                        <a:t>Whites opposed the migration</a:t>
                      </a:r>
                    </a:p>
                    <a:p>
                      <a:pPr marL="72000" indent="-72000">
                        <a:buFont typeface="Arial" panose="020B0604020202020204" pitchFamily="34" charset="0"/>
                        <a:buChar char="•"/>
                      </a:pPr>
                      <a:r>
                        <a:rPr lang="en-GB" sz="800" dirty="0" smtClean="0"/>
                        <a:t>Whites thought </a:t>
                      </a:r>
                      <a:r>
                        <a:rPr lang="en-GB" sz="800" dirty="0" err="1" smtClean="0"/>
                        <a:t>Exodusters</a:t>
                      </a:r>
                      <a:r>
                        <a:rPr lang="en-GB" sz="800" dirty="0" smtClean="0"/>
                        <a:t> shouldn’t be helped.</a:t>
                      </a:r>
                    </a:p>
                    <a:p>
                      <a:pPr marL="72000" indent="-72000">
                        <a:buFont typeface="Arial" panose="020B0604020202020204" pitchFamily="34" charset="0"/>
                        <a:buChar char="•"/>
                      </a:pPr>
                      <a:r>
                        <a:rPr lang="en-GB" sz="800" dirty="0" smtClean="0"/>
                        <a:t>Kansas governor gave some money to help.</a:t>
                      </a:r>
                      <a:endParaRPr lang="en-GB" sz="800" dirty="0"/>
                    </a:p>
                  </a:txBody>
                  <a:tcPr>
                    <a:solidFill>
                      <a:srgbClr val="FDEFE9"/>
                    </a:solidFill>
                  </a:tcPr>
                </a:tc>
                <a:tc>
                  <a:txBody>
                    <a:bodyPr/>
                    <a:lstStyle/>
                    <a:p>
                      <a:pPr marL="0" indent="0">
                        <a:buFont typeface="Arial" panose="020B0604020202020204" pitchFamily="34" charset="0"/>
                        <a:buNone/>
                      </a:pPr>
                      <a:r>
                        <a:rPr lang="en-GB" sz="800" dirty="0" smtClean="0"/>
                        <a:t>Consequences</a:t>
                      </a:r>
                    </a:p>
                    <a:p>
                      <a:pPr marL="72000" indent="-72000">
                        <a:buFont typeface="Arial" panose="020B0604020202020204" pitchFamily="34" charset="0"/>
                        <a:buChar char="•"/>
                      </a:pPr>
                      <a:r>
                        <a:rPr lang="en-GB" sz="800" dirty="0" smtClean="0"/>
                        <a:t>By 1880 there were 43,000 black migrants</a:t>
                      </a:r>
                    </a:p>
                    <a:p>
                      <a:pPr marL="72000" indent="-72000">
                        <a:buFont typeface="Arial" panose="020B0604020202020204" pitchFamily="34" charset="0"/>
                        <a:buChar char="•"/>
                      </a:pPr>
                      <a:r>
                        <a:rPr lang="en-GB" sz="800" dirty="0" err="1" smtClean="0"/>
                        <a:t>Exodusters</a:t>
                      </a:r>
                      <a:r>
                        <a:rPr lang="en-GB" sz="800" dirty="0" smtClean="0"/>
                        <a:t> typically stayed poorer than white settlers.</a:t>
                      </a:r>
                      <a:endParaRPr lang="en-GB" sz="800" dirty="0"/>
                    </a:p>
                  </a:txBody>
                  <a:tcPr>
                    <a:solidFill>
                      <a:srgbClr val="FDEFE9"/>
                    </a:solidFill>
                  </a:tcPr>
                </a:tc>
                <a:extLst>
                  <a:ext uri="{0D108BD9-81ED-4DB2-BD59-A6C34878D82A}">
                    <a16:rowId xmlns:a16="http://schemas.microsoft.com/office/drawing/2014/main" val="285936025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59845131"/>
              </p:ext>
            </p:extLst>
          </p:nvPr>
        </p:nvGraphicFramePr>
        <p:xfrm>
          <a:off x="7106195" y="3962400"/>
          <a:ext cx="2747553" cy="2773680"/>
        </p:xfrm>
        <a:graphic>
          <a:graphicData uri="http://schemas.openxmlformats.org/drawingml/2006/table">
            <a:tbl>
              <a:tblPr firstRow="1" bandRow="1">
                <a:tableStyleId>{93296810-A885-4BE3-A3E7-6D5BEEA58F35}</a:tableStyleId>
              </a:tblPr>
              <a:tblGrid>
                <a:gridCol w="2747553">
                  <a:extLst>
                    <a:ext uri="{9D8B030D-6E8A-4147-A177-3AD203B41FA5}">
                      <a16:colId xmlns:a16="http://schemas.microsoft.com/office/drawing/2014/main" val="461386598"/>
                    </a:ext>
                  </a:extLst>
                </a:gridCol>
              </a:tblGrid>
              <a:tr h="200895">
                <a:tc>
                  <a:txBody>
                    <a:bodyPr/>
                    <a:lstStyle/>
                    <a:p>
                      <a:r>
                        <a:rPr lang="en-GB" sz="800" dirty="0" smtClean="0"/>
                        <a:t>d)The Oklahoma Land Rush</a:t>
                      </a:r>
                      <a:endParaRPr lang="en-GB" sz="800" dirty="0"/>
                    </a:p>
                  </a:txBody>
                  <a:tcPr/>
                </a:tc>
                <a:extLst>
                  <a:ext uri="{0D108BD9-81ED-4DB2-BD59-A6C34878D82A}">
                    <a16:rowId xmlns:a16="http://schemas.microsoft.com/office/drawing/2014/main" val="3240449813"/>
                  </a:ext>
                </a:extLst>
              </a:tr>
              <a:tr h="247678">
                <a:tc>
                  <a:txBody>
                    <a:bodyPr/>
                    <a:lstStyle/>
                    <a:p>
                      <a:r>
                        <a:rPr lang="en-GB" sz="800" kern="1200" dirty="0" smtClean="0">
                          <a:effectLst/>
                        </a:rPr>
                        <a:t>After the Indian</a:t>
                      </a:r>
                      <a:r>
                        <a:rPr lang="en-GB" sz="800" kern="1200" baseline="0" dirty="0" smtClean="0">
                          <a:effectLst/>
                        </a:rPr>
                        <a:t> Removal Act in 1830 the Plains Indians had each been given specific land.  The middle Section was seen as open to Plains Indians and should not be settled by Whites.  </a:t>
                      </a:r>
                      <a:endParaRPr lang="en-GB" sz="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75786779"/>
                  </a:ext>
                </a:extLst>
              </a:tr>
              <a:tr h="313726">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kern="1200" dirty="0" smtClean="0">
                          <a:effectLst/>
                        </a:rPr>
                        <a:t>The Dawes Act (1887) changed this. Instead of a tribe owning land, individual Plains Indian families were given 160 acres (like in the Homestead Act).  All land left over was put up for sale. Some Plains Indians sold the land given because they didn’t want to be farmers.</a:t>
                      </a:r>
                      <a:endParaRPr lang="en-GB" sz="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502119431"/>
                  </a:ext>
                </a:extLst>
              </a:tr>
              <a:tr h="313726">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kern="1200" dirty="0" smtClean="0">
                          <a:effectLst/>
                        </a:rPr>
                        <a:t>In 1889 the government decided to open up the middle section of the Indian Territory for white settlement.  The land was divided up into 160-acre sections.  It was announced that at 12 noon on 22 April 1889 it would be opened for claims.   Thousands waited at the boundary  and then rushed to stake a claim – a ‘Land Rush’. </a:t>
                      </a:r>
                      <a:endParaRPr lang="en-GB" sz="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55246015"/>
                  </a:ext>
                </a:extLst>
              </a:tr>
              <a:tr h="24767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800" kern="1200" dirty="0" smtClean="0">
                          <a:effectLst/>
                        </a:rPr>
                        <a:t>There were several land rushes in Oklahoma, starting with the first in 1889 (two million acres of former Indian Territory) with the last in 1895 (88,000 acres).  The largest was in 1893 when 8 million acres were opened up for settlement.</a:t>
                      </a:r>
                      <a:endParaRPr lang="en-GB" sz="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555383038"/>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1007" y="717749"/>
            <a:ext cx="1989201" cy="123270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541" y="408963"/>
            <a:ext cx="618988" cy="58415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7024" y="4233430"/>
            <a:ext cx="645191" cy="61195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4150" y="3788751"/>
            <a:ext cx="1569540" cy="106592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0259" y="4236721"/>
            <a:ext cx="595775" cy="60866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5552" y="4233430"/>
            <a:ext cx="611954" cy="611954"/>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9702" y="4187409"/>
            <a:ext cx="675251" cy="675251"/>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5372" y="4187409"/>
            <a:ext cx="667267" cy="667267"/>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8951" y="513762"/>
            <a:ext cx="1177050" cy="600592"/>
          </a:xfrm>
          <a:prstGeom prst="rect">
            <a:avLst/>
          </a:prstGeom>
        </p:spPr>
      </p:pic>
    </p:spTree>
    <p:extLst>
      <p:ext uri="{BB962C8B-B14F-4D97-AF65-F5344CB8AC3E}">
        <p14:creationId xmlns:p14="http://schemas.microsoft.com/office/powerpoint/2010/main" val="228921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12817145"/>
              </p:ext>
            </p:extLst>
          </p:nvPr>
        </p:nvGraphicFramePr>
        <p:xfrm>
          <a:off x="39188" y="39189"/>
          <a:ext cx="9771018" cy="1493520"/>
        </p:xfrm>
        <a:graphic>
          <a:graphicData uri="http://schemas.openxmlformats.org/drawingml/2006/table">
            <a:tbl>
              <a:tblPr firstRow="1" bandRow="1">
                <a:tableStyleId>{93296810-A885-4BE3-A3E7-6D5BEEA58F35}</a:tableStyleId>
              </a:tblPr>
              <a:tblGrid>
                <a:gridCol w="4885509">
                  <a:extLst>
                    <a:ext uri="{9D8B030D-6E8A-4147-A177-3AD203B41FA5}">
                      <a16:colId xmlns:a16="http://schemas.microsoft.com/office/drawing/2014/main" val="3209752196"/>
                    </a:ext>
                  </a:extLst>
                </a:gridCol>
                <a:gridCol w="4885509">
                  <a:extLst>
                    <a:ext uri="{9D8B030D-6E8A-4147-A177-3AD203B41FA5}">
                      <a16:colId xmlns:a16="http://schemas.microsoft.com/office/drawing/2014/main" val="1872980670"/>
                    </a:ext>
                  </a:extLst>
                </a:gridCol>
              </a:tblGrid>
              <a:tr h="0">
                <a:tc>
                  <a:txBody>
                    <a:bodyPr/>
                    <a:lstStyle/>
                    <a:p>
                      <a:r>
                        <a:rPr lang="en-GB" sz="800" dirty="0" smtClean="0"/>
                        <a:t>f)Law and Order</a:t>
                      </a:r>
                      <a:endParaRPr lang="en-GB" sz="800" dirty="0"/>
                    </a:p>
                  </a:txBody>
                  <a:tcPr/>
                </a:tc>
                <a:tc>
                  <a:txBody>
                    <a:bodyPr/>
                    <a:lstStyle/>
                    <a:p>
                      <a:endParaRPr lang="en-GB" sz="800"/>
                    </a:p>
                  </a:txBody>
                  <a:tcPr/>
                </a:tc>
                <a:extLst>
                  <a:ext uri="{0D108BD9-81ED-4DB2-BD59-A6C34878D82A}">
                    <a16:rowId xmlns:a16="http://schemas.microsoft.com/office/drawing/2014/main" val="651916012"/>
                  </a:ext>
                </a:extLst>
              </a:tr>
              <a:tr h="0">
                <a:tc>
                  <a:txBody>
                    <a:bodyPr/>
                    <a:lstStyle/>
                    <a:p>
                      <a:r>
                        <a:rPr lang="en-GB" sz="800" dirty="0" smtClean="0"/>
                        <a:t>Billy the Kid</a:t>
                      </a:r>
                      <a:endParaRPr lang="en-GB" sz="800" dirty="0"/>
                    </a:p>
                  </a:txBody>
                  <a:tcPr/>
                </a:tc>
                <a:tc>
                  <a:txBody>
                    <a:bodyPr/>
                    <a:lstStyle/>
                    <a:p>
                      <a:r>
                        <a:rPr lang="en-GB" sz="800" dirty="0" smtClean="0"/>
                        <a:t>Wyatt Earp</a:t>
                      </a:r>
                      <a:endParaRPr lang="en-GB" sz="800" dirty="0"/>
                    </a:p>
                  </a:txBody>
                  <a:tcPr/>
                </a:tc>
                <a:extLst>
                  <a:ext uri="{0D108BD9-81ED-4DB2-BD59-A6C34878D82A}">
                    <a16:rowId xmlns:a16="http://schemas.microsoft.com/office/drawing/2014/main" val="441482070"/>
                  </a:ext>
                </a:extLst>
              </a:tr>
              <a:tr h="367855">
                <a:tc>
                  <a:txBody>
                    <a:bodyPr/>
                    <a:lstStyle/>
                    <a:p>
                      <a:pPr marL="285750" indent="-285750">
                        <a:buFont typeface="Arial" panose="020B0604020202020204" pitchFamily="34" charset="0"/>
                        <a:buChar char="•"/>
                      </a:pPr>
                      <a:r>
                        <a:rPr lang="en-GB" sz="800" dirty="0" smtClean="0"/>
                        <a:t>Grew up in poverty.</a:t>
                      </a:r>
                    </a:p>
                    <a:p>
                      <a:pPr marL="285750" indent="-285750">
                        <a:buFont typeface="Arial" panose="020B0604020202020204" pitchFamily="34" charset="0"/>
                        <a:buChar char="•"/>
                      </a:pPr>
                      <a:r>
                        <a:rPr lang="en-GB" sz="800" dirty="0" smtClean="0"/>
                        <a:t>Got in trouble for rustling.</a:t>
                      </a:r>
                    </a:p>
                    <a:p>
                      <a:pPr marL="285750" indent="-285750">
                        <a:buFont typeface="Arial" panose="020B0604020202020204" pitchFamily="34" charset="0"/>
                        <a:buChar char="•"/>
                      </a:pPr>
                      <a:r>
                        <a:rPr lang="en-GB" sz="800" dirty="0" smtClean="0"/>
                        <a:t>1878 became involved in the Lincoln County war between Cattle Baron John </a:t>
                      </a:r>
                      <a:r>
                        <a:rPr lang="en-GB" sz="800" dirty="0" err="1" smtClean="0"/>
                        <a:t>Chisum</a:t>
                      </a:r>
                      <a:r>
                        <a:rPr lang="en-GB" sz="800" dirty="0" smtClean="0"/>
                        <a:t> and smaller ranchers</a:t>
                      </a:r>
                      <a:r>
                        <a:rPr lang="en-GB" sz="800" baseline="0" dirty="0" smtClean="0"/>
                        <a:t> – Billy’s gang were killed.</a:t>
                      </a:r>
                    </a:p>
                    <a:p>
                      <a:pPr marL="285750" indent="-285750">
                        <a:buFont typeface="Arial" panose="020B0604020202020204" pitchFamily="34" charset="0"/>
                        <a:buChar char="•"/>
                      </a:pPr>
                      <a:r>
                        <a:rPr lang="en-GB" sz="800" baseline="0" dirty="0" smtClean="0"/>
                        <a:t>After the war Billy swore to kill everyone responsible for the death of his friend.</a:t>
                      </a:r>
                    </a:p>
                    <a:p>
                      <a:pPr marL="285750" indent="-285750">
                        <a:buFont typeface="Arial" panose="020B0604020202020204" pitchFamily="34" charset="0"/>
                        <a:buChar char="•"/>
                      </a:pPr>
                      <a:r>
                        <a:rPr lang="en-GB" sz="800" baseline="0" dirty="0" smtClean="0"/>
                        <a:t>Local ranchers appealed to the president to help – the president sent a new sheriff, Pat Garrett.</a:t>
                      </a:r>
                    </a:p>
                    <a:p>
                      <a:pPr marL="285750" indent="-285750">
                        <a:buFont typeface="Arial" panose="020B0604020202020204" pitchFamily="34" charset="0"/>
                        <a:buChar char="•"/>
                      </a:pPr>
                      <a:r>
                        <a:rPr lang="en-GB" sz="800" baseline="0" dirty="0" smtClean="0"/>
                        <a:t>Garrett tracked Billy and arrested him.  The judge sentenced him to death but Billy escaped.  Garrett tracked Billy again and killed him at Fort Sumner</a:t>
                      </a:r>
                      <a:endParaRPr lang="en-GB" sz="800" dirty="0"/>
                    </a:p>
                  </a:txBody>
                  <a:tcPr/>
                </a:tc>
                <a:tc>
                  <a:txBody>
                    <a:bodyPr/>
                    <a:lstStyle/>
                    <a:p>
                      <a:pPr marL="171450" indent="-171450">
                        <a:buFont typeface="Arial" panose="020B0604020202020204" pitchFamily="34" charset="0"/>
                        <a:buChar char="•"/>
                      </a:pPr>
                      <a:r>
                        <a:rPr lang="en-GB" sz="800" dirty="0" smtClean="0"/>
                        <a:t>Earp first got into law enforcement after helping a deputy Marshall deal with some rowdy cowboys.</a:t>
                      </a:r>
                    </a:p>
                    <a:p>
                      <a:pPr marL="171450" indent="-171450">
                        <a:buFont typeface="Arial" panose="020B0604020202020204" pitchFamily="34" charset="0"/>
                        <a:buChar char="•"/>
                      </a:pPr>
                      <a:r>
                        <a:rPr lang="en-GB" sz="800" dirty="0" smtClean="0"/>
                        <a:t>1879 – moved to Tombstone where rich businessmen were</a:t>
                      </a:r>
                      <a:r>
                        <a:rPr lang="en-GB" sz="800" baseline="0" dirty="0" smtClean="0"/>
                        <a:t> fighting for control of the area with ranchers and cowboys led by the </a:t>
                      </a:r>
                      <a:r>
                        <a:rPr lang="en-GB" sz="800" baseline="0" dirty="0" err="1" smtClean="0"/>
                        <a:t>Clantons</a:t>
                      </a:r>
                      <a:r>
                        <a:rPr lang="en-GB" sz="800" baseline="0" dirty="0" smtClean="0"/>
                        <a:t> and </a:t>
                      </a:r>
                      <a:r>
                        <a:rPr lang="en-GB" sz="800" baseline="0" dirty="0" err="1" smtClean="0"/>
                        <a:t>McLaurys</a:t>
                      </a:r>
                      <a:r>
                        <a:rPr lang="en-GB" sz="800" baseline="0" dirty="0" smtClean="0"/>
                        <a:t>.</a:t>
                      </a:r>
                    </a:p>
                    <a:p>
                      <a:pPr marL="171450" indent="-171450">
                        <a:buFont typeface="Arial" panose="020B0604020202020204" pitchFamily="34" charset="0"/>
                        <a:buChar char="•"/>
                      </a:pPr>
                      <a:r>
                        <a:rPr lang="en-GB" sz="800" baseline="0" dirty="0" smtClean="0"/>
                        <a:t>In 1880 the businessmen hired Earp as deputy sheriff.</a:t>
                      </a:r>
                    </a:p>
                    <a:p>
                      <a:pPr marL="171450" indent="-171450">
                        <a:buFont typeface="Arial" panose="020B0604020202020204" pitchFamily="34" charset="0"/>
                        <a:buChar char="•"/>
                      </a:pPr>
                      <a:r>
                        <a:rPr lang="en-GB" sz="800" baseline="0" dirty="0" smtClean="0"/>
                        <a:t>After clashes, Earp killed two </a:t>
                      </a:r>
                      <a:r>
                        <a:rPr lang="en-GB" sz="800" baseline="0" dirty="0" err="1" smtClean="0"/>
                        <a:t>McLaurys</a:t>
                      </a:r>
                      <a:r>
                        <a:rPr lang="en-GB" sz="800" baseline="0" dirty="0" smtClean="0"/>
                        <a:t> and one Clanton at the OK </a:t>
                      </a:r>
                      <a:r>
                        <a:rPr lang="en-GB" sz="800" baseline="0" dirty="0" err="1" smtClean="0"/>
                        <a:t>Corrall</a:t>
                      </a:r>
                      <a:r>
                        <a:rPr lang="en-GB" sz="800" baseline="0" dirty="0" smtClean="0"/>
                        <a:t>.  This was after Earp tried to disarm the men (some doubt this story).</a:t>
                      </a:r>
                    </a:p>
                    <a:p>
                      <a:pPr marL="171450" indent="-171450">
                        <a:buFont typeface="Arial" panose="020B0604020202020204" pitchFamily="34" charset="0"/>
                        <a:buChar char="•"/>
                      </a:pPr>
                      <a:r>
                        <a:rPr lang="en-GB" sz="800" baseline="0" dirty="0" smtClean="0"/>
                        <a:t>Cowboys then killed Morgan Earp leading to Wyatt Earp killing the two men he thought were responsible.</a:t>
                      </a:r>
                    </a:p>
                    <a:p>
                      <a:pPr marL="171450" indent="-171450">
                        <a:buFont typeface="Arial" panose="020B0604020202020204" pitchFamily="34" charset="0"/>
                        <a:buChar char="•"/>
                      </a:pPr>
                      <a:r>
                        <a:rPr lang="en-GB" sz="800" baseline="0" dirty="0" smtClean="0"/>
                        <a:t>Public opinion in the town turned against Earp and he left Tombstone in 1882.</a:t>
                      </a:r>
                      <a:endParaRPr lang="en-GB" sz="800" dirty="0"/>
                    </a:p>
                  </a:txBody>
                  <a:tcPr/>
                </a:tc>
                <a:extLst>
                  <a:ext uri="{0D108BD9-81ED-4DB2-BD59-A6C34878D82A}">
                    <a16:rowId xmlns:a16="http://schemas.microsoft.com/office/drawing/2014/main" val="245987096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90497560"/>
              </p:ext>
            </p:extLst>
          </p:nvPr>
        </p:nvGraphicFramePr>
        <p:xfrm>
          <a:off x="39189" y="1493520"/>
          <a:ext cx="2221504" cy="5364480"/>
        </p:xfrm>
        <a:graphic>
          <a:graphicData uri="http://schemas.openxmlformats.org/drawingml/2006/table">
            <a:tbl>
              <a:tblPr firstRow="1" bandRow="1">
                <a:tableStyleId>{93296810-A885-4BE3-A3E7-6D5BEEA58F35}</a:tableStyleId>
              </a:tblPr>
              <a:tblGrid>
                <a:gridCol w="208280">
                  <a:extLst>
                    <a:ext uri="{9D8B030D-6E8A-4147-A177-3AD203B41FA5}">
                      <a16:colId xmlns:a16="http://schemas.microsoft.com/office/drawing/2014/main" val="4267384775"/>
                    </a:ext>
                  </a:extLst>
                </a:gridCol>
                <a:gridCol w="2013224">
                  <a:extLst>
                    <a:ext uri="{9D8B030D-6E8A-4147-A177-3AD203B41FA5}">
                      <a16:colId xmlns:a16="http://schemas.microsoft.com/office/drawing/2014/main" val="1526229433"/>
                    </a:ext>
                  </a:extLst>
                </a:gridCol>
              </a:tblGrid>
              <a:tr h="166314">
                <a:tc gridSpan="2">
                  <a:txBody>
                    <a:bodyPr/>
                    <a:lstStyle/>
                    <a:p>
                      <a:r>
                        <a:rPr lang="en-GB" sz="800" dirty="0" smtClean="0"/>
                        <a:t>g)Great Sioux War – Battle of Little Big Horn 1876</a:t>
                      </a:r>
                      <a:endParaRPr lang="en-GB" sz="800" dirty="0"/>
                    </a:p>
                  </a:txBody>
                  <a:tcPr/>
                </a:tc>
                <a:tc hMerge="1">
                  <a:txBody>
                    <a:bodyPr/>
                    <a:lstStyle/>
                    <a:p>
                      <a:endParaRPr lang="en-GB" dirty="0"/>
                    </a:p>
                  </a:txBody>
                  <a:tcPr/>
                </a:tc>
                <a:extLst>
                  <a:ext uri="{0D108BD9-81ED-4DB2-BD59-A6C34878D82A}">
                    <a16:rowId xmlns:a16="http://schemas.microsoft.com/office/drawing/2014/main" val="300737249"/>
                  </a:ext>
                </a:extLst>
              </a:tr>
              <a:tr h="261351">
                <a:tc rowSpan="4">
                  <a:txBody>
                    <a:bodyPr/>
                    <a:lstStyle/>
                    <a:p>
                      <a:r>
                        <a:rPr lang="en-GB" sz="800" dirty="0" smtClean="0"/>
                        <a:t>Causes</a:t>
                      </a:r>
                      <a:endParaRPr lang="en-GB" sz="800" dirty="0"/>
                    </a:p>
                  </a:txBody>
                  <a:tcPr vert="vert270"/>
                </a:tc>
                <a:tc>
                  <a:txBody>
                    <a:bodyPr/>
                    <a:lstStyle/>
                    <a:p>
                      <a:r>
                        <a:rPr lang="en-GB" sz="800" dirty="0" smtClean="0"/>
                        <a:t>In 1868 the Sioux were given a large reservation, including the Black Hills of Dakota.. Whites</a:t>
                      </a:r>
                      <a:r>
                        <a:rPr lang="en-GB" sz="800" baseline="0" dirty="0" smtClean="0"/>
                        <a:t> were not allowed to settle there according to the Treaty.</a:t>
                      </a:r>
                      <a:endParaRPr lang="en-GB" sz="800" dirty="0"/>
                    </a:p>
                  </a:txBody>
                  <a:tcPr/>
                </a:tc>
                <a:extLst>
                  <a:ext uri="{0D108BD9-81ED-4DB2-BD59-A6C34878D82A}">
                    <a16:rowId xmlns:a16="http://schemas.microsoft.com/office/drawing/2014/main" val="2230147469"/>
                  </a:ext>
                </a:extLst>
              </a:tr>
              <a:tr h="261351">
                <a:tc vMerge="1">
                  <a:txBody>
                    <a:bodyPr/>
                    <a:lstStyle/>
                    <a:p>
                      <a:endParaRPr lang="en-GB" dirty="0"/>
                    </a:p>
                  </a:txBody>
                  <a:tcPr/>
                </a:tc>
                <a:tc>
                  <a:txBody>
                    <a:bodyPr/>
                    <a:lstStyle/>
                    <a:p>
                      <a:r>
                        <a:rPr lang="en-GB" sz="800" dirty="0" smtClean="0"/>
                        <a:t>In 1874 George Custer found gold in the Black Hills of Dakota and settlers broke the treaty</a:t>
                      </a:r>
                      <a:r>
                        <a:rPr lang="en-GB" sz="800" baseline="0" dirty="0" smtClean="0"/>
                        <a:t> by settling there.</a:t>
                      </a:r>
                      <a:endParaRPr lang="en-GB" sz="800" dirty="0"/>
                    </a:p>
                  </a:txBody>
                  <a:tcPr/>
                </a:tc>
                <a:extLst>
                  <a:ext uri="{0D108BD9-81ED-4DB2-BD59-A6C34878D82A}">
                    <a16:rowId xmlns:a16="http://schemas.microsoft.com/office/drawing/2014/main" val="1833874890"/>
                  </a:ext>
                </a:extLst>
              </a:tr>
              <a:tr h="356387">
                <a:tc vMerge="1">
                  <a:txBody>
                    <a:bodyPr/>
                    <a:lstStyle/>
                    <a:p>
                      <a:endParaRPr lang="en-GB" dirty="0"/>
                    </a:p>
                  </a:txBody>
                  <a:tcPr/>
                </a:tc>
                <a:tc>
                  <a:txBody>
                    <a:bodyPr/>
                    <a:lstStyle/>
                    <a:p>
                      <a:r>
                        <a:rPr lang="en-GB" sz="800" dirty="0" smtClean="0"/>
                        <a:t>The government tried to buy </a:t>
                      </a:r>
                      <a:r>
                        <a:rPr lang="en-GB" sz="800" smtClean="0"/>
                        <a:t>the Black </a:t>
                      </a:r>
                      <a:r>
                        <a:rPr lang="en-GB" sz="800" dirty="0" smtClean="0"/>
                        <a:t>Hills for $6 million.</a:t>
                      </a:r>
                      <a:r>
                        <a:rPr lang="en-GB" sz="800" baseline="0" dirty="0" smtClean="0"/>
                        <a:t>  The Sioux refused and many left the reservation in raids.  This caused the US to say the Sioux had broken the treaty.</a:t>
                      </a:r>
                      <a:endParaRPr lang="en-GB" sz="800" dirty="0"/>
                    </a:p>
                  </a:txBody>
                  <a:tcPr/>
                </a:tc>
                <a:extLst>
                  <a:ext uri="{0D108BD9-81ED-4DB2-BD59-A6C34878D82A}">
                    <a16:rowId xmlns:a16="http://schemas.microsoft.com/office/drawing/2014/main" val="3712913940"/>
                  </a:ext>
                </a:extLst>
              </a:tr>
              <a:tr h="261351">
                <a:tc vMerge="1">
                  <a:txBody>
                    <a:bodyPr/>
                    <a:lstStyle/>
                    <a:p>
                      <a:endParaRPr lang="en-GB" dirty="0"/>
                    </a:p>
                  </a:txBody>
                  <a:tcPr/>
                </a:tc>
                <a:tc>
                  <a:txBody>
                    <a:bodyPr/>
                    <a:lstStyle/>
                    <a:p>
                      <a:r>
                        <a:rPr lang="en-GB" sz="800" dirty="0" smtClean="0"/>
                        <a:t>December 1875 the Sioux were given 60 days to return to the reservation or be declared hostile. Due to snow it was impossible to return.</a:t>
                      </a:r>
                      <a:endParaRPr lang="en-GB" sz="800" dirty="0"/>
                    </a:p>
                  </a:txBody>
                  <a:tcPr/>
                </a:tc>
                <a:extLst>
                  <a:ext uri="{0D108BD9-81ED-4DB2-BD59-A6C34878D82A}">
                    <a16:rowId xmlns:a16="http://schemas.microsoft.com/office/drawing/2014/main" val="4207148296"/>
                  </a:ext>
                </a:extLst>
              </a:tr>
              <a:tr h="166314">
                <a:tc rowSpan="3">
                  <a:txBody>
                    <a:bodyPr/>
                    <a:lstStyle/>
                    <a:p>
                      <a:r>
                        <a:rPr lang="en-GB" sz="800" dirty="0" smtClean="0"/>
                        <a:t>Events</a:t>
                      </a:r>
                      <a:endParaRPr lang="en-GB" sz="800" dirty="0"/>
                    </a:p>
                  </a:txBody>
                  <a:tcPr vert="vert270"/>
                </a:tc>
                <a:tc>
                  <a:txBody>
                    <a:bodyPr/>
                    <a:lstStyle/>
                    <a:p>
                      <a:r>
                        <a:rPr lang="en-GB" sz="800" dirty="0" smtClean="0"/>
                        <a:t>By Spring over 7000 Sioux were ready for war</a:t>
                      </a:r>
                      <a:r>
                        <a:rPr lang="en-GB" sz="800" baseline="0" dirty="0" smtClean="0"/>
                        <a:t> at Little Big Horn.</a:t>
                      </a:r>
                      <a:endParaRPr lang="en-GB" sz="800" dirty="0"/>
                    </a:p>
                  </a:txBody>
                  <a:tcPr/>
                </a:tc>
                <a:extLst>
                  <a:ext uri="{0D108BD9-81ED-4DB2-BD59-A6C34878D82A}">
                    <a16:rowId xmlns:a16="http://schemas.microsoft.com/office/drawing/2014/main" val="3318497530"/>
                  </a:ext>
                </a:extLst>
              </a:tr>
              <a:tr h="356387">
                <a:tc vMerge="1">
                  <a:txBody>
                    <a:bodyPr/>
                    <a:lstStyle/>
                    <a:p>
                      <a:endParaRPr lang="en-GB" baseline="0" dirty="0" smtClean="0"/>
                    </a:p>
                  </a:txBody>
                  <a:tcPr/>
                </a:tc>
                <a:tc>
                  <a:txBody>
                    <a:bodyPr/>
                    <a:lstStyle/>
                    <a:p>
                      <a:r>
                        <a:rPr lang="en-GB" sz="800" dirty="0" smtClean="0"/>
                        <a:t>Custer was part of a force to attack the Sioux.  He had little information and rode</a:t>
                      </a:r>
                      <a:r>
                        <a:rPr lang="en-GB" sz="800" baseline="0" dirty="0" smtClean="0"/>
                        <a:t> so quickly that he arrived for the attack with 600 men before the rest of the army.</a:t>
                      </a:r>
                    </a:p>
                  </a:txBody>
                  <a:tcPr/>
                </a:tc>
                <a:extLst>
                  <a:ext uri="{0D108BD9-81ED-4DB2-BD59-A6C34878D82A}">
                    <a16:rowId xmlns:a16="http://schemas.microsoft.com/office/drawing/2014/main" val="1305183177"/>
                  </a:ext>
                </a:extLst>
              </a:tr>
              <a:tr h="261351">
                <a:tc vMerge="1">
                  <a:txBody>
                    <a:bodyPr/>
                    <a:lstStyle/>
                    <a:p>
                      <a:endParaRPr lang="en-GB" dirty="0"/>
                    </a:p>
                  </a:txBody>
                  <a:tcPr/>
                </a:tc>
                <a:tc>
                  <a:txBody>
                    <a:bodyPr/>
                    <a:lstStyle/>
                    <a:p>
                      <a:r>
                        <a:rPr lang="en-GB" sz="800" dirty="0" smtClean="0"/>
                        <a:t>Custer attacked with his 600 men having split them in 3 groups.  The Indians were prepared and massacred Custer's forces.</a:t>
                      </a:r>
                      <a:endParaRPr lang="en-GB" sz="800" dirty="0"/>
                    </a:p>
                  </a:txBody>
                  <a:tcPr/>
                </a:tc>
                <a:extLst>
                  <a:ext uri="{0D108BD9-81ED-4DB2-BD59-A6C34878D82A}">
                    <a16:rowId xmlns:a16="http://schemas.microsoft.com/office/drawing/2014/main" val="22772906"/>
                  </a:ext>
                </a:extLst>
              </a:tr>
              <a:tr h="261351">
                <a:tc rowSpan="4">
                  <a:txBody>
                    <a:bodyPr/>
                    <a:lstStyle/>
                    <a:p>
                      <a:r>
                        <a:rPr lang="en-GB" sz="800" dirty="0" smtClean="0"/>
                        <a:t>Impact</a:t>
                      </a:r>
                      <a:endParaRPr lang="en-GB" sz="800" dirty="0"/>
                    </a:p>
                  </a:txBody>
                  <a:tcPr vert="vert270"/>
                </a:tc>
                <a:tc>
                  <a:txBody>
                    <a:bodyPr/>
                    <a:lstStyle/>
                    <a:p>
                      <a:r>
                        <a:rPr lang="en-GB" sz="800" dirty="0" smtClean="0"/>
                        <a:t>Public opinion of white Americans changed.  They used to want to help, but now many wanted the Plains Indians destroyed.</a:t>
                      </a:r>
                      <a:endParaRPr lang="en-GB" sz="800" dirty="0"/>
                    </a:p>
                  </a:txBody>
                  <a:tcPr/>
                </a:tc>
                <a:extLst>
                  <a:ext uri="{0D108BD9-81ED-4DB2-BD59-A6C34878D82A}">
                    <a16:rowId xmlns:a16="http://schemas.microsoft.com/office/drawing/2014/main" val="1785406990"/>
                  </a:ext>
                </a:extLst>
              </a:tr>
              <a:tr h="166314">
                <a:tc vMerge="1">
                  <a:txBody>
                    <a:bodyPr/>
                    <a:lstStyle/>
                    <a:p>
                      <a:endParaRPr lang="en-GB" dirty="0"/>
                    </a:p>
                  </a:txBody>
                  <a:tcPr/>
                </a:tc>
                <a:tc>
                  <a:txBody>
                    <a:bodyPr/>
                    <a:lstStyle/>
                    <a:p>
                      <a:r>
                        <a:rPr lang="en-GB" sz="800" dirty="0" smtClean="0"/>
                        <a:t>The US built 2 new forts and sent 2500 soldiers West to pursue the Sioux.</a:t>
                      </a:r>
                      <a:endParaRPr lang="en-GB" sz="800" dirty="0"/>
                    </a:p>
                  </a:txBody>
                  <a:tcPr/>
                </a:tc>
                <a:extLst>
                  <a:ext uri="{0D108BD9-81ED-4DB2-BD59-A6C34878D82A}">
                    <a16:rowId xmlns:a16="http://schemas.microsoft.com/office/drawing/2014/main" val="3542946612"/>
                  </a:ext>
                </a:extLst>
              </a:tr>
              <a:tr h="166314">
                <a:tc vMerge="1">
                  <a:txBody>
                    <a:bodyPr/>
                    <a:lstStyle/>
                    <a:p>
                      <a:endParaRPr lang="en-GB" dirty="0"/>
                    </a:p>
                  </a:txBody>
                  <a:tcPr/>
                </a:tc>
                <a:tc>
                  <a:txBody>
                    <a:bodyPr/>
                    <a:lstStyle/>
                    <a:p>
                      <a:r>
                        <a:rPr lang="en-GB" sz="800" dirty="0" smtClean="0"/>
                        <a:t>Sitting Bull  surrendered and Crazy Horse was murdered.</a:t>
                      </a:r>
                      <a:endParaRPr lang="en-GB" sz="800" dirty="0"/>
                    </a:p>
                  </a:txBody>
                  <a:tcPr/>
                </a:tc>
                <a:extLst>
                  <a:ext uri="{0D108BD9-81ED-4DB2-BD59-A6C34878D82A}">
                    <a16:rowId xmlns:a16="http://schemas.microsoft.com/office/drawing/2014/main" val="3404426533"/>
                  </a:ext>
                </a:extLst>
              </a:tr>
              <a:tr h="261351">
                <a:tc vMerge="1">
                  <a:txBody>
                    <a:bodyPr/>
                    <a:lstStyle/>
                    <a:p>
                      <a:endParaRPr lang="en-GB" dirty="0"/>
                    </a:p>
                  </a:txBody>
                  <a:tcPr/>
                </a:tc>
                <a:tc>
                  <a:txBody>
                    <a:bodyPr/>
                    <a:lstStyle/>
                    <a:p>
                      <a:r>
                        <a:rPr lang="en-GB" sz="800" dirty="0" smtClean="0"/>
                        <a:t>The Sioux ended up on reservations having sold the Black Hills and other land.</a:t>
                      </a:r>
                      <a:endParaRPr lang="en-GB" sz="800" dirty="0"/>
                    </a:p>
                  </a:txBody>
                  <a:tcPr/>
                </a:tc>
                <a:extLst>
                  <a:ext uri="{0D108BD9-81ED-4DB2-BD59-A6C34878D82A}">
                    <a16:rowId xmlns:a16="http://schemas.microsoft.com/office/drawing/2014/main" val="368702427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60601693"/>
              </p:ext>
            </p:extLst>
          </p:nvPr>
        </p:nvGraphicFramePr>
        <p:xfrm>
          <a:off x="2221505" y="1493520"/>
          <a:ext cx="5013484" cy="1647024"/>
        </p:xfrm>
        <a:graphic>
          <a:graphicData uri="http://schemas.openxmlformats.org/drawingml/2006/table">
            <a:tbl>
              <a:tblPr firstRow="1" bandRow="1">
                <a:tableStyleId>{93296810-A885-4BE3-A3E7-6D5BEEA58F35}</a:tableStyleId>
              </a:tblPr>
              <a:tblGrid>
                <a:gridCol w="1806936">
                  <a:extLst>
                    <a:ext uri="{9D8B030D-6E8A-4147-A177-3AD203B41FA5}">
                      <a16:colId xmlns:a16="http://schemas.microsoft.com/office/drawing/2014/main" val="2365403113"/>
                    </a:ext>
                  </a:extLst>
                </a:gridCol>
                <a:gridCol w="1535387">
                  <a:extLst>
                    <a:ext uri="{9D8B030D-6E8A-4147-A177-3AD203B41FA5}">
                      <a16:colId xmlns:a16="http://schemas.microsoft.com/office/drawing/2014/main" val="632474458"/>
                    </a:ext>
                  </a:extLst>
                </a:gridCol>
                <a:gridCol w="1671161">
                  <a:extLst>
                    <a:ext uri="{9D8B030D-6E8A-4147-A177-3AD203B41FA5}">
                      <a16:colId xmlns:a16="http://schemas.microsoft.com/office/drawing/2014/main" val="1506504296"/>
                    </a:ext>
                  </a:extLst>
                </a:gridCol>
              </a:tblGrid>
              <a:tr h="214464">
                <a:tc gridSpan="3">
                  <a:txBody>
                    <a:bodyPr/>
                    <a:lstStyle/>
                    <a:p>
                      <a:r>
                        <a:rPr lang="en-GB" sz="800" dirty="0" smtClean="0"/>
                        <a:t>h)Extermination of the buffalo.</a:t>
                      </a:r>
                      <a:endParaRPr lang="en-GB" sz="800"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36099292"/>
                  </a:ext>
                </a:extLst>
              </a:tr>
              <a:tr h="687459">
                <a:tc>
                  <a:txBody>
                    <a:bodyPr/>
                    <a:lstStyle/>
                    <a:p>
                      <a:r>
                        <a:rPr lang="en-GB" sz="800" dirty="0" smtClean="0"/>
                        <a:t>Economic</a:t>
                      </a:r>
                      <a:r>
                        <a:rPr lang="en-GB" sz="800" baseline="0" dirty="0" smtClean="0"/>
                        <a:t> reasons</a:t>
                      </a:r>
                    </a:p>
                    <a:p>
                      <a:pPr marL="285750" indent="-285750">
                        <a:buFont typeface="Arial" panose="020B0604020202020204" pitchFamily="34" charset="0"/>
                        <a:buChar char="•"/>
                      </a:pPr>
                      <a:r>
                        <a:rPr lang="en-GB" sz="800" baseline="0" dirty="0" smtClean="0"/>
                        <a:t>Buffalo had been hunted for warm coats.</a:t>
                      </a:r>
                    </a:p>
                    <a:p>
                      <a:pPr marL="285750" indent="-285750">
                        <a:buFont typeface="Arial" panose="020B0604020202020204" pitchFamily="34" charset="0"/>
                        <a:buChar char="•"/>
                      </a:pPr>
                      <a:r>
                        <a:rPr lang="en-GB" sz="800" baseline="0" dirty="0" smtClean="0"/>
                        <a:t>In 1871 a process was discovered that turned buffalo into leather – this caused people to kill more buffalo.</a:t>
                      </a:r>
                    </a:p>
                    <a:p>
                      <a:pPr marL="285750" indent="-285750">
                        <a:buFont typeface="Arial" panose="020B0604020202020204" pitchFamily="34" charset="0"/>
                        <a:buChar char="•"/>
                      </a:pPr>
                      <a:r>
                        <a:rPr lang="en-GB" sz="800" baseline="0" dirty="0" smtClean="0"/>
                        <a:t>Railroads developed and brought hunters to the Plains who killed buffalo to feed workers and </a:t>
                      </a:r>
                      <a:r>
                        <a:rPr lang="en-GB" sz="800" baseline="0" smtClean="0"/>
                        <a:t>for sport.</a:t>
                      </a:r>
                      <a:endParaRPr lang="en-GB" sz="800" dirty="0"/>
                    </a:p>
                  </a:txBody>
                  <a:tcPr/>
                </a:tc>
                <a:tc>
                  <a:txBody>
                    <a:bodyPr/>
                    <a:lstStyle/>
                    <a:p>
                      <a:r>
                        <a:rPr lang="en-GB" sz="800" dirty="0" smtClean="0"/>
                        <a:t>Extermination south and North</a:t>
                      </a:r>
                    </a:p>
                    <a:p>
                      <a:pPr marL="285750" indent="-285750">
                        <a:buFont typeface="Arial" panose="020B0604020202020204" pitchFamily="34" charset="0"/>
                        <a:buChar char="•"/>
                      </a:pPr>
                      <a:r>
                        <a:rPr lang="en-GB" sz="800" dirty="0" smtClean="0"/>
                        <a:t>Hunting Southern Buffalo peaked in 1872-74 – Plains</a:t>
                      </a:r>
                      <a:r>
                        <a:rPr lang="en-GB" sz="800" baseline="0" dirty="0" smtClean="0"/>
                        <a:t> Indians killed 1 m.  Whites killed 4 ½ m.</a:t>
                      </a:r>
                    </a:p>
                    <a:p>
                      <a:pPr marL="285750" indent="-285750">
                        <a:buFont typeface="Arial" panose="020B0604020202020204" pitchFamily="34" charset="0"/>
                        <a:buChar char="•"/>
                      </a:pPr>
                      <a:r>
                        <a:rPr lang="en-GB" sz="800" baseline="0" dirty="0" smtClean="0"/>
                        <a:t>1880 around 5000 whites were killing northern buffalo.</a:t>
                      </a:r>
                    </a:p>
                    <a:p>
                      <a:pPr marL="285750" indent="-285750">
                        <a:buFont typeface="Arial" panose="020B0604020202020204" pitchFamily="34" charset="0"/>
                        <a:buChar char="•"/>
                      </a:pPr>
                      <a:r>
                        <a:rPr lang="en-GB" sz="800" baseline="0" dirty="0" smtClean="0"/>
                        <a:t>By 1883 the northern Buffalo Herd was gone.</a:t>
                      </a:r>
                    </a:p>
                  </a:txBody>
                  <a:tcPr/>
                </a:tc>
                <a:tc>
                  <a:txBody>
                    <a:bodyPr/>
                    <a:lstStyle/>
                    <a:p>
                      <a:r>
                        <a:rPr lang="en-GB" sz="800" dirty="0" smtClean="0"/>
                        <a:t>Government policy</a:t>
                      </a:r>
                    </a:p>
                    <a:p>
                      <a:pPr marL="285750" indent="-285750">
                        <a:buFont typeface="Arial" panose="020B0604020202020204" pitchFamily="34" charset="0"/>
                        <a:buChar char="•"/>
                      </a:pPr>
                      <a:r>
                        <a:rPr lang="en-GB" sz="800" dirty="0" smtClean="0"/>
                        <a:t>Killing buffalo forced Indians onto reservations as there was nothing to hunt.</a:t>
                      </a:r>
                    </a:p>
                    <a:p>
                      <a:pPr marL="285750" indent="-285750">
                        <a:buFont typeface="Arial" panose="020B0604020202020204" pitchFamily="34" charset="0"/>
                        <a:buChar char="•"/>
                      </a:pPr>
                      <a:r>
                        <a:rPr lang="en-GB" sz="800" dirty="0" smtClean="0"/>
                        <a:t>Plains Indians had to learn to farm</a:t>
                      </a:r>
                      <a:r>
                        <a:rPr lang="en-GB" sz="800" baseline="0" dirty="0" smtClean="0"/>
                        <a:t> and assimilate or rely on the government for food.</a:t>
                      </a:r>
                    </a:p>
                    <a:p>
                      <a:pPr marL="285750" indent="-285750">
                        <a:buFont typeface="Arial" panose="020B0604020202020204" pitchFamily="34" charset="0"/>
                        <a:buChar char="•"/>
                      </a:pPr>
                      <a:r>
                        <a:rPr lang="en-GB" sz="800" baseline="0" dirty="0" smtClean="0"/>
                        <a:t>Buffalo were in the way of railroads and cattle farming.</a:t>
                      </a:r>
                      <a:endParaRPr lang="en-GB" sz="800" dirty="0"/>
                    </a:p>
                  </a:txBody>
                  <a:tcPr/>
                </a:tc>
                <a:extLst>
                  <a:ext uri="{0D108BD9-81ED-4DB2-BD59-A6C34878D82A}">
                    <a16:rowId xmlns:a16="http://schemas.microsoft.com/office/drawing/2014/main" val="36257611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24342184"/>
              </p:ext>
            </p:extLst>
          </p:nvPr>
        </p:nvGraphicFramePr>
        <p:xfrm>
          <a:off x="7234990" y="1493520"/>
          <a:ext cx="2603750" cy="3593135"/>
        </p:xfrm>
        <a:graphic>
          <a:graphicData uri="http://schemas.openxmlformats.org/drawingml/2006/table">
            <a:tbl>
              <a:tblPr firstRow="1" bandRow="1">
                <a:tableStyleId>{93296810-A885-4BE3-A3E7-6D5BEEA58F35}</a:tableStyleId>
              </a:tblPr>
              <a:tblGrid>
                <a:gridCol w="244119">
                  <a:extLst>
                    <a:ext uri="{9D8B030D-6E8A-4147-A177-3AD203B41FA5}">
                      <a16:colId xmlns:a16="http://schemas.microsoft.com/office/drawing/2014/main" val="4267384775"/>
                    </a:ext>
                  </a:extLst>
                </a:gridCol>
                <a:gridCol w="2359631">
                  <a:extLst>
                    <a:ext uri="{9D8B030D-6E8A-4147-A177-3AD203B41FA5}">
                      <a16:colId xmlns:a16="http://schemas.microsoft.com/office/drawing/2014/main" val="1526229433"/>
                    </a:ext>
                  </a:extLst>
                </a:gridCol>
              </a:tblGrid>
              <a:tr h="181733">
                <a:tc gridSpan="2">
                  <a:txBody>
                    <a:bodyPr/>
                    <a:lstStyle/>
                    <a:p>
                      <a:r>
                        <a:rPr lang="en-GB" sz="800" dirty="0" smtClean="0"/>
                        <a:t>j)The Wounded Knee Massacre 1890</a:t>
                      </a:r>
                      <a:endParaRPr lang="en-GB" sz="800" dirty="0"/>
                    </a:p>
                  </a:txBody>
                  <a:tcPr/>
                </a:tc>
                <a:tc hMerge="1">
                  <a:txBody>
                    <a:bodyPr/>
                    <a:lstStyle/>
                    <a:p>
                      <a:endParaRPr lang="en-GB" dirty="0"/>
                    </a:p>
                  </a:txBody>
                  <a:tcPr/>
                </a:tc>
                <a:extLst>
                  <a:ext uri="{0D108BD9-81ED-4DB2-BD59-A6C34878D82A}">
                    <a16:rowId xmlns:a16="http://schemas.microsoft.com/office/drawing/2014/main" val="300737249"/>
                  </a:ext>
                </a:extLst>
              </a:tr>
              <a:tr h="181733">
                <a:tc rowSpan="4">
                  <a:txBody>
                    <a:bodyPr/>
                    <a:lstStyle/>
                    <a:p>
                      <a:r>
                        <a:rPr lang="en-GB" sz="800" dirty="0" smtClean="0"/>
                        <a:t>Causes</a:t>
                      </a:r>
                      <a:endParaRPr lang="en-GB" sz="800" dirty="0"/>
                    </a:p>
                  </a:txBody>
                  <a:tcPr vert="vert270"/>
                </a:tc>
                <a:tc>
                  <a:txBody>
                    <a:bodyPr/>
                    <a:lstStyle/>
                    <a:p>
                      <a:r>
                        <a:rPr lang="en-GB" sz="800" dirty="0" smtClean="0"/>
                        <a:t>By 1890 most Sioux were on reservations.</a:t>
                      </a:r>
                      <a:endParaRPr lang="en-GB" sz="800" dirty="0"/>
                    </a:p>
                  </a:txBody>
                  <a:tcPr/>
                </a:tc>
                <a:extLst>
                  <a:ext uri="{0D108BD9-81ED-4DB2-BD59-A6C34878D82A}">
                    <a16:rowId xmlns:a16="http://schemas.microsoft.com/office/drawing/2014/main" val="2230147469"/>
                  </a:ext>
                </a:extLst>
              </a:tr>
              <a:tr h="222332">
                <a:tc vMerge="1">
                  <a:txBody>
                    <a:bodyPr/>
                    <a:lstStyle/>
                    <a:p>
                      <a:endParaRPr lang="en-GB" dirty="0"/>
                    </a:p>
                  </a:txBody>
                  <a:tcPr/>
                </a:tc>
                <a:tc>
                  <a:txBody>
                    <a:bodyPr/>
                    <a:lstStyle/>
                    <a:p>
                      <a:r>
                        <a:rPr lang="en-GB" sz="800" dirty="0" smtClean="0"/>
                        <a:t>In 1890 the rations were cut and the crops failed.</a:t>
                      </a:r>
                      <a:endParaRPr lang="en-GB" sz="800" dirty="0"/>
                    </a:p>
                  </a:txBody>
                  <a:tcPr/>
                </a:tc>
                <a:extLst>
                  <a:ext uri="{0D108BD9-81ED-4DB2-BD59-A6C34878D82A}">
                    <a16:rowId xmlns:a16="http://schemas.microsoft.com/office/drawing/2014/main" val="1833874890"/>
                  </a:ext>
                </a:extLst>
              </a:tr>
              <a:tr h="597123">
                <a:tc vMerge="1">
                  <a:txBody>
                    <a:bodyPr/>
                    <a:lstStyle/>
                    <a:p>
                      <a:endParaRPr lang="en-GB" dirty="0"/>
                    </a:p>
                  </a:txBody>
                  <a:tcPr/>
                </a:tc>
                <a:tc>
                  <a:txBody>
                    <a:bodyPr/>
                    <a:lstStyle/>
                    <a:p>
                      <a:r>
                        <a:rPr lang="en-GB" sz="800" dirty="0" smtClean="0"/>
                        <a:t>However an Indian called Wovoka, had a vision that said if they kept dancing the Great Spirit would</a:t>
                      </a:r>
                      <a:r>
                        <a:rPr lang="en-GB" sz="800" baseline="0" dirty="0" smtClean="0"/>
                        <a:t> carry the White People away and the buffalo would return. This dance was called the </a:t>
                      </a:r>
                      <a:r>
                        <a:rPr lang="en-GB" sz="800" b="1" baseline="0" dirty="0" smtClean="0"/>
                        <a:t>Ghost Dance</a:t>
                      </a:r>
                      <a:r>
                        <a:rPr lang="en-GB" sz="800" b="0" baseline="0" dirty="0" smtClean="0"/>
                        <a:t>.</a:t>
                      </a:r>
                      <a:endParaRPr lang="en-GB" sz="800" dirty="0"/>
                    </a:p>
                  </a:txBody>
                  <a:tcPr/>
                </a:tc>
                <a:extLst>
                  <a:ext uri="{0D108BD9-81ED-4DB2-BD59-A6C34878D82A}">
                    <a16:rowId xmlns:a16="http://schemas.microsoft.com/office/drawing/2014/main" val="3712913940"/>
                  </a:ext>
                </a:extLst>
              </a:tr>
              <a:tr h="285580">
                <a:tc vMerge="1">
                  <a:txBody>
                    <a:bodyPr/>
                    <a:lstStyle/>
                    <a:p>
                      <a:endParaRPr lang="en-GB" dirty="0"/>
                    </a:p>
                  </a:txBody>
                  <a:tcPr/>
                </a:tc>
                <a:tc>
                  <a:txBody>
                    <a:bodyPr/>
                    <a:lstStyle/>
                    <a:p>
                      <a:r>
                        <a:rPr lang="en-GB" sz="800" dirty="0" smtClean="0"/>
                        <a:t>The Us forces were worried about this and tried to stop it, killing Sitting Bull.</a:t>
                      </a:r>
                      <a:endParaRPr lang="en-GB" sz="800" dirty="0"/>
                    </a:p>
                  </a:txBody>
                  <a:tcPr/>
                </a:tc>
                <a:extLst>
                  <a:ext uri="{0D108BD9-81ED-4DB2-BD59-A6C34878D82A}">
                    <a16:rowId xmlns:a16="http://schemas.microsoft.com/office/drawing/2014/main" val="4207148296"/>
                  </a:ext>
                </a:extLst>
              </a:tr>
              <a:tr h="285580">
                <a:tc rowSpan="3">
                  <a:txBody>
                    <a:bodyPr/>
                    <a:lstStyle/>
                    <a:p>
                      <a:r>
                        <a:rPr lang="en-GB" sz="800" dirty="0" smtClean="0"/>
                        <a:t>Events</a:t>
                      </a:r>
                      <a:endParaRPr lang="en-GB" sz="800" dirty="0"/>
                    </a:p>
                  </a:txBody>
                  <a:tcPr vert="vert270"/>
                </a:tc>
                <a:tc>
                  <a:txBody>
                    <a:bodyPr/>
                    <a:lstStyle/>
                    <a:p>
                      <a:r>
                        <a:rPr lang="en-GB" sz="800" dirty="0" smtClean="0"/>
                        <a:t>Big Foot fled from the army and they were caught at Wounded Knee.</a:t>
                      </a:r>
                      <a:endParaRPr lang="en-GB" sz="800" dirty="0"/>
                    </a:p>
                  </a:txBody>
                  <a:tcPr/>
                </a:tc>
                <a:extLst>
                  <a:ext uri="{0D108BD9-81ED-4DB2-BD59-A6C34878D82A}">
                    <a16:rowId xmlns:a16="http://schemas.microsoft.com/office/drawing/2014/main" val="3318497530"/>
                  </a:ext>
                </a:extLst>
              </a:tr>
              <a:tr h="389428">
                <a:tc vMerge="1">
                  <a:txBody>
                    <a:bodyPr/>
                    <a:lstStyle/>
                    <a:p>
                      <a:endParaRPr lang="en-GB" baseline="0" dirty="0" smtClean="0"/>
                    </a:p>
                  </a:txBody>
                  <a:tcPr/>
                </a:tc>
                <a:tc>
                  <a:txBody>
                    <a:bodyPr/>
                    <a:lstStyle/>
                    <a:p>
                      <a:r>
                        <a:rPr lang="en-GB" sz="800" baseline="0" dirty="0" smtClean="0"/>
                        <a:t>The army caught them and began to disarm them but shooting broke out when one Indian resisted and others began to dance.</a:t>
                      </a:r>
                    </a:p>
                  </a:txBody>
                  <a:tcPr/>
                </a:tc>
                <a:extLst>
                  <a:ext uri="{0D108BD9-81ED-4DB2-BD59-A6C34878D82A}">
                    <a16:rowId xmlns:a16="http://schemas.microsoft.com/office/drawing/2014/main" val="1305183177"/>
                  </a:ext>
                </a:extLst>
              </a:tr>
              <a:tr h="285580">
                <a:tc vMerge="1">
                  <a:txBody>
                    <a:bodyPr/>
                    <a:lstStyle/>
                    <a:p>
                      <a:endParaRPr lang="en-GB" dirty="0"/>
                    </a:p>
                  </a:txBody>
                  <a:tcPr/>
                </a:tc>
                <a:tc>
                  <a:txBody>
                    <a:bodyPr/>
                    <a:lstStyle/>
                    <a:p>
                      <a:r>
                        <a:rPr lang="en-GB" sz="800" dirty="0" smtClean="0"/>
                        <a:t>After 10 minutes, 250 Plains Indians were dead (only 25 soldiers</a:t>
                      </a:r>
                      <a:r>
                        <a:rPr lang="en-GB" sz="800" baseline="0" dirty="0" smtClean="0"/>
                        <a:t> were dead).</a:t>
                      </a:r>
                      <a:endParaRPr lang="en-GB" sz="800" dirty="0"/>
                    </a:p>
                  </a:txBody>
                  <a:tcPr/>
                </a:tc>
                <a:extLst>
                  <a:ext uri="{0D108BD9-81ED-4DB2-BD59-A6C34878D82A}">
                    <a16:rowId xmlns:a16="http://schemas.microsoft.com/office/drawing/2014/main" val="22772906"/>
                  </a:ext>
                </a:extLst>
              </a:tr>
              <a:tr h="181733">
                <a:tc rowSpan="3">
                  <a:txBody>
                    <a:bodyPr/>
                    <a:lstStyle/>
                    <a:p>
                      <a:r>
                        <a:rPr lang="en-GB" sz="800" dirty="0" smtClean="0"/>
                        <a:t>Impact</a:t>
                      </a:r>
                      <a:endParaRPr lang="en-GB" sz="800" dirty="0"/>
                    </a:p>
                  </a:txBody>
                  <a:tcPr vert="vert270"/>
                </a:tc>
                <a:tc>
                  <a:txBody>
                    <a:bodyPr/>
                    <a:lstStyle/>
                    <a:p>
                      <a:r>
                        <a:rPr lang="en-GB" sz="800" dirty="0" smtClean="0"/>
                        <a:t>It was the end of Sioux resistance</a:t>
                      </a:r>
                      <a:endParaRPr lang="en-GB" sz="800" dirty="0"/>
                    </a:p>
                  </a:txBody>
                  <a:tcPr/>
                </a:tc>
                <a:extLst>
                  <a:ext uri="{0D108BD9-81ED-4DB2-BD59-A6C34878D82A}">
                    <a16:rowId xmlns:a16="http://schemas.microsoft.com/office/drawing/2014/main" val="1785406990"/>
                  </a:ext>
                </a:extLst>
              </a:tr>
              <a:tr h="285580">
                <a:tc vMerge="1">
                  <a:txBody>
                    <a:bodyPr/>
                    <a:lstStyle/>
                    <a:p>
                      <a:endParaRPr lang="en-GB" dirty="0"/>
                    </a:p>
                  </a:txBody>
                  <a:tcPr/>
                </a:tc>
                <a:tc>
                  <a:txBody>
                    <a:bodyPr/>
                    <a:lstStyle/>
                    <a:p>
                      <a:r>
                        <a:rPr lang="en-GB" sz="800" dirty="0" smtClean="0"/>
                        <a:t>It confirmed White people’s views that the plains Indians needed to be exterminated.</a:t>
                      </a:r>
                      <a:endParaRPr lang="en-GB" sz="800" dirty="0"/>
                    </a:p>
                  </a:txBody>
                  <a:tcPr/>
                </a:tc>
                <a:extLst>
                  <a:ext uri="{0D108BD9-81ED-4DB2-BD59-A6C34878D82A}">
                    <a16:rowId xmlns:a16="http://schemas.microsoft.com/office/drawing/2014/main" val="3542946612"/>
                  </a:ext>
                </a:extLst>
              </a:tr>
              <a:tr h="285580">
                <a:tc vMerge="1">
                  <a:txBody>
                    <a:bodyPr/>
                    <a:lstStyle/>
                    <a:p>
                      <a:endParaRPr lang="en-GB" dirty="0"/>
                    </a:p>
                  </a:txBody>
                  <a:tcPr/>
                </a:tc>
                <a:tc>
                  <a:txBody>
                    <a:bodyPr/>
                    <a:lstStyle/>
                    <a:p>
                      <a:r>
                        <a:rPr lang="en-GB" sz="800" dirty="0" smtClean="0"/>
                        <a:t>It was the end of the Indian</a:t>
                      </a:r>
                      <a:r>
                        <a:rPr lang="en-GB" sz="800" baseline="0" dirty="0" smtClean="0"/>
                        <a:t> Frontier – no land now belonged to Indians.</a:t>
                      </a:r>
                      <a:endParaRPr lang="en-GB" sz="800" dirty="0"/>
                    </a:p>
                  </a:txBody>
                  <a:tcPr/>
                </a:tc>
                <a:extLst>
                  <a:ext uri="{0D108BD9-81ED-4DB2-BD59-A6C34878D82A}">
                    <a16:rowId xmlns:a16="http://schemas.microsoft.com/office/drawing/2014/main" val="340442653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97837087"/>
              </p:ext>
            </p:extLst>
          </p:nvPr>
        </p:nvGraphicFramePr>
        <p:xfrm>
          <a:off x="2221504" y="4597125"/>
          <a:ext cx="5013485" cy="2225040"/>
        </p:xfrm>
        <a:graphic>
          <a:graphicData uri="http://schemas.openxmlformats.org/drawingml/2006/table">
            <a:tbl>
              <a:tblPr firstRow="1" bandRow="1">
                <a:tableStyleId>{93296810-A885-4BE3-A3E7-6D5BEEA58F35}</a:tableStyleId>
              </a:tblPr>
              <a:tblGrid>
                <a:gridCol w="2034825">
                  <a:extLst>
                    <a:ext uri="{9D8B030D-6E8A-4147-A177-3AD203B41FA5}">
                      <a16:colId xmlns:a16="http://schemas.microsoft.com/office/drawing/2014/main" val="1550955885"/>
                    </a:ext>
                  </a:extLst>
                </a:gridCol>
                <a:gridCol w="2978660">
                  <a:extLst>
                    <a:ext uri="{9D8B030D-6E8A-4147-A177-3AD203B41FA5}">
                      <a16:colId xmlns:a16="http://schemas.microsoft.com/office/drawing/2014/main" val="3825689488"/>
                    </a:ext>
                  </a:extLst>
                </a:gridCol>
              </a:tblGrid>
              <a:tr h="160825">
                <a:tc gridSpan="2">
                  <a:txBody>
                    <a:bodyPr/>
                    <a:lstStyle/>
                    <a:p>
                      <a:r>
                        <a:rPr lang="en-GB" sz="800" dirty="0" err="1" smtClean="0"/>
                        <a:t>i</a:t>
                      </a:r>
                      <a:r>
                        <a:rPr lang="en-GB" sz="800" dirty="0" smtClean="0"/>
                        <a:t>)Destruction of Plains Indian</a:t>
                      </a:r>
                      <a:r>
                        <a:rPr lang="en-GB" sz="800" baseline="0" dirty="0" smtClean="0"/>
                        <a:t> Life on reservations.</a:t>
                      </a:r>
                      <a:endParaRPr lang="en-GB" sz="800" dirty="0"/>
                    </a:p>
                  </a:txBody>
                  <a:tcPr/>
                </a:tc>
                <a:tc hMerge="1">
                  <a:txBody>
                    <a:bodyPr/>
                    <a:lstStyle/>
                    <a:p>
                      <a:endParaRPr lang="en-GB" dirty="0"/>
                    </a:p>
                  </a:txBody>
                  <a:tcPr/>
                </a:tc>
                <a:extLst>
                  <a:ext uri="{0D108BD9-81ED-4DB2-BD59-A6C34878D82A}">
                    <a16:rowId xmlns:a16="http://schemas.microsoft.com/office/drawing/2014/main" val="1694478097"/>
                  </a:ext>
                </a:extLst>
              </a:tr>
              <a:tr h="712223">
                <a:tc>
                  <a:txBody>
                    <a:bodyPr/>
                    <a:lstStyle/>
                    <a:p>
                      <a:pPr marL="0" indent="0">
                        <a:buNone/>
                      </a:pPr>
                      <a:r>
                        <a:rPr lang="en-GB" sz="800" dirty="0" smtClean="0"/>
                        <a:t>Shrinking reservations</a:t>
                      </a:r>
                    </a:p>
                    <a:p>
                      <a:pPr marL="285750" indent="-285750">
                        <a:buFont typeface="Arial" panose="020B0604020202020204" pitchFamily="34" charset="0"/>
                        <a:buChar char="•"/>
                      </a:pPr>
                      <a:r>
                        <a:rPr lang="en-GB" sz="800" dirty="0" smtClean="0"/>
                        <a:t>The government shrunk</a:t>
                      </a:r>
                      <a:r>
                        <a:rPr lang="en-GB" sz="800" baseline="0" dirty="0" smtClean="0"/>
                        <a:t> the size of the Sioux reservation in 1876.</a:t>
                      </a:r>
                    </a:p>
                    <a:p>
                      <a:pPr marL="285750" indent="-285750">
                        <a:buFont typeface="Arial" panose="020B0604020202020204" pitchFamily="34" charset="0"/>
                        <a:buChar char="•"/>
                      </a:pPr>
                      <a:r>
                        <a:rPr lang="en-GB" sz="800" baseline="0" dirty="0" smtClean="0"/>
                        <a:t>The Dawes Act further reduced the size of reservations.</a:t>
                      </a:r>
                      <a:endParaRPr lang="en-GB" sz="800" dirty="0" smtClean="0"/>
                    </a:p>
                  </a:txBody>
                  <a:tcPr/>
                </a:tc>
                <a:tc>
                  <a:txBody>
                    <a:bodyPr/>
                    <a:lstStyle/>
                    <a:p>
                      <a:r>
                        <a:rPr lang="en-GB" sz="800" dirty="0" smtClean="0"/>
                        <a:t>Tribal Chiefs lost power</a:t>
                      </a:r>
                    </a:p>
                    <a:p>
                      <a:pPr marL="285750" indent="-285750">
                        <a:buFont typeface="Arial" panose="020B0604020202020204" pitchFamily="34" charset="0"/>
                        <a:buChar char="•"/>
                      </a:pPr>
                      <a:r>
                        <a:rPr lang="en-GB" sz="800" dirty="0" smtClean="0"/>
                        <a:t>1880s the government set up special councils to look after tribes – but these were bribed.</a:t>
                      </a:r>
                    </a:p>
                    <a:p>
                      <a:pPr marL="285750" indent="-285750">
                        <a:buFont typeface="Arial" panose="020B0604020202020204" pitchFamily="34" charset="0"/>
                        <a:buChar char="•"/>
                      </a:pPr>
                      <a:r>
                        <a:rPr lang="en-GB" sz="800" dirty="0" smtClean="0"/>
                        <a:t>1883 special councils took over chiefs’ power to judge</a:t>
                      </a:r>
                      <a:r>
                        <a:rPr lang="en-GB" sz="800" baseline="0" dirty="0" smtClean="0"/>
                        <a:t> and punish plains Indians.</a:t>
                      </a:r>
                    </a:p>
                    <a:p>
                      <a:pPr marL="285750" indent="-285750">
                        <a:buFont typeface="Arial" panose="020B0604020202020204" pitchFamily="34" charset="0"/>
                        <a:buChar char="•"/>
                      </a:pPr>
                      <a:r>
                        <a:rPr lang="en-GB" sz="800" baseline="0" dirty="0" smtClean="0"/>
                        <a:t>1885 these courts were abolished for federal courts – they lost their right to govern themselves.</a:t>
                      </a:r>
                      <a:endParaRPr lang="en-GB" sz="800" dirty="0"/>
                    </a:p>
                  </a:txBody>
                  <a:tcPr/>
                </a:tc>
                <a:extLst>
                  <a:ext uri="{0D108BD9-81ED-4DB2-BD59-A6C34878D82A}">
                    <a16:rowId xmlns:a16="http://schemas.microsoft.com/office/drawing/2014/main" val="2199128669"/>
                  </a:ext>
                </a:extLst>
              </a:tr>
              <a:tr h="804123">
                <a:tc>
                  <a:txBody>
                    <a:bodyPr/>
                    <a:lstStyle/>
                    <a:p>
                      <a:r>
                        <a:rPr lang="en-GB" sz="800" dirty="0" smtClean="0"/>
                        <a:t>Government Agents</a:t>
                      </a:r>
                    </a:p>
                    <a:p>
                      <a:pPr marL="285750" indent="-285750">
                        <a:buFont typeface="Arial" panose="020B0604020202020204" pitchFamily="34" charset="0"/>
                        <a:buChar char="•"/>
                      </a:pPr>
                      <a:r>
                        <a:rPr lang="en-GB" sz="800" dirty="0" smtClean="0"/>
                        <a:t>Agents used bribes by giving or withholding food to ensure good behaviour.</a:t>
                      </a:r>
                    </a:p>
                    <a:p>
                      <a:pPr marL="285750" indent="-285750">
                        <a:buFont typeface="Arial" panose="020B0604020202020204" pitchFamily="34" charset="0"/>
                        <a:buChar char="•"/>
                      </a:pPr>
                      <a:r>
                        <a:rPr lang="en-GB" sz="800" dirty="0" smtClean="0"/>
                        <a:t>The Indian Agency Police were Plains Indians responsible for keeping order.  This created divisions in tribes.</a:t>
                      </a:r>
                      <a:endParaRPr lang="en-GB" sz="800" dirty="0"/>
                    </a:p>
                  </a:txBody>
                  <a:tcPr/>
                </a:tc>
                <a:tc>
                  <a:txBody>
                    <a:bodyPr/>
                    <a:lstStyle/>
                    <a:p>
                      <a:r>
                        <a:rPr lang="en-GB" sz="800" dirty="0" smtClean="0"/>
                        <a:t>Education and religion. </a:t>
                      </a:r>
                    </a:p>
                    <a:p>
                      <a:pPr marL="285750" indent="-285750">
                        <a:buFont typeface="Arial" panose="020B0604020202020204" pitchFamily="34" charset="0"/>
                        <a:buChar char="•"/>
                      </a:pPr>
                      <a:r>
                        <a:rPr lang="en-GB" sz="800" dirty="0" smtClean="0"/>
                        <a:t>Children were sent to schools and taught to be Christians and speak English.</a:t>
                      </a:r>
                    </a:p>
                    <a:p>
                      <a:pPr marL="285750" indent="-285750">
                        <a:buFont typeface="Arial" panose="020B0604020202020204" pitchFamily="34" charset="0"/>
                        <a:buChar char="•"/>
                      </a:pPr>
                      <a:r>
                        <a:rPr lang="en-GB" sz="800" dirty="0" smtClean="0"/>
                        <a:t>By 1887 2020 children were ta boarding schools.</a:t>
                      </a:r>
                    </a:p>
                    <a:p>
                      <a:pPr marL="285750" indent="-285750">
                        <a:buFont typeface="Arial" panose="020B0604020202020204" pitchFamily="34" charset="0"/>
                        <a:buChar char="•"/>
                      </a:pPr>
                      <a:r>
                        <a:rPr lang="en-GB" sz="800" dirty="0" smtClean="0"/>
                        <a:t>If parents refused, rations were withheld. </a:t>
                      </a:r>
                    </a:p>
                    <a:p>
                      <a:pPr marL="285750" indent="-285750">
                        <a:buFont typeface="Arial" panose="020B0604020202020204" pitchFamily="34" charset="0"/>
                        <a:buChar char="•"/>
                      </a:pPr>
                      <a:r>
                        <a:rPr lang="en-GB" sz="800" dirty="0" smtClean="0"/>
                        <a:t>Aim was to ‘kill the Indian in him and save the man’.</a:t>
                      </a:r>
                      <a:endParaRPr lang="en-GB" sz="800" dirty="0"/>
                    </a:p>
                  </a:txBody>
                  <a:tcPr/>
                </a:tc>
                <a:extLst>
                  <a:ext uri="{0D108BD9-81ED-4DB2-BD59-A6C34878D82A}">
                    <a16:rowId xmlns:a16="http://schemas.microsoft.com/office/drawing/2014/main" val="28003025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43082335"/>
              </p:ext>
            </p:extLst>
          </p:nvPr>
        </p:nvGraphicFramePr>
        <p:xfrm>
          <a:off x="7234989" y="5143068"/>
          <a:ext cx="2603751" cy="1645920"/>
        </p:xfrm>
        <a:graphic>
          <a:graphicData uri="http://schemas.openxmlformats.org/drawingml/2006/table">
            <a:tbl>
              <a:tblPr firstRow="1" bandRow="1">
                <a:tableStyleId>{93296810-A885-4BE3-A3E7-6D5BEEA58F35}</a:tableStyleId>
              </a:tblPr>
              <a:tblGrid>
                <a:gridCol w="2603751">
                  <a:extLst>
                    <a:ext uri="{9D8B030D-6E8A-4147-A177-3AD203B41FA5}">
                      <a16:colId xmlns:a16="http://schemas.microsoft.com/office/drawing/2014/main" val="2697593453"/>
                    </a:ext>
                  </a:extLst>
                </a:gridCol>
              </a:tblGrid>
              <a:tr h="171357">
                <a:tc>
                  <a:txBody>
                    <a:bodyPr/>
                    <a:lstStyle/>
                    <a:p>
                      <a:r>
                        <a:rPr lang="en-GB" sz="800" dirty="0" smtClean="0"/>
                        <a:t>k)Dawes Act 1887</a:t>
                      </a:r>
                      <a:endParaRPr lang="en-GB" sz="800" dirty="0"/>
                    </a:p>
                  </a:txBody>
                  <a:tcPr/>
                </a:tc>
                <a:extLst>
                  <a:ext uri="{0D108BD9-81ED-4DB2-BD59-A6C34878D82A}">
                    <a16:rowId xmlns:a16="http://schemas.microsoft.com/office/drawing/2014/main" val="395756620"/>
                  </a:ext>
                </a:extLst>
              </a:tr>
              <a:tr h="1150543">
                <a:tc>
                  <a:txBody>
                    <a:bodyPr/>
                    <a:lstStyle/>
                    <a:p>
                      <a:pPr marL="72000" indent="-72000">
                        <a:buFont typeface="Arial" panose="020B0604020202020204" pitchFamily="34" charset="0"/>
                        <a:buChar char="•"/>
                      </a:pPr>
                      <a:r>
                        <a:rPr lang="en-GB" sz="800" dirty="0" smtClean="0"/>
                        <a:t>A homestead Act for each Indian Family. Each</a:t>
                      </a:r>
                      <a:r>
                        <a:rPr lang="en-GB" sz="800" baseline="0" dirty="0" smtClean="0"/>
                        <a:t> </a:t>
                      </a:r>
                      <a:r>
                        <a:rPr lang="en-GB" sz="800" dirty="0" smtClean="0"/>
                        <a:t>family got 160 acres.</a:t>
                      </a:r>
                    </a:p>
                    <a:p>
                      <a:pPr marL="72000" indent="-72000">
                        <a:buFont typeface="Arial" panose="020B0604020202020204" pitchFamily="34" charset="0"/>
                        <a:buChar char="•"/>
                      </a:pPr>
                      <a:r>
                        <a:rPr lang="en-GB" sz="800" dirty="0" smtClean="0"/>
                        <a:t>It broke up tribes and their power by making Indians individuals.</a:t>
                      </a:r>
                    </a:p>
                    <a:p>
                      <a:pPr marL="72000" indent="-72000">
                        <a:buFont typeface="Arial" panose="020B0604020202020204" pitchFamily="34" charset="0"/>
                        <a:buChar char="•"/>
                      </a:pPr>
                      <a:r>
                        <a:rPr lang="en-GB" sz="800" dirty="0" smtClean="0"/>
                        <a:t>It encouraged farming.</a:t>
                      </a:r>
                    </a:p>
                    <a:p>
                      <a:pPr marL="72000" indent="-72000">
                        <a:buFont typeface="Arial" panose="020B0604020202020204" pitchFamily="34" charset="0"/>
                        <a:buChar char="•"/>
                      </a:pPr>
                      <a:r>
                        <a:rPr lang="en-GB" sz="800" dirty="0" smtClean="0"/>
                        <a:t>It freed up land for settlers.</a:t>
                      </a:r>
                    </a:p>
                    <a:p>
                      <a:pPr marL="72000" indent="-72000">
                        <a:buFont typeface="Arial" panose="020B0604020202020204" pitchFamily="34" charset="0"/>
                        <a:buChar char="•"/>
                      </a:pPr>
                      <a:r>
                        <a:rPr lang="en-GB" sz="800" dirty="0" smtClean="0"/>
                        <a:t>It reduced the cost to the government of running the reservation system.</a:t>
                      </a:r>
                    </a:p>
                    <a:p>
                      <a:pPr marL="72000" indent="-72000">
                        <a:buFont typeface="Arial" panose="020B0604020202020204" pitchFamily="34" charset="0"/>
                        <a:buChar char="•"/>
                      </a:pPr>
                      <a:r>
                        <a:rPr lang="en-GB" sz="800" dirty="0" smtClean="0"/>
                        <a:t>By 1890 Plains Indians lost half of the land they had in 1887!</a:t>
                      </a:r>
                    </a:p>
                    <a:p>
                      <a:pPr marL="72000" indent="-72000">
                        <a:buFont typeface="Arial" panose="020B0604020202020204" pitchFamily="34" charset="0"/>
                        <a:buChar char="•"/>
                      </a:pPr>
                      <a:r>
                        <a:rPr lang="en-GB" sz="800" dirty="0" smtClean="0"/>
                        <a:t>Many Plains Indians were cheated out of their land.</a:t>
                      </a:r>
                      <a:endParaRPr lang="en-GB" sz="800" dirty="0"/>
                    </a:p>
                  </a:txBody>
                  <a:tcPr/>
                </a:tc>
                <a:extLst>
                  <a:ext uri="{0D108BD9-81ED-4DB2-BD59-A6C34878D82A}">
                    <a16:rowId xmlns:a16="http://schemas.microsoft.com/office/drawing/2014/main" val="3929799569"/>
                  </a:ext>
                </a:extLst>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504" y="3166627"/>
            <a:ext cx="1473414" cy="115232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188" y="3018622"/>
            <a:ext cx="1310801" cy="94377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43" y="3009413"/>
            <a:ext cx="2180912" cy="132270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5783" y="33787"/>
            <a:ext cx="894347" cy="69120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7200" y="39189"/>
            <a:ext cx="685800" cy="685800"/>
          </a:xfrm>
          <a:prstGeom prst="rect">
            <a:avLst/>
          </a:prstGeom>
        </p:spPr>
      </p:pic>
    </p:spTree>
    <p:extLst>
      <p:ext uri="{BB962C8B-B14F-4D97-AF65-F5344CB8AC3E}">
        <p14:creationId xmlns:p14="http://schemas.microsoft.com/office/powerpoint/2010/main" val="445059848"/>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CAA4E7D-18D3-45BC-9D0E-F4EAFCCA587E}" vid="{5A3BE9D8-641D-4ACD-A3BD-DEA2F20C88D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1E158A1A8BD744A9E5525C8B2767ED" ma:contentTypeVersion="15" ma:contentTypeDescription="Create a new document." ma:contentTypeScope="" ma:versionID="9204a0fa692482370b15366ac71e661f">
  <xsd:schema xmlns:xsd="http://www.w3.org/2001/XMLSchema" xmlns:xs="http://www.w3.org/2001/XMLSchema" xmlns:p="http://schemas.microsoft.com/office/2006/metadata/properties" xmlns:ns2="29c7b17c-3d42-4142-9d9d-8383e9f3041e" xmlns:ns3="c9bd829e-d24e-4e08-a8be-902b0855aaef" targetNamespace="http://schemas.microsoft.com/office/2006/metadata/properties" ma:root="true" ma:fieldsID="5ba1bcadb23c5718f5e6b70eb691c30a" ns2:_="" ns3:_="">
    <xsd:import namespace="29c7b17c-3d42-4142-9d9d-8383e9f3041e"/>
    <xsd:import namespace="c9bd829e-d24e-4e08-a8be-902b0855aa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7b17c-3d42-4142-9d9d-8383e9f30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bd829e-d24e-4e08-a8be-902b0855aa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de8aa0f-d2e9-410e-8087-7ac2d14650a7}" ma:internalName="TaxCatchAll" ma:showField="CatchAllData" ma:web="c9bd829e-d24e-4e08-a8be-902b0855aa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c7b17c-3d42-4142-9d9d-8383e9f3041e">
      <Terms xmlns="http://schemas.microsoft.com/office/infopath/2007/PartnerControls"/>
    </lcf76f155ced4ddcb4097134ff3c332f>
    <TaxCatchAll xmlns="c9bd829e-d24e-4e08-a8be-902b0855aaef" xsi:nil="true"/>
  </documentManagement>
</p:properties>
</file>

<file path=customXml/itemProps1.xml><?xml version="1.0" encoding="utf-8"?>
<ds:datastoreItem xmlns:ds="http://schemas.openxmlformats.org/officeDocument/2006/customXml" ds:itemID="{5AA4D7CC-7CC5-419C-9BA0-4FB275636F2C}"/>
</file>

<file path=customXml/itemProps2.xml><?xml version="1.0" encoding="utf-8"?>
<ds:datastoreItem xmlns:ds="http://schemas.openxmlformats.org/officeDocument/2006/customXml" ds:itemID="{D6D290E0-299B-47B2-B5CB-D7AB52826F0A}"/>
</file>

<file path=customXml/itemProps3.xml><?xml version="1.0" encoding="utf-8"?>
<ds:datastoreItem xmlns:ds="http://schemas.openxmlformats.org/officeDocument/2006/customXml" ds:itemID="{8FD7BBAF-DDC9-43C6-8AF1-179FEFFC1153}"/>
</file>

<file path=docProps/app.xml><?xml version="1.0" encoding="utf-8"?>
<Properties xmlns="http://schemas.openxmlformats.org/officeDocument/2006/extended-properties" xmlns:vt="http://schemas.openxmlformats.org/officeDocument/2006/docPropsVTypes">
  <Template>Theme1</Template>
  <TotalTime>8312</TotalTime>
  <Words>6137</Words>
  <Application>Microsoft Office PowerPoint</Application>
  <PresentationFormat>A4 Paper (210x297 mm)</PresentationFormat>
  <Paragraphs>467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Theme1</vt:lpstr>
      <vt:lpstr>PowerPoint Presentation</vt:lpstr>
      <vt:lpstr>PowerPoint Presentation</vt:lpstr>
      <vt:lpstr>PowerPoint Presentation</vt:lpstr>
      <vt:lpstr>PowerPoint Presentation</vt:lpstr>
      <vt:lpstr>PowerPoint Presentation</vt:lpstr>
      <vt:lpstr>PowerPoint Presentation</vt:lpstr>
    </vt:vector>
  </TitlesOfParts>
  <Company>GSA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Nathan.Wolffel</cp:lastModifiedBy>
  <cp:revision>186</cp:revision>
  <dcterms:created xsi:type="dcterms:W3CDTF">2018-10-08T12:39:16Z</dcterms:created>
  <dcterms:modified xsi:type="dcterms:W3CDTF">2023-02-16T07:46:24Z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0x010100F21E158A1A8BD744A9E5525C8B2767ED</vt:lpwstr>
  </property>
</Properties>
</file>