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99" r:id="rId5"/>
    <p:sldId id="292" r:id="rId6"/>
    <p:sldId id="301" r:id="rId7"/>
    <p:sldId id="302" r:id="rId8"/>
    <p:sldId id="295" r:id="rId9"/>
    <p:sldId id="300" r:id="rId10"/>
    <p:sldId id="293" r:id="rId11"/>
    <p:sldId id="294"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8641" autoAdjust="0"/>
  </p:normalViewPr>
  <p:slideViewPr>
    <p:cSldViewPr snapToGrid="0">
      <p:cViewPr varScale="1">
        <p:scale>
          <a:sx n="66" d="100"/>
          <a:sy n="66" d="100"/>
        </p:scale>
        <p:origin x="109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184D3-D8FA-429E-A4D4-85D8642BF4F2}"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F2F04-2014-403E-B2E8-CAC0F98C49FC}" type="slidenum">
              <a:rPr lang="en-GB" smtClean="0"/>
              <a:t>‹#›</a:t>
            </a:fld>
            <a:endParaRPr lang="en-GB"/>
          </a:p>
        </p:txBody>
      </p:sp>
    </p:spTree>
    <p:extLst>
      <p:ext uri="{BB962C8B-B14F-4D97-AF65-F5344CB8AC3E}">
        <p14:creationId xmlns:p14="http://schemas.microsoft.com/office/powerpoint/2010/main" val="308594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F2F04-2014-403E-B2E8-CAC0F98C49FC}" type="slidenum">
              <a:rPr lang="en-GB" smtClean="0"/>
              <a:t>2</a:t>
            </a:fld>
            <a:endParaRPr lang="en-GB"/>
          </a:p>
        </p:txBody>
      </p:sp>
    </p:spTree>
    <p:extLst>
      <p:ext uri="{BB962C8B-B14F-4D97-AF65-F5344CB8AC3E}">
        <p14:creationId xmlns:p14="http://schemas.microsoft.com/office/powerpoint/2010/main" val="326187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F2F04-2014-403E-B2E8-CAC0F98C49FC}" type="slidenum">
              <a:rPr lang="en-GB" smtClean="0"/>
              <a:t>3</a:t>
            </a:fld>
            <a:endParaRPr lang="en-GB"/>
          </a:p>
        </p:txBody>
      </p:sp>
    </p:spTree>
    <p:extLst>
      <p:ext uri="{BB962C8B-B14F-4D97-AF65-F5344CB8AC3E}">
        <p14:creationId xmlns:p14="http://schemas.microsoft.com/office/powerpoint/2010/main" val="223431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F2F04-2014-403E-B2E8-CAC0F98C49FC}" type="slidenum">
              <a:rPr lang="en-GB" smtClean="0"/>
              <a:t>4</a:t>
            </a:fld>
            <a:endParaRPr lang="en-GB"/>
          </a:p>
        </p:txBody>
      </p:sp>
    </p:spTree>
    <p:extLst>
      <p:ext uri="{BB962C8B-B14F-4D97-AF65-F5344CB8AC3E}">
        <p14:creationId xmlns:p14="http://schemas.microsoft.com/office/powerpoint/2010/main" val="258959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659F-CB29-4951-870F-72316AE0B05C}"/>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F561B7C-7B72-4FD8-9535-BB22A8F2EAD9}"/>
              </a:ext>
            </a:extLst>
          </p:cNvPr>
          <p:cNvSpPr>
            <a:spLocks noGrp="1"/>
          </p:cNvSpPr>
          <p:nvPr>
            <p:ph idx="1"/>
          </p:nvPr>
        </p:nvSpPr>
        <p:spPr>
          <a:xfrm>
            <a:off x="838200" y="1825625"/>
            <a:ext cx="10515600" cy="371982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drawing&#10;&#10;Description automatically generated">
            <a:extLst>
              <a:ext uri="{FF2B5EF4-FFF2-40B4-BE49-F238E27FC236}">
                <a16:creationId xmlns:a16="http://schemas.microsoft.com/office/drawing/2014/main" id="{EEC581C5-6631-4793-9535-EA4A0761637D}"/>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14985" b="9445"/>
          <a:stretch/>
        </p:blipFill>
        <p:spPr>
          <a:xfrm>
            <a:off x="831000" y="5840960"/>
            <a:ext cx="900000" cy="964275"/>
          </a:xfrm>
          <a:prstGeom prst="rect">
            <a:avLst/>
          </a:prstGeom>
        </p:spPr>
      </p:pic>
      <p:pic>
        <p:nvPicPr>
          <p:cNvPr id="8" name="Picture 7" descr="A drawing of a face&#10;&#10;Description automatically generated">
            <a:extLst>
              <a:ext uri="{FF2B5EF4-FFF2-40B4-BE49-F238E27FC236}">
                <a16:creationId xmlns:a16="http://schemas.microsoft.com/office/drawing/2014/main" id="{F3308762-2026-439A-85E0-F938130918DD}"/>
              </a:ext>
            </a:extLst>
          </p:cNvPr>
          <p:cNvPicPr>
            <a:picLocks noChangeAspect="1"/>
          </p:cNvPicPr>
          <p:nvPr userDrawn="1"/>
        </p:nvPicPr>
        <p:blipFill rotWithShape="1">
          <a:blip r:embed="rId3" cstate="print">
            <a:alphaModFix amt="50000"/>
            <a:extLst>
              <a:ext uri="{28A0092B-C50C-407E-A947-70E740481C1C}">
                <a14:useLocalDpi xmlns:a14="http://schemas.microsoft.com/office/drawing/2010/main" val="0"/>
              </a:ext>
            </a:extLst>
          </a:blip>
          <a:srcRect t="13334" b="9018"/>
          <a:stretch/>
        </p:blipFill>
        <p:spPr>
          <a:xfrm>
            <a:off x="3969131" y="5816950"/>
            <a:ext cx="900000" cy="988285"/>
          </a:xfrm>
          <a:prstGeom prst="rect">
            <a:avLst/>
          </a:prstGeom>
        </p:spPr>
      </p:pic>
      <p:pic>
        <p:nvPicPr>
          <p:cNvPr id="9" name="Picture 8" descr="A picture containing drawing, device&#10;&#10;Description automatically generated">
            <a:extLst>
              <a:ext uri="{FF2B5EF4-FFF2-40B4-BE49-F238E27FC236}">
                <a16:creationId xmlns:a16="http://schemas.microsoft.com/office/drawing/2014/main" id="{81B6ADF8-5CE4-4337-99A5-4ACB3FCF5990}"/>
              </a:ext>
            </a:extLst>
          </p:cNvPr>
          <p:cNvPicPr>
            <a:picLocks noChangeAspect="1"/>
          </p:cNvPicPr>
          <p:nvPr userDrawn="1"/>
        </p:nvPicPr>
        <p:blipFill rotWithShape="1">
          <a:blip r:embed="rId4" cstate="print">
            <a:alphaModFix amt="50000"/>
            <a:extLst>
              <a:ext uri="{28A0092B-C50C-407E-A947-70E740481C1C}">
                <a14:useLocalDpi xmlns:a14="http://schemas.microsoft.com/office/drawing/2010/main" val="0"/>
              </a:ext>
            </a:extLst>
          </a:blip>
          <a:srcRect t="16201" b="10411"/>
          <a:stretch/>
        </p:blipFill>
        <p:spPr>
          <a:xfrm>
            <a:off x="7321261" y="5862720"/>
            <a:ext cx="900000" cy="934068"/>
          </a:xfrm>
          <a:prstGeom prst="rect">
            <a:avLst/>
          </a:prstGeom>
        </p:spPr>
      </p:pic>
      <p:pic>
        <p:nvPicPr>
          <p:cNvPr id="10" name="Picture 9" descr="A close up of a sign&#10;&#10;Description automatically generated">
            <a:extLst>
              <a:ext uri="{FF2B5EF4-FFF2-40B4-BE49-F238E27FC236}">
                <a16:creationId xmlns:a16="http://schemas.microsoft.com/office/drawing/2014/main" id="{810E3DB7-7ACC-4E99-845A-1CB473D1D8F6}"/>
              </a:ext>
            </a:extLst>
          </p:cNvPr>
          <p:cNvPicPr>
            <a:picLocks noChangeAspect="1"/>
          </p:cNvPicPr>
          <p:nvPr userDrawn="1"/>
        </p:nvPicPr>
        <p:blipFill rotWithShape="1">
          <a:blip r:embed="rId5" cstate="print">
            <a:alphaModFix amt="50000"/>
            <a:extLst>
              <a:ext uri="{28A0092B-C50C-407E-A947-70E740481C1C}">
                <a14:useLocalDpi xmlns:a14="http://schemas.microsoft.com/office/drawing/2010/main" val="0"/>
              </a:ext>
            </a:extLst>
          </a:blip>
          <a:srcRect l="1486" t="15394" r="4303" b="11218"/>
          <a:stretch/>
        </p:blipFill>
        <p:spPr>
          <a:xfrm>
            <a:off x="10461000" y="5841974"/>
            <a:ext cx="900000" cy="991464"/>
          </a:xfrm>
          <a:prstGeom prst="rect">
            <a:avLst/>
          </a:prstGeom>
        </p:spPr>
      </p:pic>
      <p:sp>
        <p:nvSpPr>
          <p:cNvPr id="11" name="Date Placeholder 3">
            <a:extLst>
              <a:ext uri="{FF2B5EF4-FFF2-40B4-BE49-F238E27FC236}">
                <a16:creationId xmlns:a16="http://schemas.microsoft.com/office/drawing/2014/main" id="{51078EC4-6B41-40CA-BC0F-241D836BF21D}"/>
              </a:ext>
            </a:extLst>
          </p:cNvPr>
          <p:cNvSpPr txBox="1">
            <a:spLocks/>
          </p:cNvSpPr>
          <p:nvPr userDrawn="1"/>
        </p:nvSpPr>
        <p:spPr>
          <a:xfrm>
            <a:off x="1729391" y="6446266"/>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COURAGE</a:t>
            </a:r>
          </a:p>
        </p:txBody>
      </p:sp>
      <p:sp>
        <p:nvSpPr>
          <p:cNvPr id="12" name="Date Placeholder 3">
            <a:extLst>
              <a:ext uri="{FF2B5EF4-FFF2-40B4-BE49-F238E27FC236}">
                <a16:creationId xmlns:a16="http://schemas.microsoft.com/office/drawing/2014/main" id="{737BE28E-818F-44FC-9DBD-3809100C87F3}"/>
              </a:ext>
            </a:extLst>
          </p:cNvPr>
          <p:cNvSpPr txBox="1">
            <a:spLocks/>
          </p:cNvSpPr>
          <p:nvPr userDrawn="1"/>
        </p:nvSpPr>
        <p:spPr>
          <a:xfrm>
            <a:off x="1729392" y="6140534"/>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BELIEF</a:t>
            </a:r>
          </a:p>
        </p:txBody>
      </p:sp>
      <p:sp>
        <p:nvSpPr>
          <p:cNvPr id="13" name="Date Placeholder 3">
            <a:extLst>
              <a:ext uri="{FF2B5EF4-FFF2-40B4-BE49-F238E27FC236}">
                <a16:creationId xmlns:a16="http://schemas.microsoft.com/office/drawing/2014/main" id="{8BCFEA9E-95B0-4885-AC97-24E3A6EAB54A}"/>
              </a:ext>
            </a:extLst>
          </p:cNvPr>
          <p:cNvSpPr txBox="1">
            <a:spLocks/>
          </p:cNvSpPr>
          <p:nvPr userDrawn="1"/>
        </p:nvSpPr>
        <p:spPr>
          <a:xfrm>
            <a:off x="1729392" y="5843730"/>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AMBITION</a:t>
            </a:r>
          </a:p>
        </p:txBody>
      </p:sp>
      <p:cxnSp>
        <p:nvCxnSpPr>
          <p:cNvPr id="15" name="Straight Connector 14">
            <a:extLst>
              <a:ext uri="{FF2B5EF4-FFF2-40B4-BE49-F238E27FC236}">
                <a16:creationId xmlns:a16="http://schemas.microsoft.com/office/drawing/2014/main" id="{E49E04BD-34F8-4EAF-8FEB-525C3B27DDAB}"/>
              </a:ext>
            </a:extLst>
          </p:cNvPr>
          <p:cNvCxnSpPr>
            <a:cxnSpLocks/>
          </p:cNvCxnSpPr>
          <p:nvPr userDrawn="1"/>
        </p:nvCxnSpPr>
        <p:spPr>
          <a:xfrm>
            <a:off x="351692" y="5777367"/>
            <a:ext cx="1148861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8A51616A-C484-4833-AD81-3F45BA87DA31}"/>
              </a:ext>
            </a:extLst>
          </p:cNvPr>
          <p:cNvSpPr txBox="1">
            <a:spLocks/>
          </p:cNvSpPr>
          <p:nvPr userDrawn="1"/>
        </p:nvSpPr>
        <p:spPr>
          <a:xfrm>
            <a:off x="8253658" y="6446266"/>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COURAGE</a:t>
            </a:r>
          </a:p>
        </p:txBody>
      </p:sp>
      <p:sp>
        <p:nvSpPr>
          <p:cNvPr id="16" name="Date Placeholder 3">
            <a:extLst>
              <a:ext uri="{FF2B5EF4-FFF2-40B4-BE49-F238E27FC236}">
                <a16:creationId xmlns:a16="http://schemas.microsoft.com/office/drawing/2014/main" id="{AFE907DE-23EC-4A5A-B435-A5456626602A}"/>
              </a:ext>
            </a:extLst>
          </p:cNvPr>
          <p:cNvSpPr txBox="1">
            <a:spLocks/>
          </p:cNvSpPr>
          <p:nvPr userDrawn="1"/>
        </p:nvSpPr>
        <p:spPr>
          <a:xfrm>
            <a:off x="8253659" y="6140534"/>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BELIEF</a:t>
            </a:r>
          </a:p>
        </p:txBody>
      </p:sp>
      <p:sp>
        <p:nvSpPr>
          <p:cNvPr id="17" name="Date Placeholder 3">
            <a:extLst>
              <a:ext uri="{FF2B5EF4-FFF2-40B4-BE49-F238E27FC236}">
                <a16:creationId xmlns:a16="http://schemas.microsoft.com/office/drawing/2014/main" id="{5CA31366-9B27-498D-A0CD-74A0B366F0DC}"/>
              </a:ext>
            </a:extLst>
          </p:cNvPr>
          <p:cNvSpPr txBox="1">
            <a:spLocks/>
          </p:cNvSpPr>
          <p:nvPr userDrawn="1"/>
        </p:nvSpPr>
        <p:spPr>
          <a:xfrm>
            <a:off x="8253659" y="5843730"/>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AMBITION</a:t>
            </a:r>
          </a:p>
        </p:txBody>
      </p:sp>
      <p:sp>
        <p:nvSpPr>
          <p:cNvPr id="20" name="Date Placeholder 3">
            <a:extLst>
              <a:ext uri="{FF2B5EF4-FFF2-40B4-BE49-F238E27FC236}">
                <a16:creationId xmlns:a16="http://schemas.microsoft.com/office/drawing/2014/main" id="{33011165-4724-4E9A-8D78-C6D0F084C453}"/>
              </a:ext>
            </a:extLst>
          </p:cNvPr>
          <p:cNvSpPr txBox="1">
            <a:spLocks/>
          </p:cNvSpPr>
          <p:nvPr userDrawn="1"/>
        </p:nvSpPr>
        <p:spPr>
          <a:xfrm>
            <a:off x="4990720" y="6140533"/>
            <a:ext cx="2208951" cy="365125"/>
          </a:xfrm>
          <a:prstGeom prst="rect">
            <a:avLst/>
          </a:prstGeom>
        </p:spPr>
        <p:txBody>
          <a:bodyPr vert="horz" lIns="91440" tIns="45720" rIns="91440" bIns="45720" rtlCol="0" anchor="ctr"/>
          <a:lstStyle>
            <a:defPPr>
              <a:defRPr lang="en-US"/>
            </a:defPPr>
            <a:lvl1pPr marL="0" algn="ctr" defTabSz="914400" rtl="0" eaLnBrk="1" latinLnBrk="0" hangingPunct="1">
              <a:defRPr sz="2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solidFill>
                  <a:schemeClr val="tx1">
                    <a:lumMod val="95000"/>
                    <a:lumOff val="5000"/>
                  </a:schemeClr>
                </a:solidFill>
                <a:latin typeface="Eras Demi ITC" panose="020B0805030504020804" pitchFamily="34" charset="0"/>
              </a:rPr>
              <a:t>One World In One School</a:t>
            </a:r>
          </a:p>
        </p:txBody>
      </p:sp>
    </p:spTree>
    <p:extLst>
      <p:ext uri="{BB962C8B-B14F-4D97-AF65-F5344CB8AC3E}">
        <p14:creationId xmlns:p14="http://schemas.microsoft.com/office/powerpoint/2010/main" val="315509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754C43-BCD3-422C-B3F0-345EE3C64B80}" type="datetimeFigureOut">
              <a:rPr lang="en-GB" smtClean="0"/>
              <a:t>04/11/2024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E374D-6A63-4854-8223-44FF15658CBE}" type="slidenum">
              <a:rPr lang="en-GB" smtClean="0"/>
              <a:t>‹#›</a:t>
            </a:fld>
            <a:endParaRPr lang="en-GB"/>
          </a:p>
        </p:txBody>
      </p:sp>
    </p:spTree>
    <p:extLst>
      <p:ext uri="{BB962C8B-B14F-4D97-AF65-F5344CB8AC3E}">
        <p14:creationId xmlns:p14="http://schemas.microsoft.com/office/powerpoint/2010/main" val="1921408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5FBC7-376A-475D-AFAE-1A0DBE009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AEC225-F747-4078-B69A-6932B8124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76EAEB-E657-4FBC-AFD0-6D8C03379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14598-A7AE-4218-BFFA-A042DF1AD9FE}" type="datetimeFigureOut">
              <a:rPr lang="en-GB" smtClean="0"/>
              <a:t>04/11/2024</a:t>
            </a:fld>
            <a:endParaRPr lang="en-GB"/>
          </a:p>
        </p:txBody>
      </p:sp>
      <p:sp>
        <p:nvSpPr>
          <p:cNvPr id="5" name="Footer Placeholder 4">
            <a:extLst>
              <a:ext uri="{FF2B5EF4-FFF2-40B4-BE49-F238E27FC236}">
                <a16:creationId xmlns:a16="http://schemas.microsoft.com/office/drawing/2014/main" id="{F6B145AD-9BFD-4447-8CFD-B84325B88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14C030-4323-47E6-9E8E-B8CBB63D8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10B78-033C-4B27-9C47-1A31D799051B}" type="slidenum">
              <a:rPr lang="en-GB" smtClean="0"/>
              <a:t>‹#›</a:t>
            </a:fld>
            <a:endParaRPr lang="en-GB"/>
          </a:p>
        </p:txBody>
      </p:sp>
    </p:spTree>
    <p:extLst>
      <p:ext uri="{BB962C8B-B14F-4D97-AF65-F5344CB8AC3E}">
        <p14:creationId xmlns:p14="http://schemas.microsoft.com/office/powerpoint/2010/main" val="30811454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5.tm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C000"/>
          </a:solidFill>
        </p:spPr>
        <p:txBody>
          <a:bodyPr>
            <a:normAutofit fontScale="90000"/>
          </a:bodyPr>
          <a:lstStyle/>
          <a:p>
            <a:pPr algn="ctr"/>
            <a:br>
              <a:rPr lang="en-GB" dirty="0"/>
            </a:br>
            <a:r>
              <a:rPr lang="en-GB" b="1" dirty="0"/>
              <a:t>Year 11</a:t>
            </a:r>
            <a:br>
              <a:rPr lang="en-GB" b="1" dirty="0"/>
            </a:br>
            <a:r>
              <a:rPr lang="en-GB" b="1" dirty="0"/>
              <a:t>Mrs </a:t>
            </a:r>
            <a:r>
              <a:rPr lang="en-GB" b="1" dirty="0" err="1"/>
              <a:t>Vukasovic</a:t>
            </a:r>
            <a:r>
              <a:rPr lang="en-GB" b="1" dirty="0"/>
              <a:t> – HOD English</a:t>
            </a:r>
            <a:br>
              <a:rPr lang="en-GB" dirty="0"/>
            </a:br>
            <a:endParaRPr lang="en-GB" dirty="0"/>
          </a:p>
        </p:txBody>
      </p:sp>
      <p:sp>
        <p:nvSpPr>
          <p:cNvPr id="5" name="Content Placeholder 4"/>
          <p:cNvSpPr>
            <a:spLocks noGrp="1"/>
          </p:cNvSpPr>
          <p:nvPr>
            <p:ph idx="1"/>
          </p:nvPr>
        </p:nvSpPr>
        <p:spPr/>
        <p:txBody>
          <a:bodyPr>
            <a:normAutofit/>
          </a:bodyPr>
          <a:lstStyle/>
          <a:p>
            <a:pPr marL="0" indent="0" algn="ctr">
              <a:buNone/>
            </a:pPr>
            <a:r>
              <a:rPr lang="en-GB" sz="3600" u="sng" dirty="0"/>
              <a:t>Examinations 2025</a:t>
            </a:r>
          </a:p>
          <a:p>
            <a:pPr marL="0" indent="0" algn="ctr">
              <a:buNone/>
            </a:pPr>
            <a:endParaRPr lang="en-GB" sz="3600" u="sng" dirty="0"/>
          </a:p>
          <a:p>
            <a:pPr marL="0" indent="0">
              <a:buNone/>
            </a:pPr>
            <a:r>
              <a:rPr lang="en-GB" dirty="0"/>
              <a:t>English Literature Paper 1:		12 May 2025</a:t>
            </a:r>
          </a:p>
          <a:p>
            <a:pPr marL="0" indent="0">
              <a:buNone/>
            </a:pPr>
            <a:r>
              <a:rPr lang="en-GB" dirty="0"/>
              <a:t>English Literature Paper 2:		20 May 2025</a:t>
            </a:r>
          </a:p>
          <a:p>
            <a:pPr marL="0" indent="0">
              <a:buNone/>
            </a:pPr>
            <a:r>
              <a:rPr lang="en-GB" dirty="0"/>
              <a:t>English Language Paper 1: 		23 May 2025</a:t>
            </a:r>
          </a:p>
          <a:p>
            <a:pPr marL="0" indent="0">
              <a:buNone/>
            </a:pPr>
            <a:r>
              <a:rPr lang="en-GB" dirty="0"/>
              <a:t>English Language Paper 2: 		06 June 2025</a:t>
            </a:r>
          </a:p>
          <a:p>
            <a:pPr marL="0" indent="0" algn="ctr">
              <a:buNone/>
            </a:pPr>
            <a:endParaRPr lang="en-GB" dirty="0"/>
          </a:p>
          <a:p>
            <a:pPr marL="0" indent="0" algn="ctr">
              <a:buNone/>
            </a:pPr>
            <a:endParaRPr lang="en-GB" dirty="0"/>
          </a:p>
        </p:txBody>
      </p:sp>
    </p:spTree>
    <p:extLst>
      <p:ext uri="{BB962C8B-B14F-4D97-AF65-F5344CB8AC3E}">
        <p14:creationId xmlns:p14="http://schemas.microsoft.com/office/powerpoint/2010/main" val="61218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77501" y="145662"/>
            <a:ext cx="1590594" cy="1581556"/>
          </a:xfrm>
          <a:prstGeom prst="rect">
            <a:avLst/>
          </a:prstGeom>
        </p:spPr>
      </p:pic>
      <p:sp>
        <p:nvSpPr>
          <p:cNvPr id="5" name="TextBox 4"/>
          <p:cNvSpPr txBox="1"/>
          <p:nvPr/>
        </p:nvSpPr>
        <p:spPr>
          <a:xfrm>
            <a:off x="3946078" y="58576"/>
            <a:ext cx="45339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English </a:t>
            </a:r>
            <a:r>
              <a:rPr lang="en-GB" sz="4000" b="1" dirty="0">
                <a:solidFill>
                  <a:prstClr val="black"/>
                </a:solidFill>
                <a:effectLst>
                  <a:outerShdw blurRad="38100" dist="38100" dir="2700000" algn="tl">
                    <a:srgbClr val="000000">
                      <a:alpha val="43137"/>
                    </a:srgbClr>
                  </a:outerShdw>
                </a:effectLst>
                <a:latin typeface="Calibri" panose="020F0502020204030204"/>
              </a:rPr>
              <a:t>at GCSE</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7" name="TextBox 6"/>
          <p:cNvSpPr txBox="1"/>
          <p:nvPr/>
        </p:nvSpPr>
        <p:spPr>
          <a:xfrm rot="21280601">
            <a:off x="137044" y="266027"/>
            <a:ext cx="3108679" cy="52322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English Literature </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282" y="5034069"/>
            <a:ext cx="1258856" cy="1766914"/>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929" y="5079145"/>
            <a:ext cx="1093051" cy="1676338"/>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63" y="5144973"/>
            <a:ext cx="1274730" cy="1656010"/>
          </a:xfrm>
          <a:prstGeom prst="rect">
            <a:avLst/>
          </a:prstGeom>
        </p:spPr>
      </p:pic>
      <p:sp>
        <p:nvSpPr>
          <p:cNvPr id="11" name="TextBox 10"/>
          <p:cNvSpPr txBox="1"/>
          <p:nvPr/>
        </p:nvSpPr>
        <p:spPr>
          <a:xfrm rot="362569">
            <a:off x="8227232" y="345894"/>
            <a:ext cx="2206178" cy="954107"/>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English Language</a:t>
            </a:r>
          </a:p>
        </p:txBody>
      </p:sp>
      <p:pic>
        <p:nvPicPr>
          <p:cNvPr id="13" name="Picture 12"/>
          <p:cNvPicPr>
            <a:picLocks noChangeAspect="1"/>
          </p:cNvPicPr>
          <p:nvPr/>
        </p:nvPicPr>
        <p:blipFill rotWithShape="1">
          <a:blip r:embed="rId7"/>
          <a:srcRect l="11425" t="4150" r="19811"/>
          <a:stretch/>
        </p:blipFill>
        <p:spPr>
          <a:xfrm>
            <a:off x="2766510" y="5144973"/>
            <a:ext cx="1349724" cy="1496835"/>
          </a:xfrm>
          <a:prstGeom prst="rect">
            <a:avLst/>
          </a:prstGeom>
        </p:spPr>
      </p:pic>
      <p:pic>
        <p:nvPicPr>
          <p:cNvPr id="3" name="Picture 2"/>
          <p:cNvPicPr>
            <a:picLocks noChangeAspect="1"/>
          </p:cNvPicPr>
          <p:nvPr/>
        </p:nvPicPr>
        <p:blipFill rotWithShape="1">
          <a:blip r:embed="rId8"/>
          <a:srcRect l="29385" t="29421" r="29365" b="26869"/>
          <a:stretch/>
        </p:blipFill>
        <p:spPr>
          <a:xfrm>
            <a:off x="5605332" y="1901062"/>
            <a:ext cx="6414692" cy="4570054"/>
          </a:xfrm>
          <a:prstGeom prst="rect">
            <a:avLst/>
          </a:prstGeom>
        </p:spPr>
      </p:pic>
      <p:pic>
        <p:nvPicPr>
          <p:cNvPr id="14" name="Picture 13"/>
          <p:cNvPicPr>
            <a:picLocks noChangeAspect="1"/>
          </p:cNvPicPr>
          <p:nvPr/>
        </p:nvPicPr>
        <p:blipFill rotWithShape="1">
          <a:blip r:embed="rId9"/>
          <a:srcRect l="32328" t="31237" r="41049" b="29793"/>
          <a:stretch/>
        </p:blipFill>
        <p:spPr>
          <a:xfrm>
            <a:off x="332142" y="978770"/>
            <a:ext cx="4868736" cy="4008853"/>
          </a:xfrm>
          <a:prstGeom prst="rect">
            <a:avLst/>
          </a:prstGeom>
        </p:spPr>
      </p:pic>
    </p:spTree>
    <p:extLst>
      <p:ext uri="{BB962C8B-B14F-4D97-AF65-F5344CB8AC3E}">
        <p14:creationId xmlns:p14="http://schemas.microsoft.com/office/powerpoint/2010/main" val="168207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74084" y="0"/>
            <a:ext cx="1590594" cy="1581556"/>
          </a:xfrm>
          <a:prstGeom prst="rect">
            <a:avLst/>
          </a:prstGeom>
        </p:spPr>
      </p:pic>
      <p:sp>
        <p:nvSpPr>
          <p:cNvPr id="5" name="TextBox 4"/>
          <p:cNvSpPr txBox="1"/>
          <p:nvPr/>
        </p:nvSpPr>
        <p:spPr>
          <a:xfrm>
            <a:off x="4838705" y="145661"/>
            <a:ext cx="55353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effectLst>
                  <a:outerShdw blurRad="38100" dist="38100" dir="2700000" algn="tl">
                    <a:srgbClr val="000000">
                      <a:alpha val="43137"/>
                    </a:srgbClr>
                  </a:outerShdw>
                </a:effectLst>
                <a:latin typeface="Calibri" panose="020F0502020204030204"/>
              </a:rPr>
              <a:t>Mock Exam Content</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11" name="TextBox 10"/>
          <p:cNvSpPr txBox="1"/>
          <p:nvPr/>
        </p:nvSpPr>
        <p:spPr>
          <a:xfrm rot="21327771">
            <a:off x="401444" y="294822"/>
            <a:ext cx="3791898" cy="52322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English Language</a:t>
            </a:r>
          </a:p>
        </p:txBody>
      </p:sp>
      <p:pic>
        <p:nvPicPr>
          <p:cNvPr id="3" name="Picture 2"/>
          <p:cNvPicPr>
            <a:picLocks noChangeAspect="1"/>
          </p:cNvPicPr>
          <p:nvPr/>
        </p:nvPicPr>
        <p:blipFill rotWithShape="1">
          <a:blip r:embed="rId4"/>
          <a:srcRect l="29385" t="29421" r="29365" b="26869"/>
          <a:stretch/>
        </p:blipFill>
        <p:spPr>
          <a:xfrm>
            <a:off x="177854" y="1237034"/>
            <a:ext cx="7553639" cy="5381480"/>
          </a:xfrm>
          <a:prstGeom prst="rect">
            <a:avLst/>
          </a:prstGeom>
        </p:spPr>
      </p:pic>
      <p:sp>
        <p:nvSpPr>
          <p:cNvPr id="2" name="TextBox 1"/>
          <p:cNvSpPr txBox="1"/>
          <p:nvPr/>
        </p:nvSpPr>
        <p:spPr>
          <a:xfrm>
            <a:off x="7906942" y="1581556"/>
            <a:ext cx="4057736" cy="4647426"/>
          </a:xfrm>
          <a:prstGeom prst="rect">
            <a:avLst/>
          </a:prstGeom>
          <a:noFill/>
        </p:spPr>
        <p:txBody>
          <a:bodyPr wrap="square" rtlCol="0">
            <a:spAutoFit/>
          </a:bodyPr>
          <a:lstStyle/>
          <a:p>
            <a:r>
              <a:rPr lang="en-GB" sz="2000" dirty="0"/>
              <a:t>In the November mock exams, year 11 are being tested only on language paper one and paper two. </a:t>
            </a:r>
          </a:p>
          <a:p>
            <a:endParaRPr lang="en-GB" sz="2000" dirty="0"/>
          </a:p>
          <a:p>
            <a:r>
              <a:rPr lang="en-GB" sz="2000" dirty="0"/>
              <a:t>This is due to there being a huge crossover in terms of skill – we can judge the literature based on the language outcomes. </a:t>
            </a:r>
          </a:p>
          <a:p>
            <a:endParaRPr lang="en-GB" sz="2000" dirty="0"/>
          </a:p>
          <a:p>
            <a:r>
              <a:rPr lang="en-GB" sz="2000" dirty="0"/>
              <a:t>It also involves less knowledge revision, so students have less to remember at this stage in the year when the content has not all been covered yet. </a:t>
            </a:r>
          </a:p>
          <a:p>
            <a:endParaRPr lang="en-GB" sz="1600" dirty="0"/>
          </a:p>
        </p:txBody>
      </p:sp>
    </p:spTree>
    <p:extLst>
      <p:ext uri="{BB962C8B-B14F-4D97-AF65-F5344CB8AC3E}">
        <p14:creationId xmlns:p14="http://schemas.microsoft.com/office/powerpoint/2010/main" val="425020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74084" y="0"/>
            <a:ext cx="1590594" cy="1581556"/>
          </a:xfrm>
          <a:prstGeom prst="rect">
            <a:avLst/>
          </a:prstGeom>
        </p:spPr>
      </p:pic>
      <p:sp>
        <p:nvSpPr>
          <p:cNvPr id="5" name="TextBox 4"/>
          <p:cNvSpPr txBox="1"/>
          <p:nvPr/>
        </p:nvSpPr>
        <p:spPr>
          <a:xfrm>
            <a:off x="4610105" y="215122"/>
            <a:ext cx="55353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effectLst>
                  <a:outerShdw blurRad="38100" dist="38100" dir="2700000" algn="tl">
                    <a:srgbClr val="000000">
                      <a:alpha val="43137"/>
                    </a:srgbClr>
                  </a:outerShdw>
                </a:effectLst>
                <a:latin typeface="Calibri" panose="020F0502020204030204"/>
              </a:rPr>
              <a:t>Revising for the Mocks</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11" name="TextBox 10"/>
          <p:cNvSpPr txBox="1"/>
          <p:nvPr/>
        </p:nvSpPr>
        <p:spPr>
          <a:xfrm rot="21327771">
            <a:off x="401444" y="294822"/>
            <a:ext cx="3791898" cy="523220"/>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English Language</a:t>
            </a:r>
          </a:p>
        </p:txBody>
      </p:sp>
      <p:sp>
        <p:nvSpPr>
          <p:cNvPr id="6" name="Rectangle 5"/>
          <p:cNvSpPr/>
          <p:nvPr/>
        </p:nvSpPr>
        <p:spPr>
          <a:xfrm>
            <a:off x="7783924" y="1727217"/>
            <a:ext cx="4180754" cy="4801314"/>
          </a:xfrm>
          <a:prstGeom prst="rect">
            <a:avLst/>
          </a:prstGeom>
        </p:spPr>
        <p:txBody>
          <a:bodyPr wrap="square">
            <a:spAutoFit/>
          </a:bodyPr>
          <a:lstStyle/>
          <a:p>
            <a:r>
              <a:rPr lang="en-GB" dirty="0"/>
              <a:t>Students have all been given a language revision pack including a knowledge organiser for both papers and practice papers. This is the most effective way of revising for language: </a:t>
            </a:r>
          </a:p>
          <a:p>
            <a:endParaRPr lang="en-GB" dirty="0"/>
          </a:p>
          <a:p>
            <a:r>
              <a:rPr lang="en-GB" dirty="0"/>
              <a:t>-learn sentence starters to structure responses. </a:t>
            </a:r>
          </a:p>
          <a:p>
            <a:endParaRPr lang="en-GB" dirty="0"/>
          </a:p>
          <a:p>
            <a:r>
              <a:rPr lang="en-GB" dirty="0"/>
              <a:t>-complete timed practice papers and individual questions, focusing on weakest areas. </a:t>
            </a:r>
          </a:p>
          <a:p>
            <a:endParaRPr lang="en-GB" dirty="0"/>
          </a:p>
          <a:p>
            <a:r>
              <a:rPr lang="en-GB" dirty="0"/>
              <a:t>-read widely including fiction and non-fiction to expose students to  the type of texts they will need to understand, analyse and write themselves. </a:t>
            </a:r>
          </a:p>
        </p:txBody>
      </p:sp>
      <p:pic>
        <p:nvPicPr>
          <p:cNvPr id="7" name="Picture 6"/>
          <p:cNvPicPr>
            <a:picLocks noChangeAspect="1"/>
          </p:cNvPicPr>
          <p:nvPr/>
        </p:nvPicPr>
        <p:blipFill>
          <a:blip r:embed="rId4"/>
          <a:stretch>
            <a:fillRect/>
          </a:stretch>
        </p:blipFill>
        <p:spPr>
          <a:xfrm>
            <a:off x="234290" y="1246069"/>
            <a:ext cx="3429479" cy="4953691"/>
          </a:xfrm>
          <a:prstGeom prst="rect">
            <a:avLst/>
          </a:prstGeom>
        </p:spPr>
      </p:pic>
      <p:pic>
        <p:nvPicPr>
          <p:cNvPr id="8" name="Picture 7"/>
          <p:cNvPicPr>
            <a:picLocks noChangeAspect="1"/>
          </p:cNvPicPr>
          <p:nvPr/>
        </p:nvPicPr>
        <p:blipFill>
          <a:blip r:embed="rId5"/>
          <a:stretch>
            <a:fillRect/>
          </a:stretch>
        </p:blipFill>
        <p:spPr>
          <a:xfrm>
            <a:off x="3847860" y="1651028"/>
            <a:ext cx="3429479" cy="4953691"/>
          </a:xfrm>
          <a:prstGeom prst="rect">
            <a:avLst/>
          </a:prstGeom>
        </p:spPr>
      </p:pic>
    </p:spTree>
    <p:extLst>
      <p:ext uri="{BB962C8B-B14F-4D97-AF65-F5344CB8AC3E}">
        <p14:creationId xmlns:p14="http://schemas.microsoft.com/office/powerpoint/2010/main" val="419469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9" y="851027"/>
            <a:ext cx="2344923" cy="3200400"/>
          </a:xfrm>
          <a:prstGeom prst="rect">
            <a:avLst/>
          </a:prstGeom>
        </p:spPr>
      </p:pic>
      <p:sp>
        <p:nvSpPr>
          <p:cNvPr id="10" name="TextBox 9"/>
          <p:cNvSpPr txBox="1"/>
          <p:nvPr/>
        </p:nvSpPr>
        <p:spPr>
          <a:xfrm>
            <a:off x="6406243" y="877383"/>
            <a:ext cx="5557157"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All students have been loaned a copy of all four revision guides for the literature</a:t>
            </a: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 texts. This is on the condition that they will be returned at the end of year 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noProof="0" dirty="0">
                <a:ln>
                  <a:noFill/>
                </a:ln>
                <a:solidFill>
                  <a:prstClr val="black"/>
                </a:solidFill>
                <a:effectLst/>
                <a:uLnTx/>
                <a:uFillTx/>
                <a:latin typeface="Calibri" panose="020F0502020204030204"/>
                <a:ea typeface="+mn-ea"/>
                <a:cs typeface="+mn-cs"/>
              </a:rPr>
              <a:t>Some useful ways to encourage your children to use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alibri" panose="020F0502020204030204"/>
              </a:rPr>
              <a:t>Wider reading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solidFill>
                  <a:prstClr val="black"/>
                </a:solidFill>
                <a:latin typeface="Calibri" panose="020F0502020204030204"/>
              </a:rPr>
              <a:t>Look, cover, write, check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solidFill>
                  <a:prstClr val="black"/>
                </a:solidFill>
                <a:latin typeface="Calibri" panose="020F0502020204030204"/>
              </a:rPr>
              <a:t>Completing a</a:t>
            </a:r>
            <a:r>
              <a:rPr lang="en-GB" sz="2000" dirty="0">
                <a:solidFill>
                  <a:prstClr val="black"/>
                </a:solidFill>
                <a:latin typeface="Calibri" panose="020F0502020204030204"/>
              </a:rPr>
              <a:t> practice </a:t>
            </a:r>
            <a:r>
              <a:rPr lang="en-GB" sz="2000" baseline="0" dirty="0">
                <a:solidFill>
                  <a:prstClr val="black"/>
                </a:solidFill>
                <a:latin typeface="Calibri" panose="020F0502020204030204"/>
              </a:rPr>
              <a:t>essay and using the revision guide to support initially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alibri" panose="020F0502020204030204"/>
              </a:rPr>
              <a:t>Consolidating knowledge into mind maps, flow charts </a:t>
            </a:r>
            <a:r>
              <a:rPr lang="en-GB" sz="2000" dirty="0" err="1">
                <a:solidFill>
                  <a:prstClr val="black"/>
                </a:solidFill>
                <a:latin typeface="Calibri" panose="020F0502020204030204"/>
              </a:rPr>
              <a:t>etc</a:t>
            </a:r>
            <a:r>
              <a:rPr lang="en-GB" sz="2000" dirty="0">
                <a:solidFill>
                  <a:prstClr val="black"/>
                </a:solidFill>
                <a:latin typeface="Calibri" panose="020F0502020204030204"/>
              </a:rPr>
              <a:t>, posters, revision cards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dirty="0">
                <a:solidFill>
                  <a:prstClr val="black"/>
                </a:solidFill>
                <a:latin typeface="Calibri" panose="020F0502020204030204"/>
              </a:rPr>
              <a:t>Teaching a friend/sibling</a:t>
            </a:r>
            <a:r>
              <a:rPr lang="en-GB" sz="2000" dirty="0">
                <a:solidFill>
                  <a:prstClr val="black"/>
                </a:solidFill>
                <a:latin typeface="Calibri" panose="020F0502020204030204"/>
              </a:rPr>
              <a:t> or parent</a:t>
            </a:r>
            <a:endParaRPr lang="en-GB" sz="2000" baseline="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2884774" y="791523"/>
            <a:ext cx="2345871" cy="3319407"/>
          </a:xfrm>
          <a:prstGeom prst="rect">
            <a:avLst/>
          </a:prstGeom>
        </p:spPr>
      </p:pic>
      <p:sp>
        <p:nvSpPr>
          <p:cNvPr id="12" name="TextBox 11"/>
          <p:cNvSpPr txBox="1"/>
          <p:nvPr/>
        </p:nvSpPr>
        <p:spPr>
          <a:xfrm>
            <a:off x="1458687" y="37614"/>
            <a:ext cx="96773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effectLst>
                  <a:outerShdw blurRad="38100" dist="38100" dir="2700000" algn="tl">
                    <a:srgbClr val="000000">
                      <a:alpha val="43137"/>
                    </a:srgbClr>
                  </a:outerShdw>
                </a:effectLst>
                <a:latin typeface="Calibri" panose="020F0502020204030204"/>
              </a:rPr>
              <a:t>Revision Guides and How to Use Them</a:t>
            </a:r>
            <a:r>
              <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p:txBody>
      </p:sp>
      <p:pic>
        <p:nvPicPr>
          <p:cNvPr id="13" name="Picture 12"/>
          <p:cNvPicPr>
            <a:picLocks noChangeAspect="1"/>
          </p:cNvPicPr>
          <p:nvPr/>
        </p:nvPicPr>
        <p:blipFill>
          <a:blip r:embed="rId4"/>
          <a:stretch>
            <a:fillRect/>
          </a:stretch>
        </p:blipFill>
        <p:spPr>
          <a:xfrm>
            <a:off x="731773" y="2189970"/>
            <a:ext cx="2378528" cy="3365618"/>
          </a:xfrm>
          <a:prstGeom prst="rect">
            <a:avLst/>
          </a:prstGeom>
        </p:spPr>
      </p:pic>
      <p:pic>
        <p:nvPicPr>
          <p:cNvPr id="14" name="Picture 13"/>
          <p:cNvPicPr>
            <a:picLocks noChangeAspect="1"/>
          </p:cNvPicPr>
          <p:nvPr/>
        </p:nvPicPr>
        <p:blipFill>
          <a:blip r:embed="rId5"/>
          <a:stretch>
            <a:fillRect/>
          </a:stretch>
        </p:blipFill>
        <p:spPr>
          <a:xfrm>
            <a:off x="3513333" y="2189970"/>
            <a:ext cx="2433278" cy="3443088"/>
          </a:xfrm>
          <a:prstGeom prst="rect">
            <a:avLst/>
          </a:prstGeom>
        </p:spPr>
      </p:pic>
    </p:spTree>
    <p:extLst>
      <p:ext uri="{BB962C8B-B14F-4D97-AF65-F5344CB8AC3E}">
        <p14:creationId xmlns:p14="http://schemas.microsoft.com/office/powerpoint/2010/main" val="182507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518" y="1011573"/>
            <a:ext cx="2588828" cy="4230816"/>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960" y="1011573"/>
            <a:ext cx="2559954" cy="4132497"/>
          </a:xfrm>
          <a:prstGeom prst="rect">
            <a:avLst/>
          </a:prstGeom>
        </p:spPr>
      </p:pic>
      <p:sp>
        <p:nvSpPr>
          <p:cNvPr id="9" name="TextBox 8"/>
          <p:cNvSpPr txBox="1"/>
          <p:nvPr/>
        </p:nvSpPr>
        <p:spPr>
          <a:xfrm>
            <a:off x="411842" y="1011573"/>
            <a:ext cx="5618843"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rPr>
              <a:t>Purchasing copies of the set texts for your</a:t>
            </a:r>
            <a:r>
              <a:rPr kumimoji="0" lang="en-GB" sz="2200" b="0" i="0" u="none" strike="noStrike" kern="1200" cap="none" spc="0" normalizeH="0" noProof="0" dirty="0">
                <a:ln>
                  <a:noFill/>
                </a:ln>
                <a:solidFill>
                  <a:prstClr val="black"/>
                </a:solidFill>
                <a:effectLst/>
                <a:uLnTx/>
                <a:uFillTx/>
                <a:latin typeface="Calibri" panose="020F0502020204030204"/>
              </a:rPr>
              <a:t> child will prove really helpful when revising.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aseline="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If they can bring this to the lessons with them, they can jot down key notes and make annotations, whereas they cannot do this with school copies.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This also means they can re-read the texts in their own time.</a:t>
            </a:r>
            <a:r>
              <a:rPr kumimoji="0" lang="en-GB" sz="2200" b="0" i="0" u="none" strike="noStrike" kern="1200" cap="none" spc="0" normalizeH="0" baseline="0" noProof="0" dirty="0">
                <a:ln>
                  <a:noFill/>
                </a:ln>
                <a:solidFill>
                  <a:prstClr val="black"/>
                </a:solidFill>
                <a:effectLst/>
                <a:uLnTx/>
                <a:uFillTx/>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rPr>
              <a:t>Both of these texts can be purchased</a:t>
            </a:r>
            <a:r>
              <a:rPr kumimoji="0" lang="en-GB" sz="2200" b="0" i="0" u="none" strike="noStrike" kern="1200" cap="none" spc="0" normalizeH="0" noProof="0" dirty="0">
                <a:ln>
                  <a:noFill/>
                </a:ln>
                <a:solidFill>
                  <a:prstClr val="black"/>
                </a:solidFill>
                <a:effectLst/>
                <a:uLnTx/>
                <a:uFillTx/>
                <a:latin typeface="Calibri" panose="020F0502020204030204"/>
              </a:rPr>
              <a:t> for £1 on </a:t>
            </a:r>
            <a:r>
              <a:rPr kumimoji="0" lang="en-GB" sz="2200" b="0" i="0" u="none" strike="noStrike" kern="1200" cap="none" spc="0" normalizeH="0" noProof="0" dirty="0" err="1">
                <a:ln>
                  <a:noFill/>
                </a:ln>
                <a:solidFill>
                  <a:prstClr val="black"/>
                </a:solidFill>
                <a:effectLst/>
                <a:uLnTx/>
                <a:uFillTx/>
                <a:latin typeface="Calibri" panose="020F0502020204030204"/>
              </a:rPr>
              <a:t>ParentPay</a:t>
            </a:r>
            <a:r>
              <a:rPr lang="en-GB" sz="2200" dirty="0">
                <a:solidFill>
                  <a:prstClr val="black"/>
                </a:solidFill>
                <a:latin typeface="Calibri" panose="020F0502020204030204"/>
              </a:rPr>
              <a:t>. </a:t>
            </a:r>
            <a:endParaRPr kumimoji="0" lang="en-GB" sz="2200" b="0" i="0" u="none" strike="noStrike" kern="1200" cap="none" spc="0" normalizeH="0" baseline="0" noProof="0" dirty="0">
              <a:ln>
                <a:noFill/>
              </a:ln>
              <a:solidFill>
                <a:prstClr val="black"/>
              </a:solidFill>
              <a:effectLst/>
              <a:uLnTx/>
              <a:uFillTx/>
              <a:latin typeface="Calibri" panose="020F0502020204030204"/>
            </a:endParaRPr>
          </a:p>
        </p:txBody>
      </p:sp>
      <p:sp>
        <p:nvSpPr>
          <p:cNvPr id="11" name="TextBox 10"/>
          <p:cNvSpPr txBox="1"/>
          <p:nvPr/>
        </p:nvSpPr>
        <p:spPr>
          <a:xfrm>
            <a:off x="1306287" y="177258"/>
            <a:ext cx="96773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effectLst>
                  <a:outerShdw blurRad="38100" dist="38100" dir="2700000" algn="tl">
                    <a:srgbClr val="000000">
                      <a:alpha val="43137"/>
                    </a:srgbClr>
                  </a:outerShdw>
                </a:effectLst>
                <a:latin typeface="Calibri" panose="020F0502020204030204"/>
              </a:rPr>
              <a:t>Copies of the Set Texts</a:t>
            </a:r>
            <a:endPar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419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86475" y="643768"/>
            <a:ext cx="5270500" cy="29432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Revision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Help or Hindrance?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2010 study (Perham and </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Vizard</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found that music did not improve learning.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the same study, people talking, music disliked by students and music liked by students all had similar distracting effects.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best condition for learning and study was SILENCE</a:t>
            </a:r>
          </a:p>
        </p:txBody>
      </p:sp>
      <p:sp>
        <p:nvSpPr>
          <p:cNvPr id="7" name="Rectangle 6"/>
          <p:cNvSpPr/>
          <p:nvPr/>
        </p:nvSpPr>
        <p:spPr>
          <a:xfrm>
            <a:off x="186475" y="643768"/>
            <a:ext cx="1156970" cy="363464"/>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2316661" y="3889854"/>
            <a:ext cx="1660979" cy="1743529"/>
          </a:xfrm>
          <a:prstGeom prst="rect">
            <a:avLst/>
          </a:prstGeom>
        </p:spPr>
      </p:pic>
      <p:sp>
        <p:nvSpPr>
          <p:cNvPr id="11" name="Text Box 2"/>
          <p:cNvSpPr txBox="1">
            <a:spLocks noChangeArrowheads="1"/>
          </p:cNvSpPr>
          <p:nvPr/>
        </p:nvSpPr>
        <p:spPr bwMode="auto">
          <a:xfrm>
            <a:off x="6102213" y="946593"/>
            <a:ext cx="5565458" cy="54378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Revision Strategies;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Mind maps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Post-it notes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Copying notes/ re-writing them and checking for any errors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Completing past papers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Videos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Podcasts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Quizzes – create your own or use ones already made online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Flashcards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Teaching a friend/ sibling/ parent </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etc</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Summarising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Highlighting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Mnemonics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Using images to remember key ideas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Re-reading</a:t>
            </a:r>
          </a:p>
        </p:txBody>
      </p:sp>
      <p:sp>
        <p:nvSpPr>
          <p:cNvPr id="12" name="Rectangle 11"/>
          <p:cNvSpPr/>
          <p:nvPr/>
        </p:nvSpPr>
        <p:spPr>
          <a:xfrm>
            <a:off x="6102213" y="946593"/>
            <a:ext cx="1913483" cy="342887"/>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0367703" y="0"/>
            <a:ext cx="1591194" cy="1579001"/>
          </a:xfrm>
          <a:prstGeom prst="rect">
            <a:avLst/>
          </a:prstGeom>
        </p:spPr>
      </p:pic>
      <p:pic>
        <p:nvPicPr>
          <p:cNvPr id="13" name="Picture 12" descr="45 Minutes Timer. Stopwatch Symbol in Flat Style. Editable Isolated Vector  Illustration. Stock Vector - Illustration of number, deadline: 194237983"/>
          <p:cNvPicPr/>
          <p:nvPr/>
        </p:nvPicPr>
        <p:blipFill rotWithShape="1">
          <a:blip r:embed="rId4" cstate="print">
            <a:extLst>
              <a:ext uri="{28A0092B-C50C-407E-A947-70E740481C1C}">
                <a14:useLocalDpi xmlns:a14="http://schemas.microsoft.com/office/drawing/2010/main" val="0"/>
              </a:ext>
            </a:extLst>
          </a:blip>
          <a:srcRect l="22559" t="19357" r="21926" b="19119"/>
          <a:stretch/>
        </p:blipFill>
        <p:spPr bwMode="auto">
          <a:xfrm>
            <a:off x="4204914" y="4364363"/>
            <a:ext cx="1433182" cy="1352551"/>
          </a:xfrm>
          <a:prstGeom prst="rect">
            <a:avLst/>
          </a:prstGeom>
          <a:noFill/>
          <a:ln>
            <a:noFill/>
          </a:ln>
          <a:extLst>
            <a:ext uri="{53640926-AAD7-44D8-BBD7-CCE9431645EC}">
              <a14:shadowObscured xmlns:a14="http://schemas.microsoft.com/office/drawing/2010/main"/>
            </a:ext>
          </a:extLst>
        </p:spPr>
      </p:pic>
      <p:sp>
        <p:nvSpPr>
          <p:cNvPr id="14" name="Text Box 2"/>
          <p:cNvSpPr txBox="1">
            <a:spLocks noChangeArrowheads="1"/>
          </p:cNvSpPr>
          <p:nvPr/>
        </p:nvSpPr>
        <p:spPr bwMode="auto">
          <a:xfrm>
            <a:off x="316391" y="4056779"/>
            <a:ext cx="1743615" cy="14096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Aim to revise for 45 minutes at a time and take 5–10-minute breaks in between. </a:t>
            </a:r>
          </a:p>
        </p:txBody>
      </p:sp>
      <p:sp>
        <p:nvSpPr>
          <p:cNvPr id="10" name="TextBox 9"/>
          <p:cNvSpPr txBox="1"/>
          <p:nvPr/>
        </p:nvSpPr>
        <p:spPr>
          <a:xfrm>
            <a:off x="1280920" y="-24747"/>
            <a:ext cx="96773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black"/>
                </a:solidFill>
                <a:effectLst>
                  <a:outerShdw blurRad="38100" dist="38100" dir="2700000" algn="tl">
                    <a:srgbClr val="000000">
                      <a:alpha val="43137"/>
                    </a:srgbClr>
                  </a:outerShdw>
                </a:effectLst>
                <a:latin typeface="Calibri" panose="020F0502020204030204"/>
              </a:rPr>
              <a:t>Revising for Literature</a:t>
            </a:r>
            <a:endPar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9684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0" y="1735503"/>
            <a:ext cx="8356600" cy="4872126"/>
          </a:xfrm>
          <a:prstGeom prst="rect">
            <a:avLst/>
          </a:prstGeom>
        </p:spPr>
      </p:pic>
      <p:pic>
        <p:nvPicPr>
          <p:cNvPr id="5" name="Picture 4" descr="Logo, icon&#10;&#10;Description automatically generated"/>
          <p:cNvPicPr/>
          <p:nvPr/>
        </p:nvPicPr>
        <p:blipFill rotWithShape="1">
          <a:blip r:embed="rId3">
            <a:extLst>
              <a:ext uri="{28A0092B-C50C-407E-A947-70E740481C1C}">
                <a14:useLocalDpi xmlns:a14="http://schemas.microsoft.com/office/drawing/2010/main" val="0"/>
              </a:ext>
            </a:extLst>
          </a:blip>
          <a:srcRect l="4735" t="23074" r="7980"/>
          <a:stretch/>
        </p:blipFill>
        <p:spPr bwMode="auto">
          <a:xfrm>
            <a:off x="345446" y="186373"/>
            <a:ext cx="3992715" cy="1435214"/>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8642622" y="2255157"/>
            <a:ext cx="3287169" cy="17389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could record yourself reading specific notes or quotes and then play that back to yourself whilst on car journeys or travelling!</a:t>
            </a:r>
          </a:p>
        </p:txBody>
      </p:sp>
      <p:pic>
        <p:nvPicPr>
          <p:cNvPr id="7" name="Picture 6" descr="Text&#10;&#10;Description automatically generated with medium confidence"/>
          <p:cNvPicPr/>
          <p:nvPr/>
        </p:nvPicPr>
        <p:blipFill rotWithShape="1">
          <a:blip r:embed="rId4">
            <a:extLst>
              <a:ext uri="{28A0092B-C50C-407E-A947-70E740481C1C}">
                <a14:useLocalDpi xmlns:a14="http://schemas.microsoft.com/office/drawing/2010/main" val="0"/>
              </a:ext>
            </a:extLst>
          </a:blip>
          <a:srcRect l="13244"/>
          <a:stretch/>
        </p:blipFill>
        <p:spPr bwMode="auto">
          <a:xfrm>
            <a:off x="9724573" y="327944"/>
            <a:ext cx="1928812" cy="165507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5"/>
          <a:stretch>
            <a:fillRect/>
          </a:stretch>
        </p:blipFill>
        <p:spPr>
          <a:xfrm>
            <a:off x="10455016" y="5278999"/>
            <a:ext cx="1591194" cy="1579001"/>
          </a:xfrm>
          <a:prstGeom prst="rect">
            <a:avLst/>
          </a:prstGeom>
        </p:spPr>
      </p:pic>
    </p:spTree>
    <p:extLst>
      <p:ext uri="{BB962C8B-B14F-4D97-AF65-F5344CB8AC3E}">
        <p14:creationId xmlns:p14="http://schemas.microsoft.com/office/powerpoint/2010/main" val="41357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0920" y="-24747"/>
            <a:ext cx="96773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noProof="0" dirty="0">
                <a:solidFill>
                  <a:prstClr val="black"/>
                </a:solidFill>
                <a:effectLst>
                  <a:outerShdw blurRad="38100" dist="38100" dir="2700000" algn="tl">
                    <a:srgbClr val="000000">
                      <a:alpha val="43137"/>
                    </a:srgbClr>
                  </a:outerShdw>
                </a:effectLst>
                <a:latin typeface="Calibri" panose="020F0502020204030204"/>
              </a:rPr>
              <a:t>Using Tutors/</a:t>
            </a:r>
            <a:r>
              <a:rPr lang="en-GB" sz="4000" b="1" noProof="0" dirty="0" err="1">
                <a:solidFill>
                  <a:prstClr val="black"/>
                </a:solidFill>
                <a:effectLst>
                  <a:outerShdw blurRad="38100" dist="38100" dir="2700000" algn="tl">
                    <a:srgbClr val="000000">
                      <a:alpha val="43137"/>
                    </a:srgbClr>
                  </a:outerShdw>
                </a:effectLst>
                <a:latin typeface="Calibri" panose="020F0502020204030204"/>
              </a:rPr>
              <a:t>TikTok</a:t>
            </a:r>
            <a:r>
              <a:rPr lang="en-GB" sz="4000" b="1" noProof="0" dirty="0">
                <a:solidFill>
                  <a:prstClr val="black"/>
                </a:solidFill>
                <a:effectLst>
                  <a:outerShdw blurRad="38100" dist="38100" dir="2700000" algn="tl">
                    <a:srgbClr val="000000">
                      <a:alpha val="43137"/>
                    </a:srgbClr>
                  </a:outerShdw>
                </a:effectLst>
                <a:latin typeface="Calibri" panose="020F0502020204030204"/>
              </a:rPr>
              <a:t>/YouTube…</a:t>
            </a:r>
            <a:endParaRPr kumimoji="0" lang="en-GB"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34223" t="12321" r="15445" b="52913"/>
          <a:stretch/>
        </p:blipFill>
        <p:spPr>
          <a:xfrm>
            <a:off x="208282" y="3544389"/>
            <a:ext cx="7688234" cy="2987040"/>
          </a:xfrm>
          <a:prstGeom prst="rect">
            <a:avLst/>
          </a:prstGeom>
        </p:spPr>
      </p:pic>
      <p:sp>
        <p:nvSpPr>
          <p:cNvPr id="6" name="Rectangle 5"/>
          <p:cNvSpPr/>
          <p:nvPr/>
        </p:nvSpPr>
        <p:spPr>
          <a:xfrm>
            <a:off x="370116" y="3853543"/>
            <a:ext cx="7315200" cy="195943"/>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4799" y="4049486"/>
            <a:ext cx="1619060" cy="206829"/>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2227" y="5083628"/>
            <a:ext cx="6180173" cy="228601"/>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08282" y="5290457"/>
            <a:ext cx="1936205" cy="217715"/>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471025" y="5497284"/>
            <a:ext cx="4548776" cy="217717"/>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71025" y="5719351"/>
            <a:ext cx="2077719" cy="202477"/>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70116" y="6143894"/>
            <a:ext cx="4528457" cy="202477"/>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603587" y="5921828"/>
            <a:ext cx="2700729" cy="217714"/>
          </a:xfrm>
          <a:prstGeom prst="rect">
            <a:avLst/>
          </a:prstGeom>
          <a:solidFill>
            <a:srgbClr val="FFFF00">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380329" y="2870258"/>
            <a:ext cx="5712089" cy="369332"/>
          </a:xfrm>
          <a:prstGeom prst="rect">
            <a:avLst/>
          </a:prstGeom>
          <a:noFill/>
        </p:spPr>
        <p:txBody>
          <a:bodyPr wrap="square" rtlCol="0">
            <a:spAutoFit/>
          </a:bodyPr>
          <a:lstStyle/>
          <a:p>
            <a:r>
              <a:rPr lang="en-GB" b="1" dirty="0"/>
              <a:t>The Examiner’s Report: </a:t>
            </a:r>
          </a:p>
        </p:txBody>
      </p:sp>
      <p:sp>
        <p:nvSpPr>
          <p:cNvPr id="15" name="TextBox 14"/>
          <p:cNvSpPr txBox="1"/>
          <p:nvPr/>
        </p:nvSpPr>
        <p:spPr>
          <a:xfrm>
            <a:off x="394799" y="836233"/>
            <a:ext cx="11549743" cy="1569660"/>
          </a:xfrm>
          <a:prstGeom prst="rect">
            <a:avLst/>
          </a:prstGeom>
          <a:noFill/>
        </p:spPr>
        <p:txBody>
          <a:bodyPr wrap="square" rtlCol="0">
            <a:spAutoFit/>
          </a:bodyPr>
          <a:lstStyle/>
          <a:p>
            <a:r>
              <a:rPr lang="en-GB" sz="1600" dirty="0"/>
              <a:t>It is absolutely fine to provide extra support for your child in the form of tutors and the internet, however it is important that you communicate to your children and any tutors you may employ the importance of following the advice they are given in school. </a:t>
            </a:r>
          </a:p>
          <a:p>
            <a:endParaRPr lang="en-GB" sz="1600" dirty="0"/>
          </a:p>
          <a:p>
            <a:r>
              <a:rPr lang="en-GB" sz="1600" dirty="0"/>
              <a:t>We see your child for 5 lessons per week, know them the best and have devised specific strategies to best help them to succeed based on their individual needs. A tutor can end up actually undoing this work if they aren’t aware of how we are asking students to do things in school. The knowledge organiser they have all been given is a really easy way of letting tutors know how we do things here. </a:t>
            </a:r>
          </a:p>
        </p:txBody>
      </p:sp>
      <p:sp>
        <p:nvSpPr>
          <p:cNvPr id="16" name="TextBox 15"/>
          <p:cNvSpPr txBox="1"/>
          <p:nvPr/>
        </p:nvSpPr>
        <p:spPr>
          <a:xfrm>
            <a:off x="8567057" y="2778987"/>
            <a:ext cx="3399255" cy="3785652"/>
          </a:xfrm>
          <a:prstGeom prst="rect">
            <a:avLst/>
          </a:prstGeom>
          <a:noFill/>
          <a:ln>
            <a:solidFill>
              <a:schemeClr val="tx1"/>
            </a:solidFill>
          </a:ln>
        </p:spPr>
        <p:txBody>
          <a:bodyPr wrap="square" rtlCol="0">
            <a:spAutoFit/>
          </a:bodyPr>
          <a:lstStyle/>
          <a:p>
            <a:pPr algn="ctr"/>
            <a:r>
              <a:rPr lang="en-GB" sz="1500" b="1" dirty="0"/>
              <a:t>A warning about </a:t>
            </a:r>
            <a:r>
              <a:rPr lang="en-GB" sz="1500" b="1" dirty="0" err="1"/>
              <a:t>TikTok</a:t>
            </a:r>
            <a:r>
              <a:rPr lang="en-GB" sz="1500" b="1" dirty="0"/>
              <a:t> and YouTube as a revision tool:</a:t>
            </a:r>
          </a:p>
          <a:p>
            <a:endParaRPr lang="en-GB" sz="1500" dirty="0"/>
          </a:p>
          <a:p>
            <a:r>
              <a:rPr lang="en-GB" sz="1500" dirty="0"/>
              <a:t>A lot of students turn to these platforms in the last few weeks before an exam.</a:t>
            </a:r>
          </a:p>
          <a:p>
            <a:endParaRPr lang="en-GB" sz="1500" dirty="0"/>
          </a:p>
          <a:p>
            <a:r>
              <a:rPr lang="en-GB" sz="1500" dirty="0"/>
              <a:t>Lots of content creators claim to have quick tips and cheats that can get you a grade 9, but these are often not actually effective. They cannot learn a few phrases without being able to apply this and explain their ideas in detail. </a:t>
            </a:r>
          </a:p>
          <a:p>
            <a:endParaRPr lang="en-GB" sz="1500" dirty="0"/>
          </a:p>
          <a:p>
            <a:r>
              <a:rPr lang="en-GB" sz="1500" dirty="0"/>
              <a:t>Your child would be much better off using their exercise books and advice given by their class teachers.  </a:t>
            </a:r>
          </a:p>
        </p:txBody>
      </p:sp>
      <p:pic>
        <p:nvPicPr>
          <p:cNvPr id="17" name="Picture 16"/>
          <p:cNvPicPr>
            <a:picLocks noChangeAspect="1"/>
          </p:cNvPicPr>
          <p:nvPr/>
        </p:nvPicPr>
        <p:blipFill>
          <a:blip r:embed="rId3"/>
          <a:stretch>
            <a:fillRect/>
          </a:stretch>
        </p:blipFill>
        <p:spPr>
          <a:xfrm>
            <a:off x="7249501" y="2380970"/>
            <a:ext cx="1364358" cy="1365025"/>
          </a:xfrm>
          <a:prstGeom prst="rect">
            <a:avLst/>
          </a:prstGeom>
        </p:spPr>
      </p:pic>
    </p:spTree>
    <p:extLst>
      <p:ext uri="{BB962C8B-B14F-4D97-AF65-F5344CB8AC3E}">
        <p14:creationId xmlns:p14="http://schemas.microsoft.com/office/powerpoint/2010/main" val="30629356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mbly powerpoint template" id="{4E061504-6D61-40F6-8D3A-205EE28C1E93}" vid="{5EFEF1C4-9963-4D48-90BC-C599961DC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cb1a04-f816-4a1e-82fd-5353551e6f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67B34F4907E4582E9DBEB895C4A03" ma:contentTypeVersion="13" ma:contentTypeDescription="Create a new document." ma:contentTypeScope="" ma:versionID="2f5047c5897180e97716643a93247aa7">
  <xsd:schema xmlns:xsd="http://www.w3.org/2001/XMLSchema" xmlns:xs="http://www.w3.org/2001/XMLSchema" xmlns:p="http://schemas.microsoft.com/office/2006/metadata/properties" xmlns:ns3="1bcb1a04-f816-4a1e-82fd-5353551e6f84" xmlns:ns4="9e83c0e3-d8bc-4215-b8fd-e403e04da8f4" targetNamespace="http://schemas.microsoft.com/office/2006/metadata/properties" ma:root="true" ma:fieldsID="6cf9e633d1840be6a401008f1692a4de" ns3:_="" ns4:_="">
    <xsd:import namespace="1bcb1a04-f816-4a1e-82fd-5353551e6f84"/>
    <xsd:import namespace="9e83c0e3-d8bc-4215-b8fd-e403e04da8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b1a04-f816-4a1e-82fd-5353551e6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83c0e3-d8bc-4215-b8fd-e403e04da8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12251-2919-47C8-AE73-2BB359C720D9}">
  <ds:schemaRefs>
    <ds:schemaRef ds:uri="http://schemas.microsoft.com/office/infopath/2007/PartnerControls"/>
    <ds:schemaRef ds:uri="http://purl.org/dc/dcmitype/"/>
    <ds:schemaRef ds:uri="http://schemas.microsoft.com/office/2006/documentManagement/types"/>
    <ds:schemaRef ds:uri="http://www.w3.org/XML/1998/namespace"/>
    <ds:schemaRef ds:uri="http://purl.org/dc/terms/"/>
    <ds:schemaRef ds:uri="9e83c0e3-d8bc-4215-b8fd-e403e04da8f4"/>
    <ds:schemaRef ds:uri="http://purl.org/dc/elements/1.1/"/>
    <ds:schemaRef ds:uri="http://schemas.openxmlformats.org/package/2006/metadata/core-properties"/>
    <ds:schemaRef ds:uri="1bcb1a04-f816-4a1e-82fd-5353551e6f84"/>
    <ds:schemaRef ds:uri="http://schemas.microsoft.com/office/2006/metadata/properties"/>
  </ds:schemaRefs>
</ds:datastoreItem>
</file>

<file path=customXml/itemProps2.xml><?xml version="1.0" encoding="utf-8"?>
<ds:datastoreItem xmlns:ds="http://schemas.openxmlformats.org/officeDocument/2006/customXml" ds:itemID="{489FE9BA-8F1E-4764-8145-EF32D5AA1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b1a04-f816-4a1e-82fd-5353551e6f84"/>
    <ds:schemaRef ds:uri="9e83c0e3-d8bc-4215-b8fd-e403e04da8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4A315-A81E-4C64-937B-A777A1A86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TotalTime>
  <Words>781</Words>
  <Application>Microsoft Office PowerPoint</Application>
  <PresentationFormat>Widescreen</PresentationFormat>
  <Paragraphs>82</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Eras Demi ITC</vt:lpstr>
      <vt:lpstr>Symbol</vt:lpstr>
      <vt:lpstr>1_Office Theme</vt:lpstr>
      <vt:lpstr> Year 11 Mrs Vukasovic – HOD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Any 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child’s mental health and wellbeing through GCSE’s</dc:title>
  <dc:creator>C Moore</dc:creator>
  <cp:lastModifiedBy>Teams Support</cp:lastModifiedBy>
  <cp:revision>34</cp:revision>
  <dcterms:created xsi:type="dcterms:W3CDTF">2023-05-12T20:36:13Z</dcterms:created>
  <dcterms:modified xsi:type="dcterms:W3CDTF">2024-11-04T20:34:30Z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0x010100FC067B34F4907E4582E9DBEB895C4A03</vt:lpwstr>
  </property>
</Properties>
</file>