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58" r:id="rId6"/>
    <p:sldId id="264" r:id="rId7"/>
    <p:sldId id="260" r:id="rId8"/>
    <p:sldId id="287" r:id="rId9"/>
    <p:sldId id="269" r:id="rId10"/>
    <p:sldId id="293" r:id="rId11"/>
    <p:sldId id="296" r:id="rId12"/>
    <p:sldId id="265"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1C4F3-BB87-472D-99B4-AB700435A333}" v="843" dt="2024-09-15T21:29:05.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61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C08CA-E1B8-4A1C-B3C1-CC875FE7F2EC}"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50582-3548-4214-824F-495238AAAE6D}" type="slidenum">
              <a:rPr lang="en-GB" smtClean="0"/>
              <a:t>‹#›</a:t>
            </a:fld>
            <a:endParaRPr lang="en-GB"/>
          </a:p>
        </p:txBody>
      </p:sp>
    </p:spTree>
    <p:extLst>
      <p:ext uri="{BB962C8B-B14F-4D97-AF65-F5344CB8AC3E}">
        <p14:creationId xmlns:p14="http://schemas.microsoft.com/office/powerpoint/2010/main" val="268007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select or learners self-select.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02F90E-9FFB-489D-8B28-676B0278C0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84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37FA70-DF7C-4BB6-B459-71DBB0F8A66B}"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80053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37FA70-DF7C-4BB6-B459-71DBB0F8A66B}"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68278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37FA70-DF7C-4BB6-B459-71DBB0F8A66B}"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73030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37FA70-DF7C-4BB6-B459-71DBB0F8A66B}"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219180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37FA70-DF7C-4BB6-B459-71DBB0F8A66B}"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36522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37FA70-DF7C-4BB6-B459-71DBB0F8A66B}"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4913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37FA70-DF7C-4BB6-B459-71DBB0F8A66B}" type="datetimeFigureOut">
              <a:rPr lang="en-GB" smtClean="0"/>
              <a:t>04/11/2024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292416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37FA70-DF7C-4BB6-B459-71DBB0F8A66B}" type="datetimeFigureOut">
              <a:rPr lang="en-GB" smtClean="0"/>
              <a:t>04/11/2024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189976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7FA70-DF7C-4BB6-B459-71DBB0F8A66B}" type="datetimeFigureOut">
              <a:rPr lang="en-GB" smtClean="0"/>
              <a:t>04/11/2024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12971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37FA70-DF7C-4BB6-B459-71DBB0F8A66B}"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23309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37FA70-DF7C-4BB6-B459-71DBB0F8A66B}"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7C94C-3031-40B4-9FF7-663D727561F8}" type="slidenum">
              <a:rPr lang="en-GB" smtClean="0"/>
              <a:t>‹#›</a:t>
            </a:fld>
            <a:endParaRPr lang="en-GB"/>
          </a:p>
        </p:txBody>
      </p:sp>
    </p:spTree>
    <p:extLst>
      <p:ext uri="{BB962C8B-B14F-4D97-AF65-F5344CB8AC3E}">
        <p14:creationId xmlns:p14="http://schemas.microsoft.com/office/powerpoint/2010/main" val="99009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7FA70-DF7C-4BB6-B459-71DBB0F8A66B}" type="datetimeFigureOut">
              <a:rPr lang="en-GB" smtClean="0"/>
              <a:t>04/11/2024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7C94C-3031-40B4-9FF7-663D727561F8}" type="slidenum">
              <a:rPr lang="en-GB" smtClean="0"/>
              <a:t>‹#›</a:t>
            </a:fld>
            <a:endParaRPr lang="en-GB"/>
          </a:p>
        </p:txBody>
      </p:sp>
    </p:spTree>
    <p:extLst>
      <p:ext uri="{BB962C8B-B14F-4D97-AF65-F5344CB8AC3E}">
        <p14:creationId xmlns:p14="http://schemas.microsoft.com/office/powerpoint/2010/main" val="119492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2981196" y="-1045606"/>
            <a:ext cx="6054205" cy="8956298"/>
          </a:xfrm>
          <a:prstGeom prst="rect">
            <a:avLst/>
          </a:prstGeom>
          <a:noFill/>
        </p:spPr>
        <p:txBody>
          <a:bodyPr wrap="square" rtlCol="0">
            <a:spAutoFit/>
          </a:bodyPr>
          <a:lstStyle/>
          <a:p>
            <a:pPr algn="ctr"/>
            <a:r>
              <a:rPr lang="en-GB" sz="3600" b="1"/>
              <a:t>Year 10 </a:t>
            </a:r>
            <a:endParaRPr lang="en-GB" sz="3600" b="1" dirty="0"/>
          </a:p>
          <a:p>
            <a:pPr algn="ctr"/>
            <a:r>
              <a:rPr lang="en-GB" sz="3600" b="1" dirty="0"/>
              <a:t>Autumn Homework</a:t>
            </a:r>
          </a:p>
          <a:p>
            <a:pPr algn="ctr"/>
            <a:endParaRPr lang="en-GB" sz="3600" b="1" dirty="0"/>
          </a:p>
          <a:p>
            <a:pPr algn="ctr"/>
            <a:endParaRPr lang="en-GB" sz="3600" b="1" dirty="0"/>
          </a:p>
          <a:p>
            <a:pPr algn="ctr"/>
            <a:endParaRPr lang="en-GB" sz="3600" b="1" dirty="0"/>
          </a:p>
          <a:p>
            <a:pPr algn="ctr"/>
            <a:endParaRPr lang="en-GB" sz="3600" b="1" dirty="0"/>
          </a:p>
          <a:p>
            <a:pPr algn="ctr"/>
            <a:endParaRPr lang="en-GB" sz="3600" b="1" dirty="0"/>
          </a:p>
          <a:p>
            <a:pPr algn="ctr"/>
            <a:endParaRPr lang="en-GB" sz="3600" b="1" dirty="0"/>
          </a:p>
          <a:p>
            <a:pPr algn="ctr"/>
            <a:endParaRPr lang="en-GB" sz="3600" b="1" dirty="0"/>
          </a:p>
          <a:p>
            <a:pPr algn="ctr"/>
            <a:endParaRPr lang="en-GB" sz="3600" b="1" dirty="0"/>
          </a:p>
          <a:p>
            <a:pPr algn="ctr"/>
            <a:endParaRPr lang="en-GB" sz="3600" b="1" dirty="0"/>
          </a:p>
          <a:p>
            <a:pPr algn="ctr"/>
            <a:r>
              <a:rPr lang="en-GB" sz="3600" b="1" dirty="0"/>
              <a:t>Wider Reading and Thematic Revision</a:t>
            </a:r>
          </a:p>
          <a:p>
            <a:pPr algn="ctr"/>
            <a:endParaRPr lang="en-GB" sz="3600" b="1" dirty="0"/>
          </a:p>
          <a:p>
            <a:pPr algn="ctr"/>
            <a:r>
              <a:rPr lang="en-GB" sz="3600" b="1" dirty="0"/>
              <a:t>Name: __________________</a:t>
            </a:r>
          </a:p>
          <a:p>
            <a:pPr algn="ctr"/>
            <a:r>
              <a:rPr lang="en-GB" sz="3600" b="1" dirty="0"/>
              <a:t>Class: ____________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108657" y="2059167"/>
            <a:ext cx="2746752" cy="2746752"/>
          </a:xfrm>
          <a:prstGeom prst="rect">
            <a:avLst/>
          </a:prstGeom>
        </p:spPr>
      </p:pic>
    </p:spTree>
    <p:extLst>
      <p:ext uri="{BB962C8B-B14F-4D97-AF65-F5344CB8AC3E}">
        <p14:creationId xmlns:p14="http://schemas.microsoft.com/office/powerpoint/2010/main" val="205773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C11213-2DD1-45E2-9FBB-61DDA23C5D13}"/>
              </a:ext>
            </a:extLst>
          </p:cNvPr>
          <p:cNvSpPr txBox="1"/>
          <p:nvPr/>
        </p:nvSpPr>
        <p:spPr>
          <a:xfrm>
            <a:off x="970723" y="79515"/>
            <a:ext cx="10296938" cy="369332"/>
          </a:xfrm>
          <a:prstGeom prst="rect">
            <a:avLst/>
          </a:prstGeom>
          <a:solidFill>
            <a:schemeClr val="accent3">
              <a:lumMod val="60000"/>
              <a:lumOff val="40000"/>
            </a:schemeClr>
          </a:solidFill>
        </p:spPr>
        <p:txBody>
          <a:bodyPr wrap="square" rtlCol="0">
            <a:spAutoFit/>
          </a:bodyPr>
          <a:lstStyle/>
          <a:p>
            <a:r>
              <a:rPr lang="en-GB">
                <a:latin typeface="Berlin Sans FB Demi" panose="020E0802020502020306" pitchFamily="34" charset="0"/>
              </a:rPr>
              <a:t>	WEEK 8   A </a:t>
            </a:r>
            <a:r>
              <a:rPr lang="en-GB" dirty="0">
                <a:latin typeface="Berlin Sans FB Demi" panose="020E0802020502020306" pitchFamily="34" charset="0"/>
              </a:rPr>
              <a:t>Christmas Carol – Stave 1 Learning Review </a:t>
            </a:r>
          </a:p>
        </p:txBody>
      </p:sp>
      <p:sp>
        <p:nvSpPr>
          <p:cNvPr id="6" name="TextBox 5">
            <a:extLst>
              <a:ext uri="{FF2B5EF4-FFF2-40B4-BE49-F238E27FC236}">
                <a16:creationId xmlns:a16="http://schemas.microsoft.com/office/drawing/2014/main" id="{D1B01BCC-A11C-4691-9829-C050592BB565}"/>
              </a:ext>
            </a:extLst>
          </p:cNvPr>
          <p:cNvSpPr txBox="1"/>
          <p:nvPr/>
        </p:nvSpPr>
        <p:spPr>
          <a:xfrm>
            <a:off x="1143001" y="488604"/>
            <a:ext cx="2955235" cy="4154984"/>
          </a:xfrm>
          <a:prstGeom prst="rect">
            <a:avLst/>
          </a:prstGeom>
          <a:solidFill>
            <a:schemeClr val="accent6">
              <a:lumMod val="40000"/>
              <a:lumOff val="60000"/>
            </a:schemeClr>
          </a:solidFill>
        </p:spPr>
        <p:txBody>
          <a:bodyPr wrap="square" rtlCol="0">
            <a:spAutoFit/>
          </a:bodyPr>
          <a:lstStyle/>
          <a:p>
            <a:pPr algn="ctr"/>
            <a:r>
              <a:rPr lang="en-GB" sz="1200" b="1" u="sng" dirty="0"/>
              <a:t>How is Scrooge described in this stave? (AO1</a:t>
            </a:r>
            <a:r>
              <a:rPr lang="en-GB" sz="1200" b="1" dirty="0"/>
              <a:t>)</a:t>
            </a:r>
          </a:p>
          <a:p>
            <a:endParaRPr lang="en-GB" sz="1200" b="1" dirty="0"/>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GB" sz="1200" b="1" dirty="0"/>
              <a:t>adjectives</a:t>
            </a:r>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GB" sz="1200" b="1" dirty="0"/>
              <a:t>Simile 1</a:t>
            </a:r>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GB" sz="1200" b="1" dirty="0"/>
              <a:t>Simile 2</a:t>
            </a:r>
          </a:p>
          <a:p>
            <a:endParaRPr lang="en-GB" sz="1200" b="1" dirty="0"/>
          </a:p>
          <a:p>
            <a:endParaRPr lang="en-GB" sz="1200" b="1" dirty="0"/>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GB" sz="1200" b="1" dirty="0"/>
              <a:t>What do beggars do when they see him?</a:t>
            </a:r>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GB" sz="1200" b="1" dirty="0"/>
              <a:t>What do dogs do when they see him?</a:t>
            </a:r>
          </a:p>
          <a:p>
            <a:pPr marL="171450" indent="-171450">
              <a:buFont typeface="Arial" panose="020B0604020202020204" pitchFamily="34" charset="0"/>
              <a:buChar char="•"/>
            </a:pPr>
            <a:endParaRPr lang="en-GB" sz="1200" b="1" dirty="0"/>
          </a:p>
          <a:p>
            <a:endParaRPr lang="en-GB" sz="1200" b="1" dirty="0"/>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endParaRPr lang="en-GB" sz="1200" b="1" dirty="0"/>
          </a:p>
        </p:txBody>
      </p:sp>
      <p:sp>
        <p:nvSpPr>
          <p:cNvPr id="7" name="TextBox 6">
            <a:extLst>
              <a:ext uri="{FF2B5EF4-FFF2-40B4-BE49-F238E27FC236}">
                <a16:creationId xmlns:a16="http://schemas.microsoft.com/office/drawing/2014/main" id="{D00084FC-4687-4DF2-886C-9D98295DFBF2}"/>
              </a:ext>
            </a:extLst>
          </p:cNvPr>
          <p:cNvSpPr txBox="1"/>
          <p:nvPr/>
        </p:nvSpPr>
        <p:spPr>
          <a:xfrm>
            <a:off x="4151243" y="488605"/>
            <a:ext cx="2319131" cy="4708981"/>
          </a:xfrm>
          <a:prstGeom prst="rect">
            <a:avLst/>
          </a:prstGeom>
          <a:solidFill>
            <a:schemeClr val="accent1">
              <a:lumMod val="20000"/>
              <a:lumOff val="80000"/>
            </a:schemeClr>
          </a:solidFill>
        </p:spPr>
        <p:txBody>
          <a:bodyPr wrap="square" rtlCol="0">
            <a:spAutoFit/>
          </a:bodyPr>
          <a:lstStyle/>
          <a:p>
            <a:pPr algn="ctr"/>
            <a:r>
              <a:rPr lang="en-GB" sz="1200" b="1" u="sng" dirty="0"/>
              <a:t>WHAT? How? Why? PARAGRAPH (AO1/AO2)</a:t>
            </a:r>
          </a:p>
          <a:p>
            <a:r>
              <a:rPr lang="en-GB" sz="1200" dirty="0"/>
              <a:t>Using the information from your notes on Scrooge, write a WHAT HOW WHY paragraph: What happens to Scrooge? How does Dickens present Scrooge in Stave 1? Why does this happen?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8" name="TextBox 7">
            <a:extLst>
              <a:ext uri="{FF2B5EF4-FFF2-40B4-BE49-F238E27FC236}">
                <a16:creationId xmlns:a16="http://schemas.microsoft.com/office/drawing/2014/main" id="{BDB6D17E-E63D-4C63-A75E-55467C3AA849}"/>
              </a:ext>
            </a:extLst>
          </p:cNvPr>
          <p:cNvSpPr txBox="1"/>
          <p:nvPr/>
        </p:nvSpPr>
        <p:spPr>
          <a:xfrm>
            <a:off x="6523381" y="488604"/>
            <a:ext cx="2319131" cy="2677656"/>
          </a:xfrm>
          <a:prstGeom prst="rect">
            <a:avLst/>
          </a:prstGeom>
          <a:solidFill>
            <a:schemeClr val="accent1">
              <a:lumMod val="20000"/>
              <a:lumOff val="80000"/>
            </a:schemeClr>
          </a:solidFill>
        </p:spPr>
        <p:txBody>
          <a:bodyPr wrap="square" rtlCol="0">
            <a:spAutoFit/>
          </a:bodyPr>
          <a:lstStyle/>
          <a:p>
            <a:pPr algn="ctr"/>
            <a:r>
              <a:rPr lang="en-GB" sz="1200" b="1" u="sng" dirty="0"/>
              <a:t>Jacob Marley (AO1)</a:t>
            </a:r>
          </a:p>
          <a:p>
            <a:r>
              <a:rPr lang="en-GB" sz="1200" dirty="0"/>
              <a:t>How is Jacob Marley described in this Stave?</a:t>
            </a:r>
          </a:p>
          <a:p>
            <a:pPr marL="228600" indent="-228600">
              <a:buFont typeface="+mj-lt"/>
              <a:buAutoNum type="arabicPeriod"/>
            </a:pPr>
            <a:r>
              <a:rPr lang="en-GB" sz="1200" dirty="0"/>
              <a:t> </a:t>
            </a:r>
          </a:p>
          <a:p>
            <a:pPr marL="228600" indent="-228600">
              <a:buFont typeface="+mj-lt"/>
              <a:buAutoNum type="arabicPeriod"/>
            </a:pPr>
            <a:r>
              <a:rPr lang="en-GB" sz="1200" dirty="0"/>
              <a:t> </a:t>
            </a:r>
          </a:p>
          <a:p>
            <a:pPr marL="228600" indent="-228600">
              <a:buFont typeface="+mj-lt"/>
              <a:buAutoNum type="arabicPeriod"/>
            </a:pPr>
            <a:r>
              <a:rPr lang="en-GB" sz="1200" dirty="0"/>
              <a:t> </a:t>
            </a:r>
          </a:p>
          <a:p>
            <a:pPr marL="228600" indent="-228600">
              <a:buFont typeface="+mj-lt"/>
              <a:buAutoNum type="arabicPeriod"/>
            </a:pPr>
            <a:r>
              <a:rPr lang="en-GB" sz="1200" dirty="0"/>
              <a:t> </a:t>
            </a:r>
          </a:p>
          <a:p>
            <a:pPr marL="228600" indent="-228600">
              <a:buFont typeface="+mj-lt"/>
              <a:buAutoNum type="arabicPeriod"/>
            </a:pPr>
            <a:r>
              <a:rPr lang="en-GB" sz="1200" dirty="0"/>
              <a:t> </a:t>
            </a:r>
          </a:p>
          <a:p>
            <a:r>
              <a:rPr lang="en-GB" sz="1200" dirty="0"/>
              <a:t>What has happened to Jacob Marley – why can’t he rest in peace?</a:t>
            </a:r>
          </a:p>
          <a:p>
            <a:endParaRPr lang="en-GB" sz="1200" dirty="0"/>
          </a:p>
          <a:p>
            <a:endParaRPr lang="en-GB" sz="1200" dirty="0"/>
          </a:p>
          <a:p>
            <a:r>
              <a:rPr lang="en-GB" sz="1200" dirty="0"/>
              <a:t> </a:t>
            </a:r>
          </a:p>
        </p:txBody>
      </p:sp>
      <p:sp>
        <p:nvSpPr>
          <p:cNvPr id="9" name="TextBox 8">
            <a:extLst>
              <a:ext uri="{FF2B5EF4-FFF2-40B4-BE49-F238E27FC236}">
                <a16:creationId xmlns:a16="http://schemas.microsoft.com/office/drawing/2014/main" id="{374A3A8C-5551-41FD-9992-C84A8797C36B}"/>
              </a:ext>
            </a:extLst>
          </p:cNvPr>
          <p:cNvSpPr txBox="1"/>
          <p:nvPr/>
        </p:nvSpPr>
        <p:spPr>
          <a:xfrm>
            <a:off x="8895519" y="488604"/>
            <a:ext cx="2093842" cy="2677656"/>
          </a:xfrm>
          <a:prstGeom prst="rect">
            <a:avLst/>
          </a:prstGeom>
          <a:solidFill>
            <a:schemeClr val="accent1">
              <a:lumMod val="20000"/>
              <a:lumOff val="80000"/>
            </a:schemeClr>
          </a:solidFill>
        </p:spPr>
        <p:txBody>
          <a:bodyPr wrap="square" rtlCol="0">
            <a:spAutoFit/>
          </a:bodyPr>
          <a:lstStyle/>
          <a:p>
            <a:pPr algn="ctr"/>
            <a:r>
              <a:rPr lang="en-GB" sz="1200" b="1" u="sng" dirty="0"/>
              <a:t>Fred (AO1)</a:t>
            </a:r>
          </a:p>
          <a:p>
            <a:r>
              <a:rPr lang="en-GB" sz="1200" dirty="0"/>
              <a:t>How is Fred different to Scrooge? </a:t>
            </a:r>
          </a:p>
          <a:p>
            <a:pPr marL="228600" indent="-228600">
              <a:buFont typeface="+mj-lt"/>
              <a:buAutoNum type="arabicPeriod"/>
            </a:pPr>
            <a:r>
              <a:rPr lang="en-GB" sz="1200" dirty="0"/>
              <a:t> What does he say?</a:t>
            </a:r>
          </a:p>
          <a:p>
            <a:pPr marL="228600" indent="-228600">
              <a:buFont typeface="+mj-lt"/>
              <a:buAutoNum type="arabicPeriod"/>
            </a:pPr>
            <a:r>
              <a:rPr lang="en-GB" sz="1200" dirty="0"/>
              <a:t> What does he do?</a:t>
            </a:r>
          </a:p>
          <a:p>
            <a:pPr marL="228600" indent="-228600">
              <a:buFont typeface="+mj-lt"/>
              <a:buAutoNum type="arabicPeriod"/>
            </a:pPr>
            <a:r>
              <a:rPr lang="en-GB" sz="1200" dirty="0"/>
              <a:t> How does he act?</a:t>
            </a:r>
          </a:p>
          <a:p>
            <a:endParaRPr lang="en-GB" sz="1200" dirty="0"/>
          </a:p>
          <a:p>
            <a:endParaRPr lang="en-GB" sz="1200" dirty="0"/>
          </a:p>
          <a:p>
            <a:r>
              <a:rPr lang="en-GB" sz="1200" dirty="0"/>
              <a:t>Give key quotations for his character from this Stave:</a:t>
            </a:r>
          </a:p>
          <a:p>
            <a:pPr marL="228600" indent="-228600">
              <a:buFont typeface="+mj-lt"/>
              <a:buAutoNum type="arabicPeriod"/>
            </a:pPr>
            <a:endParaRPr lang="en-GB" sz="1200" dirty="0"/>
          </a:p>
          <a:p>
            <a:endParaRPr lang="en-GB" sz="1200" dirty="0"/>
          </a:p>
          <a:p>
            <a:pPr marL="228600" indent="-228600">
              <a:buFont typeface="+mj-lt"/>
              <a:buAutoNum type="arabicPeriod"/>
            </a:pPr>
            <a:endParaRPr lang="en-GB" sz="1200" dirty="0"/>
          </a:p>
          <a:p>
            <a:r>
              <a:rPr lang="en-GB" sz="1200" dirty="0"/>
              <a:t> </a:t>
            </a:r>
          </a:p>
        </p:txBody>
      </p:sp>
      <p:sp>
        <p:nvSpPr>
          <p:cNvPr id="11" name="TextBox 10">
            <a:extLst>
              <a:ext uri="{FF2B5EF4-FFF2-40B4-BE49-F238E27FC236}">
                <a16:creationId xmlns:a16="http://schemas.microsoft.com/office/drawing/2014/main" id="{CD7FC27F-13E5-4AAE-8213-63757501A2E7}"/>
              </a:ext>
            </a:extLst>
          </p:cNvPr>
          <p:cNvSpPr txBox="1"/>
          <p:nvPr/>
        </p:nvSpPr>
        <p:spPr>
          <a:xfrm>
            <a:off x="1143000" y="4683345"/>
            <a:ext cx="3995532" cy="1938992"/>
          </a:xfrm>
          <a:prstGeom prst="rect">
            <a:avLst/>
          </a:prstGeom>
          <a:solidFill>
            <a:schemeClr val="accent1">
              <a:lumMod val="20000"/>
              <a:lumOff val="80000"/>
            </a:schemeClr>
          </a:solidFill>
        </p:spPr>
        <p:txBody>
          <a:bodyPr wrap="square" rtlCol="0">
            <a:spAutoFit/>
          </a:bodyPr>
          <a:lstStyle/>
          <a:p>
            <a:r>
              <a:rPr lang="en-GB" sz="1200" b="1" u="sng" dirty="0"/>
              <a:t>What happens in this Stave? (AO3/AO1)</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13" name="TextBox 12">
            <a:extLst>
              <a:ext uri="{FF2B5EF4-FFF2-40B4-BE49-F238E27FC236}">
                <a16:creationId xmlns:a16="http://schemas.microsoft.com/office/drawing/2014/main" id="{C9163673-E481-4E65-8FA7-22D3FB33DC25}"/>
              </a:ext>
            </a:extLst>
          </p:cNvPr>
          <p:cNvSpPr txBox="1"/>
          <p:nvPr/>
        </p:nvSpPr>
        <p:spPr>
          <a:xfrm>
            <a:off x="8670230" y="3206017"/>
            <a:ext cx="2319131" cy="3416320"/>
          </a:xfrm>
          <a:prstGeom prst="rect">
            <a:avLst/>
          </a:prstGeom>
          <a:solidFill>
            <a:schemeClr val="accent1">
              <a:lumMod val="20000"/>
              <a:lumOff val="80000"/>
            </a:schemeClr>
          </a:solidFill>
        </p:spPr>
        <p:txBody>
          <a:bodyPr wrap="square" rtlCol="0">
            <a:spAutoFit/>
          </a:bodyPr>
          <a:lstStyle/>
          <a:p>
            <a:pPr algn="ctr"/>
            <a:r>
              <a:rPr lang="en-GB" sz="1200" b="1" u="sng" dirty="0"/>
              <a:t>Context (AO3)</a:t>
            </a:r>
          </a:p>
          <a:p>
            <a:r>
              <a:rPr lang="en-GB" sz="1200" dirty="0"/>
              <a:t>How do the following contextual factors link to Stave 1?</a:t>
            </a:r>
          </a:p>
          <a:p>
            <a:pPr marL="171450" indent="-171450">
              <a:buFont typeface="Arial" panose="020B0604020202020204" pitchFamily="34" charset="0"/>
              <a:buChar char="•"/>
            </a:pPr>
            <a:r>
              <a:rPr lang="en-GB" sz="1200" dirty="0"/>
              <a:t>Victorian poor (charity collectors)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Class systems in Victorian Britain</a:t>
            </a:r>
          </a:p>
          <a:p>
            <a:endParaRPr lang="en-GB" sz="1200" dirty="0"/>
          </a:p>
          <a:p>
            <a:endParaRPr lang="en-GB" sz="1200" dirty="0"/>
          </a:p>
          <a:p>
            <a:endParaRPr lang="en-GB" sz="1200" dirty="0"/>
          </a:p>
          <a:p>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
        <p:nvSpPr>
          <p:cNvPr id="15" name="TextBox 14">
            <a:extLst>
              <a:ext uri="{FF2B5EF4-FFF2-40B4-BE49-F238E27FC236}">
                <a16:creationId xmlns:a16="http://schemas.microsoft.com/office/drawing/2014/main" id="{C8FDBF79-60C6-4CD8-AAD1-56B4FDB7CD4B}"/>
              </a:ext>
            </a:extLst>
          </p:cNvPr>
          <p:cNvSpPr txBox="1"/>
          <p:nvPr/>
        </p:nvSpPr>
        <p:spPr>
          <a:xfrm>
            <a:off x="6543257" y="3232521"/>
            <a:ext cx="2040837" cy="1384995"/>
          </a:xfrm>
          <a:prstGeom prst="rect">
            <a:avLst/>
          </a:prstGeom>
          <a:solidFill>
            <a:schemeClr val="accent1">
              <a:lumMod val="20000"/>
              <a:lumOff val="80000"/>
            </a:schemeClr>
          </a:solidFill>
        </p:spPr>
        <p:txBody>
          <a:bodyPr wrap="square" rtlCol="0">
            <a:spAutoFit/>
          </a:bodyPr>
          <a:lstStyle/>
          <a:p>
            <a:pPr algn="ctr"/>
            <a:r>
              <a:rPr lang="en-GB" sz="1200" b="1" u="sng" dirty="0"/>
              <a:t> Themes (AO2)</a:t>
            </a:r>
          </a:p>
          <a:p>
            <a:r>
              <a:rPr lang="en-GB" sz="1200" dirty="0"/>
              <a:t>What does Dickens have to say about money and happiness?</a:t>
            </a:r>
          </a:p>
          <a:p>
            <a:endParaRPr lang="en-GB" sz="1200" dirty="0"/>
          </a:p>
          <a:p>
            <a:pPr algn="ctr"/>
            <a:endParaRPr lang="en-GB" sz="1200" dirty="0"/>
          </a:p>
          <a:p>
            <a:endParaRPr lang="en-GB" sz="1200" dirty="0"/>
          </a:p>
        </p:txBody>
      </p:sp>
      <p:sp>
        <p:nvSpPr>
          <p:cNvPr id="17" name="TextBox 16">
            <a:extLst>
              <a:ext uri="{FF2B5EF4-FFF2-40B4-BE49-F238E27FC236}">
                <a16:creationId xmlns:a16="http://schemas.microsoft.com/office/drawing/2014/main" id="{18DFA395-C0C9-41E2-8BFF-AF20EE01B8AC}"/>
              </a:ext>
            </a:extLst>
          </p:cNvPr>
          <p:cNvSpPr txBox="1"/>
          <p:nvPr/>
        </p:nvSpPr>
        <p:spPr>
          <a:xfrm>
            <a:off x="5224668" y="4683345"/>
            <a:ext cx="3399182" cy="1938992"/>
          </a:xfrm>
          <a:prstGeom prst="rect">
            <a:avLst/>
          </a:prstGeom>
          <a:solidFill>
            <a:schemeClr val="accent1">
              <a:lumMod val="20000"/>
              <a:lumOff val="80000"/>
            </a:schemeClr>
          </a:solidFill>
        </p:spPr>
        <p:txBody>
          <a:bodyPr wrap="square" rtlCol="0">
            <a:spAutoFit/>
          </a:bodyPr>
          <a:lstStyle/>
          <a:p>
            <a:pPr algn="ctr"/>
            <a:r>
              <a:rPr lang="en-GB" sz="1200" b="1" u="sng" dirty="0"/>
              <a:t>Themes (AO2)</a:t>
            </a:r>
          </a:p>
          <a:p>
            <a:r>
              <a:rPr lang="en-GB" sz="1200" dirty="0"/>
              <a:t>How is the theme of the supernatural explored in Stave 1?</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64560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11743669" cy="732365"/>
          </a:xfrm>
        </p:spPr>
        <p:txBody>
          <a:bodyPr>
            <a:noAutofit/>
          </a:bodyPr>
          <a:lstStyle/>
          <a:p>
            <a:r>
              <a:rPr lang="en-GB" sz="3200" b="1" dirty="0"/>
              <a:t>Week One </a:t>
            </a:r>
            <a:r>
              <a:rPr lang="en-GB" sz="3200" dirty="0"/>
              <a:t>Thematic Homework: Blake’s Society (Georgian Britain)</a:t>
            </a:r>
          </a:p>
        </p:txBody>
      </p:sp>
      <p:pic>
        <p:nvPicPr>
          <p:cNvPr id="2" name="Picture 1"/>
          <p:cNvPicPr>
            <a:picLocks noChangeAspect="1"/>
          </p:cNvPicPr>
          <p:nvPr/>
        </p:nvPicPr>
        <p:blipFill>
          <a:blip r:embed="rId2"/>
          <a:stretch>
            <a:fillRect/>
          </a:stretch>
        </p:blipFill>
        <p:spPr>
          <a:xfrm>
            <a:off x="397586" y="1464731"/>
            <a:ext cx="3657283" cy="2283276"/>
          </a:xfrm>
          <a:prstGeom prst="rect">
            <a:avLst/>
          </a:prstGeom>
        </p:spPr>
      </p:pic>
      <p:pic>
        <p:nvPicPr>
          <p:cNvPr id="3" name="Picture 2"/>
          <p:cNvPicPr>
            <a:picLocks noChangeAspect="1"/>
          </p:cNvPicPr>
          <p:nvPr/>
        </p:nvPicPr>
        <p:blipFill>
          <a:blip r:embed="rId3"/>
          <a:stretch>
            <a:fillRect/>
          </a:stretch>
        </p:blipFill>
        <p:spPr>
          <a:xfrm>
            <a:off x="111726" y="732366"/>
            <a:ext cx="4041998" cy="1042506"/>
          </a:xfrm>
          <a:prstGeom prst="rect">
            <a:avLst/>
          </a:prstGeom>
        </p:spPr>
      </p:pic>
      <p:pic>
        <p:nvPicPr>
          <p:cNvPr id="5" name="Picture 4"/>
          <p:cNvPicPr>
            <a:picLocks noChangeAspect="1"/>
          </p:cNvPicPr>
          <p:nvPr/>
        </p:nvPicPr>
        <p:blipFill>
          <a:blip r:embed="rId4"/>
          <a:stretch>
            <a:fillRect/>
          </a:stretch>
        </p:blipFill>
        <p:spPr>
          <a:xfrm>
            <a:off x="3742208" y="933551"/>
            <a:ext cx="823031" cy="640135"/>
          </a:xfrm>
          <a:prstGeom prst="rect">
            <a:avLst/>
          </a:prstGeom>
        </p:spPr>
      </p:pic>
      <p:pic>
        <p:nvPicPr>
          <p:cNvPr id="14" name="Picture 13"/>
          <p:cNvPicPr>
            <a:picLocks noChangeAspect="1"/>
          </p:cNvPicPr>
          <p:nvPr/>
        </p:nvPicPr>
        <p:blipFill>
          <a:blip r:embed="rId5"/>
          <a:stretch>
            <a:fillRect/>
          </a:stretch>
        </p:blipFill>
        <p:spPr>
          <a:xfrm>
            <a:off x="7016273" y="3443117"/>
            <a:ext cx="4727395" cy="2992285"/>
          </a:xfrm>
          <a:prstGeom prst="rect">
            <a:avLst/>
          </a:prstGeom>
        </p:spPr>
      </p:pic>
      <p:pic>
        <p:nvPicPr>
          <p:cNvPr id="15" name="Picture 14"/>
          <p:cNvPicPr>
            <a:picLocks noChangeAspect="1"/>
          </p:cNvPicPr>
          <p:nvPr/>
        </p:nvPicPr>
        <p:blipFill>
          <a:blip r:embed="rId6"/>
          <a:stretch>
            <a:fillRect/>
          </a:stretch>
        </p:blipFill>
        <p:spPr>
          <a:xfrm>
            <a:off x="6476268" y="5821590"/>
            <a:ext cx="5267401" cy="1036410"/>
          </a:xfrm>
          <a:prstGeom prst="rect">
            <a:avLst/>
          </a:prstGeom>
        </p:spPr>
      </p:pic>
      <p:pic>
        <p:nvPicPr>
          <p:cNvPr id="16" name="Picture 15"/>
          <p:cNvPicPr>
            <a:picLocks noChangeAspect="1"/>
          </p:cNvPicPr>
          <p:nvPr/>
        </p:nvPicPr>
        <p:blipFill>
          <a:blip r:embed="rId7"/>
          <a:stretch>
            <a:fillRect/>
          </a:stretch>
        </p:blipFill>
        <p:spPr>
          <a:xfrm>
            <a:off x="5700467" y="6059354"/>
            <a:ext cx="1146147" cy="560881"/>
          </a:xfrm>
          <a:prstGeom prst="rect">
            <a:avLst/>
          </a:prstGeom>
        </p:spPr>
      </p:pic>
      <p:sp>
        <p:nvSpPr>
          <p:cNvPr id="6" name="TextBox 5"/>
          <p:cNvSpPr txBox="1"/>
          <p:nvPr/>
        </p:nvSpPr>
        <p:spPr>
          <a:xfrm>
            <a:off x="4643536" y="721590"/>
            <a:ext cx="7548464" cy="2862322"/>
          </a:xfrm>
          <a:prstGeom prst="rect">
            <a:avLst/>
          </a:prstGeom>
          <a:noFill/>
        </p:spPr>
        <p:txBody>
          <a:bodyPr wrap="square" rtlCol="0">
            <a:spAutoFit/>
          </a:bodyPr>
          <a:lstStyle/>
          <a:p>
            <a:pPr marL="342900" indent="-342900">
              <a:buAutoNum type="arabicPeriod"/>
            </a:pPr>
            <a:r>
              <a:rPr lang="en-GB" sz="1600" dirty="0"/>
              <a:t>What technique is being used in this quotation? How is it effective?</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What does this quotation suggest about the situation these people in Georgian Britain are in? </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What views did Blake have on London during this time?</a:t>
            </a:r>
          </a:p>
          <a:p>
            <a:endParaRPr lang="en-GB" sz="1600" dirty="0"/>
          </a:p>
          <a:p>
            <a:endParaRPr lang="en-GB" sz="1600" dirty="0"/>
          </a:p>
          <a:p>
            <a:endParaRPr lang="en-GB" dirty="0"/>
          </a:p>
        </p:txBody>
      </p:sp>
      <p:sp>
        <p:nvSpPr>
          <p:cNvPr id="7" name="TextBox 6"/>
          <p:cNvSpPr txBox="1"/>
          <p:nvPr/>
        </p:nvSpPr>
        <p:spPr>
          <a:xfrm>
            <a:off x="111726" y="3785098"/>
            <a:ext cx="5086350" cy="2985433"/>
          </a:xfrm>
          <a:prstGeom prst="rect">
            <a:avLst/>
          </a:prstGeom>
          <a:noFill/>
        </p:spPr>
        <p:txBody>
          <a:bodyPr wrap="square" rtlCol="0">
            <a:spAutoFit/>
          </a:bodyPr>
          <a:lstStyle/>
          <a:p>
            <a:r>
              <a:rPr lang="en-GB" sz="1400" dirty="0"/>
              <a:t>1. What does the term ‘harlot’ refer to? What are the connotations of ‘curse’?</a:t>
            </a:r>
          </a:p>
          <a:p>
            <a:pPr marL="342900" indent="-342900">
              <a:buAutoNum type="arabicPeriod"/>
            </a:pPr>
            <a:endParaRPr lang="en-GB" sz="1400" dirty="0"/>
          </a:p>
          <a:p>
            <a:endParaRPr lang="en-GB" sz="1400" dirty="0"/>
          </a:p>
          <a:p>
            <a:r>
              <a:rPr lang="en-GB" sz="1400" dirty="0"/>
              <a:t>2. What does this quotation suggest about the impact of misery and despair upon the attitude of these people?</a:t>
            </a:r>
          </a:p>
          <a:p>
            <a:endParaRPr lang="en-GB" sz="1400" dirty="0"/>
          </a:p>
          <a:p>
            <a:endParaRPr lang="en-GB" sz="1400" dirty="0"/>
          </a:p>
          <a:p>
            <a:endParaRPr lang="en-GB" sz="1400" dirty="0"/>
          </a:p>
          <a:p>
            <a:r>
              <a:rPr lang="en-GB" sz="1400" dirty="0"/>
              <a:t>3. What technique is ‘marriage-hearse’? How is this effective?</a:t>
            </a:r>
          </a:p>
          <a:p>
            <a:pPr marL="342900" indent="-342900">
              <a:buAutoNum type="arabicPeriod"/>
            </a:pPr>
            <a:endParaRPr lang="en-GB" sz="1400" dirty="0"/>
          </a:p>
          <a:p>
            <a:endParaRPr lang="en-GB" sz="1600" dirty="0"/>
          </a:p>
          <a:p>
            <a:pPr marL="342900" indent="-342900">
              <a:buAutoNum type="arabicPeriod"/>
            </a:pPr>
            <a:endParaRPr lang="en-GB" dirty="0"/>
          </a:p>
        </p:txBody>
      </p:sp>
    </p:spTree>
    <p:extLst>
      <p:ext uri="{BB962C8B-B14F-4D97-AF65-F5344CB8AC3E}">
        <p14:creationId xmlns:p14="http://schemas.microsoft.com/office/powerpoint/2010/main" val="211924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0936" y="-69011"/>
            <a:ext cx="11335110" cy="732365"/>
          </a:xfrm>
        </p:spPr>
        <p:txBody>
          <a:bodyPr>
            <a:noAutofit/>
          </a:bodyPr>
          <a:lstStyle/>
          <a:p>
            <a:pPr algn="ctr"/>
            <a:r>
              <a:rPr lang="en-GB" sz="2800" dirty="0"/>
              <a:t>Week Two Wider Reading Homework: Children in Dickens’ England</a:t>
            </a:r>
          </a:p>
        </p:txBody>
      </p:sp>
      <p:pic>
        <p:nvPicPr>
          <p:cNvPr id="7" name="Picture 6">
            <a:extLst>
              <a:ext uri="{FF2B5EF4-FFF2-40B4-BE49-F238E27FC236}">
                <a16:creationId xmlns:a16="http://schemas.microsoft.com/office/drawing/2014/main" id="{7C5E8D2A-48D3-5621-9616-6110F2333807}"/>
              </a:ext>
            </a:extLst>
          </p:cNvPr>
          <p:cNvPicPr>
            <a:picLocks noChangeAspect="1"/>
          </p:cNvPicPr>
          <p:nvPr/>
        </p:nvPicPr>
        <p:blipFill>
          <a:blip r:embed="rId2"/>
          <a:srcRect l="36667" t="13602" r="36515" b="2222"/>
          <a:stretch/>
        </p:blipFill>
        <p:spPr>
          <a:xfrm>
            <a:off x="4359564" y="997528"/>
            <a:ext cx="3269673" cy="5772728"/>
          </a:xfrm>
          <a:prstGeom prst="rect">
            <a:avLst/>
          </a:prstGeom>
        </p:spPr>
      </p:pic>
      <p:sp>
        <p:nvSpPr>
          <p:cNvPr id="8" name="Rectangle 7">
            <a:extLst>
              <a:ext uri="{FF2B5EF4-FFF2-40B4-BE49-F238E27FC236}">
                <a16:creationId xmlns:a16="http://schemas.microsoft.com/office/drawing/2014/main" id="{7F8C1DE6-0000-66BD-103E-BC6CCE9AFDA5}"/>
              </a:ext>
            </a:extLst>
          </p:cNvPr>
          <p:cNvSpPr/>
          <p:nvPr/>
        </p:nvSpPr>
        <p:spPr>
          <a:xfrm>
            <a:off x="3657600" y="544945"/>
            <a:ext cx="4802909" cy="3602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Why did Dickens write ‘A Christmas Carol’ ?</a:t>
            </a:r>
            <a:endParaRPr lang="en-GB" sz="1600" dirty="0"/>
          </a:p>
        </p:txBody>
      </p:sp>
      <p:sp>
        <p:nvSpPr>
          <p:cNvPr id="10" name="TextBox 9">
            <a:extLst>
              <a:ext uri="{FF2B5EF4-FFF2-40B4-BE49-F238E27FC236}">
                <a16:creationId xmlns:a16="http://schemas.microsoft.com/office/drawing/2014/main" id="{69741159-CA08-A179-E762-303158ED55E9}"/>
              </a:ext>
            </a:extLst>
          </p:cNvPr>
          <p:cNvSpPr txBox="1"/>
          <p:nvPr/>
        </p:nvSpPr>
        <p:spPr>
          <a:xfrm>
            <a:off x="193964" y="932873"/>
            <a:ext cx="4165600" cy="1384995"/>
          </a:xfrm>
          <a:prstGeom prst="rect">
            <a:avLst/>
          </a:prstGeom>
          <a:noFill/>
        </p:spPr>
        <p:txBody>
          <a:bodyPr wrap="square" rtlCol="0">
            <a:spAutoFit/>
          </a:bodyPr>
          <a:lstStyle/>
          <a:p>
            <a:r>
              <a:rPr lang="en-US" sz="1200" dirty="0"/>
              <a:t>1. What do you understand by the phrase ‘bight of the poor’? .......................................................................................................................................................................................................................................................................................................................................................................................................................................................................................................................................</a:t>
            </a:r>
          </a:p>
          <a:p>
            <a:pPr marL="228600" indent="-228600">
              <a:buAutoNum type="arabicPeriod"/>
            </a:pPr>
            <a:r>
              <a:rPr lang="en-US" sz="1200" dirty="0"/>
              <a:t>.</a:t>
            </a:r>
            <a:endParaRPr lang="en-GB" sz="1200" dirty="0"/>
          </a:p>
        </p:txBody>
      </p:sp>
      <p:sp>
        <p:nvSpPr>
          <p:cNvPr id="11" name="TextBox 10">
            <a:extLst>
              <a:ext uri="{FF2B5EF4-FFF2-40B4-BE49-F238E27FC236}">
                <a16:creationId xmlns:a16="http://schemas.microsoft.com/office/drawing/2014/main" id="{FBD830D5-9C0D-17F9-BAE8-A94AC29005E9}"/>
              </a:ext>
            </a:extLst>
          </p:cNvPr>
          <p:cNvSpPr txBox="1"/>
          <p:nvPr/>
        </p:nvSpPr>
        <p:spPr>
          <a:xfrm>
            <a:off x="193964" y="2022764"/>
            <a:ext cx="4054764" cy="1384995"/>
          </a:xfrm>
          <a:prstGeom prst="rect">
            <a:avLst/>
          </a:prstGeom>
          <a:noFill/>
        </p:spPr>
        <p:txBody>
          <a:bodyPr wrap="square" rtlCol="0">
            <a:spAutoFit/>
          </a:bodyPr>
          <a:lstStyle/>
          <a:p>
            <a:r>
              <a:rPr lang="en-US" sz="1200" dirty="0"/>
              <a:t>2. Explain in your own words why Dickens was so passionate about the welfare of the children of the poor.  .........................................................................................................................................................................................................................................................................................................................................................................................................................................................................................................................</a:t>
            </a:r>
            <a:endParaRPr lang="en-GB" sz="1200" dirty="0"/>
          </a:p>
        </p:txBody>
      </p:sp>
      <p:sp>
        <p:nvSpPr>
          <p:cNvPr id="12" name="TextBox 11">
            <a:extLst>
              <a:ext uri="{FF2B5EF4-FFF2-40B4-BE49-F238E27FC236}">
                <a16:creationId xmlns:a16="http://schemas.microsoft.com/office/drawing/2014/main" id="{FC45C3DC-2B38-1B53-2A13-D4874FCF02F1}"/>
              </a:ext>
            </a:extLst>
          </p:cNvPr>
          <p:cNvSpPr txBox="1"/>
          <p:nvPr/>
        </p:nvSpPr>
        <p:spPr>
          <a:xfrm>
            <a:off x="7740073" y="932873"/>
            <a:ext cx="4378035" cy="1200329"/>
          </a:xfrm>
          <a:prstGeom prst="rect">
            <a:avLst/>
          </a:prstGeom>
          <a:noFill/>
        </p:spPr>
        <p:txBody>
          <a:bodyPr wrap="square" rtlCol="0">
            <a:spAutoFit/>
          </a:bodyPr>
          <a:lstStyle/>
          <a:p>
            <a:r>
              <a:rPr lang="en-US" sz="1200" dirty="0"/>
              <a:t>5.  How do you think Dicken’ early experiences affected his attitude towards those in poverty? ........................................................................................................................................................................................................................................................................................................................................................................................................................................................</a:t>
            </a:r>
            <a:endParaRPr lang="en-GB" sz="1200" dirty="0"/>
          </a:p>
        </p:txBody>
      </p:sp>
      <p:sp>
        <p:nvSpPr>
          <p:cNvPr id="14" name="TextBox 13">
            <a:extLst>
              <a:ext uri="{FF2B5EF4-FFF2-40B4-BE49-F238E27FC236}">
                <a16:creationId xmlns:a16="http://schemas.microsoft.com/office/drawing/2014/main" id="{108F519A-396A-ED76-B083-4D9955BBC038}"/>
              </a:ext>
            </a:extLst>
          </p:cNvPr>
          <p:cNvSpPr txBox="1"/>
          <p:nvPr/>
        </p:nvSpPr>
        <p:spPr>
          <a:xfrm>
            <a:off x="7740072" y="2309091"/>
            <a:ext cx="4257963" cy="1569660"/>
          </a:xfrm>
          <a:prstGeom prst="rect">
            <a:avLst/>
          </a:prstGeom>
          <a:noFill/>
        </p:spPr>
        <p:txBody>
          <a:bodyPr wrap="square" rtlCol="0">
            <a:spAutoFit/>
          </a:bodyPr>
          <a:lstStyle/>
          <a:p>
            <a:r>
              <a:rPr lang="en-US" sz="1200" dirty="0"/>
              <a:t>6.  Dickens wanted to strike a ‘sledgehammer blow’ on behalf of the children of the poor. Why do you think he used the metaphor of a sledgehammer? ..................................................................................................................................................................................................................................................................................................................................................................................................................................................................................................................................................</a:t>
            </a:r>
            <a:endParaRPr lang="en-GB" sz="1200" dirty="0"/>
          </a:p>
        </p:txBody>
      </p:sp>
      <p:sp>
        <p:nvSpPr>
          <p:cNvPr id="15" name="TextBox 14">
            <a:extLst>
              <a:ext uri="{FF2B5EF4-FFF2-40B4-BE49-F238E27FC236}">
                <a16:creationId xmlns:a16="http://schemas.microsoft.com/office/drawing/2014/main" id="{C1443EF2-6167-5A20-62BF-26FE82DFCF93}"/>
              </a:ext>
            </a:extLst>
          </p:cNvPr>
          <p:cNvSpPr txBox="1"/>
          <p:nvPr/>
        </p:nvSpPr>
        <p:spPr>
          <a:xfrm>
            <a:off x="193964" y="3429000"/>
            <a:ext cx="4054764" cy="1384995"/>
          </a:xfrm>
          <a:prstGeom prst="rect">
            <a:avLst/>
          </a:prstGeom>
          <a:noFill/>
        </p:spPr>
        <p:txBody>
          <a:bodyPr wrap="square" rtlCol="0">
            <a:spAutoFit/>
          </a:bodyPr>
          <a:lstStyle/>
          <a:p>
            <a:r>
              <a:rPr lang="en-US" sz="1200" dirty="0"/>
              <a:t>3.  What kind of government report did Dickens read in early  1843 and how was he affected by it?</a:t>
            </a:r>
          </a:p>
          <a:p>
            <a:r>
              <a:rPr lang="en-US" sz="1200" dirty="0"/>
              <a:t>.........................................................................................................................................................................................................................................................................................................................................................................................................................................................................................................................</a:t>
            </a:r>
            <a:endParaRPr lang="en-GB" sz="1200" dirty="0"/>
          </a:p>
        </p:txBody>
      </p:sp>
      <p:sp>
        <p:nvSpPr>
          <p:cNvPr id="16" name="TextBox 15">
            <a:extLst>
              <a:ext uri="{FF2B5EF4-FFF2-40B4-BE49-F238E27FC236}">
                <a16:creationId xmlns:a16="http://schemas.microsoft.com/office/drawing/2014/main" id="{CA2AF3F6-DBA2-2F4E-0365-F24DC638E6D4}"/>
              </a:ext>
            </a:extLst>
          </p:cNvPr>
          <p:cNvSpPr txBox="1"/>
          <p:nvPr/>
        </p:nvSpPr>
        <p:spPr>
          <a:xfrm rot="10800000" flipV="1">
            <a:off x="83125" y="5193673"/>
            <a:ext cx="4165601" cy="1384995"/>
          </a:xfrm>
          <a:prstGeom prst="rect">
            <a:avLst/>
          </a:prstGeom>
          <a:noFill/>
        </p:spPr>
        <p:txBody>
          <a:bodyPr wrap="square" rtlCol="0">
            <a:spAutoFit/>
          </a:bodyPr>
          <a:lstStyle/>
          <a:p>
            <a:r>
              <a:rPr lang="en-US" sz="1200" dirty="0"/>
              <a:t>4.  What was Dickens’ initial response to the report that he read and why did he change his mind?  ........................................................................................................................................................................................................................................................................................................................................................................................................................................................................................................................................</a:t>
            </a:r>
            <a:endParaRPr lang="en-GB" sz="1200" dirty="0"/>
          </a:p>
        </p:txBody>
      </p:sp>
      <p:sp>
        <p:nvSpPr>
          <p:cNvPr id="17" name="TextBox 16">
            <a:extLst>
              <a:ext uri="{FF2B5EF4-FFF2-40B4-BE49-F238E27FC236}">
                <a16:creationId xmlns:a16="http://schemas.microsoft.com/office/drawing/2014/main" id="{FC07CBD5-3077-9881-AEFD-C98654CBAF39}"/>
              </a:ext>
            </a:extLst>
          </p:cNvPr>
          <p:cNvSpPr txBox="1"/>
          <p:nvPr/>
        </p:nvSpPr>
        <p:spPr>
          <a:xfrm rot="10800000" flipV="1">
            <a:off x="7740071" y="3853356"/>
            <a:ext cx="4184070" cy="1384995"/>
          </a:xfrm>
          <a:prstGeom prst="rect">
            <a:avLst/>
          </a:prstGeom>
          <a:noFill/>
        </p:spPr>
        <p:txBody>
          <a:bodyPr wrap="square" rtlCol="0">
            <a:spAutoFit/>
          </a:bodyPr>
          <a:lstStyle/>
          <a:p>
            <a:r>
              <a:rPr lang="en-US" sz="1200" dirty="0"/>
              <a:t>7.  ‘Dickens was right to throw away the idea of a pamphlet.’ To what extent do you agree? .............................................................................................................................................................................................................................................................................................................................................................................................................................................................................................................................................</a:t>
            </a:r>
            <a:endParaRPr lang="en-GB" sz="1200" dirty="0"/>
          </a:p>
        </p:txBody>
      </p:sp>
      <p:sp>
        <p:nvSpPr>
          <p:cNvPr id="18" name="TextBox 17">
            <a:extLst>
              <a:ext uri="{FF2B5EF4-FFF2-40B4-BE49-F238E27FC236}">
                <a16:creationId xmlns:a16="http://schemas.microsoft.com/office/drawing/2014/main" id="{37173D0B-B609-EF8E-0025-787E2E242BE2}"/>
              </a:ext>
            </a:extLst>
          </p:cNvPr>
          <p:cNvSpPr txBox="1"/>
          <p:nvPr/>
        </p:nvSpPr>
        <p:spPr>
          <a:xfrm rot="10800000" flipV="1">
            <a:off x="7740070" y="5177516"/>
            <a:ext cx="4054765" cy="1384995"/>
          </a:xfrm>
          <a:prstGeom prst="rect">
            <a:avLst/>
          </a:prstGeom>
          <a:noFill/>
        </p:spPr>
        <p:txBody>
          <a:bodyPr wrap="square" rtlCol="0">
            <a:spAutoFit/>
          </a:bodyPr>
          <a:lstStyle/>
          <a:p>
            <a:r>
              <a:rPr lang="en-US" sz="1200" dirty="0"/>
              <a:t>8. What can we infer from the last bullet point about Dickens’ feelings about education? ........................................................................................................................................................................................................................................................................................................................................................................................................................................................................................................................</a:t>
            </a:r>
            <a:endParaRPr lang="en-GB" sz="1200" dirty="0"/>
          </a:p>
        </p:txBody>
      </p:sp>
    </p:spTree>
    <p:extLst>
      <p:ext uri="{BB962C8B-B14F-4D97-AF65-F5344CB8AC3E}">
        <p14:creationId xmlns:p14="http://schemas.microsoft.com/office/powerpoint/2010/main" val="69954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8724900" cy="732365"/>
          </a:xfrm>
        </p:spPr>
        <p:txBody>
          <a:bodyPr>
            <a:noAutofit/>
          </a:bodyPr>
          <a:lstStyle/>
          <a:p>
            <a:r>
              <a:rPr lang="en-GB" sz="3200" dirty="0"/>
              <a:t>Week Three Thematic Homework: The Supernatural </a:t>
            </a:r>
          </a:p>
        </p:txBody>
      </p:sp>
      <p:graphicFrame>
        <p:nvGraphicFramePr>
          <p:cNvPr id="6" name="Table 5"/>
          <p:cNvGraphicFramePr>
            <a:graphicFrameLocks noGrp="1"/>
          </p:cNvGraphicFramePr>
          <p:nvPr>
            <p:extLst>
              <p:ext uri="{D42A27DB-BD31-4B8C-83A1-F6EECF244321}">
                <p14:modId xmlns:p14="http://schemas.microsoft.com/office/powerpoint/2010/main" val="2934392004"/>
              </p:ext>
            </p:extLst>
          </p:nvPr>
        </p:nvGraphicFramePr>
        <p:xfrm>
          <a:off x="177800" y="732366"/>
          <a:ext cx="5486400" cy="3657600"/>
        </p:xfrm>
        <a:graphic>
          <a:graphicData uri="http://schemas.openxmlformats.org/drawingml/2006/table">
            <a:tbl>
              <a:tblPr firstRow="1" bandRow="1">
                <a:tableStyleId>{93296810-A885-4BE3-A3E7-6D5BEEA58F35}</a:tableStyleId>
              </a:tblPr>
              <a:tblGrid>
                <a:gridCol w="1161473">
                  <a:extLst>
                    <a:ext uri="{9D8B030D-6E8A-4147-A177-3AD203B41FA5}">
                      <a16:colId xmlns:a16="http://schemas.microsoft.com/office/drawing/2014/main" val="1777278609"/>
                    </a:ext>
                  </a:extLst>
                </a:gridCol>
                <a:gridCol w="4324927">
                  <a:extLst>
                    <a:ext uri="{9D8B030D-6E8A-4147-A177-3AD203B41FA5}">
                      <a16:colId xmlns:a16="http://schemas.microsoft.com/office/drawing/2014/main" val="2360435908"/>
                    </a:ext>
                  </a:extLst>
                </a:gridCol>
              </a:tblGrid>
              <a:tr h="301037">
                <a:tc gridSpan="2">
                  <a:txBody>
                    <a:bodyPr/>
                    <a:lstStyle/>
                    <a:p>
                      <a:pPr marL="0" indent="0">
                        <a:buNone/>
                      </a:pPr>
                      <a:r>
                        <a:rPr lang="en-GB" dirty="0"/>
                        <a:t>Tier 2 Vocabulary Definitions:</a:t>
                      </a:r>
                      <a:r>
                        <a:rPr lang="en-GB" baseline="0" dirty="0"/>
                        <a: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463649821"/>
                  </a:ext>
                </a:extLst>
              </a:tr>
              <a:tr h="301037">
                <a:tc>
                  <a:txBody>
                    <a:bodyPr/>
                    <a:lstStyle/>
                    <a:p>
                      <a:r>
                        <a:rPr lang="en-GB" sz="1200" dirty="0"/>
                        <a:t>spectre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582955"/>
                  </a:ext>
                </a:extLst>
              </a:tr>
              <a:tr h="301037">
                <a:tc>
                  <a:txBody>
                    <a:bodyPr/>
                    <a:lstStyle/>
                    <a:p>
                      <a:r>
                        <a:rPr lang="en-GB" sz="1200" dirty="0"/>
                        <a:t>apparition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3466849"/>
                  </a:ext>
                </a:extLst>
              </a:tr>
              <a:tr h="301037">
                <a:tc>
                  <a:txBody>
                    <a:bodyPr/>
                    <a:lstStyle/>
                    <a:p>
                      <a:r>
                        <a:rPr lang="en-GB" sz="1200" dirty="0"/>
                        <a:t>phantom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364789"/>
                  </a:ext>
                </a:extLst>
              </a:tr>
              <a:tr h="301037">
                <a:tc>
                  <a:txBody>
                    <a:bodyPr/>
                    <a:lstStyle/>
                    <a:p>
                      <a:r>
                        <a:rPr lang="en-GB" sz="1200" dirty="0"/>
                        <a:t>ghostly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405950"/>
                  </a:ext>
                </a:extLst>
              </a:tr>
              <a:tr h="301037">
                <a:tc>
                  <a:txBody>
                    <a:bodyPr/>
                    <a:lstStyle/>
                    <a:p>
                      <a:r>
                        <a:rPr lang="en-GB" sz="1200" dirty="0"/>
                        <a:t>spectral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814201"/>
                  </a:ext>
                </a:extLst>
              </a:tr>
              <a:tr h="301037">
                <a:tc>
                  <a:txBody>
                    <a:bodyPr/>
                    <a:lstStyle/>
                    <a:p>
                      <a:r>
                        <a:rPr lang="en-GB" sz="1200" baseline="0" dirty="0"/>
                        <a:t>metaphysical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56858"/>
                  </a:ext>
                </a:extLst>
              </a:tr>
              <a:tr h="301037">
                <a:tc>
                  <a:txBody>
                    <a:bodyPr/>
                    <a:lstStyle/>
                    <a:p>
                      <a:r>
                        <a:rPr lang="en-US" sz="1200" dirty="0"/>
                        <a:t>eldritch</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264607"/>
                  </a:ext>
                </a:extLst>
              </a:tr>
              <a:tr h="301037">
                <a:tc>
                  <a:txBody>
                    <a:bodyPr/>
                    <a:lstStyle/>
                    <a:p>
                      <a:r>
                        <a:rPr lang="en-GB" sz="1200" baseline="0" dirty="0"/>
                        <a:t>transcendental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19204"/>
                  </a:ext>
                </a:extLst>
              </a:tr>
              <a:tr h="301037">
                <a:tc>
                  <a:txBody>
                    <a:bodyPr/>
                    <a:lstStyle/>
                    <a:p>
                      <a:r>
                        <a:rPr lang="en-US" sz="1200" dirty="0"/>
                        <a:t>p</a:t>
                      </a:r>
                      <a:r>
                        <a:rPr lang="en-GB" sz="1200" dirty="0" err="1"/>
                        <a:t>reternatural</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882580"/>
                  </a:ext>
                </a:extLst>
              </a:tr>
            </a:tbl>
          </a:graphicData>
        </a:graphic>
      </p:graphicFrame>
      <p:sp>
        <p:nvSpPr>
          <p:cNvPr id="7" name="TextBox 6"/>
          <p:cNvSpPr txBox="1"/>
          <p:nvPr/>
        </p:nvSpPr>
        <p:spPr>
          <a:xfrm>
            <a:off x="177800" y="4827421"/>
            <a:ext cx="5486400" cy="181588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b="1" dirty="0"/>
              <a:t>How have views towards the supernatural changed over time? </a:t>
            </a:r>
          </a:p>
          <a:p>
            <a:endParaRPr lang="en-GB" sz="1400" b="1" dirty="0"/>
          </a:p>
          <a:p>
            <a:endParaRPr lang="en-GB" sz="1400" b="1" dirty="0"/>
          </a:p>
          <a:p>
            <a:endParaRPr lang="en-GB" sz="1400" b="1" dirty="0"/>
          </a:p>
          <a:p>
            <a:r>
              <a:rPr lang="en-GB" sz="1400" b="1" dirty="0"/>
              <a:t> </a:t>
            </a:r>
          </a:p>
          <a:p>
            <a:endParaRPr lang="en-GB" sz="1400" b="1" dirty="0"/>
          </a:p>
          <a:p>
            <a:endParaRPr lang="en-GB" sz="1400" b="1" dirty="0"/>
          </a:p>
          <a:p>
            <a:endParaRPr lang="en-GB" sz="1400" b="1" dirty="0"/>
          </a:p>
        </p:txBody>
      </p:sp>
      <p:sp>
        <p:nvSpPr>
          <p:cNvPr id="9" name="TextBox 8"/>
          <p:cNvSpPr txBox="1"/>
          <p:nvPr/>
        </p:nvSpPr>
        <p:spPr>
          <a:xfrm>
            <a:off x="251678" y="4394255"/>
            <a:ext cx="5412521" cy="338554"/>
          </a:xfrm>
          <a:prstGeom prst="rect">
            <a:avLst/>
          </a:prstGeom>
          <a:noFill/>
        </p:spPr>
        <p:txBody>
          <a:bodyPr wrap="square" rtlCol="0">
            <a:spAutoFit/>
          </a:bodyPr>
          <a:lstStyle/>
          <a:p>
            <a:pPr algn="ctr"/>
            <a:r>
              <a:rPr lang="en-GB" sz="1600" b="1" dirty="0"/>
              <a:t>Find the definitions of the vocabulary above </a:t>
            </a:r>
          </a:p>
        </p:txBody>
      </p:sp>
      <p:sp>
        <p:nvSpPr>
          <p:cNvPr id="10" name="TextBox 9"/>
          <p:cNvSpPr txBox="1"/>
          <p:nvPr/>
        </p:nvSpPr>
        <p:spPr>
          <a:xfrm>
            <a:off x="6057900" y="783166"/>
            <a:ext cx="2832100" cy="1384995"/>
          </a:xfrm>
          <a:prstGeom prst="rect">
            <a:avLst/>
          </a:prstGeom>
          <a:noFill/>
          <a:ln w="19050">
            <a:solidFill>
              <a:srgbClr val="7030A0"/>
            </a:solidFill>
          </a:ln>
        </p:spPr>
        <p:txBody>
          <a:bodyPr wrap="square" rtlCol="0">
            <a:spAutoFit/>
          </a:bodyPr>
          <a:lstStyle/>
          <a:p>
            <a:r>
              <a:rPr lang="en-GB" sz="1200" dirty="0"/>
              <a:t>Draw an image/ symbol to represent the supernatural: </a:t>
            </a:r>
          </a:p>
          <a:p>
            <a:endParaRPr lang="en-GB" sz="1200" dirty="0"/>
          </a:p>
          <a:p>
            <a:endParaRPr lang="en-GB" sz="1200" dirty="0"/>
          </a:p>
          <a:p>
            <a:endParaRPr lang="en-GB" sz="1200" dirty="0"/>
          </a:p>
          <a:p>
            <a:endParaRPr lang="en-GB" sz="1200" dirty="0"/>
          </a:p>
          <a:p>
            <a:endParaRPr lang="en-GB" sz="1200" dirty="0"/>
          </a:p>
        </p:txBody>
      </p:sp>
      <p:sp>
        <p:nvSpPr>
          <p:cNvPr id="12" name="TextBox 11"/>
          <p:cNvSpPr txBox="1"/>
          <p:nvPr/>
        </p:nvSpPr>
        <p:spPr>
          <a:xfrm>
            <a:off x="9182100" y="783166"/>
            <a:ext cx="2832100" cy="1384995"/>
          </a:xfrm>
          <a:prstGeom prst="rect">
            <a:avLst/>
          </a:prstGeom>
          <a:noFill/>
          <a:ln w="19050">
            <a:solidFill>
              <a:srgbClr val="7030A0"/>
            </a:solidFill>
          </a:ln>
        </p:spPr>
        <p:txBody>
          <a:bodyPr wrap="square" rtlCol="0">
            <a:spAutoFit/>
          </a:bodyPr>
          <a:lstStyle/>
          <a:p>
            <a:r>
              <a:rPr lang="en-GB" sz="1200" dirty="0"/>
              <a:t>How was the supernatural used in your Year 9 novel, ‘Wuthering Heights’?</a:t>
            </a:r>
          </a:p>
          <a:p>
            <a:endParaRPr lang="en-GB" sz="1200" dirty="0"/>
          </a:p>
          <a:p>
            <a:endParaRPr lang="en-GB" sz="1200" dirty="0"/>
          </a:p>
          <a:p>
            <a:endParaRPr lang="en-GB" sz="1200" dirty="0"/>
          </a:p>
          <a:p>
            <a:endParaRPr lang="en-GB" sz="1200" dirty="0"/>
          </a:p>
          <a:p>
            <a:endParaRPr lang="en-GB" sz="1200" dirty="0"/>
          </a:p>
        </p:txBody>
      </p:sp>
      <p:sp>
        <p:nvSpPr>
          <p:cNvPr id="13" name="TextBox 12"/>
          <p:cNvSpPr txBox="1"/>
          <p:nvPr/>
        </p:nvSpPr>
        <p:spPr>
          <a:xfrm>
            <a:off x="5957455" y="2442895"/>
            <a:ext cx="5980545" cy="3785652"/>
          </a:xfrm>
          <a:prstGeom prst="rect">
            <a:avLst/>
          </a:prstGeom>
          <a:noFill/>
          <a:ln w="19050">
            <a:solidFill>
              <a:srgbClr val="0070C0"/>
            </a:solidFill>
          </a:ln>
        </p:spPr>
        <p:txBody>
          <a:bodyPr wrap="square" rtlCol="0">
            <a:spAutoFit/>
          </a:bodyPr>
          <a:lstStyle/>
          <a:p>
            <a:r>
              <a:rPr lang="en-GB" sz="1200" b="1" dirty="0"/>
              <a:t>How is the theme of the supernatural used in Stave 1 of ‘A Christmas Carol’?</a:t>
            </a:r>
          </a:p>
          <a:p>
            <a:r>
              <a:rPr lang="en-GB"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b="1" dirty="0"/>
          </a:p>
          <a:p>
            <a:r>
              <a:rPr lang="en-GB" sz="1200" b="1" dirty="0"/>
              <a:t>How are readers prepared for the ghostly appearance in Stave 1? What clues are there in the early part of the stave that foreshadow the arrival of the ghost?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b="1" dirty="0"/>
          </a:p>
          <a:p>
            <a:r>
              <a:rPr lang="en-GB" sz="1200" b="1" dirty="0"/>
              <a:t>What do the readers learn from the ghost in Stave 1? Why has the ghost visited Scrooge?</a:t>
            </a:r>
          </a:p>
          <a:p>
            <a:r>
              <a:rPr lang="en-GB"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0729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58FE9-1F4A-48F7-BFC3-FA2697B24EF6}"/>
              </a:ext>
            </a:extLst>
          </p:cNvPr>
          <p:cNvSpPr>
            <a:spLocks noGrp="1"/>
          </p:cNvSpPr>
          <p:nvPr>
            <p:ph type="title"/>
          </p:nvPr>
        </p:nvSpPr>
        <p:spPr>
          <a:xfrm>
            <a:off x="722376" y="209601"/>
            <a:ext cx="11329416" cy="689168"/>
          </a:xfrm>
        </p:spPr>
        <p:txBody>
          <a:bodyPr>
            <a:normAutofit fontScale="90000"/>
          </a:bodyPr>
          <a:lstStyle/>
          <a:p>
            <a:r>
              <a:rPr lang="en-GB" sz="4400" dirty="0"/>
              <a:t>Week Four Wider Reading Homework: </a:t>
            </a:r>
            <a:br>
              <a:rPr lang="en-GB" sz="4400" dirty="0"/>
            </a:br>
            <a:r>
              <a:rPr lang="en-GB" sz="4400" dirty="0"/>
              <a:t>Religion in the novella ‘A Christmas Carol’</a:t>
            </a:r>
            <a:endParaRPr lang="en-GB" b="1" dirty="0">
              <a:latin typeface="Comic Sans MS" panose="030F0702030302020204" pitchFamily="66" charset="0"/>
            </a:endParaRPr>
          </a:p>
        </p:txBody>
      </p:sp>
      <p:sp>
        <p:nvSpPr>
          <p:cNvPr id="2" name="Content Placeholder 1">
            <a:extLst>
              <a:ext uri="{FF2B5EF4-FFF2-40B4-BE49-F238E27FC236}">
                <a16:creationId xmlns:a16="http://schemas.microsoft.com/office/drawing/2014/main" id="{5B1E75B5-CE20-431E-A6C5-A0BAFFA2A08D}"/>
              </a:ext>
            </a:extLst>
          </p:cNvPr>
          <p:cNvSpPr>
            <a:spLocks noGrp="1"/>
          </p:cNvSpPr>
          <p:nvPr>
            <p:ph idx="1"/>
          </p:nvPr>
        </p:nvSpPr>
        <p:spPr>
          <a:xfrm>
            <a:off x="328641" y="1344168"/>
            <a:ext cx="6447845" cy="4472440"/>
          </a:xfrm>
        </p:spPr>
        <p:txBody>
          <a:bodyPr>
            <a:noAutofit/>
          </a:bodyPr>
          <a:lstStyle/>
          <a:p>
            <a:pPr marL="0" indent="0">
              <a:buNone/>
            </a:pPr>
            <a:r>
              <a:rPr lang="en-GB" sz="1600" dirty="0">
                <a:latin typeface="Calibri" panose="020F0502020204030204" pitchFamily="34" charset="0"/>
                <a:cs typeface="Calibri" panose="020F0502020204030204" pitchFamily="34" charset="0"/>
              </a:rPr>
              <a:t>Charles Dickens was born into a Christian family. Although he was not a Catholic, Dickens draws upon Catholic ideas about the destination of the soul after death. This is seen in the characterisation of Jacob Marley.</a:t>
            </a:r>
          </a:p>
          <a:p>
            <a:pPr marL="0" indent="0">
              <a:buNone/>
            </a:pPr>
            <a:r>
              <a:rPr lang="en-GB" sz="1600" dirty="0">
                <a:latin typeface="Calibri" panose="020F0502020204030204" pitchFamily="34" charset="0"/>
                <a:cs typeface="Calibri" panose="020F0502020204030204" pitchFamily="34" charset="0"/>
              </a:rPr>
              <a:t>In the Catholic church there are different types of sin. A </a:t>
            </a:r>
            <a:r>
              <a:rPr lang="en-GB" sz="1600" b="1" dirty="0">
                <a:latin typeface="Calibri" panose="020F0502020204030204" pitchFamily="34" charset="0"/>
                <a:cs typeface="Calibri" panose="020F0502020204030204" pitchFamily="34" charset="0"/>
              </a:rPr>
              <a:t>mortal sin</a:t>
            </a:r>
            <a:r>
              <a:rPr lang="en-GB" sz="1600" dirty="0">
                <a:latin typeface="Calibri" panose="020F0502020204030204" pitchFamily="34" charset="0"/>
                <a:cs typeface="Calibri" panose="020F0502020204030204" pitchFamily="34" charset="0"/>
              </a:rPr>
              <a:t> is a serious act that is committed with full knowledge and deliberate consent. An example of this would be murder. A </a:t>
            </a:r>
            <a:r>
              <a:rPr lang="en-GB" sz="1600" b="1" dirty="0">
                <a:latin typeface="Calibri" panose="020F0502020204030204" pitchFamily="34" charset="0"/>
                <a:cs typeface="Calibri" panose="020F0502020204030204" pitchFamily="34" charset="0"/>
              </a:rPr>
              <a:t>venial sin</a:t>
            </a:r>
            <a:r>
              <a:rPr lang="en-GB" sz="1600" dirty="0">
                <a:latin typeface="Calibri" panose="020F0502020204030204" pitchFamily="34" charset="0"/>
                <a:cs typeface="Calibri" panose="020F0502020204030204" pitchFamily="34" charset="0"/>
              </a:rPr>
              <a:t> is one that is not as serious and one that can be forgiven through prayer or confession.</a:t>
            </a:r>
          </a:p>
          <a:p>
            <a:pPr marL="0" indent="0">
              <a:buNone/>
            </a:pPr>
            <a:r>
              <a:rPr lang="en-GB" sz="1600" dirty="0">
                <a:latin typeface="Calibri" panose="020F0502020204030204" pitchFamily="34" charset="0"/>
                <a:cs typeface="Calibri" panose="020F0502020204030204" pitchFamily="34" charset="0"/>
              </a:rPr>
              <a:t>The concept of Purgatory as a third realm or potential destination for the soul after death is essentially a Catholic view. Purgatory is a place of suffering for the souls of sinners who have not atoned for their sins. </a:t>
            </a:r>
          </a:p>
          <a:p>
            <a:pPr marL="0" indent="0">
              <a:buNone/>
            </a:pPr>
            <a:r>
              <a:rPr lang="en-GB" sz="1600" dirty="0">
                <a:latin typeface="Calibri" panose="020F0502020204030204" pitchFamily="34" charset="0"/>
                <a:cs typeface="Calibri" panose="020F0502020204030204" pitchFamily="34" charset="0"/>
              </a:rPr>
              <a:t>Protestants (non-Catholics) tend to believe that the soul either goes to Heaven or Hell.</a:t>
            </a:r>
          </a:p>
          <a:p>
            <a:pPr marL="0" indent="0">
              <a:buNone/>
            </a:pPr>
            <a:r>
              <a:rPr lang="en-GB" sz="1600" dirty="0">
                <a:latin typeface="Calibri" panose="020F0502020204030204" pitchFamily="34" charset="0"/>
                <a:cs typeface="Calibri" panose="020F0502020204030204" pitchFamily="34" charset="0"/>
              </a:rPr>
              <a:t>Dickens, it is thought, did not agree with the idea of eternal punishment in Hell with no possibility of redemption of the soul. </a:t>
            </a:r>
          </a:p>
          <a:p>
            <a:endParaRPr lang="en-GB" sz="2000" dirty="0"/>
          </a:p>
        </p:txBody>
      </p:sp>
      <p:pic>
        <p:nvPicPr>
          <p:cNvPr id="3074" name="Picture 2" descr="Image result for charles dickens pixabay">
            <a:extLst>
              <a:ext uri="{FF2B5EF4-FFF2-40B4-BE49-F238E27FC236}">
                <a16:creationId xmlns:a16="http://schemas.microsoft.com/office/drawing/2014/main" id="{63AD1348-EEB3-44DA-BCBD-E3BA69276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090" y="2024884"/>
            <a:ext cx="4071269" cy="4472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72DFB1-36ED-2D35-4AA1-BA61F6772ABE}"/>
              </a:ext>
            </a:extLst>
          </p:cNvPr>
          <p:cNvSpPr/>
          <p:nvPr/>
        </p:nvSpPr>
        <p:spPr>
          <a:xfrm>
            <a:off x="402336" y="5816608"/>
            <a:ext cx="5989320" cy="680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Look at the flowchart and answer the questions </a:t>
            </a:r>
          </a:p>
          <a:p>
            <a:pPr algn="ctr"/>
            <a:r>
              <a:rPr lang="en-US" dirty="0"/>
              <a:t>on the next page</a:t>
            </a:r>
            <a:endParaRPr lang="en-GB" dirty="0"/>
          </a:p>
        </p:txBody>
      </p:sp>
    </p:spTree>
    <p:extLst>
      <p:ext uri="{BB962C8B-B14F-4D97-AF65-F5344CB8AC3E}">
        <p14:creationId xmlns:p14="http://schemas.microsoft.com/office/powerpoint/2010/main" val="36540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0936" y="-69011"/>
            <a:ext cx="11335110" cy="732365"/>
          </a:xfrm>
        </p:spPr>
        <p:txBody>
          <a:bodyPr>
            <a:noAutofit/>
          </a:bodyPr>
          <a:lstStyle/>
          <a:p>
            <a:pPr algn="ctr"/>
            <a:r>
              <a:rPr lang="en-GB" sz="2800" dirty="0"/>
              <a:t>Week Four Wider Reading Homework: Religion in Victorian Britain</a:t>
            </a:r>
          </a:p>
        </p:txBody>
      </p:sp>
      <p:pic>
        <p:nvPicPr>
          <p:cNvPr id="3" name="Picture 2">
            <a:extLst>
              <a:ext uri="{FF2B5EF4-FFF2-40B4-BE49-F238E27FC236}">
                <a16:creationId xmlns:a16="http://schemas.microsoft.com/office/drawing/2014/main" id="{C0DE1D8E-C635-0278-8DD1-A21CADAE2006}"/>
              </a:ext>
            </a:extLst>
          </p:cNvPr>
          <p:cNvPicPr>
            <a:picLocks noChangeAspect="1"/>
          </p:cNvPicPr>
          <p:nvPr/>
        </p:nvPicPr>
        <p:blipFill>
          <a:blip r:embed="rId2"/>
          <a:srcRect l="19349" t="1867" r="18101" b="5334"/>
          <a:stretch/>
        </p:blipFill>
        <p:spPr>
          <a:xfrm>
            <a:off x="5829041" y="941832"/>
            <a:ext cx="5259377" cy="4389120"/>
          </a:xfrm>
          <a:prstGeom prst="rect">
            <a:avLst/>
          </a:prstGeom>
        </p:spPr>
      </p:pic>
      <p:sp>
        <p:nvSpPr>
          <p:cNvPr id="7" name="TextBox 6">
            <a:extLst>
              <a:ext uri="{FF2B5EF4-FFF2-40B4-BE49-F238E27FC236}">
                <a16:creationId xmlns:a16="http://schemas.microsoft.com/office/drawing/2014/main" id="{4B267698-C51C-AC36-BBAF-354D49A778EC}"/>
              </a:ext>
            </a:extLst>
          </p:cNvPr>
          <p:cNvSpPr txBox="1"/>
          <p:nvPr/>
        </p:nvSpPr>
        <p:spPr>
          <a:xfrm>
            <a:off x="370936" y="941832"/>
            <a:ext cx="4685696" cy="5632311"/>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According to this flowchart, do you think Scrooge would be able to get into Heaven? Why?</a:t>
            </a:r>
          </a:p>
          <a:p>
            <a:endParaRPr lang="en-GB" dirty="0">
              <a:solidFill>
                <a:prstClr val="black"/>
              </a:solidFill>
              <a:latin typeface="Comic Sans MS" panose="030F0702030302020204" pitchFamily="66" charset="0"/>
            </a:endParaRPr>
          </a:p>
          <a:p>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endParaRPr lang="en-GB" dirty="0">
              <a:solidFill>
                <a:prstClr val="black"/>
              </a:solidFill>
              <a:latin typeface="Comic Sans MS" panose="030F0702030302020204" pitchFamily="66" charset="0"/>
            </a:endParaRPr>
          </a:p>
          <a:p>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this flowchart suggest about the purpose of Purgatory?</a:t>
            </a:r>
          </a:p>
          <a:p>
            <a:endParaRPr lang="en-GB" dirty="0">
              <a:solidFill>
                <a:prstClr val="black"/>
              </a:solidFill>
              <a:latin typeface="Comic Sans MS" panose="030F0702030302020204" pitchFamily="66" charset="0"/>
            </a:endParaRPr>
          </a:p>
          <a:p>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endParaRPr lang="en-GB" dirty="0">
              <a:solidFill>
                <a:prstClr val="black"/>
              </a:solidFill>
              <a:latin typeface="Comic Sans MS" panose="030F0702030302020204" pitchFamily="66" charset="0"/>
            </a:endParaRPr>
          </a:p>
          <a:p>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endParaRPr lang="en-GB" dirty="0">
              <a:solidFill>
                <a:prstClr val="black"/>
              </a:solidFill>
              <a:latin typeface="Comic Sans MS" panose="030F0702030302020204" pitchFamily="66" charset="0"/>
            </a:endParaRPr>
          </a:p>
          <a:p>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Based on this flowchart, what do you think is the difference between </a:t>
            </a: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mortal</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and </a:t>
            </a: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venial sin?</a:t>
            </a:r>
          </a:p>
          <a:p>
            <a:endPar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endParaRPr lang="en-GB" b="1" dirty="0">
              <a:solidFill>
                <a:prstClr val="black"/>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245539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6108700" cy="571499"/>
          </a:xfrm>
        </p:spPr>
        <p:txBody>
          <a:bodyPr>
            <a:noAutofit/>
          </a:bodyPr>
          <a:lstStyle/>
          <a:p>
            <a:r>
              <a:rPr lang="en-GB" sz="2800" dirty="0"/>
              <a:t>Week Five Thematic Homework: GENDER </a:t>
            </a:r>
          </a:p>
        </p:txBody>
      </p:sp>
      <p:graphicFrame>
        <p:nvGraphicFramePr>
          <p:cNvPr id="6" name="Table 5"/>
          <p:cNvGraphicFramePr>
            <a:graphicFrameLocks noGrp="1"/>
          </p:cNvGraphicFramePr>
          <p:nvPr/>
        </p:nvGraphicFramePr>
        <p:xfrm>
          <a:off x="177800" y="732366"/>
          <a:ext cx="5486400" cy="3657600"/>
        </p:xfrm>
        <a:graphic>
          <a:graphicData uri="http://schemas.openxmlformats.org/drawingml/2006/table">
            <a:tbl>
              <a:tblPr firstRow="1" bandRow="1">
                <a:tableStyleId>{93296810-A885-4BE3-A3E7-6D5BEEA58F35}</a:tableStyleId>
              </a:tblPr>
              <a:tblGrid>
                <a:gridCol w="1092200">
                  <a:extLst>
                    <a:ext uri="{9D8B030D-6E8A-4147-A177-3AD203B41FA5}">
                      <a16:colId xmlns:a16="http://schemas.microsoft.com/office/drawing/2014/main" val="1777278609"/>
                    </a:ext>
                  </a:extLst>
                </a:gridCol>
                <a:gridCol w="4394200">
                  <a:extLst>
                    <a:ext uri="{9D8B030D-6E8A-4147-A177-3AD203B41FA5}">
                      <a16:colId xmlns:a16="http://schemas.microsoft.com/office/drawing/2014/main" val="2360435908"/>
                    </a:ext>
                  </a:extLst>
                </a:gridCol>
              </a:tblGrid>
              <a:tr h="301037">
                <a:tc gridSpan="2">
                  <a:txBody>
                    <a:bodyPr/>
                    <a:lstStyle/>
                    <a:p>
                      <a:pPr marL="0" indent="0">
                        <a:buNone/>
                      </a:pPr>
                      <a:r>
                        <a:rPr lang="en-GB" dirty="0"/>
                        <a:t>Tier 2 Vocabulary Definitions:</a:t>
                      </a:r>
                      <a:r>
                        <a:rPr lang="en-GB" baseline="0" dirty="0"/>
                        <a: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463649821"/>
                  </a:ext>
                </a:extLst>
              </a:tr>
              <a:tr h="301037">
                <a:tc>
                  <a:txBody>
                    <a:bodyPr/>
                    <a:lstStyle/>
                    <a:p>
                      <a:r>
                        <a:rPr lang="en-GB" sz="1400" dirty="0"/>
                        <a:t>Gender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582955"/>
                  </a:ext>
                </a:extLst>
              </a:tr>
              <a:tr h="301037">
                <a:tc>
                  <a:txBody>
                    <a:bodyPr/>
                    <a:lstStyle/>
                    <a:p>
                      <a:r>
                        <a:rPr lang="en-GB" sz="1200" dirty="0"/>
                        <a:t>Equality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3466849"/>
                  </a:ext>
                </a:extLst>
              </a:tr>
              <a:tr h="301037">
                <a:tc>
                  <a:txBody>
                    <a:bodyPr/>
                    <a:lstStyle/>
                    <a:p>
                      <a:r>
                        <a:rPr lang="en-GB" sz="1200" dirty="0"/>
                        <a:t>Identity </a:t>
                      </a:r>
                      <a:r>
                        <a:rPr lang="en-GB" sz="1200" baseline="0" dirty="0"/>
                        <a:t>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364789"/>
                  </a:ext>
                </a:extLst>
              </a:tr>
              <a:tr h="301037">
                <a:tc>
                  <a:txBody>
                    <a:bodyPr/>
                    <a:lstStyle/>
                    <a:p>
                      <a:r>
                        <a:rPr lang="en-GB" sz="1200" dirty="0"/>
                        <a:t>Dominance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405950"/>
                  </a:ext>
                </a:extLst>
              </a:tr>
              <a:tr h="301037">
                <a:tc>
                  <a:txBody>
                    <a:bodyPr/>
                    <a:lstStyle/>
                    <a:p>
                      <a:r>
                        <a:rPr lang="en-GB" sz="1200" dirty="0"/>
                        <a:t>Aspiration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814201"/>
                  </a:ext>
                </a:extLst>
              </a:tr>
              <a:tr h="301037">
                <a:tc>
                  <a:txBody>
                    <a:bodyPr/>
                    <a:lstStyle/>
                    <a:p>
                      <a:r>
                        <a:rPr lang="en-GB" sz="1200" dirty="0"/>
                        <a:t>Opportunity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56858"/>
                  </a:ext>
                </a:extLst>
              </a:tr>
              <a:tr h="301037">
                <a:tc>
                  <a:txBody>
                    <a:bodyPr/>
                    <a:lstStyle/>
                    <a:p>
                      <a:r>
                        <a:rPr lang="en-GB" sz="1200" dirty="0"/>
                        <a:t>Patriarchal</a:t>
                      </a:r>
                      <a:r>
                        <a:rPr lang="en-GB" sz="1200" baseline="0" dirty="0"/>
                        <a:t>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264607"/>
                  </a:ext>
                </a:extLst>
              </a:tr>
              <a:tr h="301037">
                <a:tc>
                  <a:txBody>
                    <a:bodyPr/>
                    <a:lstStyle/>
                    <a:p>
                      <a:r>
                        <a:rPr lang="en-GB" sz="1200" dirty="0"/>
                        <a:t>Discrimination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19204"/>
                  </a:ext>
                </a:extLst>
              </a:tr>
              <a:tr h="301037">
                <a:tc>
                  <a:txBody>
                    <a:bodyPr/>
                    <a:lstStyle/>
                    <a:p>
                      <a:r>
                        <a:rPr lang="en-GB" sz="1200" dirty="0"/>
                        <a:t>Hierarchy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882580"/>
                  </a:ext>
                </a:extLst>
              </a:tr>
            </a:tbl>
          </a:graphicData>
        </a:graphic>
      </p:graphicFrame>
      <p:sp>
        <p:nvSpPr>
          <p:cNvPr id="7" name="TextBox 6"/>
          <p:cNvSpPr txBox="1"/>
          <p:nvPr/>
        </p:nvSpPr>
        <p:spPr>
          <a:xfrm>
            <a:off x="177800" y="4827421"/>
            <a:ext cx="5486400" cy="181588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dirty="0"/>
              <a:t>In Stave 2, we are introduced to the character of Belle, </a:t>
            </a:r>
            <a:r>
              <a:rPr lang="en-GB" sz="1400" b="0" i="0" dirty="0">
                <a:solidFill>
                  <a:srgbClr val="222222"/>
                </a:solidFill>
                <a:effectLst/>
              </a:rPr>
              <a:t>Scrooge's one-time </a:t>
            </a:r>
            <a:r>
              <a:rPr lang="en-GB" sz="1400" b="0" i="0" dirty="0" err="1">
                <a:solidFill>
                  <a:srgbClr val="222222"/>
                </a:solidFill>
                <a:effectLst/>
              </a:rPr>
              <a:t>fiancee</a:t>
            </a:r>
            <a:r>
              <a:rPr lang="en-GB" sz="1400" b="0" i="0" dirty="0">
                <a:solidFill>
                  <a:srgbClr val="222222"/>
                </a:solidFill>
                <a:effectLst/>
              </a:rPr>
              <a:t>,  where she shows great insight and power to speak her own mind. She sees Scrooge's "changed nature" as he is influenced by greed. She tells Scrooge he, "fears the world too much," and breaks off the relationship.</a:t>
            </a:r>
          </a:p>
          <a:p>
            <a:endParaRPr lang="en-GB" sz="1400" dirty="0">
              <a:solidFill>
                <a:srgbClr val="222222"/>
              </a:solidFill>
            </a:endParaRPr>
          </a:p>
          <a:p>
            <a:r>
              <a:rPr lang="en-GB" sz="1400" b="1" dirty="0">
                <a:solidFill>
                  <a:srgbClr val="222222"/>
                </a:solidFill>
              </a:rPr>
              <a:t>How important was marriage for a woman in Victorian Britain?</a:t>
            </a:r>
          </a:p>
          <a:p>
            <a:r>
              <a:rPr lang="en-GB" sz="1400" dirty="0"/>
              <a:t> </a:t>
            </a:r>
          </a:p>
        </p:txBody>
      </p:sp>
      <p:sp>
        <p:nvSpPr>
          <p:cNvPr id="9" name="TextBox 8"/>
          <p:cNvSpPr txBox="1"/>
          <p:nvPr/>
        </p:nvSpPr>
        <p:spPr>
          <a:xfrm>
            <a:off x="251678" y="4457755"/>
            <a:ext cx="5207289" cy="338554"/>
          </a:xfrm>
          <a:prstGeom prst="rect">
            <a:avLst/>
          </a:prstGeom>
          <a:noFill/>
        </p:spPr>
        <p:txBody>
          <a:bodyPr wrap="square" rtlCol="0">
            <a:spAutoFit/>
          </a:bodyPr>
          <a:lstStyle/>
          <a:p>
            <a:pPr algn="ctr"/>
            <a:r>
              <a:rPr lang="en-GB" sz="1600" b="1" dirty="0"/>
              <a:t>Find the definitions for the vocabulary above </a:t>
            </a:r>
          </a:p>
        </p:txBody>
      </p:sp>
      <p:sp>
        <p:nvSpPr>
          <p:cNvPr id="13" name="TextBox 12"/>
          <p:cNvSpPr txBox="1"/>
          <p:nvPr/>
        </p:nvSpPr>
        <p:spPr>
          <a:xfrm>
            <a:off x="5916168" y="732366"/>
            <a:ext cx="6021832" cy="3046988"/>
          </a:xfrm>
          <a:prstGeom prst="rect">
            <a:avLst/>
          </a:prstGeom>
          <a:noFill/>
          <a:ln w="19050">
            <a:solidFill>
              <a:srgbClr val="0070C0"/>
            </a:solidFill>
          </a:ln>
        </p:spPr>
        <p:txBody>
          <a:bodyPr wrap="square" rtlCol="0">
            <a:spAutoFit/>
          </a:bodyPr>
          <a:lstStyle/>
          <a:p>
            <a:r>
              <a:rPr lang="en-GB" sz="1400" dirty="0"/>
              <a:t>In Stave 2, Scrooge’s sister, Fan, </a:t>
            </a:r>
            <a:r>
              <a:rPr lang="en-GB" sz="1400" i="0" dirty="0">
                <a:solidFill>
                  <a:srgbClr val="222222"/>
                </a:solidFill>
                <a:effectLst/>
              </a:rPr>
              <a:t> is a significant figure in Scrooge's time travel journey into his past. It was Fan who played intercessor between Scrooge and his estranged father producing a kind of healing in the relationship. </a:t>
            </a:r>
          </a:p>
          <a:p>
            <a:endParaRPr lang="en-GB" sz="1400" b="1" dirty="0">
              <a:solidFill>
                <a:srgbClr val="222222"/>
              </a:solidFill>
            </a:endParaRPr>
          </a:p>
          <a:p>
            <a:r>
              <a:rPr lang="en-GB" sz="1400" b="1" dirty="0">
                <a:solidFill>
                  <a:srgbClr val="222222"/>
                </a:solidFill>
              </a:rPr>
              <a:t>What adjective does Scrooge use to describe his sister?</a:t>
            </a:r>
          </a:p>
          <a:p>
            <a:endParaRPr lang="en-GB" sz="1400" b="1" dirty="0">
              <a:solidFill>
                <a:srgbClr val="222222"/>
              </a:solidFill>
            </a:endParaRPr>
          </a:p>
          <a:p>
            <a:endParaRPr lang="en-GB" sz="1400" b="1" dirty="0">
              <a:solidFill>
                <a:srgbClr val="222222"/>
              </a:solidFill>
            </a:endParaRPr>
          </a:p>
          <a:p>
            <a:r>
              <a:rPr lang="en-GB" sz="1400" b="1" dirty="0">
                <a:solidFill>
                  <a:srgbClr val="222222"/>
                </a:solidFill>
              </a:rPr>
              <a:t>Why does Dickens introduce Fan into the story do you think?</a:t>
            </a:r>
          </a:p>
          <a:p>
            <a:endParaRPr lang="en-GB" sz="1400" b="1" dirty="0">
              <a:solidFill>
                <a:srgbClr val="222222"/>
              </a:solidFill>
            </a:endParaRPr>
          </a:p>
          <a:p>
            <a:endParaRPr lang="en-GB" sz="1400" b="1" dirty="0">
              <a:solidFill>
                <a:srgbClr val="222222"/>
              </a:solidFill>
            </a:endParaRPr>
          </a:p>
          <a:p>
            <a:endParaRPr lang="en-GB" sz="1400" b="1" dirty="0">
              <a:solidFill>
                <a:srgbClr val="222222"/>
              </a:solidFill>
            </a:endParaRPr>
          </a:p>
          <a:p>
            <a:endParaRPr lang="en-GB" sz="1400" b="1" dirty="0">
              <a:solidFill>
                <a:srgbClr val="222222"/>
              </a:solidFill>
            </a:endParaRPr>
          </a:p>
          <a:p>
            <a:endParaRPr lang="en-GB" sz="1200" b="1" dirty="0"/>
          </a:p>
          <a:p>
            <a:endParaRPr lang="en-GB" sz="1200" b="1" dirty="0"/>
          </a:p>
        </p:txBody>
      </p:sp>
      <p:sp>
        <p:nvSpPr>
          <p:cNvPr id="2" name="Rectangle 1">
            <a:extLst>
              <a:ext uri="{FF2B5EF4-FFF2-40B4-BE49-F238E27FC236}">
                <a16:creationId xmlns:a16="http://schemas.microsoft.com/office/drawing/2014/main" id="{9B9B93C0-8679-BB0F-74D6-ABAA30F73984}"/>
              </a:ext>
            </a:extLst>
          </p:cNvPr>
          <p:cNvSpPr/>
          <p:nvPr/>
        </p:nvSpPr>
        <p:spPr>
          <a:xfrm>
            <a:off x="5916168" y="3968496"/>
            <a:ext cx="6021832" cy="566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Dickens uses his female characters to show 3 important points </a:t>
            </a:r>
            <a:endParaRPr lang="en-GB" dirty="0"/>
          </a:p>
        </p:txBody>
      </p:sp>
      <p:sp>
        <p:nvSpPr>
          <p:cNvPr id="3" name="TextBox 2">
            <a:extLst>
              <a:ext uri="{FF2B5EF4-FFF2-40B4-BE49-F238E27FC236}">
                <a16:creationId xmlns:a16="http://schemas.microsoft.com/office/drawing/2014/main" id="{91128300-53D3-414F-74D2-526E3C1C849A}"/>
              </a:ext>
            </a:extLst>
          </p:cNvPr>
          <p:cNvSpPr txBox="1"/>
          <p:nvPr/>
        </p:nvSpPr>
        <p:spPr>
          <a:xfrm>
            <a:off x="5916168" y="4535424"/>
            <a:ext cx="6098032" cy="1323439"/>
          </a:xfrm>
          <a:prstGeom prst="rect">
            <a:avLst/>
          </a:prstGeom>
          <a:noFill/>
        </p:spPr>
        <p:txBody>
          <a:bodyPr wrap="square" rtlCol="0">
            <a:spAutoFit/>
          </a:bodyPr>
          <a:lstStyle/>
          <a:p>
            <a:r>
              <a:rPr lang="en-US" sz="1600" dirty="0"/>
              <a:t>FAN</a:t>
            </a:r>
          </a:p>
          <a:p>
            <a:r>
              <a:rPr lang="en-US" sz="1600" dirty="0"/>
              <a:t>Restoration and Reconciliation</a:t>
            </a:r>
          </a:p>
          <a:p>
            <a:endParaRPr lang="en-US" sz="1600" dirty="0"/>
          </a:p>
          <a:p>
            <a:r>
              <a:rPr lang="en-US" sz="1600" dirty="0"/>
              <a:t>BELLE</a:t>
            </a:r>
          </a:p>
          <a:p>
            <a:r>
              <a:rPr lang="en-US" sz="1600" dirty="0"/>
              <a:t>Material versus spiritual rejection</a:t>
            </a:r>
          </a:p>
        </p:txBody>
      </p:sp>
      <p:sp>
        <p:nvSpPr>
          <p:cNvPr id="5" name="Rectangle 4">
            <a:extLst>
              <a:ext uri="{FF2B5EF4-FFF2-40B4-BE49-F238E27FC236}">
                <a16:creationId xmlns:a16="http://schemas.microsoft.com/office/drawing/2014/main" id="{FE6C4C21-73A9-FAC0-222B-C67F5224D94C}"/>
              </a:ext>
            </a:extLst>
          </p:cNvPr>
          <p:cNvSpPr/>
          <p:nvPr/>
        </p:nvSpPr>
        <p:spPr>
          <a:xfrm>
            <a:off x="5916168" y="5971032"/>
            <a:ext cx="6021832" cy="566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Read the next page to show the roles of men and women in the novel.</a:t>
            </a:r>
            <a:endParaRPr lang="en-GB" dirty="0"/>
          </a:p>
        </p:txBody>
      </p:sp>
    </p:spTree>
    <p:extLst>
      <p:ext uri="{BB962C8B-B14F-4D97-AF65-F5344CB8AC3E}">
        <p14:creationId xmlns:p14="http://schemas.microsoft.com/office/powerpoint/2010/main" val="423847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3BD4-40BE-AA20-8D55-08D26C16DA91}"/>
              </a:ext>
            </a:extLst>
          </p:cNvPr>
          <p:cNvSpPr>
            <a:spLocks noGrp="1"/>
          </p:cNvSpPr>
          <p:nvPr>
            <p:ph type="title"/>
          </p:nvPr>
        </p:nvSpPr>
        <p:spPr>
          <a:xfrm>
            <a:off x="838200" y="64009"/>
            <a:ext cx="10515600" cy="969263"/>
          </a:xfrm>
        </p:spPr>
        <p:txBody>
          <a:bodyPr>
            <a:normAutofit/>
          </a:bodyPr>
          <a:lstStyle/>
          <a:p>
            <a:r>
              <a:rPr lang="en-US" sz="3600" b="1" dirty="0"/>
              <a:t>Week 6 Thematic:  Gender in the novella</a:t>
            </a:r>
            <a:endParaRPr lang="en-GB" sz="3600" b="1" dirty="0"/>
          </a:p>
        </p:txBody>
      </p:sp>
      <p:sp>
        <p:nvSpPr>
          <p:cNvPr id="3" name="Content Placeholder 2">
            <a:extLst>
              <a:ext uri="{FF2B5EF4-FFF2-40B4-BE49-F238E27FC236}">
                <a16:creationId xmlns:a16="http://schemas.microsoft.com/office/drawing/2014/main" id="{AB75A6F4-B015-B9D0-A7DE-1854E396650B}"/>
              </a:ext>
            </a:extLst>
          </p:cNvPr>
          <p:cNvSpPr>
            <a:spLocks noGrp="1"/>
          </p:cNvSpPr>
          <p:nvPr>
            <p:ph idx="1"/>
          </p:nvPr>
        </p:nvSpPr>
        <p:spPr>
          <a:xfrm>
            <a:off x="950976" y="850392"/>
            <a:ext cx="10634472" cy="5642483"/>
          </a:xfrm>
        </p:spPr>
        <p:txBody>
          <a:bodyPr>
            <a:normAutofit fontScale="25000" lnSpcReduction="20000"/>
          </a:bodyPr>
          <a:lstStyle/>
          <a:p>
            <a:pPr marL="0" indent="0" algn="l">
              <a:buNone/>
            </a:pPr>
            <a:r>
              <a:rPr lang="en-GB" sz="7200" b="1" i="0" dirty="0">
                <a:solidFill>
                  <a:srgbClr val="212529"/>
                </a:solidFill>
                <a:effectLst/>
                <a:latin typeface="Muli"/>
              </a:rPr>
              <a:t>What is meant by gender roles?</a:t>
            </a:r>
            <a:endParaRPr lang="en-GB" sz="7200" b="0" i="0" dirty="0">
              <a:solidFill>
                <a:srgbClr val="212529"/>
              </a:solidFill>
              <a:effectLst/>
              <a:latin typeface="Muli"/>
            </a:endParaRPr>
          </a:p>
          <a:p>
            <a:pPr marL="0" indent="0" algn="l">
              <a:buNone/>
            </a:pPr>
            <a:r>
              <a:rPr lang="en-GB" sz="7200" b="0" i="0" dirty="0">
                <a:solidFill>
                  <a:srgbClr val="212529"/>
                </a:solidFill>
                <a:effectLst/>
                <a:latin typeface="Muli"/>
              </a:rPr>
              <a:t>At different times and in different places, men and women have been expected to play different parts in society.</a:t>
            </a:r>
          </a:p>
          <a:p>
            <a:pPr marL="0" indent="0" algn="l">
              <a:buNone/>
            </a:pPr>
            <a:br>
              <a:rPr lang="en-GB" sz="7200" dirty="0"/>
            </a:br>
            <a:r>
              <a:rPr lang="en-GB" sz="7200" b="0" i="0" dirty="0">
                <a:solidFill>
                  <a:srgbClr val="212529"/>
                </a:solidFill>
                <a:effectLst/>
                <a:latin typeface="Muli"/>
              </a:rPr>
              <a:t>In Victorian society, men had more rights than women. For example, women could not vote in elections (though most men could not either) and married women could not own property (until 1882).</a:t>
            </a:r>
          </a:p>
          <a:p>
            <a:pPr marL="0" indent="0" algn="l">
              <a:buNone/>
            </a:pPr>
            <a:br>
              <a:rPr lang="en-GB" sz="7200" dirty="0"/>
            </a:br>
            <a:r>
              <a:rPr lang="en-GB" sz="7200" b="0" i="0" dirty="0">
                <a:solidFill>
                  <a:srgbClr val="212529"/>
                </a:solidFill>
                <a:effectLst/>
                <a:latin typeface="Muli"/>
              </a:rPr>
              <a:t>Victorian society saw women as being wives and mothers. When married, they were expected to obey their husbands. In return, men were expected to provide for their wives.</a:t>
            </a:r>
          </a:p>
          <a:p>
            <a:pPr marL="0" indent="0" algn="l">
              <a:buNone/>
            </a:pPr>
            <a:br>
              <a:rPr lang="en-GB" sz="7200" dirty="0"/>
            </a:br>
            <a:r>
              <a:rPr lang="en-GB" sz="7200" b="1" i="0" dirty="0">
                <a:solidFill>
                  <a:srgbClr val="212529"/>
                </a:solidFill>
                <a:effectLst/>
                <a:latin typeface="Muli"/>
              </a:rPr>
              <a:t>How are gender roles presented in the novel?</a:t>
            </a:r>
            <a:endParaRPr lang="en-GB" sz="7200" b="0" i="0" dirty="0">
              <a:solidFill>
                <a:srgbClr val="212529"/>
              </a:solidFill>
              <a:effectLst/>
              <a:latin typeface="Muli"/>
            </a:endParaRPr>
          </a:p>
          <a:p>
            <a:pPr marL="0" indent="0" algn="l">
              <a:buNone/>
            </a:pPr>
            <a:r>
              <a:rPr lang="en-GB" sz="7200" b="0" i="0" dirty="0">
                <a:solidFill>
                  <a:srgbClr val="212529"/>
                </a:solidFill>
                <a:effectLst/>
                <a:latin typeface="Muli"/>
              </a:rPr>
              <a:t>Mrs Cratchit is a wife and mother. Her job is looking after the house and children; not just cleaning and cooking but also making the family’s money stretch as far as it can, for example, by repairing old clothes. She is seen as a ‘good wife’.</a:t>
            </a:r>
          </a:p>
          <a:p>
            <a:pPr marL="0" indent="0" algn="l">
              <a:buNone/>
            </a:pPr>
            <a:br>
              <a:rPr lang="en-GB" sz="7200" dirty="0"/>
            </a:br>
            <a:r>
              <a:rPr lang="en-GB" sz="7200" b="0" i="0" dirty="0">
                <a:solidFill>
                  <a:srgbClr val="212529"/>
                </a:solidFill>
                <a:effectLst/>
                <a:latin typeface="Muli"/>
              </a:rPr>
              <a:t>Belle too becomes a model wife, devoting herself to her many children. However, when she is young, she is in a very precarious position. She has no dowry to bring to a marriage with Scrooge. A middle-class girl without money might have trouble finding a husband.</a:t>
            </a:r>
          </a:p>
          <a:p>
            <a:pPr marL="0" indent="0" algn="l">
              <a:buNone/>
            </a:pPr>
            <a:br>
              <a:rPr lang="en-GB" sz="7200" dirty="0"/>
            </a:br>
            <a:r>
              <a:rPr lang="en-GB" sz="7200" b="0" i="0" dirty="0">
                <a:solidFill>
                  <a:srgbClr val="212529"/>
                </a:solidFill>
                <a:effectLst/>
                <a:latin typeface="Muli"/>
              </a:rPr>
              <a:t>Younger middle-class women such as Fezziwig’s daughters and Fred’s sister-in-law are seen in terms of their romantic prospects. Pretty and lively, they should have no trouble finding husbands.</a:t>
            </a:r>
          </a:p>
          <a:p>
            <a:pPr marL="0" indent="0" algn="l">
              <a:buNone/>
            </a:pPr>
            <a:br>
              <a:rPr lang="en-GB" sz="7200" dirty="0"/>
            </a:br>
            <a:r>
              <a:rPr lang="en-GB" sz="7200" b="0" i="0" dirty="0">
                <a:solidFill>
                  <a:srgbClr val="212529"/>
                </a:solidFill>
                <a:effectLst/>
                <a:latin typeface="Muli"/>
              </a:rPr>
              <a:t>Other women work for a living. The charwoman and laundress are in badly paid casual work and resort to stealing from the dead. Martha Cratchit is also poorly paid but she has an apprenticeship: millinery is skilled work and she should be able to contribute to the family expenses until she marries.</a:t>
            </a:r>
          </a:p>
          <a:p>
            <a:endParaRPr lang="en-GB" dirty="0"/>
          </a:p>
        </p:txBody>
      </p:sp>
    </p:spTree>
    <p:extLst>
      <p:ext uri="{BB962C8B-B14F-4D97-AF65-F5344CB8AC3E}">
        <p14:creationId xmlns:p14="http://schemas.microsoft.com/office/powerpoint/2010/main" val="425733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25" y="-69011"/>
            <a:ext cx="3583711" cy="1001884"/>
          </a:xfrm>
        </p:spPr>
        <p:txBody>
          <a:bodyPr>
            <a:noAutofit/>
          </a:bodyPr>
          <a:lstStyle/>
          <a:p>
            <a:r>
              <a:rPr lang="en-GB" sz="2800" dirty="0"/>
              <a:t>Week 7 Wider</a:t>
            </a:r>
            <a:br>
              <a:rPr lang="en-GB" sz="2800" dirty="0"/>
            </a:br>
            <a:r>
              <a:rPr lang="en-GB" sz="2800" dirty="0"/>
              <a:t>Reading Homework:</a:t>
            </a:r>
          </a:p>
        </p:txBody>
      </p:sp>
      <p:sp>
        <p:nvSpPr>
          <p:cNvPr id="10" name="TextBox 9">
            <a:extLst>
              <a:ext uri="{FF2B5EF4-FFF2-40B4-BE49-F238E27FC236}">
                <a16:creationId xmlns:a16="http://schemas.microsoft.com/office/drawing/2014/main" id="{69741159-CA08-A179-E762-303158ED55E9}"/>
              </a:ext>
            </a:extLst>
          </p:cNvPr>
          <p:cNvSpPr txBox="1"/>
          <p:nvPr/>
        </p:nvSpPr>
        <p:spPr>
          <a:xfrm>
            <a:off x="193964" y="932873"/>
            <a:ext cx="4165600" cy="1384995"/>
          </a:xfrm>
          <a:prstGeom prst="rect">
            <a:avLst/>
          </a:prstGeom>
          <a:noFill/>
        </p:spPr>
        <p:txBody>
          <a:bodyPr wrap="square" rtlCol="0">
            <a:spAutoFit/>
          </a:bodyPr>
          <a:lstStyle/>
          <a:p>
            <a:r>
              <a:rPr lang="en-US" sz="1200" dirty="0"/>
              <a:t>1. Why did so many families end up on the streets in Manchester in the early 1840s? ........................................................................................................................................................................................................................................................................................................................................................................................................................................................................................................................................</a:t>
            </a:r>
            <a:endParaRPr lang="en-GB" sz="1200" dirty="0"/>
          </a:p>
        </p:txBody>
      </p:sp>
      <p:sp>
        <p:nvSpPr>
          <p:cNvPr id="12" name="TextBox 11">
            <a:extLst>
              <a:ext uri="{FF2B5EF4-FFF2-40B4-BE49-F238E27FC236}">
                <a16:creationId xmlns:a16="http://schemas.microsoft.com/office/drawing/2014/main" id="{FC45C3DC-2B38-1B53-2A13-D4874FCF02F1}"/>
              </a:ext>
            </a:extLst>
          </p:cNvPr>
          <p:cNvSpPr txBox="1"/>
          <p:nvPr/>
        </p:nvSpPr>
        <p:spPr>
          <a:xfrm>
            <a:off x="7740073" y="932873"/>
            <a:ext cx="4378035" cy="1754326"/>
          </a:xfrm>
          <a:prstGeom prst="rect">
            <a:avLst/>
          </a:prstGeom>
          <a:noFill/>
        </p:spPr>
        <p:txBody>
          <a:bodyPr wrap="square" rtlCol="0">
            <a:spAutoFit/>
          </a:bodyPr>
          <a:lstStyle/>
          <a:p>
            <a:r>
              <a:rPr lang="en-US" sz="1200" dirty="0"/>
              <a:t>4.  Re-read the fifth bullet point. What evidence is there to suggest that Dickens was confident that his novella was a much more appropriate text type for his social messages? ....................................................................................................................................................................................................................................................................................................................................................................................................................................................................................................................................................................................................................................................................................</a:t>
            </a:r>
            <a:endParaRPr lang="en-GB" sz="1200" dirty="0"/>
          </a:p>
        </p:txBody>
      </p:sp>
      <p:sp>
        <p:nvSpPr>
          <p:cNvPr id="15" name="TextBox 14">
            <a:extLst>
              <a:ext uri="{FF2B5EF4-FFF2-40B4-BE49-F238E27FC236}">
                <a16:creationId xmlns:a16="http://schemas.microsoft.com/office/drawing/2014/main" id="{C1443EF2-6167-5A20-62BF-26FE82DFCF93}"/>
              </a:ext>
            </a:extLst>
          </p:cNvPr>
          <p:cNvSpPr txBox="1"/>
          <p:nvPr/>
        </p:nvSpPr>
        <p:spPr>
          <a:xfrm>
            <a:off x="184729" y="2484582"/>
            <a:ext cx="4063999" cy="2492990"/>
          </a:xfrm>
          <a:prstGeom prst="rect">
            <a:avLst/>
          </a:prstGeom>
          <a:noFill/>
        </p:spPr>
        <p:txBody>
          <a:bodyPr wrap="square" rtlCol="0">
            <a:spAutoFit/>
          </a:bodyPr>
          <a:lstStyle/>
          <a:p>
            <a:r>
              <a:rPr lang="en-US" sz="1200" dirty="0"/>
              <a:t>2. Why do you think so many industrialists felt that educating their workforce was a waste of time and money? What was Dickens’ opinion in this matter? ..................................................................................................................................................................................................................................................................................................................................................................................................................................................................................................................................................................................................................................................................................................................................................................................................................................................................................................................................................................................................................................................</a:t>
            </a:r>
            <a:endParaRPr lang="en-GB" sz="1200" dirty="0"/>
          </a:p>
        </p:txBody>
      </p:sp>
      <p:sp>
        <p:nvSpPr>
          <p:cNvPr id="16" name="TextBox 15">
            <a:extLst>
              <a:ext uri="{FF2B5EF4-FFF2-40B4-BE49-F238E27FC236}">
                <a16:creationId xmlns:a16="http://schemas.microsoft.com/office/drawing/2014/main" id="{CA2AF3F6-DBA2-2F4E-0365-F24DC638E6D4}"/>
              </a:ext>
            </a:extLst>
          </p:cNvPr>
          <p:cNvSpPr txBox="1"/>
          <p:nvPr/>
        </p:nvSpPr>
        <p:spPr>
          <a:xfrm rot="10800000" flipV="1">
            <a:off x="83125" y="5101341"/>
            <a:ext cx="4165601" cy="1569660"/>
          </a:xfrm>
          <a:prstGeom prst="rect">
            <a:avLst/>
          </a:prstGeom>
          <a:noFill/>
        </p:spPr>
        <p:txBody>
          <a:bodyPr wrap="square" rtlCol="0">
            <a:spAutoFit/>
          </a:bodyPr>
          <a:lstStyle/>
          <a:p>
            <a:r>
              <a:rPr lang="en-US" sz="1200" dirty="0"/>
              <a:t>3.  When Dickens returned from Manchester, he resolved upon writing a narrative with the social messages he wanted to convey. What does this suggest about Victorians’ love of fiction? ........................................................................................................................................................................................................................................................................................................................................................................................................................................................................................................................................</a:t>
            </a:r>
            <a:endParaRPr lang="en-GB" sz="1200" dirty="0"/>
          </a:p>
        </p:txBody>
      </p:sp>
      <p:sp>
        <p:nvSpPr>
          <p:cNvPr id="17" name="TextBox 16">
            <a:extLst>
              <a:ext uri="{FF2B5EF4-FFF2-40B4-BE49-F238E27FC236}">
                <a16:creationId xmlns:a16="http://schemas.microsoft.com/office/drawing/2014/main" id="{FC07CBD5-3077-9881-AEFD-C98654CBAF39}"/>
              </a:ext>
            </a:extLst>
          </p:cNvPr>
          <p:cNvSpPr txBox="1"/>
          <p:nvPr/>
        </p:nvSpPr>
        <p:spPr>
          <a:xfrm rot="10800000" flipV="1">
            <a:off x="7767782" y="2714970"/>
            <a:ext cx="4156358" cy="1938992"/>
          </a:xfrm>
          <a:prstGeom prst="rect">
            <a:avLst/>
          </a:prstGeom>
          <a:noFill/>
        </p:spPr>
        <p:txBody>
          <a:bodyPr wrap="square" rtlCol="0">
            <a:spAutoFit/>
          </a:bodyPr>
          <a:lstStyle/>
          <a:p>
            <a:r>
              <a:rPr lang="en-US" sz="1200" dirty="0"/>
              <a:t>5.  Re-read the fifth bullet point. Why do you think Dickens used the phrase ‘rest assured’ in his letter to Dr. Thomas Southwood? ................................................................................................................................................................................................................................................................................................................................................................................................................................................................................................................................................................................................................................................................................................................................................................................................................................................................</a:t>
            </a:r>
            <a:endParaRPr lang="en-GB" sz="1200" dirty="0"/>
          </a:p>
        </p:txBody>
      </p:sp>
      <p:sp>
        <p:nvSpPr>
          <p:cNvPr id="18" name="TextBox 17">
            <a:extLst>
              <a:ext uri="{FF2B5EF4-FFF2-40B4-BE49-F238E27FC236}">
                <a16:creationId xmlns:a16="http://schemas.microsoft.com/office/drawing/2014/main" id="{37173D0B-B609-EF8E-0025-787E2E242BE2}"/>
              </a:ext>
            </a:extLst>
          </p:cNvPr>
          <p:cNvSpPr txBox="1"/>
          <p:nvPr/>
        </p:nvSpPr>
        <p:spPr>
          <a:xfrm rot="10800000" flipV="1">
            <a:off x="7767781" y="4769937"/>
            <a:ext cx="4027053" cy="1754326"/>
          </a:xfrm>
          <a:prstGeom prst="rect">
            <a:avLst/>
          </a:prstGeom>
          <a:noFill/>
        </p:spPr>
        <p:txBody>
          <a:bodyPr wrap="square" rtlCol="0">
            <a:spAutoFit/>
          </a:bodyPr>
          <a:lstStyle/>
          <a:p>
            <a:r>
              <a:rPr lang="en-US" sz="1200" b="1" dirty="0"/>
              <a:t>Challenge:</a:t>
            </a:r>
          </a:p>
          <a:p>
            <a:r>
              <a:rPr lang="en-US" sz="1200" dirty="0"/>
              <a:t>Dickens created the characters of Ignorance and Want which appear in Stave 3. ‘Want’ means poverty; ‘Ignorance’ means lack of education. Dickens added that the character ‘Ignorance’ had DOOM written on his forehead. What do you think Dickens might have meant by this?</a:t>
            </a:r>
          </a:p>
          <a:p>
            <a:endParaRPr lang="en-US" sz="1200" dirty="0"/>
          </a:p>
          <a:p>
            <a:endParaRPr lang="en-US" sz="1200" dirty="0"/>
          </a:p>
          <a:p>
            <a:endParaRPr lang="en-GB" sz="1200" dirty="0"/>
          </a:p>
        </p:txBody>
      </p:sp>
      <p:pic>
        <p:nvPicPr>
          <p:cNvPr id="5" name="Picture 4">
            <a:extLst>
              <a:ext uri="{FF2B5EF4-FFF2-40B4-BE49-F238E27FC236}">
                <a16:creationId xmlns:a16="http://schemas.microsoft.com/office/drawing/2014/main" id="{37681CB9-C439-8721-9781-8FABCB9EFF58}"/>
              </a:ext>
            </a:extLst>
          </p:cNvPr>
          <p:cNvPicPr>
            <a:picLocks noChangeAspect="1"/>
          </p:cNvPicPr>
          <p:nvPr/>
        </p:nvPicPr>
        <p:blipFill>
          <a:blip r:embed="rId2"/>
          <a:srcRect l="36212" t="1616" r="36288" b="1953"/>
          <a:stretch/>
        </p:blipFill>
        <p:spPr>
          <a:xfrm>
            <a:off x="4414982" y="110836"/>
            <a:ext cx="3352800" cy="6613237"/>
          </a:xfrm>
          <a:prstGeom prst="rect">
            <a:avLst/>
          </a:prstGeom>
        </p:spPr>
      </p:pic>
      <p:sp>
        <p:nvSpPr>
          <p:cNvPr id="2" name="TextBox 1">
            <a:extLst>
              <a:ext uri="{FF2B5EF4-FFF2-40B4-BE49-F238E27FC236}">
                <a16:creationId xmlns:a16="http://schemas.microsoft.com/office/drawing/2014/main" id="{43176283-776B-F0BC-5F23-98B9FDED07CA}"/>
              </a:ext>
            </a:extLst>
          </p:cNvPr>
          <p:cNvSpPr txBox="1"/>
          <p:nvPr/>
        </p:nvSpPr>
        <p:spPr>
          <a:xfrm>
            <a:off x="7767782" y="33111"/>
            <a:ext cx="4350326" cy="523220"/>
          </a:xfrm>
          <a:prstGeom prst="rect">
            <a:avLst/>
          </a:prstGeom>
          <a:noFill/>
        </p:spPr>
        <p:txBody>
          <a:bodyPr wrap="square" rtlCol="0">
            <a:spAutoFit/>
          </a:bodyPr>
          <a:lstStyle/>
          <a:p>
            <a:r>
              <a:rPr lang="en-US" sz="2800" dirty="0">
                <a:latin typeface="+mj-lt"/>
              </a:rPr>
              <a:t>Education in Victorian Britain</a:t>
            </a:r>
            <a:endParaRPr lang="en-GB" sz="2800" dirty="0">
              <a:latin typeface="+mj-lt"/>
            </a:endParaRPr>
          </a:p>
        </p:txBody>
      </p:sp>
    </p:spTree>
    <p:extLst>
      <p:ext uri="{BB962C8B-B14F-4D97-AF65-F5344CB8AC3E}">
        <p14:creationId xmlns:p14="http://schemas.microsoft.com/office/powerpoint/2010/main" val="2382918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1E158A1A8BD744A9E5525C8B2767ED" ma:contentTypeVersion="15" ma:contentTypeDescription="Create a new document." ma:contentTypeScope="" ma:versionID="7017e4617b1fae1567b8aeb5bdfc3968">
  <xsd:schema xmlns:xsd="http://www.w3.org/2001/XMLSchema" xmlns:xs="http://www.w3.org/2001/XMLSchema" xmlns:p="http://schemas.microsoft.com/office/2006/metadata/properties" xmlns:ns2="29c7b17c-3d42-4142-9d9d-8383e9f3041e" xmlns:ns3="c9bd829e-d24e-4e08-a8be-902b0855aaef" targetNamespace="http://schemas.microsoft.com/office/2006/metadata/properties" ma:root="true" ma:fieldsID="64dd748a66c1f3f58bdf2758daa995c7" ns2:_="" ns3:_="">
    <xsd:import namespace="29c7b17c-3d42-4142-9d9d-8383e9f3041e"/>
    <xsd:import namespace="c9bd829e-d24e-4e08-a8be-902b0855aa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7b17c-3d42-4142-9d9d-8383e9f3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bd829e-d24e-4e08-a8be-902b0855aa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582a18a-6379-4c72-8088-7126ee9bd4f8}" ma:internalName="TaxCatchAll" ma:showField="CatchAllData" ma:web="c9bd829e-d24e-4e08-a8be-902b0855aa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c7b17c-3d42-4142-9d9d-8383e9f3041e">
      <Terms xmlns="http://schemas.microsoft.com/office/infopath/2007/PartnerControls"/>
    </lcf76f155ced4ddcb4097134ff3c332f>
    <TaxCatchAll xmlns="c9bd829e-d24e-4e08-a8be-902b0855aa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7A1D01-2ED0-4500-99ED-1FB52BEBB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7b17c-3d42-4142-9d9d-8383e9f3041e"/>
    <ds:schemaRef ds:uri="c9bd829e-d24e-4e08-a8be-902b0855a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2B0538-972E-4C2F-BF7C-667BEFF5BC3E}">
  <ds:schemaRefs>
    <ds:schemaRef ds:uri="http://schemas.microsoft.com/office/2006/metadata/properties"/>
    <ds:schemaRef ds:uri="http://schemas.microsoft.com/office/infopath/2007/PartnerControls"/>
    <ds:schemaRef ds:uri="29c7b17c-3d42-4142-9d9d-8383e9f3041e"/>
    <ds:schemaRef ds:uri="c9bd829e-d24e-4e08-a8be-902b0855aaef"/>
  </ds:schemaRefs>
</ds:datastoreItem>
</file>

<file path=customXml/itemProps3.xml><?xml version="1.0" encoding="utf-8"?>
<ds:datastoreItem xmlns:ds="http://schemas.openxmlformats.org/officeDocument/2006/customXml" ds:itemID="{07C081D2-9030-4277-8B75-4FF9339AFD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TotalTime>
  <Words>1701</Words>
  <Application>Microsoft Office PowerPoint</Application>
  <PresentationFormat>Widescreen</PresentationFormat>
  <Paragraphs>246</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Berlin Sans FB Demi</vt:lpstr>
      <vt:lpstr>Calibri</vt:lpstr>
      <vt:lpstr>Calibri Light</vt:lpstr>
      <vt:lpstr>Comic Sans MS</vt:lpstr>
      <vt:lpstr>Muli</vt:lpstr>
      <vt:lpstr>Office Theme</vt:lpstr>
      <vt:lpstr>PowerPoint Presentation</vt:lpstr>
      <vt:lpstr>Week One Thematic Homework: Blake’s Society (Georgian Britain)</vt:lpstr>
      <vt:lpstr>Week Two Wider Reading Homework: Children in Dickens’ England</vt:lpstr>
      <vt:lpstr>Week Three Thematic Homework: The Supernatural </vt:lpstr>
      <vt:lpstr>Week Four Wider Reading Homework:  Religion in the novella ‘A Christmas Carol’</vt:lpstr>
      <vt:lpstr>Week Four Wider Reading Homework: Religion in Victorian Britain</vt:lpstr>
      <vt:lpstr>Week Five Thematic Homework: GENDER </vt:lpstr>
      <vt:lpstr>Week 6 Thematic:  Gender in the novella</vt:lpstr>
      <vt:lpstr>Week 7 Wider Reading Homework:</vt:lpstr>
      <vt:lpstr>PowerPoint Presentation</vt:lpstr>
    </vt:vector>
  </TitlesOfParts>
  <Company>Any Authorised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Julie-Ann.Davies</dc:creator>
  <cp:lastModifiedBy>Teams Support</cp:lastModifiedBy>
  <cp:revision>5</cp:revision>
  <dcterms:created xsi:type="dcterms:W3CDTF">2024-09-12T11:55:23Z</dcterms:created>
  <dcterms:modified xsi:type="dcterms:W3CDTF">2024-11-04T20:40:59Z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0x010100F21E158A1A8BD744A9E5525C8B2767ED</vt:lpwstr>
  </property>
</Properties>
</file>