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C5"/>
    <a:srgbClr val="FFCCFF"/>
    <a:srgbClr val="CCFFCC"/>
    <a:srgbClr val="FFCCCC"/>
    <a:srgbClr val="FFCC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259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666-ECFC-4B8C-BC8D-E2BC46E04E7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DA2F-CE7E-48FD-99D9-2E35187C7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9931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666-ECFC-4B8C-BC8D-E2BC46E04E7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DA2F-CE7E-48FD-99D9-2E35187C7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8733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666-ECFC-4B8C-BC8D-E2BC46E04E7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DA2F-CE7E-48FD-99D9-2E35187C7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519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666-ECFC-4B8C-BC8D-E2BC46E04E7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DA2F-CE7E-48FD-99D9-2E35187C7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5291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666-ECFC-4B8C-BC8D-E2BC46E04E7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DA2F-CE7E-48FD-99D9-2E35187C7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154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666-ECFC-4B8C-BC8D-E2BC46E04E7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DA2F-CE7E-48FD-99D9-2E35187C7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27563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666-ECFC-4B8C-BC8D-E2BC46E04E7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DA2F-CE7E-48FD-99D9-2E35187C7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574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666-ECFC-4B8C-BC8D-E2BC46E04E7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DA2F-CE7E-48FD-99D9-2E35187C7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684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666-ECFC-4B8C-BC8D-E2BC46E04E7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DA2F-CE7E-48FD-99D9-2E35187C7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308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666-ECFC-4B8C-BC8D-E2BC46E04E7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DA2F-CE7E-48FD-99D9-2E35187C7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2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6D6666-ECFC-4B8C-BC8D-E2BC46E04E7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9DA2F-CE7E-48FD-99D9-2E35187C7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2392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6D6666-ECFC-4B8C-BC8D-E2BC46E04E7E}" type="datetimeFigureOut">
              <a:rPr lang="en-GB" smtClean="0"/>
              <a:t>04/11/2024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9DA2F-CE7E-48FD-99D9-2E35187C7BB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278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562" y="135925"/>
            <a:ext cx="621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Language Paper One Revision Sheet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745" y="605481"/>
            <a:ext cx="3274541" cy="1877437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Question One</a:t>
            </a:r>
          </a:p>
          <a:p>
            <a:r>
              <a:rPr lang="en-GB" sz="1400" b="1" dirty="0"/>
              <a:t>Q: List four things about….</a:t>
            </a:r>
          </a:p>
          <a:p>
            <a:r>
              <a:rPr lang="en-GB" sz="1400" b="1" dirty="0"/>
              <a:t>Our Strategy: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Box off the right section of the 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‘</a:t>
            </a:r>
            <a:r>
              <a:rPr lang="en-GB" sz="1400" dirty="0"/>
              <a:t>Copy and Paste’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Don’t make inferences (work anything out)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Don’t try to be too clever.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53714" y="605480"/>
            <a:ext cx="3274541" cy="3693319"/>
          </a:xfrm>
          <a:prstGeom prst="rect">
            <a:avLst/>
          </a:prstGeom>
          <a:solidFill>
            <a:srgbClr val="FFE8C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Question Two</a:t>
            </a:r>
          </a:p>
          <a:p>
            <a:r>
              <a:rPr lang="en-GB" sz="1200" b="1" dirty="0"/>
              <a:t>Q: How does the writer use language to…?</a:t>
            </a:r>
          </a:p>
          <a:p>
            <a:r>
              <a:rPr lang="en-GB" sz="1200" b="1" dirty="0"/>
              <a:t>Our Strategy: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Plan by boxing off the right section. Highlight juicy quotations that answer the question.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Explode these quotations.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Focus on effects rather than naming methods.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200" dirty="0"/>
              <a:t>Look for patterns of language/semantic fields and discuss together to push for higher marks. </a:t>
            </a:r>
          </a:p>
          <a:p>
            <a:endParaRPr lang="en-GB" sz="1200" dirty="0"/>
          </a:p>
          <a:p>
            <a:r>
              <a:rPr lang="en-GB" sz="1200" b="1" dirty="0"/>
              <a:t>Sentence Starters: </a:t>
            </a:r>
          </a:p>
          <a:p>
            <a:r>
              <a:rPr lang="en-GB" sz="1200" dirty="0"/>
              <a:t>The writer creates the impression that…</a:t>
            </a:r>
          </a:p>
          <a:p>
            <a:r>
              <a:rPr lang="en-GB" sz="1200" dirty="0"/>
              <a:t>This is clear when…</a:t>
            </a:r>
          </a:p>
          <a:p>
            <a:r>
              <a:rPr lang="en-GB" sz="1200" dirty="0"/>
              <a:t>The (method) suggests…</a:t>
            </a:r>
          </a:p>
          <a:p>
            <a:r>
              <a:rPr lang="en-GB" sz="1200" dirty="0"/>
              <a:t>When we hear this word, we usually think of…</a:t>
            </a:r>
          </a:p>
          <a:p>
            <a:r>
              <a:rPr lang="en-GB" sz="1200" dirty="0"/>
              <a:t>Therefore when applying this to… it suggests that…                    x2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744" y="2622730"/>
            <a:ext cx="3274541" cy="507831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350" b="1" dirty="0"/>
              <a:t>Question Three</a:t>
            </a:r>
          </a:p>
          <a:p>
            <a:r>
              <a:rPr lang="en-GB" sz="1350" b="1" dirty="0"/>
              <a:t>Q: How does the writer structure the text to interest you as a reader? </a:t>
            </a:r>
          </a:p>
          <a:p>
            <a:r>
              <a:rPr lang="en-GB" sz="1350" b="1" dirty="0"/>
              <a:t>Our Strategy: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50" dirty="0"/>
              <a:t>Plan by summarising each paragraph with one word/phrase.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50" dirty="0"/>
              <a:t>Ask 'Why is it in this order?' rather than how is the text structured to interest you?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50" dirty="0"/>
              <a:t>Look at the beginning, middle and end of the text and talk about what you notice in these in three paragraphs.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350" dirty="0"/>
              <a:t>For higher marks - use the phrase 'because we already know...' make links between different parts of the text.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350" dirty="0"/>
          </a:p>
          <a:p>
            <a:r>
              <a:rPr lang="en-GB" sz="1350" b="1" dirty="0"/>
              <a:t>Sentence Starters: </a:t>
            </a:r>
          </a:p>
          <a:p>
            <a:r>
              <a:rPr lang="en-GB" sz="1350" dirty="0"/>
              <a:t>In the opening/exposition of the text, we learn that…</a:t>
            </a:r>
          </a:p>
          <a:p>
            <a:r>
              <a:rPr lang="en-GB" sz="1350" dirty="0"/>
              <a:t>This makes the reader…</a:t>
            </a:r>
          </a:p>
          <a:p>
            <a:r>
              <a:rPr lang="en-GB" sz="1350" dirty="0"/>
              <a:t>In the middle, there is a shift in focus onto…</a:t>
            </a:r>
          </a:p>
          <a:p>
            <a:r>
              <a:rPr lang="en-GB" sz="1350" dirty="0"/>
              <a:t>The reader begins to…</a:t>
            </a:r>
          </a:p>
          <a:p>
            <a:r>
              <a:rPr lang="en-GB" sz="1350" dirty="0"/>
              <a:t>At the end, we are told…</a:t>
            </a:r>
          </a:p>
          <a:p>
            <a:r>
              <a:rPr lang="en-GB" sz="1350" dirty="0"/>
              <a:t>This has the effect that…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66071" y="4370156"/>
            <a:ext cx="3274541" cy="3416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Question Four</a:t>
            </a:r>
          </a:p>
          <a:p>
            <a:r>
              <a:rPr lang="en-GB" sz="1400" b="1" dirty="0"/>
              <a:t>Q: A student has said…to what extent do you agree? </a:t>
            </a:r>
          </a:p>
          <a:p>
            <a:r>
              <a:rPr lang="en-GB" sz="1400" b="1" dirty="0"/>
              <a:t>Our Strategy: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Plan by dividing the statement into two parts using two different colours. Highlight evidence to prove each one in the extract. Finally, use a third colour to find anywhere you might disagree with the statement.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200" dirty="0"/>
              <a:t>Explode four key quotations remembering to think about methods and their effects.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200" dirty="0"/>
          </a:p>
          <a:p>
            <a:r>
              <a:rPr lang="en-GB" sz="1200" b="1" dirty="0"/>
              <a:t>Sentence Starters: </a:t>
            </a:r>
          </a:p>
          <a:p>
            <a:r>
              <a:rPr lang="en-GB" sz="1200" dirty="0"/>
              <a:t>Yes I agree that the writer…</a:t>
            </a:r>
          </a:p>
          <a:p>
            <a:r>
              <a:rPr lang="en-GB" sz="1200" dirty="0"/>
              <a:t>This clear when…</a:t>
            </a:r>
          </a:p>
          <a:p>
            <a:r>
              <a:rPr lang="en-GB" sz="1200" dirty="0"/>
              <a:t>The use of the (methods) suggests…</a:t>
            </a:r>
          </a:p>
          <a:p>
            <a:r>
              <a:rPr lang="en-GB" sz="1200" dirty="0"/>
              <a:t>And therefore the writer…                 x4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2101" y="7857833"/>
            <a:ext cx="6598511" cy="1877437"/>
          </a:xfrm>
          <a:prstGeom prst="rect">
            <a:avLst/>
          </a:prstGeom>
          <a:solidFill>
            <a:srgbClr val="FFCC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Question Five</a:t>
            </a:r>
          </a:p>
          <a:p>
            <a:r>
              <a:rPr lang="en-GB" sz="1400" b="1" dirty="0"/>
              <a:t>Q: Use an image or the theme given to write your own piece of creative writing. </a:t>
            </a:r>
          </a:p>
          <a:p>
            <a:r>
              <a:rPr lang="en-GB" sz="1400" b="1" dirty="0"/>
              <a:t>Our Strategy: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Plan by mind-mapping key vocabulary, character info, flashback ideas.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Write down a list of what you need to include and tick this off as you write.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dirty="0"/>
              <a:t>Stick to the following structure: Setting/Weather, character description, character has a flashback, return to the weather/setting but with a change to reflect the tone of the flashback. For example, if it is a horrible memory, it might start to rain. </a:t>
            </a:r>
          </a:p>
        </p:txBody>
      </p:sp>
    </p:spTree>
    <p:extLst>
      <p:ext uri="{BB962C8B-B14F-4D97-AF65-F5344CB8AC3E}">
        <p14:creationId xmlns:p14="http://schemas.microsoft.com/office/powerpoint/2010/main" val="3511844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562" y="-2"/>
            <a:ext cx="62154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/>
              <a:t>Language Paper Two Revision Sheet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745" y="370698"/>
            <a:ext cx="3274541" cy="1492716"/>
          </a:xfrm>
          <a:prstGeom prst="rect">
            <a:avLst/>
          </a:prstGeom>
          <a:solidFill>
            <a:srgbClr val="FFFFCC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/>
              <a:t>Question One</a:t>
            </a:r>
          </a:p>
          <a:p>
            <a:r>
              <a:rPr lang="en-GB" sz="1100" b="1" dirty="0"/>
              <a:t>Q: True or false…</a:t>
            </a:r>
          </a:p>
          <a:p>
            <a:r>
              <a:rPr lang="en-GB" sz="1100" b="1" dirty="0"/>
              <a:t>Our Strategy: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Find evidence for the statements in the text and highlight this.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Don’t try to just remember if it is true or false.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Practice at the side until you are sure before colouring in the circles.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66071" y="3634533"/>
            <a:ext cx="3274541" cy="2970044"/>
          </a:xfrm>
          <a:prstGeom prst="rect">
            <a:avLst/>
          </a:prstGeom>
          <a:solidFill>
            <a:srgbClr val="FFE8C5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100" b="1" dirty="0"/>
              <a:t>Question Three</a:t>
            </a:r>
          </a:p>
          <a:p>
            <a:r>
              <a:rPr lang="en-GB" sz="1100" b="1" dirty="0"/>
              <a:t>Q: How does the writer use language to…?</a:t>
            </a:r>
          </a:p>
          <a:p>
            <a:r>
              <a:rPr lang="en-GB" sz="1100" b="1" dirty="0"/>
              <a:t>Our Strategy: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Plan by boxing off the right section. Highlight juicy quotations that answer the question.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Explode these quotations.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Focus on effects rather than naming methods.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Look for patterns of language/semantic fields and discuss together to push for higher marks. </a:t>
            </a:r>
          </a:p>
          <a:p>
            <a:endParaRPr lang="en-GB" sz="1100" dirty="0"/>
          </a:p>
          <a:p>
            <a:r>
              <a:rPr lang="en-GB" sz="1100" b="1" dirty="0"/>
              <a:t>Sentence Starters: </a:t>
            </a:r>
          </a:p>
          <a:p>
            <a:r>
              <a:rPr lang="en-GB" sz="1100" dirty="0"/>
              <a:t>The writer creates the impression that…</a:t>
            </a:r>
          </a:p>
          <a:p>
            <a:r>
              <a:rPr lang="en-GB" sz="1100" dirty="0"/>
              <a:t>This is clear when…</a:t>
            </a:r>
          </a:p>
          <a:p>
            <a:r>
              <a:rPr lang="en-GB" sz="1100" dirty="0"/>
              <a:t>The (method) suggests…</a:t>
            </a:r>
          </a:p>
          <a:p>
            <a:r>
              <a:rPr lang="en-GB" sz="1100" dirty="0"/>
              <a:t>When we hear this word, we usually think of…</a:t>
            </a:r>
          </a:p>
          <a:p>
            <a:r>
              <a:rPr lang="en-GB" sz="1100" dirty="0"/>
              <a:t>Therefore when applying this to… it suggests that…                    x2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466071" y="395412"/>
            <a:ext cx="3274541" cy="318548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/>
              <a:t>Question Two</a:t>
            </a:r>
          </a:p>
          <a:p>
            <a:r>
              <a:rPr lang="en-GB" sz="1200" b="1" dirty="0"/>
              <a:t>Q: Write a summary of the differences/ similarities between Source A and Source B.</a:t>
            </a:r>
          </a:p>
          <a:p>
            <a:endParaRPr lang="en-GB" sz="1100" b="1" dirty="0"/>
          </a:p>
          <a:p>
            <a:r>
              <a:rPr lang="en-GB" sz="1100" b="1" dirty="0"/>
              <a:t>Our Strategy: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Plan by drawing a table with Source A on one side and Source B on the other side.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Fill in the table with the key differences or similarities between the texts.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Find evidence to prove each one.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Add an inference to your table.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100" dirty="0"/>
              <a:t>Use the structure Point, Evidence, Inference.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100" dirty="0"/>
          </a:p>
          <a:p>
            <a:r>
              <a:rPr lang="en-GB" sz="1100" b="1" dirty="0"/>
              <a:t>Sentence Starters: </a:t>
            </a:r>
          </a:p>
          <a:p>
            <a:r>
              <a:rPr lang="en-GB" sz="1100" dirty="0"/>
              <a:t>One similarity/difference between the two texts is that in Source A…whereas in Source B…</a:t>
            </a:r>
          </a:p>
          <a:p>
            <a:r>
              <a:rPr lang="en-GB" sz="1100" dirty="0"/>
              <a:t>This is clear when…</a:t>
            </a:r>
          </a:p>
          <a:p>
            <a:r>
              <a:rPr lang="en-GB" sz="1100" dirty="0"/>
              <a:t>From this, we can infer that../This implies that…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9745" y="1914475"/>
            <a:ext cx="3274541" cy="480131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GB" sz="900" b="1" dirty="0"/>
              <a:t>Question Four</a:t>
            </a:r>
          </a:p>
          <a:p>
            <a:r>
              <a:rPr lang="en-GB" sz="900" b="1" dirty="0"/>
              <a:t>Q: Compare how the writers present their opinions/attitudes/perspectives/ideas on…</a:t>
            </a:r>
          </a:p>
          <a:p>
            <a:r>
              <a:rPr lang="en-GB" sz="900" b="1" dirty="0"/>
              <a:t>Our Strategy: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Plan by considering the overall tone of the text first. Is it positive or negative? Break this down into more detailed feelings using the vocabulary below: </a:t>
            </a:r>
          </a:p>
          <a:p>
            <a:endParaRPr lang="en-GB" sz="900" dirty="0"/>
          </a:p>
          <a:p>
            <a:r>
              <a:rPr lang="en-GB" sz="900" dirty="0"/>
              <a:t>cynical, critical, complacent, celebratory,  judgemental, condescending, joyful, optimistic, pessimistic, sarcastic, astonished, incredulous, dubious, resentful, frustrated, dismissive, disapproving, approving, disappointed, hesitant, horrified, remorseful, victimised, in awe, sad, overwhelmed, persecuted, excited, happy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9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Draw a table with Source A and Source B on either side.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Fill your table in with the feelings/ideas in both sources and then add evidence to prove each one.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Annotate with the methods used by the writer.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900" dirty="0"/>
              <a:t>Consider WHY the writers feel this way to develop your analysis further. </a:t>
            </a:r>
          </a:p>
          <a:p>
            <a:endParaRPr lang="en-GB" sz="900" dirty="0"/>
          </a:p>
          <a:p>
            <a:r>
              <a:rPr lang="en-GB" sz="900" b="1" dirty="0"/>
              <a:t>Sentence Starters: </a:t>
            </a:r>
          </a:p>
          <a:p>
            <a:r>
              <a:rPr lang="en-GB" sz="900" dirty="0"/>
              <a:t>Firstly, the writer of Source A shows he feels ______ when he initially states … The use of the (method) shows that…</a:t>
            </a:r>
          </a:p>
          <a:p>
            <a:r>
              <a:rPr lang="en-GB" sz="900" dirty="0"/>
              <a:t>In contrast, Source B opens very differently, instead with the writer showing feelings of ______ when he describes… The use of (method) _________ shows that…</a:t>
            </a:r>
          </a:p>
          <a:p>
            <a:endParaRPr lang="en-GB" sz="900" dirty="0"/>
          </a:p>
          <a:p>
            <a:r>
              <a:rPr lang="en-GB" sz="900" dirty="0"/>
              <a:t>Later in Source B, the writer feelings change and he appears to feel ______ when he informs the reader of…</a:t>
            </a:r>
          </a:p>
          <a:p>
            <a:r>
              <a:rPr lang="en-GB" sz="900" dirty="0"/>
              <a:t>This is similar to/different to Source A as the writers feelings also change to ______ which could suggest…</a:t>
            </a:r>
          </a:p>
          <a:p>
            <a:endParaRPr lang="en-GB" sz="8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20845" t="29599" r="6520" b="9499"/>
          <a:stretch/>
        </p:blipFill>
        <p:spPr>
          <a:xfrm>
            <a:off x="142123" y="6791564"/>
            <a:ext cx="6369888" cy="3004217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482942" y="6590821"/>
            <a:ext cx="12037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GB" sz="1400" b="1" dirty="0"/>
              <a:t>Question Five</a:t>
            </a:r>
          </a:p>
        </p:txBody>
      </p:sp>
    </p:spTree>
    <p:extLst>
      <p:ext uri="{BB962C8B-B14F-4D97-AF65-F5344CB8AC3E}">
        <p14:creationId xmlns:p14="http://schemas.microsoft.com/office/powerpoint/2010/main" val="3300860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9c7b17c-3d42-4142-9d9d-8383e9f3041e">
      <Terms xmlns="http://schemas.microsoft.com/office/infopath/2007/PartnerControls"/>
    </lcf76f155ced4ddcb4097134ff3c332f>
    <TaxCatchAll xmlns="c9bd829e-d24e-4e08-a8be-902b0855aaef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1E158A1A8BD744A9E5525C8B2767ED" ma:contentTypeVersion="15" ma:contentTypeDescription="Create a new document." ma:contentTypeScope="" ma:versionID="7017e4617b1fae1567b8aeb5bdfc3968">
  <xsd:schema xmlns:xsd="http://www.w3.org/2001/XMLSchema" xmlns:xs="http://www.w3.org/2001/XMLSchema" xmlns:p="http://schemas.microsoft.com/office/2006/metadata/properties" xmlns:ns2="29c7b17c-3d42-4142-9d9d-8383e9f3041e" xmlns:ns3="c9bd829e-d24e-4e08-a8be-902b0855aaef" targetNamespace="http://schemas.microsoft.com/office/2006/metadata/properties" ma:root="true" ma:fieldsID="64dd748a66c1f3f58bdf2758daa995c7" ns2:_="" ns3:_="">
    <xsd:import namespace="29c7b17c-3d42-4142-9d9d-8383e9f3041e"/>
    <xsd:import namespace="c9bd829e-d24e-4e08-a8be-902b0855aae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c7b17c-3d42-4142-9d9d-8383e9f3041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4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afc6e421-0895-41c1-badf-596bff0fe74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bd829e-d24e-4e08-a8be-902b0855aaef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582a18a-6379-4c72-8088-7126ee9bd4f8}" ma:internalName="TaxCatchAll" ma:showField="CatchAllData" ma:web="c9bd829e-d24e-4e08-a8be-902b0855aae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AB0C67A-6286-4791-82F8-2D37CC62325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24F7B4-32F1-4DC3-AEC4-2C29F49FE690}">
  <ds:schemaRefs>
    <ds:schemaRef ds:uri="http://purl.org/dc/dcmitype/"/>
    <ds:schemaRef ds:uri="http://purl.org/dc/terms/"/>
    <ds:schemaRef ds:uri="http://schemas.microsoft.com/office/infopath/2007/PartnerControls"/>
    <ds:schemaRef ds:uri="1bcb1a04-f816-4a1e-82fd-5353551e6f84"/>
    <ds:schemaRef ds:uri="9e83c0e3-d8bc-4215-b8fd-e403e04da8f4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  <ds:schemaRef ds:uri="29c7b17c-3d42-4142-9d9d-8383e9f3041e"/>
    <ds:schemaRef ds:uri="c9bd829e-d24e-4e08-a8be-902b0855aaef"/>
  </ds:schemaRefs>
</ds:datastoreItem>
</file>

<file path=customXml/itemProps3.xml><?xml version="1.0" encoding="utf-8"?>
<ds:datastoreItem xmlns:ds="http://schemas.openxmlformats.org/officeDocument/2006/customXml" ds:itemID="{0053B2C2-0EB7-4051-83A5-FC3DBC52BB0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9c7b17c-3d42-4142-9d9d-8383e9f3041e"/>
    <ds:schemaRef ds:uri="c9bd829e-d24e-4e08-a8be-902b0855aae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108</TotalTime>
  <Words>1044</Words>
  <Application>Microsoft Office PowerPoint</Application>
  <PresentationFormat>A4 Paper (210x297 mm)</PresentationFormat>
  <Paragraphs>108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Any Authorised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Amy.Vukasovic</dc:creator>
  <cp:lastModifiedBy>Teams Support</cp:lastModifiedBy>
  <cp:revision>19</cp:revision>
  <dcterms:created xsi:type="dcterms:W3CDTF">2022-10-18T09:08:48Z</dcterms:created>
  <dcterms:modified xsi:type="dcterms:W3CDTF">2024-11-04T20:41:48Z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0x010100F21E158A1A8BD744A9E5525C8B2767ED</vt:lpwstr>
  </property>
</Properties>
</file>