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3" r:id="rId2"/>
    <p:sldId id="263" r:id="rId3"/>
    <p:sldId id="284" r:id="rId4"/>
    <p:sldId id="257" r:id="rId5"/>
    <p:sldId id="265" r:id="rId6"/>
    <p:sldId id="272" r:id="rId7"/>
    <p:sldId id="273" r:id="rId8"/>
    <p:sldId id="274" r:id="rId9"/>
    <p:sldId id="275" r:id="rId10"/>
    <p:sldId id="276" r:id="rId11"/>
    <p:sldId id="258" r:id="rId12"/>
    <p:sldId id="271" r:id="rId13"/>
    <p:sldId id="260" r:id="rId14"/>
    <p:sldId id="277" r:id="rId15"/>
    <p:sldId id="278" r:id="rId16"/>
    <p:sldId id="279" r:id="rId17"/>
    <p:sldId id="280" r:id="rId18"/>
    <p:sldId id="281" r:id="rId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8" autoAdjust="0"/>
    <p:restoredTop sz="95401" autoAdjust="0"/>
  </p:normalViewPr>
  <p:slideViewPr>
    <p:cSldViewPr snapToGrid="0">
      <p:cViewPr varScale="1">
        <p:scale>
          <a:sx n="63" d="100"/>
          <a:sy n="63" d="100"/>
        </p:scale>
        <p:origin x="2458"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20/06/2024</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20/06/2024</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cool.co.uk/a-level/biology/respiration" TargetMode="External"/><Relationship Id="rId2" Type="http://schemas.openxmlformats.org/officeDocument/2006/relationships/hyperlink" Target="http://www.bbc.co.uk/education/guides/zcxrd2p/revision" TargetMode="External"/><Relationship Id="rId1" Type="http://schemas.openxmlformats.org/officeDocument/2006/relationships/slideLayout" Target="../slideLayouts/slideLayout7.xml"/><Relationship Id="rId5" Type="http://schemas.openxmlformats.org/officeDocument/2006/relationships/hyperlink" Target="https://www.youtube.com/watch?v=2f7YwCtHcgk" TargetMode="External"/><Relationship Id="rId4" Type="http://schemas.openxmlformats.org/officeDocument/2006/relationships/hyperlink" Target="https://www.youtube.com/watch?v=00jbG_cfGuQ"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sciencecourseware.org/vcise/drosophila/" TargetMode="External"/><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www.zsl.org/conserv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tmp"/><Relationship Id="rId12" Type="http://schemas.openxmlformats.org/officeDocument/2006/relationships/image" Target="../media/image14.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0.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13.tmp"/><Relationship Id="rId4" Type="http://schemas.openxmlformats.org/officeDocument/2006/relationships/image" Target="../media/image9.tmp"/><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5" Type="http://schemas.openxmlformats.org/officeDocument/2006/relationships/hyperlink" Target="http://ed.ted.com/lessons/where-do-genes-come-from-carl-zimmer" TargetMode="External"/><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d.ted.com/lessons/insights-into-cell-membranes-via-dish-detergent-ethan-perlstein" TargetMode="External"/><Relationship Id="rId3" Type="http://schemas.openxmlformats.org/officeDocument/2006/relationships/hyperlink" Target="http://www.s-cool.co.uk/a-level/biology/classification" TargetMode="External"/><Relationship Id="rId7" Type="http://schemas.openxmlformats.org/officeDocument/2006/relationships/hyperlink" Target="http://www.s-cool.co.uk/a-level/biology/nutrition-and-digestion/revise-it/human-digestive-system" TargetMode="External"/><Relationship Id="rId2" Type="http://schemas.openxmlformats.org/officeDocument/2006/relationships/hyperlink" Target="http://www.s-cool.co.uk/a-level/biology/ecological-concepts" TargetMode="External"/><Relationship Id="rId1" Type="http://schemas.openxmlformats.org/officeDocument/2006/relationships/slideLayout" Target="../slideLayouts/slideLayout7.xml"/><Relationship Id="rId6" Type="http://schemas.openxmlformats.org/officeDocument/2006/relationships/hyperlink" Target="http://www.s-cool.co.uk/a-level/biology/gas-exchange" TargetMode="External"/><Relationship Id="rId5" Type="http://schemas.openxmlformats.org/officeDocument/2006/relationships/hyperlink" Target="http://ed.ted.com/lessons/can-wildlife-adapt-to-climate-change-erin-eastwood" TargetMode="External"/><Relationship Id="rId4" Type="http://schemas.openxmlformats.org/officeDocument/2006/relationships/hyperlink" Target="http://ed.ted.com/lessons/why-is-biodiversity-so-important-kim-preshoff" TargetMode="External"/><Relationship Id="rId9" Type="http://schemas.openxmlformats.org/officeDocument/2006/relationships/hyperlink" Target="http://ed.ted.com/lessons/what-do-the-lungs-do-emma-bryc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x4PPZCLnVkA"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bbc.co.uk/education/topics/z8kxpv4"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hyperlink" Target="http://www.s-cool.co.uk/a-level/biology/homeostasis" TargetMode="External"/><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3A0-ED99-5739-C99E-3748D6E55C68}"/>
              </a:ext>
            </a:extLst>
          </p:cNvPr>
          <p:cNvSpPr>
            <a:spLocks noGrp="1"/>
          </p:cNvSpPr>
          <p:nvPr>
            <p:ph type="title"/>
          </p:nvPr>
        </p:nvSpPr>
        <p:spPr>
          <a:xfrm>
            <a:off x="471487" y="2807309"/>
            <a:ext cx="5915025" cy="1914702"/>
          </a:xfrm>
        </p:spPr>
        <p:txBody>
          <a:bodyPr/>
          <a:lstStyle/>
          <a:p>
            <a:pPr algn="ctr"/>
            <a:r>
              <a:rPr lang="en-GB" b="1" dirty="0"/>
              <a:t>GCSE to A level Transition </a:t>
            </a:r>
            <a:br>
              <a:rPr lang="en-GB" b="1" dirty="0"/>
            </a:br>
            <a:br>
              <a:rPr lang="en-GB" b="1" dirty="0"/>
            </a:br>
            <a:r>
              <a:rPr lang="en-GB" b="1" dirty="0"/>
              <a:t>Biology </a:t>
            </a:r>
          </a:p>
        </p:txBody>
      </p:sp>
      <p:sp>
        <p:nvSpPr>
          <p:cNvPr id="3" name="Content Placeholder 2">
            <a:extLst>
              <a:ext uri="{FF2B5EF4-FFF2-40B4-BE49-F238E27FC236}">
                <a16:creationId xmlns:a16="http://schemas.microsoft.com/office/drawing/2014/main" id="{A7ACB5CA-8080-F44C-8FBB-1959F0B2295E}"/>
              </a:ext>
            </a:extLst>
          </p:cNvPr>
          <p:cNvSpPr>
            <a:spLocks noGrp="1"/>
          </p:cNvSpPr>
          <p:nvPr>
            <p:ph idx="1"/>
          </p:nvPr>
        </p:nvSpPr>
        <p:spPr>
          <a:xfrm>
            <a:off x="471487" y="7803438"/>
            <a:ext cx="5915025" cy="1413714"/>
          </a:xfrm>
          <a:ln>
            <a:solidFill>
              <a:schemeClr val="tx1"/>
            </a:solidFill>
          </a:ln>
        </p:spPr>
        <p:txBody>
          <a:bodyPr>
            <a:normAutofit/>
          </a:bodyPr>
          <a:lstStyle/>
          <a:p>
            <a:pPr marL="0" indent="0">
              <a:buNone/>
            </a:pPr>
            <a:r>
              <a:rPr lang="en-GB" dirty="0"/>
              <a:t>Name: </a:t>
            </a:r>
          </a:p>
          <a:p>
            <a:pPr marL="0" indent="0">
              <a:buNone/>
            </a:pPr>
            <a:endParaRPr lang="en-GB" dirty="0"/>
          </a:p>
          <a:p>
            <a:pPr marL="0" indent="0">
              <a:buNone/>
            </a:pPr>
            <a:r>
              <a:rPr lang="en-GB" dirty="0"/>
              <a:t>Date:</a:t>
            </a:r>
          </a:p>
        </p:txBody>
      </p:sp>
      <p:pic>
        <p:nvPicPr>
          <p:cNvPr id="4" name="Picture 3">
            <a:extLst>
              <a:ext uri="{FF2B5EF4-FFF2-40B4-BE49-F238E27FC236}">
                <a16:creationId xmlns:a16="http://schemas.microsoft.com/office/drawing/2014/main" id="{33753EEF-8E82-2A72-05AD-B0C8E6239AB6}"/>
              </a:ext>
            </a:extLst>
          </p:cNvPr>
          <p:cNvPicPr>
            <a:picLocks noChangeAspect="1"/>
          </p:cNvPicPr>
          <p:nvPr/>
        </p:nvPicPr>
        <p:blipFill>
          <a:blip r:embed="rId2"/>
          <a:stretch>
            <a:fillRect/>
          </a:stretch>
        </p:blipFill>
        <p:spPr>
          <a:xfrm>
            <a:off x="2572512" y="481964"/>
            <a:ext cx="2005584" cy="2005584"/>
          </a:xfrm>
          <a:prstGeom prst="rect">
            <a:avLst/>
          </a:prstGeom>
        </p:spPr>
      </p:pic>
      <p:pic>
        <p:nvPicPr>
          <p:cNvPr id="5" name="Picture 4">
            <a:extLst>
              <a:ext uri="{FF2B5EF4-FFF2-40B4-BE49-F238E27FC236}">
                <a16:creationId xmlns:a16="http://schemas.microsoft.com/office/drawing/2014/main" id="{619B959B-42BE-9CFB-5B0C-8B5E76C1ADA5}"/>
              </a:ext>
            </a:extLst>
          </p:cNvPr>
          <p:cNvPicPr>
            <a:picLocks noChangeAspect="1"/>
          </p:cNvPicPr>
          <p:nvPr/>
        </p:nvPicPr>
        <p:blipFill>
          <a:blip r:embed="rId3"/>
          <a:stretch>
            <a:fillRect/>
          </a:stretch>
        </p:blipFill>
        <p:spPr>
          <a:xfrm>
            <a:off x="1813010" y="4571460"/>
            <a:ext cx="3231978" cy="3231978"/>
          </a:xfrm>
          <a:prstGeom prst="rect">
            <a:avLst/>
          </a:prstGeom>
        </p:spPr>
      </p:pic>
    </p:spTree>
    <p:extLst>
      <p:ext uri="{BB962C8B-B14F-4D97-AF65-F5344CB8AC3E}">
        <p14:creationId xmlns:p14="http://schemas.microsoft.com/office/powerpoint/2010/main" val="290060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42811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Energy for Biological Processes</a:t>
            </a:r>
          </a:p>
          <a:p>
            <a:pPr>
              <a:lnSpc>
                <a:spcPct val="114000"/>
              </a:lnSpc>
            </a:pPr>
            <a:r>
              <a:rPr lang="en-GB" sz="1000" dirty="0"/>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2"/>
              </a:rPr>
              <a:t>http://www.bbc.co.uk/education/guides/zcxrd2p/revision</a:t>
            </a:r>
            <a:endParaRPr lang="en-GB" sz="1000" dirty="0"/>
          </a:p>
          <a:p>
            <a:pPr>
              <a:lnSpc>
                <a:spcPct val="114000"/>
              </a:lnSpc>
            </a:pPr>
            <a:r>
              <a:rPr lang="en-GB" sz="1000" dirty="0">
                <a:hlinkClick r:id="rId3"/>
              </a:rPr>
              <a:t>http://www.s-cool.co.uk/a-level/biology/respiration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https://www.youtube.com/watch?v=00jbG_cfGuQ</a:t>
            </a:r>
            <a:endParaRPr lang="en-GB" sz="1000" dirty="0"/>
          </a:p>
          <a:p>
            <a:pPr>
              <a:lnSpc>
                <a:spcPct val="114000"/>
              </a:lnSpc>
            </a:pPr>
            <a:r>
              <a:rPr lang="en-GB" sz="1000" dirty="0">
                <a:hlinkClick r:id="rId5"/>
              </a:rPr>
              <a:t>https://www.youtube.com/watch?v=2f7YwCtHcgk</a:t>
            </a:r>
            <a:endParaRPr lang="en-GB" sz="1000" dirty="0"/>
          </a:p>
          <a:p>
            <a:pPr>
              <a:lnSpc>
                <a:spcPct val="114000"/>
              </a:lnSpc>
            </a:pP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an A3  annotated information poster that illustrates the process of cellular respiration and summarises the key points. </a:t>
            </a:r>
          </a:p>
          <a:p>
            <a:pPr>
              <a:lnSpc>
                <a:spcPct val="114000"/>
              </a:lnSpc>
            </a:pPr>
            <a:r>
              <a:rPr lang="en-GB" sz="1000" dirty="0"/>
              <a:t>Your poster should include:</a:t>
            </a:r>
          </a:p>
          <a:p>
            <a:pPr>
              <a:lnSpc>
                <a:spcPct val="114000"/>
              </a:lnSpc>
            </a:pPr>
            <a:r>
              <a:rPr lang="en-GB" sz="1000" dirty="0"/>
              <a:t>Both text and images</a:t>
            </a:r>
          </a:p>
          <a:p>
            <a:pPr>
              <a:lnSpc>
                <a:spcPct val="114000"/>
              </a:lnSpc>
            </a:pPr>
            <a:r>
              <a:rPr lang="en-GB" sz="1000" dirty="0"/>
              <a:t>Be visually stimulating</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pPr>
              <a:lnSpc>
                <a:spcPct val="114000"/>
              </a:lnSpc>
            </a:pPr>
            <a:endParaRPr lang="en-GB" sz="1000" b="1" dirty="0"/>
          </a:p>
        </p:txBody>
      </p:sp>
      <p:sp>
        <p:nvSpPr>
          <p:cNvPr id="3" name="Rectangle 2"/>
          <p:cNvSpPr/>
          <p:nvPr/>
        </p:nvSpPr>
        <p:spPr>
          <a:xfrm>
            <a:off x="112296" y="5102732"/>
            <a:ext cx="6625388" cy="32285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Scientific and Investigative Skills</a:t>
            </a:r>
          </a:p>
          <a:p>
            <a:pPr>
              <a:lnSpc>
                <a:spcPct val="114000"/>
              </a:lnSpc>
            </a:pPr>
            <a:r>
              <a:rPr lang="en-GB" sz="1000" dirty="0"/>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p>
          <a:p>
            <a:pPr>
              <a:lnSpc>
                <a:spcPct val="114000"/>
              </a:lnSpc>
            </a:pPr>
            <a:r>
              <a:rPr lang="en-GB" sz="1000" b="1" dirty="0"/>
              <a:t>Task:</a:t>
            </a:r>
          </a:p>
          <a:p>
            <a:pPr>
              <a:lnSpc>
                <a:spcPct val="114000"/>
              </a:lnSpc>
            </a:pPr>
            <a:r>
              <a:rPr lang="en-GB" sz="1000" b="1" dirty="0"/>
              <a:t>Produce a glossary for the following key words:</a:t>
            </a:r>
          </a:p>
          <a:p>
            <a:pPr>
              <a:lnSpc>
                <a:spcPct val="114000"/>
              </a:lnSpc>
            </a:pPr>
            <a:r>
              <a:rPr lang="en-GB" sz="1000" dirty="0"/>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p>
        </p:txBody>
      </p:sp>
    </p:spTree>
    <p:extLst>
      <p:ext uri="{BB962C8B-B14F-4D97-AF65-F5344CB8AC3E}">
        <p14:creationId xmlns:p14="http://schemas.microsoft.com/office/powerpoint/2010/main" val="204244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015663"/>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a:t>
            </a:r>
          </a:p>
          <a:p>
            <a:r>
              <a:rPr lang="en-GB" sz="1000" dirty="0">
                <a:hlinkClick r:id="rId11"/>
              </a:rPr>
              <a:t>http://www.dnaftb.org/</a:t>
            </a:r>
            <a:r>
              <a:rPr lang="en-GB" sz="1000" dirty="0"/>
              <a:t> </a:t>
            </a:r>
          </a:p>
        </p:txBody>
      </p:sp>
      <p:sp>
        <p:nvSpPr>
          <p:cNvPr id="18" name="TextBox 17"/>
          <p:cNvSpPr txBox="1"/>
          <p:nvPr/>
        </p:nvSpPr>
        <p:spPr>
          <a:xfrm>
            <a:off x="1031583" y="349544"/>
            <a:ext cx="4794834" cy="400110"/>
          </a:xfrm>
          <a:prstGeom prst="rect">
            <a:avLst/>
          </a:prstGeom>
          <a:noFill/>
        </p:spPr>
        <p:txBody>
          <a:bodyPr wrap="square" rtlCol="0">
            <a:spAutoFit/>
          </a:bodyPr>
          <a:lstStyle/>
          <a:p>
            <a:pPr algn="ctr"/>
            <a:r>
              <a:rPr lang="en-GB" sz="2000" b="1" u="sng" dirty="0">
                <a:solidFill>
                  <a:schemeClr val="accent2">
                    <a:lumMod val="75000"/>
                  </a:schemeClr>
                </a:solidFill>
              </a:rPr>
              <a:t>Science websites</a:t>
            </a:r>
          </a:p>
        </p:txBody>
      </p:sp>
    </p:spTree>
    <p:extLst>
      <p:ext uri="{BB962C8B-B14F-4D97-AF65-F5344CB8AC3E}">
        <p14:creationId xmlns:p14="http://schemas.microsoft.com/office/powerpoint/2010/main" val="67203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sp>
        <p:nvSpPr>
          <p:cNvPr id="4" name="TextBox 3"/>
          <p:cNvSpPr txBox="1"/>
          <p:nvPr/>
        </p:nvSpPr>
        <p:spPr>
          <a:xfrm>
            <a:off x="1382954" y="328414"/>
            <a:ext cx="4794834" cy="400110"/>
          </a:xfrm>
          <a:prstGeom prst="rect">
            <a:avLst/>
          </a:prstGeom>
          <a:noFill/>
        </p:spPr>
        <p:txBody>
          <a:bodyPr wrap="square" rtlCol="0">
            <a:spAutoFit/>
          </a:bodyPr>
          <a:lstStyle/>
          <a:p>
            <a:pPr algn="ctr"/>
            <a:r>
              <a:rPr lang="en-GB" sz="2000" b="1" u="sng" dirty="0">
                <a:solidFill>
                  <a:schemeClr val="accent2">
                    <a:lumMod val="75000"/>
                  </a:schemeClr>
                </a:solidFill>
              </a:rPr>
              <a:t>Science on Social Media</a:t>
            </a:r>
          </a:p>
        </p:txBody>
      </p:sp>
    </p:spTree>
    <p:extLst>
      <p:ext uri="{BB962C8B-B14F-4D97-AF65-F5344CB8AC3E}">
        <p14:creationId xmlns:p14="http://schemas.microsoft.com/office/powerpoint/2010/main" val="261836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144" y="463517"/>
            <a:ext cx="4786906" cy="369332"/>
          </a:xfrm>
          <a:prstGeom prst="rect">
            <a:avLst/>
          </a:prstGeom>
          <a:noFill/>
        </p:spPr>
        <p:txBody>
          <a:bodyPr wrap="square" lIns="91440" tIns="45720" rIns="91440" bIns="45720">
            <a:spAutoFit/>
            <a:scene3d>
              <a:camera prst="perspectiveLeft"/>
              <a:lightRig rig="threePt" dir="t"/>
            </a:scene3d>
          </a:bodyPr>
          <a:lstStyle/>
          <a:p>
            <a:pPr algn="ctr"/>
            <a:r>
              <a:rPr lang="en-GB" b="1" u="sng" dirty="0"/>
              <a:t>A Level Biology Transition Questions</a:t>
            </a:r>
            <a:endParaRPr lang="en-GB" u="sng" dirty="0"/>
          </a:p>
        </p:txBody>
      </p:sp>
      <p:sp>
        <p:nvSpPr>
          <p:cNvPr id="9" name="TextBox 8"/>
          <p:cNvSpPr txBox="1"/>
          <p:nvPr/>
        </p:nvSpPr>
        <p:spPr>
          <a:xfrm>
            <a:off x="282388" y="994244"/>
            <a:ext cx="6410511" cy="6186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The following  questions are designed to test your recall, analysis and evaluative skills and knowledge.</a:t>
            </a:r>
          </a:p>
          <a:p>
            <a:pPr>
              <a:lnSpc>
                <a:spcPct val="114000"/>
              </a:lnSpc>
            </a:pPr>
            <a:r>
              <a:rPr lang="en-GB" sz="1000" dirty="0"/>
              <a:t>Remember to use your exam technique: look at the command words and the number of marks each question is worth.</a:t>
            </a:r>
          </a:p>
          <a:p>
            <a:pPr>
              <a:lnSpc>
                <a:spcPct val="114000"/>
              </a:lnSpc>
            </a:pPr>
            <a:r>
              <a:rPr lang="en-GB" sz="1000" dirty="0"/>
              <a:t>A suggested mark scheme is provided for you to check your answers.</a:t>
            </a:r>
          </a:p>
        </p:txBody>
      </p:sp>
      <p:sp>
        <p:nvSpPr>
          <p:cNvPr id="5" name="TextBox 4"/>
          <p:cNvSpPr txBox="1"/>
          <p:nvPr/>
        </p:nvSpPr>
        <p:spPr>
          <a:xfrm>
            <a:off x="282389" y="2074459"/>
            <a:ext cx="5990074" cy="7632859"/>
          </a:xfrm>
          <a:prstGeom prst="rect">
            <a:avLst/>
          </a:prstGeom>
          <a:noFill/>
        </p:spPr>
        <p:txBody>
          <a:bodyPr wrap="square" rtlCol="0">
            <a:spAutoFit/>
          </a:bodyPr>
          <a:lstStyle/>
          <a:p>
            <a:pPr marL="228600" indent="-228600">
              <a:buAutoNum type="arabicPeriod"/>
            </a:pPr>
            <a:r>
              <a:rPr lang="en-GB" sz="1000" dirty="0"/>
              <a:t>a) What are the four base pairs found in DNA?</a:t>
            </a:r>
          </a:p>
          <a:p>
            <a:endParaRPr lang="en-GB" sz="1000" dirty="0"/>
          </a:p>
          <a:p>
            <a:r>
              <a:rPr lang="en-GB" sz="1000" dirty="0"/>
              <a:t>         ……………………………………………………………………………………………………………………………………………………………………….</a:t>
            </a:r>
          </a:p>
          <a:p>
            <a:r>
              <a:rPr lang="en-GB" sz="1000" dirty="0"/>
              <a:t>												(2)</a:t>
            </a:r>
          </a:p>
          <a:p>
            <a:endParaRPr lang="en-GB" sz="1000" dirty="0"/>
          </a:p>
          <a:p>
            <a:r>
              <a:rPr lang="en-GB" sz="1000" dirty="0"/>
              <a:t>        b) What does DNA code for?</a:t>
            </a:r>
          </a:p>
          <a:p>
            <a:endParaRPr lang="en-GB" sz="1000" dirty="0"/>
          </a:p>
          <a:p>
            <a:r>
              <a:rPr lang="en-GB" sz="1000" dirty="0"/>
              <a:t>         ……………………………………………………………………………………………………………………………………………………………………….</a:t>
            </a:r>
          </a:p>
          <a:p>
            <a:r>
              <a:rPr lang="en-GB" sz="1000" dirty="0"/>
              <a:t>												(1)</a:t>
            </a:r>
          </a:p>
          <a:p>
            <a:endParaRPr lang="en-GB" sz="1000" dirty="0"/>
          </a:p>
          <a:p>
            <a:r>
              <a:rPr lang="en-GB" sz="1000" dirty="0"/>
              <a:t>        c) Which organelle in a cell carries out this function?</a:t>
            </a:r>
          </a:p>
          <a:p>
            <a:endParaRPr lang="en-GB" sz="1000" dirty="0"/>
          </a:p>
          <a:p>
            <a:r>
              <a:rPr lang="en-GB" sz="1000" dirty="0"/>
              <a:t>         ……………………………………………………………………………………………………………………………………………………………………….</a:t>
            </a:r>
          </a:p>
          <a:p>
            <a:r>
              <a:rPr lang="en-GB" sz="1000" dirty="0"/>
              <a:t>												(1)</a:t>
            </a:r>
          </a:p>
          <a:p>
            <a:endParaRPr lang="en-GB" sz="1000" dirty="0"/>
          </a:p>
          <a:p>
            <a:r>
              <a:rPr lang="en-GB" sz="1000" dirty="0"/>
              <a:t>2. a)  What theory did Charles Darwin propose?</a:t>
            </a:r>
          </a:p>
          <a:p>
            <a:endParaRPr lang="en-GB" sz="1000" dirty="0"/>
          </a:p>
          <a:p>
            <a:r>
              <a:rPr lang="en-GB" sz="1000" dirty="0"/>
              <a:t>       ……………………………………………………………………………………………………………………………………………………………………….</a:t>
            </a:r>
          </a:p>
          <a:p>
            <a:r>
              <a:rPr lang="en-GB" sz="1000" dirty="0"/>
              <a:t>												(1)</a:t>
            </a:r>
          </a:p>
          <a:p>
            <a:endParaRPr lang="en-GB" sz="1000" dirty="0"/>
          </a:p>
          <a:p>
            <a:r>
              <a:rPr lang="en-GB" sz="1000" dirty="0"/>
              <a:t>    b) Why did many people not believe Darwin at the time?</a:t>
            </a:r>
          </a:p>
          <a:p>
            <a:endParaRPr lang="en-GB" sz="1000" dirty="0"/>
          </a:p>
          <a:p>
            <a:r>
              <a:rPr lang="en-GB" sz="1000" dirty="0"/>
              <a:t>       ……………………………………………………………………………………………………………………………………………………………………….</a:t>
            </a:r>
          </a:p>
          <a:p>
            <a:r>
              <a:rPr lang="en-GB" sz="1000" dirty="0"/>
              <a:t>												(1)</a:t>
            </a:r>
          </a:p>
          <a:p>
            <a:endParaRPr lang="en-GB" sz="1000" dirty="0"/>
          </a:p>
          <a:p>
            <a:r>
              <a:rPr lang="en-GB" sz="1000" dirty="0"/>
              <a:t>    c) Describe how fossils are formed.</a:t>
            </a:r>
          </a:p>
          <a:p>
            <a:endParaRPr lang="en-GB" sz="1000" dirty="0"/>
          </a:p>
          <a:p>
            <a:r>
              <a:rPr lang="en-GB" sz="1000" dirty="0"/>
              <a:t>      ……………………………………………………………………………………………………………………………………………………………………….</a:t>
            </a:r>
          </a:p>
          <a:p>
            <a:endParaRPr lang="en-GB" sz="1000" dirty="0"/>
          </a:p>
          <a:p>
            <a:r>
              <a:rPr lang="en-GB" sz="1000" dirty="0"/>
              <a:t>      ……………………………………………………………………………………………………………………………………………………………………….</a:t>
            </a:r>
          </a:p>
          <a:p>
            <a:r>
              <a:rPr lang="en-GB" sz="1000" dirty="0"/>
              <a:t>												    </a:t>
            </a:r>
          </a:p>
          <a:p>
            <a:r>
              <a:rPr lang="en-GB" sz="1000" dirty="0"/>
              <a:t>      ……………………………………………………………………………………………………………………………………………………………………….</a:t>
            </a:r>
          </a:p>
          <a:p>
            <a:r>
              <a:rPr lang="en-GB" sz="1000" dirty="0"/>
              <a:t>												(3)</a:t>
            </a:r>
          </a:p>
          <a:p>
            <a:endParaRPr lang="en-GB" sz="1000" dirty="0"/>
          </a:p>
          <a:p>
            <a:r>
              <a:rPr lang="en-GB" sz="1000" dirty="0"/>
              <a:t>    d) The fossil record shows us that there have been some species that have formed and some that have </a:t>
            </a:r>
          </a:p>
          <a:p>
            <a:r>
              <a:rPr lang="en-GB" sz="1000" dirty="0"/>
              <a:t>         become extinct.</a:t>
            </a:r>
          </a:p>
          <a:p>
            <a:r>
              <a:rPr lang="en-GB" sz="1000" dirty="0"/>
              <a:t>         i) What is meant by the term ‘species’?</a:t>
            </a:r>
          </a:p>
          <a:p>
            <a:endParaRPr lang="en-GB" sz="1000" dirty="0"/>
          </a:p>
          <a:p>
            <a:r>
              <a:rPr lang="en-GB" sz="1000" dirty="0"/>
              <a:t>        ……………………………………………………………………………………………………………………………………………………………………….</a:t>
            </a:r>
          </a:p>
          <a:p>
            <a:r>
              <a:rPr lang="en-GB" sz="1000" dirty="0"/>
              <a:t>												(2)</a:t>
            </a:r>
          </a:p>
          <a:p>
            <a:endParaRPr lang="en-GB" sz="1000" dirty="0"/>
          </a:p>
          <a:p>
            <a:r>
              <a:rPr lang="en-GB" sz="1000" dirty="0"/>
              <a:t>         ii) Describe how a new species may arise:</a:t>
            </a:r>
          </a:p>
          <a:p>
            <a:endParaRPr lang="en-GB" sz="1000" dirty="0"/>
          </a:p>
          <a:p>
            <a:r>
              <a:rPr lang="en-GB" sz="1000" dirty="0"/>
              <a:t>        ……………………………………………………………………………………………………………………………………………………………………….</a:t>
            </a:r>
          </a:p>
          <a:p>
            <a:r>
              <a:rPr lang="en-GB" sz="1000" dirty="0"/>
              <a:t>												     </a:t>
            </a:r>
          </a:p>
          <a:p>
            <a:r>
              <a:rPr lang="en-GB" sz="1000" dirty="0"/>
              <a:t>        ……………………………………………………………………………………………………………………………………………………………………….</a:t>
            </a:r>
          </a:p>
          <a:p>
            <a:r>
              <a:rPr lang="en-GB" sz="1000" dirty="0"/>
              <a:t>												</a:t>
            </a:r>
          </a:p>
          <a:p>
            <a:r>
              <a:rPr lang="en-GB" sz="1000" dirty="0"/>
              <a:t>        …………………………………………………………………………………………………………………………………………………………………(3) </a:t>
            </a:r>
          </a:p>
        </p:txBody>
      </p:sp>
    </p:spTree>
    <p:extLst>
      <p:ext uri="{BB962C8B-B14F-4D97-AF65-F5344CB8AC3E}">
        <p14:creationId xmlns:p14="http://schemas.microsoft.com/office/powerpoint/2010/main" val="156885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611" y="505326"/>
            <a:ext cx="5775157" cy="8337667"/>
          </a:xfrm>
          <a:prstGeom prst="rect">
            <a:avLst/>
          </a:prstGeom>
          <a:noFill/>
        </p:spPr>
        <p:txBody>
          <a:bodyPr wrap="square" rtlCol="0">
            <a:spAutoFit/>
          </a:bodyPr>
          <a:lstStyle/>
          <a:p>
            <a:pPr marL="228600" indent="-228600">
              <a:lnSpc>
                <a:spcPct val="114000"/>
              </a:lnSpc>
              <a:buAutoNum type="arabicPeriod" startAt="3"/>
            </a:pPr>
            <a:r>
              <a:rPr lang="en-GB" sz="1000" dirty="0"/>
              <a:t>Ecologists regularly study habitats to measure the species present and the effect of any changes.</a:t>
            </a:r>
          </a:p>
          <a:p>
            <a:pPr>
              <a:lnSpc>
                <a:spcPct val="114000"/>
              </a:lnSpc>
            </a:pPr>
            <a:r>
              <a:rPr lang="en-GB" sz="1000" dirty="0"/>
              <a:t>         One team of ecologists investigated the habitat shown in the picture below:</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1000" dirty="0"/>
              <a:t> </a:t>
            </a:r>
            <a:r>
              <a:rPr lang="en-GB" sz="800" dirty="0"/>
              <a:t>Image taken from http://www.macaulay.ac.uk/soilquality/Dune%20Succession.pdf</a:t>
            </a:r>
          </a:p>
          <a:p>
            <a:pPr>
              <a:lnSpc>
                <a:spcPct val="114000"/>
              </a:lnSpc>
            </a:pPr>
            <a:endParaRPr lang="en-GB" sz="1000" dirty="0"/>
          </a:p>
          <a:p>
            <a:pPr>
              <a:lnSpc>
                <a:spcPct val="114000"/>
              </a:lnSpc>
            </a:pPr>
            <a:r>
              <a:rPr lang="en-GB" sz="1000" dirty="0"/>
              <a:t>     a) Define the following keywords:</a:t>
            </a:r>
          </a:p>
          <a:p>
            <a:pPr>
              <a:lnSpc>
                <a:spcPct val="114000"/>
              </a:lnSpc>
            </a:pPr>
            <a:r>
              <a:rPr lang="en-GB" sz="1000" dirty="0"/>
              <a:t>     i) Population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ii) Community</a:t>
            </a:r>
          </a:p>
          <a:p>
            <a:pPr>
              <a:lnSpc>
                <a:spcPct val="114000"/>
              </a:lnSpc>
            </a:pPr>
            <a:endParaRPr lang="en-GB" sz="1000" dirty="0"/>
          </a:p>
          <a:p>
            <a:pPr>
              <a:lnSpc>
                <a:spcPct val="114000"/>
              </a:lnSpc>
            </a:pPr>
            <a:r>
              <a:rPr lang="en-GB" sz="1000" dirty="0"/>
              <a:t>     …………………………………………………………………………………………………………………………………………………………………</a:t>
            </a:r>
          </a:p>
          <a:p>
            <a:pPr>
              <a:lnSpc>
                <a:spcPct val="114000"/>
              </a:lnSpc>
            </a:pPr>
            <a:r>
              <a:rPr lang="en-GB" sz="1000" dirty="0"/>
              <a:t>											(2)</a:t>
            </a:r>
          </a:p>
          <a:p>
            <a:pPr>
              <a:lnSpc>
                <a:spcPct val="114000"/>
              </a:lnSpc>
            </a:pPr>
            <a:endParaRPr lang="en-GB" sz="1000" dirty="0"/>
          </a:p>
          <a:p>
            <a:pPr>
              <a:lnSpc>
                <a:spcPct val="114000"/>
              </a:lnSpc>
            </a:pPr>
            <a:r>
              <a:rPr lang="en-GB" sz="1000" dirty="0"/>
              <a:t>    b) Give an example of one biotic factor and one abiotic factor that would be present in this habitat</a:t>
            </a:r>
          </a:p>
          <a:p>
            <a:pPr>
              <a:lnSpc>
                <a:spcPct val="114000"/>
              </a:lnSpc>
            </a:pPr>
            <a:endParaRPr lang="en-GB" sz="1000" dirty="0"/>
          </a:p>
          <a:p>
            <a:pPr>
              <a:lnSpc>
                <a:spcPct val="114000"/>
              </a:lnSpc>
            </a:pPr>
            <a:r>
              <a:rPr lang="en-GB" sz="1000" dirty="0"/>
              <a:t>     Biotic: ………………………………………………………………………………………………………………………………………………………</a:t>
            </a:r>
          </a:p>
          <a:p>
            <a:pPr>
              <a:lnSpc>
                <a:spcPct val="114000"/>
              </a:lnSpc>
            </a:pPr>
            <a:endParaRPr lang="en-GB" sz="1000" dirty="0"/>
          </a:p>
          <a:p>
            <a:pPr>
              <a:lnSpc>
                <a:spcPct val="114000"/>
              </a:lnSpc>
            </a:pPr>
            <a:r>
              <a:rPr lang="en-GB" sz="1000" dirty="0"/>
              <a:t>     Abiotic: ……………………………………………………………………………………………………………………………………………………… </a:t>
            </a:r>
          </a:p>
          <a:p>
            <a:pPr>
              <a:lnSpc>
                <a:spcPct val="114000"/>
              </a:lnSpc>
            </a:pPr>
            <a:r>
              <a:rPr lang="en-GB" sz="1000" dirty="0"/>
              <a:t>											(2)</a:t>
            </a:r>
          </a:p>
          <a:p>
            <a:pPr>
              <a:lnSpc>
                <a:spcPct val="114000"/>
              </a:lnSpc>
            </a:pPr>
            <a:r>
              <a:rPr lang="en-GB" sz="1000" dirty="0"/>
              <a:t>    c) Describe how the ecologists would go about measuring the species present between the coast and the  </a:t>
            </a:r>
          </a:p>
          <a:p>
            <a:pPr>
              <a:lnSpc>
                <a:spcPct val="114000"/>
              </a:lnSpc>
            </a:pPr>
            <a:r>
              <a:rPr lang="en-GB" sz="1000" dirty="0"/>
              <a:t>        inland.</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(6)</a:t>
            </a:r>
          </a:p>
          <a:p>
            <a:pPr>
              <a:lnSpc>
                <a:spcPct val="114000"/>
              </a:lnSpc>
            </a:pPr>
            <a:endParaRPr lang="en-GB" sz="1000" dirty="0"/>
          </a:p>
          <a:p>
            <a:pPr>
              <a:lnSpc>
                <a:spcPct val="114000"/>
              </a:lnSpc>
            </a:pPr>
            <a:endParaRPr lang="en-GB" sz="1000" dirty="0"/>
          </a:p>
        </p:txBody>
      </p:sp>
      <p:pic>
        <p:nvPicPr>
          <p:cNvPr id="2" name="Picture 1"/>
          <p:cNvPicPr>
            <a:picLocks noChangeAspect="1"/>
          </p:cNvPicPr>
          <p:nvPr/>
        </p:nvPicPr>
        <p:blipFill rotWithShape="1">
          <a:blip r:embed="rId2"/>
          <a:srcRect t="17891"/>
          <a:stretch/>
        </p:blipFill>
        <p:spPr>
          <a:xfrm>
            <a:off x="1308092" y="1113502"/>
            <a:ext cx="4386193" cy="1327356"/>
          </a:xfrm>
          <a:prstGeom prst="rect">
            <a:avLst/>
          </a:prstGeom>
        </p:spPr>
      </p:pic>
    </p:spTree>
    <p:extLst>
      <p:ext uri="{BB962C8B-B14F-4D97-AF65-F5344CB8AC3E}">
        <p14:creationId xmlns:p14="http://schemas.microsoft.com/office/powerpoint/2010/main" val="421111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1" y="505326"/>
            <a:ext cx="5775157" cy="9109610"/>
          </a:xfrm>
          <a:prstGeom prst="rect">
            <a:avLst/>
          </a:prstGeom>
          <a:noFill/>
        </p:spPr>
        <p:txBody>
          <a:bodyPr wrap="square" rtlCol="0">
            <a:spAutoFit/>
          </a:bodyPr>
          <a:lstStyle/>
          <a:p>
            <a:pPr>
              <a:lnSpc>
                <a:spcPct val="114000"/>
              </a:lnSpc>
            </a:pPr>
            <a:r>
              <a:rPr lang="en-GB" sz="1000" dirty="0"/>
              <a:t>4. Every living organism is made of cells.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http://prestigebux.com/worksheet/label-an-animal-cell-worksheet</a:t>
            </a:r>
          </a:p>
          <a:p>
            <a:pPr>
              <a:lnSpc>
                <a:spcPct val="114000"/>
              </a:lnSpc>
            </a:pPr>
            <a:endParaRPr lang="en-GB" sz="1000" dirty="0"/>
          </a:p>
          <a:p>
            <a:pPr>
              <a:lnSpc>
                <a:spcPct val="114000"/>
              </a:lnSpc>
            </a:pPr>
            <a:r>
              <a:rPr lang="en-GB" sz="1000" dirty="0"/>
              <a:t>     a) Label the following parts of the animal cell:</a:t>
            </a:r>
          </a:p>
          <a:p>
            <a:pPr>
              <a:lnSpc>
                <a:spcPct val="114000"/>
              </a:lnSpc>
            </a:pPr>
            <a:endParaRPr lang="en-GB" sz="1000" dirty="0"/>
          </a:p>
          <a:p>
            <a:pPr>
              <a:lnSpc>
                <a:spcPct val="114000"/>
              </a:lnSpc>
            </a:pPr>
            <a:r>
              <a:rPr lang="en-GB" sz="1000" dirty="0"/>
              <a:t>         2 ……………………………………………………………………………………………………………………………………………………………      </a:t>
            </a:r>
          </a:p>
          <a:p>
            <a:pPr>
              <a:lnSpc>
                <a:spcPct val="114000"/>
              </a:lnSpc>
            </a:pPr>
            <a:endParaRPr lang="en-GB" sz="1000" dirty="0"/>
          </a:p>
          <a:p>
            <a:pPr>
              <a:lnSpc>
                <a:spcPct val="114000"/>
              </a:lnSpc>
            </a:pPr>
            <a:r>
              <a:rPr lang="en-GB" sz="1000" dirty="0"/>
              <a:t>         5 ……..……………………………………………………………………………………………………………………………………………………</a:t>
            </a:r>
          </a:p>
          <a:p>
            <a:pPr>
              <a:lnSpc>
                <a:spcPct val="114000"/>
              </a:lnSpc>
            </a:pPr>
            <a:endParaRPr lang="en-GB" sz="1000" dirty="0"/>
          </a:p>
          <a:p>
            <a:pPr>
              <a:lnSpc>
                <a:spcPct val="114000"/>
              </a:lnSpc>
            </a:pPr>
            <a:r>
              <a:rPr lang="en-GB" sz="1000" dirty="0"/>
              <a:t>         8 …………………………………………………………………………………………………………………………………………………………..</a:t>
            </a:r>
          </a:p>
          <a:p>
            <a:pPr>
              <a:lnSpc>
                <a:spcPct val="114000"/>
              </a:lnSpc>
            </a:pPr>
            <a:r>
              <a:rPr lang="en-GB" sz="1000" dirty="0"/>
              <a:t>											(3)</a:t>
            </a:r>
          </a:p>
          <a:p>
            <a:pPr>
              <a:lnSpc>
                <a:spcPct val="114000"/>
              </a:lnSpc>
            </a:pPr>
            <a:r>
              <a:rPr lang="en-GB" sz="1000" dirty="0"/>
              <a:t>    b) Describe how is the structure of the cell membrane related to its function?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a:lnSpc>
                <a:spcPct val="114000"/>
              </a:lnSpc>
            </a:pPr>
            <a:r>
              <a:rPr lang="en-GB" sz="1000" dirty="0"/>
              <a:t>5. A medical research team investigated how quickly the body deals with glucose after a meal. They studied the blood glucose concentration of people who exercised versus those who did not.</a:t>
            </a:r>
          </a:p>
          <a:p>
            <a:pPr>
              <a:lnSpc>
                <a:spcPct val="114000"/>
              </a:lnSpc>
            </a:pPr>
            <a:r>
              <a:rPr lang="en-GB" sz="1000" dirty="0"/>
              <a:t>Here are their results: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endParaRPr lang="en-GB" sz="800" dirty="0"/>
          </a:p>
          <a:p>
            <a:pPr>
              <a:lnSpc>
                <a:spcPct val="114000"/>
              </a:lnSpc>
            </a:pPr>
            <a:r>
              <a:rPr lang="en-GB" sz="1000" dirty="0"/>
              <a:t>    a) What organ in the body regulates blood glucose concentration? </a:t>
            </a:r>
          </a:p>
          <a:p>
            <a:pPr>
              <a:lnSpc>
                <a:spcPct val="114000"/>
              </a:lnSpc>
            </a:pPr>
            <a:endParaRPr lang="en-GB" sz="1000" dirty="0"/>
          </a:p>
          <a:p>
            <a:pPr>
              <a:lnSpc>
                <a:spcPct val="114000"/>
              </a:lnSpc>
            </a:pPr>
            <a:r>
              <a:rPr lang="en-GB" sz="1000" dirty="0"/>
              <a:t>       …………………………………………………………………………………………………………………………………………………………………</a:t>
            </a:r>
          </a:p>
          <a:p>
            <a:pPr>
              <a:lnSpc>
                <a:spcPct val="114000"/>
              </a:lnSpc>
            </a:pPr>
            <a:r>
              <a:rPr lang="en-GB" sz="1000" dirty="0"/>
              <a:t>											(1)</a:t>
            </a:r>
          </a:p>
        </p:txBody>
      </p:sp>
      <p:pic>
        <p:nvPicPr>
          <p:cNvPr id="3" name="Picture 2"/>
          <p:cNvPicPr>
            <a:picLocks noChangeAspect="1"/>
          </p:cNvPicPr>
          <p:nvPr/>
        </p:nvPicPr>
        <p:blipFill rotWithShape="1">
          <a:blip r:embed="rId2"/>
          <a:srcRect l="32039"/>
          <a:stretch/>
        </p:blipFill>
        <p:spPr>
          <a:xfrm>
            <a:off x="2692025" y="89980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249" y="6649946"/>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spTree>
    <p:extLst>
      <p:ext uri="{BB962C8B-B14F-4D97-AF65-F5344CB8AC3E}">
        <p14:creationId xmlns:p14="http://schemas.microsoft.com/office/powerpoint/2010/main" val="193842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449" y="482226"/>
            <a:ext cx="6244391" cy="9565696"/>
          </a:xfrm>
          <a:prstGeom prst="rect">
            <a:avLst/>
          </a:prstGeom>
          <a:noFill/>
        </p:spPr>
        <p:txBody>
          <a:bodyPr wrap="square" rtlCol="0">
            <a:spAutoFit/>
          </a:bodyPr>
          <a:lstStyle/>
          <a:p>
            <a:pPr>
              <a:lnSpc>
                <a:spcPct val="114000"/>
              </a:lnSpc>
            </a:pPr>
            <a:r>
              <a:rPr lang="en-GB" sz="1000" dirty="0"/>
              <a:t>    b)  Explain how the stages that would bring about a return to normal blood glucose concentrations.</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(4)</a:t>
            </a:r>
          </a:p>
          <a:p>
            <a:pPr>
              <a:lnSpc>
                <a:spcPct val="114000"/>
              </a:lnSpc>
            </a:pPr>
            <a:endParaRPr lang="en-GB" sz="1000" dirty="0"/>
          </a:p>
          <a:p>
            <a:pPr>
              <a:lnSpc>
                <a:spcPct val="114000"/>
              </a:lnSpc>
            </a:pPr>
            <a:r>
              <a:rPr lang="en-GB" sz="1000" dirty="0"/>
              <a:t>    c) Name one variable the researchers will have controlled.</a:t>
            </a:r>
          </a:p>
          <a:p>
            <a:pPr>
              <a:lnSpc>
                <a:spcPct val="114000"/>
              </a:lnSpc>
            </a:pPr>
            <a:endParaRPr lang="en-GB" sz="1000" dirty="0"/>
          </a:p>
          <a:p>
            <a:pPr>
              <a:lnSpc>
                <a:spcPct val="114000"/>
              </a:lnSpc>
            </a:pPr>
            <a:r>
              <a:rPr lang="en-GB" sz="1000" dirty="0"/>
              <a:t>     …………………………………………………………………………………………………………………………………………………………………</a:t>
            </a:r>
          </a:p>
          <a:p>
            <a:pPr>
              <a:lnSpc>
                <a:spcPct val="114000"/>
              </a:lnSpc>
            </a:pPr>
            <a:r>
              <a:rPr lang="en-GB" sz="1000" dirty="0"/>
              <a:t>											(1)</a:t>
            </a:r>
          </a:p>
          <a:p>
            <a:pPr>
              <a:lnSpc>
                <a:spcPct val="114000"/>
              </a:lnSpc>
            </a:pPr>
            <a:endParaRPr lang="en-GB" sz="1000" dirty="0"/>
          </a:p>
          <a:p>
            <a:pPr>
              <a:lnSpc>
                <a:spcPct val="114000"/>
              </a:lnSpc>
            </a:pPr>
            <a:r>
              <a:rPr lang="en-GB" sz="1000" dirty="0"/>
              <a:t>    d) The researchers made the following conclusion:</a:t>
            </a:r>
          </a:p>
          <a:p>
            <a:pPr algn="ctr">
              <a:lnSpc>
                <a:spcPct val="114000"/>
              </a:lnSpc>
            </a:pPr>
            <a:r>
              <a:rPr lang="en-GB" sz="1000" b="1" dirty="0"/>
              <a:t>“Blood glucose returns to normal values for all people after 4 hours”</a:t>
            </a:r>
          </a:p>
          <a:p>
            <a:pPr>
              <a:lnSpc>
                <a:spcPct val="114000"/>
              </a:lnSpc>
            </a:pPr>
            <a:r>
              <a:rPr lang="en-GB" sz="1000" dirty="0"/>
              <a:t>    To what extent do you agree with this conclusion.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marL="228600" indent="-228600">
              <a:lnSpc>
                <a:spcPct val="114000"/>
              </a:lnSpc>
              <a:buAutoNum type="arabicPeriod" startAt="6"/>
            </a:pPr>
            <a:r>
              <a:rPr lang="en-GB" sz="1000" dirty="0"/>
              <a:t>Scientists need to be able to interpret data in graphs to decide if there are trends in the results.</a:t>
            </a:r>
          </a:p>
          <a:p>
            <a:pPr>
              <a:lnSpc>
                <a:spcPct val="114000"/>
              </a:lnSpc>
            </a:pPr>
            <a:r>
              <a:rPr lang="en-GB" sz="1000" dirty="0"/>
              <a:t>        For each graph bellow, describe the trend.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……………………………………………………………(4)</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pic>
        <p:nvPicPr>
          <p:cNvPr id="3" name="Picture 2"/>
          <p:cNvPicPr>
            <a:picLocks noChangeAspect="1"/>
          </p:cNvPicPr>
          <p:nvPr/>
        </p:nvPicPr>
        <p:blipFill>
          <a:blip r:embed="rId2"/>
          <a:stretch>
            <a:fillRect/>
          </a:stretch>
        </p:blipFill>
        <p:spPr>
          <a:xfrm>
            <a:off x="961024" y="6122570"/>
            <a:ext cx="1076324" cy="1020046"/>
          </a:xfrm>
          <a:prstGeom prst="rect">
            <a:avLst/>
          </a:prstGeom>
        </p:spPr>
      </p:pic>
      <p:pic>
        <p:nvPicPr>
          <p:cNvPr id="4" name="Picture 3"/>
          <p:cNvPicPr>
            <a:picLocks noChangeAspect="1"/>
          </p:cNvPicPr>
          <p:nvPr/>
        </p:nvPicPr>
        <p:blipFill>
          <a:blip r:embed="rId3"/>
          <a:stretch>
            <a:fillRect/>
          </a:stretch>
        </p:blipFill>
        <p:spPr>
          <a:xfrm>
            <a:off x="961024" y="7694697"/>
            <a:ext cx="1092906" cy="1020046"/>
          </a:xfrm>
          <a:prstGeom prst="rect">
            <a:avLst/>
          </a:prstGeom>
        </p:spPr>
      </p:pic>
      <p:pic>
        <p:nvPicPr>
          <p:cNvPr id="7" name="Picture 6"/>
          <p:cNvPicPr>
            <a:picLocks noChangeAspect="1"/>
          </p:cNvPicPr>
          <p:nvPr/>
        </p:nvPicPr>
        <p:blipFill>
          <a:blip r:embed="rId4"/>
          <a:stretch>
            <a:fillRect/>
          </a:stretch>
        </p:blipFill>
        <p:spPr>
          <a:xfrm>
            <a:off x="3666605" y="6231362"/>
            <a:ext cx="1092906" cy="1022244"/>
          </a:xfrm>
          <a:prstGeom prst="rect">
            <a:avLst/>
          </a:prstGeom>
        </p:spPr>
      </p:pic>
      <p:pic>
        <p:nvPicPr>
          <p:cNvPr id="9" name="Picture 8"/>
          <p:cNvPicPr>
            <a:picLocks noChangeAspect="1"/>
          </p:cNvPicPr>
          <p:nvPr/>
        </p:nvPicPr>
        <p:blipFill>
          <a:blip r:embed="rId5"/>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4830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450" y="748865"/>
            <a:ext cx="5197642" cy="290913"/>
          </a:xfrm>
          <a:prstGeom prst="rect">
            <a:avLst/>
          </a:prstGeom>
          <a:noFill/>
        </p:spPr>
        <p:txBody>
          <a:bodyPr wrap="square" rtlCol="0">
            <a:spAutoFit/>
          </a:bodyPr>
          <a:lstStyle/>
          <a:p>
            <a:pPr>
              <a:lnSpc>
                <a:spcPct val="114000"/>
              </a:lnSpc>
            </a:pPr>
            <a:r>
              <a:rPr lang="en-GB" sz="1200" dirty="0"/>
              <a:t>Suggested Mark Scheme:</a:t>
            </a:r>
          </a:p>
        </p:txBody>
      </p:sp>
      <p:graphicFrame>
        <p:nvGraphicFramePr>
          <p:cNvPr id="5" name="Table 4"/>
          <p:cNvGraphicFramePr>
            <a:graphicFrameLocks noGrp="1"/>
          </p:cNvGraphicFramePr>
          <p:nvPr>
            <p:extLst>
              <p:ext uri="{D42A27DB-BD31-4B8C-83A1-F6EECF244321}">
                <p14:modId xmlns:p14="http://schemas.microsoft.com/office/powerpoint/2010/main" val="508653643"/>
              </p:ext>
            </p:extLst>
          </p:nvPr>
        </p:nvGraphicFramePr>
        <p:xfrm>
          <a:off x="670450" y="1583206"/>
          <a:ext cx="5589394" cy="722376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1</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Adenine-Thymine</a:t>
                      </a:r>
                    </a:p>
                    <a:p>
                      <a:r>
                        <a:rPr lang="en-GB" sz="1000" dirty="0">
                          <a:solidFill>
                            <a:srgbClr val="FF0000"/>
                          </a:solidFill>
                        </a:rPr>
                        <a:t>Cytosine-Guanine</a:t>
                      </a:r>
                    </a:p>
                  </a:txBody>
                  <a:tcPr/>
                </a:tc>
                <a:tc>
                  <a:txBody>
                    <a:bodyPr/>
                    <a:lstStyle/>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Protein/enzymes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Ribosomes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r>
                        <a:rPr lang="en-GB" sz="1000" dirty="0">
                          <a:solidFill>
                            <a:srgbClr val="FF0000"/>
                          </a:solidFill>
                        </a:rPr>
                        <a:t>2</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Evolution (by natural selection)</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Not enough evidence</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(Plant/animal dies) and is quickly</a:t>
                      </a:r>
                      <a:r>
                        <a:rPr lang="en-GB" sz="1000" baseline="0" dirty="0">
                          <a:solidFill>
                            <a:srgbClr val="FF0000"/>
                          </a:solidFill>
                        </a:rPr>
                        <a:t> buried in sediment</a:t>
                      </a:r>
                    </a:p>
                    <a:p>
                      <a:r>
                        <a:rPr lang="en-GB" sz="1000" baseline="0" dirty="0">
                          <a:solidFill>
                            <a:srgbClr val="FF0000"/>
                          </a:solidFill>
                        </a:rPr>
                        <a:t>Not all conditions for decay are present</a:t>
                      </a:r>
                    </a:p>
                    <a:p>
                      <a:r>
                        <a:rPr lang="en-GB" sz="1000" baseline="0" dirty="0">
                          <a:solidFill>
                            <a:srgbClr val="FF0000"/>
                          </a:solidFill>
                        </a:rPr>
                        <a:t>Hard parts of the body are replaced by minerals</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3468924384"/>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r>
                        <a:rPr lang="en-GB" sz="1000" dirty="0">
                          <a:solidFill>
                            <a:srgbClr val="FF0000"/>
                          </a:solidFill>
                        </a:rPr>
                        <a:t>i</a:t>
                      </a:r>
                    </a:p>
                  </a:txBody>
                  <a:tcPr/>
                </a:tc>
                <a:tc>
                  <a:txBody>
                    <a:bodyPr/>
                    <a:lstStyle/>
                    <a:p>
                      <a:r>
                        <a:rPr lang="en-GB" sz="1000" dirty="0">
                          <a:solidFill>
                            <a:srgbClr val="FF0000"/>
                          </a:solidFill>
                        </a:rPr>
                        <a:t>Organisms that can reproduce to</a:t>
                      </a:r>
                      <a:r>
                        <a:rPr lang="en-GB" sz="1000" baseline="0" dirty="0">
                          <a:solidFill>
                            <a:srgbClr val="FF0000"/>
                          </a:solidFill>
                        </a:rPr>
                        <a:t> produce viable offspring/offspring that can also reproduce (fertile)</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2263675808"/>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dirty="0">
                          <a:solidFill>
                            <a:srgbClr val="FF0000"/>
                          </a:solidFill>
                        </a:rPr>
                        <a:t>3 from</a:t>
                      </a:r>
                    </a:p>
                    <a:p>
                      <a:r>
                        <a:rPr lang="en-GB" sz="1000" dirty="0">
                          <a:solidFill>
                            <a:srgbClr val="FF0000"/>
                          </a:solidFill>
                        </a:rPr>
                        <a:t>Geographical isolation/named example</a:t>
                      </a:r>
                    </a:p>
                    <a:p>
                      <a:r>
                        <a:rPr lang="en-GB" sz="1000" dirty="0">
                          <a:solidFill>
                            <a:srgbClr val="FF0000"/>
                          </a:solidFill>
                        </a:rPr>
                        <a:t>Mutation of genes</a:t>
                      </a:r>
                    </a:p>
                    <a:p>
                      <a:r>
                        <a:rPr lang="en-GB" sz="1000" dirty="0">
                          <a:solidFill>
                            <a:srgbClr val="FF0000"/>
                          </a:solidFill>
                        </a:rPr>
                        <a:t>Natural Selection/selective advantage</a:t>
                      </a:r>
                    </a:p>
                    <a:p>
                      <a:r>
                        <a:rPr lang="en-GB" sz="1000" dirty="0">
                          <a:solidFill>
                            <a:srgbClr val="FF0000"/>
                          </a:solidFill>
                        </a:rPr>
                        <a:t>Species can no</a:t>
                      </a:r>
                      <a:r>
                        <a:rPr lang="en-GB" sz="1000" baseline="0" dirty="0">
                          <a:solidFill>
                            <a:srgbClr val="FF0000"/>
                          </a:solidFill>
                        </a:rPr>
                        <a:t> longer interbreed (not produce fertile offspring)</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653743361"/>
                  </a:ext>
                </a:extLst>
              </a:tr>
              <a:tr h="370840">
                <a:tc>
                  <a:txBody>
                    <a:bodyPr/>
                    <a:lstStyle/>
                    <a:p>
                      <a:r>
                        <a:rPr lang="en-GB" sz="1000" dirty="0">
                          <a:solidFill>
                            <a:srgbClr val="FF0000"/>
                          </a:solidFill>
                        </a:rPr>
                        <a:t>3</a:t>
                      </a:r>
                    </a:p>
                  </a:txBody>
                  <a:tcPr/>
                </a:tc>
                <a:tc>
                  <a:txBody>
                    <a:bodyPr/>
                    <a:lstStyle/>
                    <a:p>
                      <a:r>
                        <a:rPr lang="en-GB" sz="1000" dirty="0">
                          <a:solidFill>
                            <a:srgbClr val="FF0000"/>
                          </a:solidFill>
                        </a:rPr>
                        <a:t>a</a:t>
                      </a:r>
                    </a:p>
                  </a:txBody>
                  <a:tcPr/>
                </a:tc>
                <a:tc>
                  <a:txBody>
                    <a:bodyPr/>
                    <a:lstStyle/>
                    <a:p>
                      <a:r>
                        <a:rPr lang="en-GB" sz="1000" dirty="0">
                          <a:solidFill>
                            <a:srgbClr val="FF0000"/>
                          </a:solidFill>
                        </a:rPr>
                        <a:t>i</a:t>
                      </a:r>
                    </a:p>
                  </a:txBody>
                  <a:tcPr/>
                </a:tc>
                <a:tc>
                  <a:txBody>
                    <a:bodyPr/>
                    <a:lstStyle/>
                    <a:p>
                      <a:r>
                        <a:rPr lang="en-GB" sz="1000" b="0" i="0" kern="1200" dirty="0">
                          <a:solidFill>
                            <a:srgbClr val="FF0000"/>
                          </a:solidFill>
                          <a:effectLst/>
                          <a:latin typeface="+mn-lt"/>
                          <a:ea typeface="+mn-ea"/>
                          <a:cs typeface="+mn-cs"/>
                        </a:rPr>
                        <a:t>A group of organisms, all of the same species, and all of whom live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3836739909"/>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b="0" i="0" kern="1200" dirty="0">
                          <a:solidFill>
                            <a:srgbClr val="FF0000"/>
                          </a:solidFill>
                          <a:effectLst/>
                          <a:latin typeface="+mn-lt"/>
                          <a:ea typeface="+mn-ea"/>
                          <a:cs typeface="+mn-cs"/>
                        </a:rPr>
                        <a:t>The total of all populations living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94537299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Biotic – one from:</a:t>
                      </a:r>
                    </a:p>
                    <a:p>
                      <a:r>
                        <a:rPr lang="en-GB" sz="1000" dirty="0">
                          <a:solidFill>
                            <a:srgbClr val="FF0000"/>
                          </a:solidFill>
                        </a:rPr>
                        <a:t>Predators, prey, plant</a:t>
                      </a:r>
                      <a:r>
                        <a:rPr lang="en-GB" sz="1000" baseline="0" dirty="0">
                          <a:solidFill>
                            <a:srgbClr val="FF0000"/>
                          </a:solidFill>
                        </a:rPr>
                        <a:t>, microbes</a:t>
                      </a:r>
                      <a:endParaRPr lang="en-GB" sz="1000" dirty="0">
                        <a:solidFill>
                          <a:srgbClr val="FF0000"/>
                        </a:solidFill>
                      </a:endParaRPr>
                    </a:p>
                    <a:p>
                      <a:r>
                        <a:rPr lang="en-GB" sz="1000" dirty="0">
                          <a:solidFill>
                            <a:srgbClr val="FF0000"/>
                          </a:solidFill>
                        </a:rPr>
                        <a:t>Abiotic – one from:</a:t>
                      </a:r>
                    </a:p>
                    <a:p>
                      <a:r>
                        <a:rPr lang="en-GB" sz="1000" dirty="0">
                          <a:solidFill>
                            <a:srgbClr val="FF0000"/>
                          </a:solidFill>
                        </a:rPr>
                        <a:t>Availability</a:t>
                      </a:r>
                      <a:r>
                        <a:rPr lang="en-GB" sz="1000" baseline="0" dirty="0">
                          <a:solidFill>
                            <a:srgbClr val="FF0000"/>
                          </a:solidFill>
                        </a:rPr>
                        <a:t> of water, temperature, mineral concentration, reference to climate/weather</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140432371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Measure out a transect</a:t>
                      </a:r>
                    </a:p>
                    <a:p>
                      <a:r>
                        <a:rPr lang="en-GB" sz="1000" dirty="0">
                          <a:solidFill>
                            <a:srgbClr val="FF0000"/>
                          </a:solidFill>
                        </a:rPr>
                        <a:t>Using a tape measure</a:t>
                      </a:r>
                    </a:p>
                    <a:p>
                      <a:r>
                        <a:rPr lang="en-GB" sz="1000" dirty="0">
                          <a:solidFill>
                            <a:srgbClr val="FF0000"/>
                          </a:solidFill>
                        </a:rPr>
                        <a:t>Use a quadrat</a:t>
                      </a:r>
                    </a:p>
                    <a:p>
                      <a:r>
                        <a:rPr lang="en-GB" sz="1000" dirty="0">
                          <a:solidFill>
                            <a:srgbClr val="FF0000"/>
                          </a:solidFill>
                        </a:rPr>
                        <a:t>At</a:t>
                      </a:r>
                      <a:r>
                        <a:rPr lang="en-GB" sz="1000" baseline="0" dirty="0">
                          <a:solidFill>
                            <a:srgbClr val="FF0000"/>
                          </a:solidFill>
                        </a:rPr>
                        <a:t> regular (named) intervals</a:t>
                      </a:r>
                    </a:p>
                    <a:p>
                      <a:r>
                        <a:rPr lang="en-GB" sz="1000" baseline="0" dirty="0">
                          <a:solidFill>
                            <a:srgbClr val="FF0000"/>
                          </a:solidFill>
                        </a:rPr>
                        <a:t>Identify species present</a:t>
                      </a:r>
                    </a:p>
                    <a:p>
                      <a:r>
                        <a:rPr lang="en-GB" sz="1000" baseline="0" dirty="0">
                          <a:solidFill>
                            <a:srgbClr val="FF0000"/>
                          </a:solidFill>
                        </a:rPr>
                        <a:t>Using a key/guide</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947090872"/>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2 Nucleolus</a:t>
                      </a:r>
                    </a:p>
                    <a:p>
                      <a:r>
                        <a:rPr lang="en-GB" sz="1000" dirty="0">
                          <a:solidFill>
                            <a:srgbClr val="FF0000"/>
                          </a:solidFill>
                        </a:rPr>
                        <a:t>5 Smooth Endoplasmic Reticulum</a:t>
                      </a:r>
                    </a:p>
                    <a:p>
                      <a:r>
                        <a:rPr lang="en-GB" sz="1000" dirty="0">
                          <a:solidFill>
                            <a:srgbClr val="FF0000"/>
                          </a:solidFill>
                        </a:rPr>
                        <a:t>8 Golgi body</a:t>
                      </a: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602463600"/>
                  </a:ext>
                </a:extLst>
              </a:tr>
            </a:tbl>
          </a:graphicData>
        </a:graphic>
      </p:graphicFrame>
    </p:spTree>
    <p:extLst>
      <p:ext uri="{BB962C8B-B14F-4D97-AF65-F5344CB8AC3E}">
        <p14:creationId xmlns:p14="http://schemas.microsoft.com/office/powerpoint/2010/main" val="133808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5597522"/>
              </p:ext>
            </p:extLst>
          </p:nvPr>
        </p:nvGraphicFramePr>
        <p:xfrm>
          <a:off x="802103" y="1544557"/>
          <a:ext cx="5589394" cy="592328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b="0" i="0" kern="1200" dirty="0">
                          <a:solidFill>
                            <a:srgbClr val="FF0000"/>
                          </a:solidFill>
                          <a:effectLst/>
                          <a:latin typeface="+mn-lt"/>
                          <a:ea typeface="+mn-ea"/>
                          <a:cs typeface="+mn-cs"/>
                        </a:rPr>
                        <a:t>Any 3 from the following structure </a:t>
                      </a:r>
                      <a:r>
                        <a:rPr lang="en-GB" sz="1000" b="1" i="0" kern="1200" dirty="0">
                          <a:solidFill>
                            <a:srgbClr val="FF0000"/>
                          </a:solidFill>
                          <a:effectLst/>
                          <a:latin typeface="+mn-lt"/>
                          <a:ea typeface="+mn-ea"/>
                          <a:cs typeface="+mn-cs"/>
                        </a:rPr>
                        <a:t>and</a:t>
                      </a:r>
                      <a:r>
                        <a:rPr lang="en-GB" sz="1000" b="0" i="0" kern="1200" dirty="0">
                          <a:solidFill>
                            <a:srgbClr val="FF0000"/>
                          </a:solidFill>
                          <a:effectLst/>
                          <a:latin typeface="+mn-lt"/>
                          <a:ea typeface="+mn-ea"/>
                          <a:cs typeface="+mn-cs"/>
                        </a:rPr>
                        <a:t> function must be given.</a:t>
                      </a:r>
                    </a:p>
                    <a:p>
                      <a:r>
                        <a:rPr lang="en-GB" sz="1000" b="0" i="0" kern="1200" dirty="0">
                          <a:solidFill>
                            <a:srgbClr val="FF0000"/>
                          </a:solidFill>
                          <a:effectLst/>
                          <a:latin typeface="+mn-lt"/>
                          <a:ea typeface="+mn-ea"/>
                          <a:cs typeface="+mn-cs"/>
                        </a:rPr>
                        <a:t>Lipid bilayer - has a hydrophobic inside and hydrophilic outside, allowing for selective permeability </a:t>
                      </a:r>
                    </a:p>
                    <a:p>
                      <a:r>
                        <a:rPr lang="en-GB" sz="1000" b="0" i="0" kern="1200" dirty="0">
                          <a:solidFill>
                            <a:srgbClr val="FF0000"/>
                          </a:solidFill>
                          <a:effectLst/>
                          <a:latin typeface="+mn-lt"/>
                          <a:ea typeface="+mn-ea"/>
                          <a:cs typeface="+mn-cs"/>
                        </a:rPr>
                        <a:t>Proteins</a:t>
                      </a:r>
                      <a:r>
                        <a:rPr lang="en-GB" sz="1000" b="0" i="0" kern="1200" baseline="0" dirty="0">
                          <a:solidFill>
                            <a:srgbClr val="FF0000"/>
                          </a:solidFill>
                          <a:effectLst/>
                          <a:latin typeface="+mn-lt"/>
                          <a:ea typeface="+mn-ea"/>
                          <a:cs typeface="+mn-cs"/>
                        </a:rPr>
                        <a:t> -</a:t>
                      </a:r>
                      <a:r>
                        <a:rPr lang="en-GB" sz="1000" b="0" i="0" kern="1200" dirty="0">
                          <a:solidFill>
                            <a:srgbClr val="FF0000"/>
                          </a:solidFill>
                          <a:effectLst/>
                          <a:latin typeface="+mn-lt"/>
                          <a:ea typeface="+mn-ea"/>
                          <a:cs typeface="+mn-cs"/>
                        </a:rPr>
                        <a:t> allow for specific substances to come or some molecules to pass through, </a:t>
                      </a:r>
                    </a:p>
                    <a:p>
                      <a:r>
                        <a:rPr lang="en-GB" sz="1000" b="0" i="0" kern="1200" dirty="0">
                          <a:solidFill>
                            <a:srgbClr val="FF0000"/>
                          </a:solidFill>
                          <a:effectLst/>
                          <a:latin typeface="+mn-lt"/>
                          <a:ea typeface="+mn-ea"/>
                          <a:cs typeface="+mn-cs"/>
                        </a:rPr>
                        <a:t>Cholesterol -  allows for fluidity of the membrane,</a:t>
                      </a:r>
                    </a:p>
                    <a:p>
                      <a:r>
                        <a:rPr lang="en-GB" sz="1000" b="0" i="0" kern="1200" dirty="0">
                          <a:solidFill>
                            <a:srgbClr val="FF0000"/>
                          </a:solidFill>
                          <a:effectLst/>
                          <a:latin typeface="+mn-lt"/>
                          <a:ea typeface="+mn-ea"/>
                          <a:cs typeface="+mn-cs"/>
                        </a:rPr>
                        <a:t>Glycoproteins - for cell identification they serve as markers</a:t>
                      </a:r>
                      <a:endParaRPr lang="en-GB" sz="6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r>
                        <a:rPr lang="en-GB" sz="1000" dirty="0">
                          <a:solidFill>
                            <a:srgbClr val="FF0000"/>
                          </a:solidFill>
                        </a:rPr>
                        <a:t>5</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Pancreas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3</a:t>
                      </a:r>
                      <a:r>
                        <a:rPr lang="en-GB" sz="1000" baseline="0" dirty="0">
                          <a:solidFill>
                            <a:srgbClr val="FF0000"/>
                          </a:solidFill>
                        </a:rPr>
                        <a:t> from</a:t>
                      </a:r>
                    </a:p>
                    <a:p>
                      <a:r>
                        <a:rPr lang="en-GB" sz="1000" baseline="0" dirty="0">
                          <a:solidFill>
                            <a:srgbClr val="FF0000"/>
                          </a:solidFill>
                        </a:rPr>
                        <a:t>Pancreas detects change</a:t>
                      </a:r>
                    </a:p>
                    <a:p>
                      <a:r>
                        <a:rPr lang="en-GB" sz="1000" baseline="0" dirty="0">
                          <a:solidFill>
                            <a:srgbClr val="FF0000"/>
                          </a:solidFill>
                        </a:rPr>
                        <a:t>Insulin secreted</a:t>
                      </a:r>
                    </a:p>
                    <a:p>
                      <a:r>
                        <a:rPr lang="en-GB" sz="1000" baseline="0" dirty="0">
                          <a:solidFill>
                            <a:srgbClr val="FF0000"/>
                          </a:solidFill>
                        </a:rPr>
                        <a:t>By alpha cells</a:t>
                      </a:r>
                    </a:p>
                    <a:p>
                      <a:r>
                        <a:rPr lang="en-GB" sz="1000" baseline="0" dirty="0">
                          <a:solidFill>
                            <a:srgbClr val="FF0000"/>
                          </a:solidFill>
                        </a:rPr>
                        <a:t>Respiration increased</a:t>
                      </a:r>
                    </a:p>
                    <a:p>
                      <a:r>
                        <a:rPr lang="en-GB" sz="1000" baseline="0" dirty="0">
                          <a:solidFill>
                            <a:srgbClr val="FF0000"/>
                          </a:solidFill>
                        </a:rPr>
                        <a:t>Uptake of glucose increased</a:t>
                      </a:r>
                    </a:p>
                    <a:p>
                      <a:r>
                        <a:rPr lang="en-GB" sz="1000" baseline="0" dirty="0">
                          <a:solidFill>
                            <a:srgbClr val="FF0000"/>
                          </a:solidFill>
                        </a:rPr>
                        <a:t>Liver increases storage of glucose as glycogen</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one from:</a:t>
                      </a:r>
                    </a:p>
                    <a:p>
                      <a:r>
                        <a:rPr lang="en-GB" sz="1000" dirty="0">
                          <a:solidFill>
                            <a:srgbClr val="FF0000"/>
                          </a:solidFill>
                        </a:rPr>
                        <a:t>Amount of chocolate, time taken to eat, other food/drink consumed,</a:t>
                      </a:r>
                      <a:r>
                        <a:rPr lang="en-GB" sz="1000" baseline="0" dirty="0">
                          <a:solidFill>
                            <a:srgbClr val="FF0000"/>
                          </a:solidFill>
                        </a:rPr>
                        <a:t> age, gender, weight, fitness level/metabolic rate, health/pre existing conditions, use of medicines/drugs</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three from</a:t>
                      </a:r>
                    </a:p>
                    <a:p>
                      <a:r>
                        <a:rPr lang="en-GB" sz="1000" dirty="0">
                          <a:solidFill>
                            <a:srgbClr val="FF0000"/>
                          </a:solidFill>
                        </a:rPr>
                        <a:t>Data</a:t>
                      </a:r>
                      <a:r>
                        <a:rPr lang="en-GB" sz="1000" baseline="0" dirty="0">
                          <a:solidFill>
                            <a:srgbClr val="FF0000"/>
                          </a:solidFill>
                        </a:rPr>
                        <a:t> suggests that blood glucose returns to normal</a:t>
                      </a:r>
                    </a:p>
                    <a:p>
                      <a:r>
                        <a:rPr lang="en-GB" sz="1000" baseline="0" dirty="0">
                          <a:solidFill>
                            <a:srgbClr val="FF0000"/>
                          </a:solidFill>
                        </a:rPr>
                        <a:t>Doesn’t show how much exercise has been done</a:t>
                      </a:r>
                    </a:p>
                    <a:p>
                      <a:r>
                        <a:rPr lang="en-GB" sz="1000" baseline="0" dirty="0">
                          <a:solidFill>
                            <a:srgbClr val="FF0000"/>
                          </a:solidFill>
                        </a:rPr>
                        <a:t>Doesn’t say age/gender/other named variable</a:t>
                      </a:r>
                    </a:p>
                    <a:p>
                      <a:r>
                        <a:rPr lang="en-GB" sz="1000" baseline="0" dirty="0">
                          <a:solidFill>
                            <a:srgbClr val="FF0000"/>
                          </a:solidFill>
                        </a:rPr>
                        <a:t>May only be true for chocolate/only one type of food investigated</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r>
                        <a:rPr lang="en-GB" sz="1000" dirty="0">
                          <a:solidFill>
                            <a:srgbClr val="FF0000"/>
                          </a:solidFill>
                        </a:rPr>
                        <a:t>6</a:t>
                      </a:r>
                    </a:p>
                  </a:txBody>
                  <a:tcPr/>
                </a:tc>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Top left: transpiration increases when wind speed increases/there is a positive correlation</a:t>
                      </a:r>
                    </a:p>
                    <a:p>
                      <a:r>
                        <a:rPr lang="en-GB" sz="1000" dirty="0">
                          <a:solidFill>
                            <a:srgbClr val="FF0000"/>
                          </a:solidFill>
                        </a:rPr>
                        <a:t>Top right: rate</a:t>
                      </a:r>
                      <a:r>
                        <a:rPr lang="en-GB" sz="1000" baseline="0" dirty="0">
                          <a:solidFill>
                            <a:srgbClr val="FF0000"/>
                          </a:solidFill>
                        </a:rPr>
                        <a:t> increases with pH until the optimum is reached, after the optimum, rate decreases</a:t>
                      </a:r>
                    </a:p>
                    <a:p>
                      <a:r>
                        <a:rPr lang="en-GB" sz="1000" baseline="0" dirty="0">
                          <a:solidFill>
                            <a:srgbClr val="FF0000"/>
                          </a:solidFill>
                        </a:rPr>
                        <a:t>Bottom left: Increasing light initially increases the rate of photosynthesis, but after a while remains constant</a:t>
                      </a:r>
                    </a:p>
                    <a:p>
                      <a:r>
                        <a:rPr lang="en-GB" sz="1000" baseline="0" dirty="0">
                          <a:solidFill>
                            <a:srgbClr val="FF0000"/>
                          </a:solidFill>
                        </a:rPr>
                        <a:t>Bottom right: Population increases slowly at first and then increases at a greater rate/increases exponentially</a:t>
                      </a:r>
                      <a:endParaRPr lang="en-GB" sz="1000" dirty="0">
                        <a:solidFill>
                          <a:srgbClr val="FF0000"/>
                        </a:solidFill>
                      </a:endParaRPr>
                    </a:p>
                  </a:txBody>
                  <a:tcPr/>
                </a:tc>
                <a:tc>
                  <a:txBody>
                    <a:bodyPr/>
                    <a:lstStyle/>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3468924384"/>
                  </a:ext>
                </a:extLst>
              </a:tr>
            </a:tbl>
          </a:graphicData>
        </a:graphic>
      </p:graphicFrame>
    </p:spTree>
    <p:extLst>
      <p:ext uri="{BB962C8B-B14F-4D97-AF65-F5344CB8AC3E}">
        <p14:creationId xmlns:p14="http://schemas.microsoft.com/office/powerpoint/2010/main" val="62345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73" y="2383022"/>
            <a:ext cx="6244454" cy="6175761"/>
          </a:xfrm>
        </p:spPr>
        <p:txBody>
          <a:bodyPr>
            <a:normAutofit/>
          </a:bodyPr>
          <a:lstStyle/>
          <a:p>
            <a:pPr marL="0" indent="0" algn="just">
              <a:lnSpc>
                <a:spcPct val="114000"/>
              </a:lnSpc>
              <a:spcBef>
                <a:spcPts val="0"/>
              </a:spcBef>
              <a:buNone/>
            </a:pPr>
            <a:r>
              <a:rPr lang="en-GB" sz="1600" b="1"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marL="0" indent="0" algn="just">
              <a:lnSpc>
                <a:spcPct val="114000"/>
              </a:lnSpc>
              <a:spcBef>
                <a:spcPts val="0"/>
              </a:spcBef>
              <a:buNone/>
            </a:pPr>
            <a:endParaRPr lang="en-GB" sz="1600" dirty="0"/>
          </a:p>
          <a:p>
            <a:pPr marL="0" indent="0" algn="just">
              <a:lnSpc>
                <a:spcPct val="114000"/>
              </a:lnSpc>
              <a:spcBef>
                <a:spcPts val="0"/>
              </a:spcBef>
              <a:buNone/>
            </a:pPr>
            <a:endParaRPr lang="en-GB" sz="1600" b="1" dirty="0"/>
          </a:p>
          <a:p>
            <a:pPr marL="0" indent="0" algn="just">
              <a:lnSpc>
                <a:spcPct val="114000"/>
              </a:lnSpc>
              <a:spcBef>
                <a:spcPts val="0"/>
              </a:spcBef>
              <a:buNone/>
            </a:pPr>
            <a:r>
              <a:rPr lang="en-GB" sz="1600" u="sng" dirty="0"/>
              <a:t>This booklet contains:</a:t>
            </a:r>
          </a:p>
          <a:p>
            <a:pPr marL="0" indent="0" algn="just">
              <a:lnSpc>
                <a:spcPct val="114000"/>
              </a:lnSpc>
              <a:spcBef>
                <a:spcPts val="0"/>
              </a:spcBef>
              <a:buNone/>
            </a:pPr>
            <a:endParaRPr lang="en-GB" sz="1600" i="1" dirty="0"/>
          </a:p>
          <a:p>
            <a:pPr marL="342900" indent="-342900" algn="just">
              <a:lnSpc>
                <a:spcPct val="114000"/>
              </a:lnSpc>
              <a:spcBef>
                <a:spcPts val="0"/>
              </a:spcBef>
              <a:buAutoNum type="arabicPeriod"/>
            </a:pPr>
            <a:r>
              <a:rPr lang="en-GB" sz="1600" i="1" dirty="0"/>
              <a:t>Topic List</a:t>
            </a:r>
          </a:p>
          <a:p>
            <a:pPr marL="342900" indent="-342900" algn="just">
              <a:lnSpc>
                <a:spcPct val="114000"/>
              </a:lnSpc>
              <a:spcBef>
                <a:spcPts val="0"/>
              </a:spcBef>
              <a:buAutoNum type="arabicPeriod"/>
            </a:pPr>
            <a:r>
              <a:rPr lang="en-GB" sz="1600" i="1" dirty="0"/>
              <a:t>Book Recommendations</a:t>
            </a:r>
          </a:p>
          <a:p>
            <a:pPr marL="342900" indent="-342900" algn="just">
              <a:lnSpc>
                <a:spcPct val="114000"/>
              </a:lnSpc>
              <a:spcBef>
                <a:spcPts val="0"/>
              </a:spcBef>
              <a:buAutoNum type="arabicPeriod"/>
            </a:pPr>
            <a:r>
              <a:rPr lang="en-GB" sz="1600" i="1" dirty="0"/>
              <a:t>Video Recommendations </a:t>
            </a:r>
          </a:p>
          <a:p>
            <a:pPr marL="342900" indent="-342900" algn="just">
              <a:lnSpc>
                <a:spcPct val="114000"/>
              </a:lnSpc>
              <a:spcBef>
                <a:spcPts val="0"/>
              </a:spcBef>
              <a:buAutoNum type="arabicPeriod"/>
            </a:pPr>
            <a:r>
              <a:rPr lang="en-GB" sz="1600" i="1" dirty="0"/>
              <a:t>Summer Tasks </a:t>
            </a:r>
          </a:p>
          <a:p>
            <a:pPr marL="342900" indent="-342900" algn="just">
              <a:lnSpc>
                <a:spcPct val="114000"/>
              </a:lnSpc>
              <a:spcBef>
                <a:spcPts val="0"/>
              </a:spcBef>
              <a:buAutoNum type="arabicPeriod"/>
            </a:pPr>
            <a:r>
              <a:rPr lang="en-GB" sz="1600" i="1" dirty="0"/>
              <a:t>Science Websites</a:t>
            </a:r>
          </a:p>
          <a:p>
            <a:pPr marL="342900" indent="-342900" algn="just">
              <a:lnSpc>
                <a:spcPct val="114000"/>
              </a:lnSpc>
              <a:spcBef>
                <a:spcPts val="0"/>
              </a:spcBef>
              <a:buAutoNum type="arabicPeriod"/>
            </a:pPr>
            <a:r>
              <a:rPr lang="en-GB" sz="1600" i="1" dirty="0"/>
              <a:t>Science on Social Media </a:t>
            </a:r>
          </a:p>
          <a:p>
            <a:pPr marL="342900" indent="-342900" algn="just">
              <a:lnSpc>
                <a:spcPct val="114000"/>
              </a:lnSpc>
              <a:spcBef>
                <a:spcPts val="0"/>
              </a:spcBef>
              <a:buAutoNum type="arabicPeriod"/>
            </a:pPr>
            <a:endParaRPr lang="en-GB" sz="1600" dirty="0"/>
          </a:p>
          <a:p>
            <a:pPr marL="342900" indent="-342900" algn="just">
              <a:lnSpc>
                <a:spcPct val="114000"/>
              </a:lnSpc>
              <a:spcBef>
                <a:spcPts val="0"/>
              </a:spcBef>
              <a:buAutoNum type="arabicPeriod"/>
            </a:pPr>
            <a:endParaRPr lang="en-GB" sz="1600" dirty="0"/>
          </a:p>
          <a:p>
            <a:pPr algn="just"/>
            <a:endParaRPr lang="en-GB" sz="4000" dirty="0"/>
          </a:p>
        </p:txBody>
      </p:sp>
      <p:sp>
        <p:nvSpPr>
          <p:cNvPr id="6" name="Rectangle 5"/>
          <p:cNvSpPr/>
          <p:nvPr/>
        </p:nvSpPr>
        <p:spPr>
          <a:xfrm>
            <a:off x="128111" y="46223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1" cap="none" spc="0" dirty="0">
                <a:ln w="0"/>
                <a:solidFill>
                  <a:schemeClr val="accent2">
                    <a:lumMod val="75000"/>
                  </a:schemeClr>
                </a:solidFill>
                <a:effectLst>
                  <a:reflection blurRad="6350" stA="53000" endA="300" endPos="35500" dir="5400000" sy="-90000" algn="bl" rotWithShape="0"/>
                </a:effectLst>
              </a:rPr>
              <a:t>Welcome to A level Biology</a:t>
            </a:r>
          </a:p>
        </p:txBody>
      </p:sp>
      <p:pic>
        <p:nvPicPr>
          <p:cNvPr id="2" name="Picture 1">
            <a:extLst>
              <a:ext uri="{FF2B5EF4-FFF2-40B4-BE49-F238E27FC236}">
                <a16:creationId xmlns:a16="http://schemas.microsoft.com/office/drawing/2014/main" id="{2ECA7562-3CB9-CC74-3DCE-AE169BB943A0}"/>
              </a:ext>
            </a:extLst>
          </p:cNvPr>
          <p:cNvPicPr>
            <a:picLocks noChangeAspect="1"/>
          </p:cNvPicPr>
          <p:nvPr/>
        </p:nvPicPr>
        <p:blipFill>
          <a:blip r:embed="rId2"/>
          <a:stretch>
            <a:fillRect/>
          </a:stretch>
        </p:blipFill>
        <p:spPr>
          <a:xfrm>
            <a:off x="1682496" y="7018572"/>
            <a:ext cx="3730752" cy="2638730"/>
          </a:xfrm>
          <a:prstGeom prst="rect">
            <a:avLst/>
          </a:prstGeom>
        </p:spPr>
      </p:pic>
    </p:spTree>
    <p:extLst>
      <p:ext uri="{BB962C8B-B14F-4D97-AF65-F5344CB8AC3E}">
        <p14:creationId xmlns:p14="http://schemas.microsoft.com/office/powerpoint/2010/main" val="230212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8D16-CE6A-2AAA-E3ED-E2D732D911AE}"/>
              </a:ext>
            </a:extLst>
          </p:cNvPr>
          <p:cNvSpPr>
            <a:spLocks noGrp="1"/>
          </p:cNvSpPr>
          <p:nvPr>
            <p:ph type="title"/>
          </p:nvPr>
        </p:nvSpPr>
        <p:spPr>
          <a:xfrm>
            <a:off x="471488" y="527405"/>
            <a:ext cx="5915025" cy="740563"/>
          </a:xfrm>
          <a:ln>
            <a:solidFill>
              <a:schemeClr val="accent2"/>
            </a:solidFill>
          </a:ln>
        </p:spPr>
        <p:txBody>
          <a:bodyPr/>
          <a:lstStyle/>
          <a:p>
            <a:pPr algn="ctr"/>
            <a:r>
              <a:rPr lang="en-GB" b="1" u="sng" dirty="0"/>
              <a:t>Topic List</a:t>
            </a:r>
          </a:p>
        </p:txBody>
      </p:sp>
      <p:sp>
        <p:nvSpPr>
          <p:cNvPr id="3" name="Content Placeholder 2">
            <a:extLst>
              <a:ext uri="{FF2B5EF4-FFF2-40B4-BE49-F238E27FC236}">
                <a16:creationId xmlns:a16="http://schemas.microsoft.com/office/drawing/2014/main" id="{D00A526D-A1DB-D43F-71CE-8A77D82F336E}"/>
              </a:ext>
            </a:extLst>
          </p:cNvPr>
          <p:cNvSpPr>
            <a:spLocks noGrp="1"/>
          </p:cNvSpPr>
          <p:nvPr>
            <p:ph idx="1"/>
          </p:nvPr>
        </p:nvSpPr>
        <p:spPr>
          <a:xfrm>
            <a:off x="471488" y="1499616"/>
            <a:ext cx="5915025" cy="7422664"/>
          </a:xfrm>
          <a:ln>
            <a:solidFill>
              <a:schemeClr val="accent2"/>
            </a:solidFill>
          </a:ln>
        </p:spPr>
        <p:txBody>
          <a:bodyPr>
            <a:normAutofit fontScale="92500"/>
          </a:bodyPr>
          <a:lstStyle/>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Biological molecules</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Cells</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Organisms exchange substances with their environment</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Genetic information, variation and relationships between organisms</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Energy transfers in and between organisms (A-level only)</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Organisms respond to changes in their internal and external environments (A-level only)</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Genetics, populations, evolution and ecosystems (A-level only)</a:t>
            </a:r>
            <a:endParaRPr lang="en-GB" b="0" i="0" dirty="0">
              <a:effectLst/>
              <a:highlight>
                <a:srgbClr val="FFFFFF"/>
              </a:highlight>
              <a:latin typeface="Open Sans" panose="020B0606030504020204" pitchFamily="34" charset="0"/>
            </a:endParaRPr>
          </a:p>
          <a:p>
            <a:pPr marL="457200" indent="-457200" algn="l">
              <a:lnSpc>
                <a:spcPct val="150000"/>
              </a:lnSpc>
              <a:buFont typeface="+mj-lt"/>
              <a:buAutoNum type="arabicPeriod"/>
            </a:pPr>
            <a:r>
              <a:rPr lang="en-GB" b="0" i="0" strike="noStrike" dirty="0">
                <a:effectLst/>
                <a:highlight>
                  <a:srgbClr val="FFFFFF"/>
                </a:highlight>
                <a:latin typeface="Open Sans" panose="020B0606030504020204" pitchFamily="34" charset="0"/>
              </a:rPr>
              <a:t>The control of gene expression (A-level only)</a:t>
            </a:r>
            <a:endParaRPr lang="en-GB" b="0" i="0" dirty="0">
              <a:effectLst/>
              <a:highlight>
                <a:srgbClr val="FFFFFF"/>
              </a:highlight>
              <a:latin typeface="Open Sans" panose="020B0606030504020204" pitchFamily="34" charset="0"/>
            </a:endParaRPr>
          </a:p>
          <a:p>
            <a:pPr marL="0" indent="0">
              <a:buNone/>
            </a:pPr>
            <a:endParaRPr lang="en-GB" dirty="0"/>
          </a:p>
        </p:txBody>
      </p:sp>
    </p:spTree>
    <p:extLst>
      <p:ext uri="{BB962C8B-B14F-4D97-AF65-F5344CB8AC3E}">
        <p14:creationId xmlns:p14="http://schemas.microsoft.com/office/powerpoint/2010/main" val="335191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28814" y="1132879"/>
            <a:ext cx="3899464" cy="1200329"/>
          </a:xfrm>
          <a:prstGeom prst="rect">
            <a:avLst/>
          </a:prstGeom>
          <a:noFill/>
        </p:spPr>
        <p:txBody>
          <a:bodyPr wrap="square" rtlCol="0">
            <a:spAutoFit/>
          </a:bodyPr>
          <a:lstStyle/>
          <a:p>
            <a:r>
              <a:rPr lang="en-GB" sz="1200" b="1" u="sng" dirty="0"/>
              <a:t>CGP A-Level Biology </a:t>
            </a:r>
          </a:p>
          <a:p>
            <a:r>
              <a:rPr lang="en-GB" sz="1200" b="0" i="0" dirty="0">
                <a:solidFill>
                  <a:srgbClr val="0F1111"/>
                </a:solidFill>
                <a:effectLst/>
                <a:highlight>
                  <a:srgbClr val="FFFFFF"/>
                </a:highlight>
              </a:rPr>
              <a:t>The perfect companion for A-Level AQA Biology, this new and improved CGP Complete Revision &amp; Practice Guide is ideal for reference throughout both years and preparing for those final exams! It has straightforward study notes, helpful examples and full-colour diagrams. </a:t>
            </a:r>
            <a:endParaRPr lang="en-GB" sz="1200" dirty="0"/>
          </a:p>
        </p:txBody>
      </p:sp>
      <p:sp>
        <p:nvSpPr>
          <p:cNvPr id="12" name="TextBox 11"/>
          <p:cNvSpPr txBox="1"/>
          <p:nvPr/>
        </p:nvSpPr>
        <p:spPr>
          <a:xfrm>
            <a:off x="577755" y="3448881"/>
            <a:ext cx="4134152" cy="1354217"/>
          </a:xfrm>
          <a:prstGeom prst="rect">
            <a:avLst/>
          </a:prstGeom>
          <a:noFill/>
        </p:spPr>
        <p:txBody>
          <a:bodyPr wrap="square" rtlCol="0">
            <a:spAutoFit/>
          </a:bodyPr>
          <a:lstStyle/>
          <a:p>
            <a:r>
              <a:rPr lang="en-GB" sz="1200" b="1" u="sng" dirty="0"/>
              <a:t>AQA A level Biology</a:t>
            </a:r>
          </a:p>
          <a:p>
            <a:pPr algn="l"/>
            <a:r>
              <a:rPr lang="en-GB" sz="1200" b="0" i="0" dirty="0">
                <a:effectLst/>
              </a:rPr>
              <a:t>This book draws on straightforward explanations to complex subject </a:t>
            </a:r>
            <a:r>
              <a:rPr lang="en-GB" sz="1200" b="0" i="0" dirty="0">
                <a:solidFill>
                  <a:srgbClr val="374151"/>
                </a:solidFill>
                <a:effectLst/>
              </a:rPr>
              <a:t>topics to bring ideas together. As it is written by both curriculum and subject experts, you will benefit from the scientific aspects of what is taught on an A-level Biology course and what is likely to be covered in an exam paper.</a:t>
            </a:r>
          </a:p>
          <a:p>
            <a:endParaRPr lang="en-GB" sz="1000" b="1" dirty="0"/>
          </a:p>
        </p:txBody>
      </p:sp>
      <p:sp>
        <p:nvSpPr>
          <p:cNvPr id="15" name="Rectangle 14"/>
          <p:cNvSpPr/>
          <p:nvPr/>
        </p:nvSpPr>
        <p:spPr>
          <a:xfrm>
            <a:off x="391958" y="415239"/>
            <a:ext cx="6244454" cy="425501"/>
          </a:xfrm>
          <a:prstGeom prst="rect">
            <a:avLst/>
          </a:prstGeom>
          <a:noFill/>
        </p:spPr>
        <p:txBody>
          <a:bodyPr wrap="square" lIns="91440" tIns="45720" rIns="91440" bIns="45720">
            <a:spAutoFit/>
            <a:scene3d>
              <a:camera prst="perspectiveLeft"/>
              <a:lightRig rig="threePt" dir="t"/>
            </a:scene3d>
          </a:bodyPr>
          <a:lstStyle/>
          <a:p>
            <a:pPr algn="ctr">
              <a:lnSpc>
                <a:spcPct val="115000"/>
              </a:lnSpc>
              <a:spcAft>
                <a:spcPts val="1000"/>
              </a:spcAft>
            </a:pPr>
            <a:r>
              <a:rPr lang="en-GB" sz="2000" b="1" u="sng" dirty="0">
                <a:solidFill>
                  <a:srgbClr val="E46C0A"/>
                </a:solidFill>
                <a:latin typeface="Calibri" panose="020F0502020204030204" pitchFamily="34" charset="0"/>
                <a:ea typeface="MS Mincho"/>
                <a:cs typeface="Arial" panose="020B0604020202020204" pitchFamily="34" charset="0"/>
              </a:rPr>
              <a:t>Book Recommendations</a:t>
            </a:r>
            <a:endParaRPr lang="en-GB" sz="2000" dirty="0">
              <a:effectLst/>
              <a:latin typeface="Calibri" panose="020F0502020204030204" pitchFamily="34" charset="0"/>
              <a:ea typeface="MS Mincho"/>
              <a:cs typeface="Arial" panose="020B0604020202020204" pitchFamily="34" charset="0"/>
            </a:endParaRPr>
          </a:p>
        </p:txBody>
      </p:sp>
      <p:pic>
        <p:nvPicPr>
          <p:cNvPr id="6" name="Picture 5">
            <a:extLst>
              <a:ext uri="{FF2B5EF4-FFF2-40B4-BE49-F238E27FC236}">
                <a16:creationId xmlns:a16="http://schemas.microsoft.com/office/drawing/2014/main" id="{C84465B4-F723-18EA-A692-1EECAC547027}"/>
              </a:ext>
            </a:extLst>
          </p:cNvPr>
          <p:cNvPicPr>
            <a:picLocks noChangeAspect="1"/>
          </p:cNvPicPr>
          <p:nvPr/>
        </p:nvPicPr>
        <p:blipFill>
          <a:blip r:embed="rId2"/>
          <a:stretch>
            <a:fillRect/>
          </a:stretch>
        </p:blipFill>
        <p:spPr>
          <a:xfrm>
            <a:off x="564488" y="1007217"/>
            <a:ext cx="1605365" cy="2219817"/>
          </a:xfrm>
          <a:prstGeom prst="rect">
            <a:avLst/>
          </a:prstGeom>
        </p:spPr>
      </p:pic>
      <p:pic>
        <p:nvPicPr>
          <p:cNvPr id="9" name="Picture 8">
            <a:extLst>
              <a:ext uri="{FF2B5EF4-FFF2-40B4-BE49-F238E27FC236}">
                <a16:creationId xmlns:a16="http://schemas.microsoft.com/office/drawing/2014/main" id="{6DEAAC5A-FB8A-A221-0E06-5F8FCD6E0241}"/>
              </a:ext>
            </a:extLst>
          </p:cNvPr>
          <p:cNvPicPr>
            <a:picLocks noChangeAspect="1"/>
          </p:cNvPicPr>
          <p:nvPr/>
        </p:nvPicPr>
        <p:blipFill>
          <a:blip r:embed="rId3"/>
          <a:stretch>
            <a:fillRect/>
          </a:stretch>
        </p:blipFill>
        <p:spPr>
          <a:xfrm>
            <a:off x="4531265" y="2858182"/>
            <a:ext cx="1812177" cy="2444217"/>
          </a:xfrm>
          <a:prstGeom prst="rect">
            <a:avLst/>
          </a:prstGeom>
        </p:spPr>
      </p:pic>
      <p:pic>
        <p:nvPicPr>
          <p:cNvPr id="11" name="Picture 10">
            <a:extLst>
              <a:ext uri="{FF2B5EF4-FFF2-40B4-BE49-F238E27FC236}">
                <a16:creationId xmlns:a16="http://schemas.microsoft.com/office/drawing/2014/main" id="{0509A44C-BEE0-C749-7918-2712A3DAA3E8}"/>
              </a:ext>
            </a:extLst>
          </p:cNvPr>
          <p:cNvPicPr>
            <a:picLocks noChangeAspect="1"/>
          </p:cNvPicPr>
          <p:nvPr/>
        </p:nvPicPr>
        <p:blipFill>
          <a:blip r:embed="rId4"/>
          <a:stretch>
            <a:fillRect/>
          </a:stretch>
        </p:blipFill>
        <p:spPr>
          <a:xfrm>
            <a:off x="391958" y="5077998"/>
            <a:ext cx="1972401" cy="2444217"/>
          </a:xfrm>
          <a:prstGeom prst="rect">
            <a:avLst/>
          </a:prstGeom>
        </p:spPr>
      </p:pic>
      <p:pic>
        <p:nvPicPr>
          <p:cNvPr id="13" name="Picture 12">
            <a:extLst>
              <a:ext uri="{FF2B5EF4-FFF2-40B4-BE49-F238E27FC236}">
                <a16:creationId xmlns:a16="http://schemas.microsoft.com/office/drawing/2014/main" id="{9E9CD13A-39F3-6CA1-3BCC-0F6A2EB56838}"/>
              </a:ext>
            </a:extLst>
          </p:cNvPr>
          <p:cNvPicPr>
            <a:picLocks noChangeAspect="1"/>
          </p:cNvPicPr>
          <p:nvPr/>
        </p:nvPicPr>
        <p:blipFill>
          <a:blip r:embed="rId5"/>
          <a:stretch>
            <a:fillRect/>
          </a:stretch>
        </p:blipFill>
        <p:spPr>
          <a:xfrm>
            <a:off x="4531265" y="6876270"/>
            <a:ext cx="1812177" cy="2684175"/>
          </a:xfrm>
          <a:prstGeom prst="rect">
            <a:avLst/>
          </a:prstGeom>
        </p:spPr>
      </p:pic>
      <p:sp>
        <p:nvSpPr>
          <p:cNvPr id="19" name="TextBox 18">
            <a:extLst>
              <a:ext uri="{FF2B5EF4-FFF2-40B4-BE49-F238E27FC236}">
                <a16:creationId xmlns:a16="http://schemas.microsoft.com/office/drawing/2014/main" id="{30759A9B-8357-E3E1-74DA-14E56A5600BD}"/>
              </a:ext>
            </a:extLst>
          </p:cNvPr>
          <p:cNvSpPr txBox="1"/>
          <p:nvPr/>
        </p:nvSpPr>
        <p:spPr>
          <a:xfrm>
            <a:off x="577755" y="7924060"/>
            <a:ext cx="3991082" cy="1569660"/>
          </a:xfrm>
          <a:prstGeom prst="rect">
            <a:avLst/>
          </a:prstGeom>
          <a:noFill/>
        </p:spPr>
        <p:txBody>
          <a:bodyPr wrap="square">
            <a:spAutoFit/>
          </a:bodyPr>
          <a:lstStyle/>
          <a:p>
            <a:r>
              <a:rPr lang="en-GB" sz="1200" b="1" i="0" u="sng" dirty="0">
                <a:solidFill>
                  <a:srgbClr val="374151"/>
                </a:solidFill>
                <a:effectLst/>
              </a:rPr>
              <a:t>The </a:t>
            </a:r>
            <a:r>
              <a:rPr lang="en-GB" sz="1200" b="1" u="sng" dirty="0">
                <a:solidFill>
                  <a:srgbClr val="374151"/>
                </a:solidFill>
              </a:rPr>
              <a:t>Basics of Molecular Biology</a:t>
            </a:r>
          </a:p>
          <a:p>
            <a:r>
              <a:rPr lang="en-GB" sz="1200" dirty="0">
                <a:solidFill>
                  <a:srgbClr val="374151"/>
                </a:solidFill>
              </a:rPr>
              <a:t> </a:t>
            </a:r>
            <a:r>
              <a:rPr lang="en-GB" sz="1200" b="0" i="0" dirty="0">
                <a:solidFill>
                  <a:srgbClr val="374151"/>
                </a:solidFill>
                <a:effectLst/>
              </a:rPr>
              <a:t>This book is ideal for visual learners, as it boasts over 100 rich illustrations. Chapters are dedicated to molecular biology, including nucleic acids and proteins, the genetic code, and protein synthesis. This book is ideal for critical thinkers. Whether you're studying</a:t>
            </a:r>
            <a:r>
              <a:rPr lang="en-GB" sz="1200" b="0" i="0" dirty="0">
                <a:effectLst/>
              </a:rPr>
              <a:t> A-level Maths</a:t>
            </a:r>
            <a:r>
              <a:rPr lang="en-GB" sz="1200" b="0" i="0" dirty="0">
                <a:solidFill>
                  <a:srgbClr val="374151"/>
                </a:solidFill>
                <a:effectLst/>
              </a:rPr>
              <a:t>, Biology, or any other subject, it is important to be able to program your mind to solve problems.</a:t>
            </a:r>
            <a:endParaRPr lang="en-GB" sz="1200" dirty="0"/>
          </a:p>
        </p:txBody>
      </p:sp>
      <p:sp>
        <p:nvSpPr>
          <p:cNvPr id="21" name="TextBox 20">
            <a:extLst>
              <a:ext uri="{FF2B5EF4-FFF2-40B4-BE49-F238E27FC236}">
                <a16:creationId xmlns:a16="http://schemas.microsoft.com/office/drawing/2014/main" id="{83B22D56-1BEF-5F45-1891-CCE39BC945C4}"/>
              </a:ext>
            </a:extLst>
          </p:cNvPr>
          <p:cNvSpPr txBox="1"/>
          <p:nvPr/>
        </p:nvSpPr>
        <p:spPr>
          <a:xfrm>
            <a:off x="2421274" y="5494783"/>
            <a:ext cx="3432048" cy="1384995"/>
          </a:xfrm>
          <a:prstGeom prst="rect">
            <a:avLst/>
          </a:prstGeom>
          <a:noFill/>
        </p:spPr>
        <p:txBody>
          <a:bodyPr wrap="square">
            <a:spAutoFit/>
          </a:bodyPr>
          <a:lstStyle/>
          <a:p>
            <a:r>
              <a:rPr lang="en-GB" sz="1200" b="1" i="0" u="sng" dirty="0">
                <a:solidFill>
                  <a:srgbClr val="374151"/>
                </a:solidFill>
                <a:effectLst/>
              </a:rPr>
              <a:t>Anatomy </a:t>
            </a:r>
            <a:r>
              <a:rPr lang="en-GB" sz="1200" b="1" u="sng" dirty="0">
                <a:solidFill>
                  <a:srgbClr val="374151"/>
                </a:solidFill>
              </a:rPr>
              <a:t>and Physiology </a:t>
            </a:r>
          </a:p>
          <a:p>
            <a:r>
              <a:rPr lang="en-GB" sz="1200" dirty="0">
                <a:solidFill>
                  <a:srgbClr val="374151"/>
                </a:solidFill>
              </a:rPr>
              <a:t>T</a:t>
            </a:r>
            <a:r>
              <a:rPr lang="en-GB" sz="1200" b="0" i="0" dirty="0">
                <a:solidFill>
                  <a:srgbClr val="374151"/>
                </a:solidFill>
                <a:effectLst/>
              </a:rPr>
              <a:t>his textbook is widely recommended for students looking to pursue a career in nursing, allied health, or biomedical and paramedical science. For A-level students, it can be a helpful introduction to what lies beyond and give you a head start while you look at your </a:t>
            </a:r>
            <a:r>
              <a:rPr lang="en-GB" sz="1200" b="0" i="0" dirty="0">
                <a:effectLst/>
              </a:rPr>
              <a:t>university options</a:t>
            </a:r>
            <a:r>
              <a:rPr lang="en-GB" sz="1200" b="0" i="0" dirty="0">
                <a:solidFill>
                  <a:srgbClr val="374151"/>
                </a:solidFill>
                <a:effectLst/>
              </a:rPr>
              <a:t>.</a:t>
            </a:r>
            <a:endParaRPr lang="en-GB" sz="1200" dirty="0"/>
          </a:p>
        </p:txBody>
      </p:sp>
    </p:spTree>
    <p:extLst>
      <p:ext uri="{BB962C8B-B14F-4D97-AF65-F5344CB8AC3E}">
        <p14:creationId xmlns:p14="http://schemas.microsoft.com/office/powerpoint/2010/main" val="133756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8" name="Rectangle 27"/>
          <p:cNvSpPr/>
          <p:nvPr/>
        </p:nvSpPr>
        <p:spPr>
          <a:xfrm>
            <a:off x="219041" y="444678"/>
            <a:ext cx="6244454" cy="400110"/>
          </a:xfrm>
          <a:prstGeom prst="rect">
            <a:avLst/>
          </a:prstGeom>
          <a:noFill/>
        </p:spPr>
        <p:txBody>
          <a:bodyPr wrap="square" lIns="91440" tIns="45720" rIns="91440" bIns="45720">
            <a:spAutoFit/>
            <a:scene3d>
              <a:camera prst="perspectiveLeft"/>
              <a:lightRig rig="threePt" dir="t"/>
            </a:scene3d>
          </a:bodyPr>
          <a:lstStyle/>
          <a:p>
            <a:pPr algn="ctr"/>
            <a:r>
              <a:rPr lang="en-GB" sz="2000" b="1" u="sng" dirty="0">
                <a:solidFill>
                  <a:schemeClr val="accent2">
                    <a:lumMod val="75000"/>
                  </a:schemeClr>
                </a:solidFill>
              </a:rPr>
              <a:t>Video Recommendations</a:t>
            </a:r>
            <a:endParaRPr lang="en-GB" sz="2000" b="1" dirty="0">
              <a:solidFill>
                <a:schemeClr val="accent2">
                  <a:lumMod val="75000"/>
                </a:schemeClr>
              </a:solidFill>
            </a:endParaRPr>
          </a:p>
        </p:txBody>
      </p:sp>
    </p:spTree>
    <p:extLst>
      <p:ext uri="{BB962C8B-B14F-4D97-AF65-F5344CB8AC3E}">
        <p14:creationId xmlns:p14="http://schemas.microsoft.com/office/powerpoint/2010/main" val="18556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pPr algn="ctr"/>
            <a:r>
              <a:rPr lang="en-GB" sz="2000" b="1" u="sng" dirty="0">
                <a:solidFill>
                  <a:schemeClr val="accent2">
                    <a:lumMod val="75000"/>
                  </a:schemeClr>
                </a:solidFill>
              </a:rPr>
              <a:t>Summer Tasks</a:t>
            </a:r>
            <a:endParaRPr lang="en-GB" sz="2000"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664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spTree>
    <p:extLst>
      <p:ext uri="{BB962C8B-B14F-4D97-AF65-F5344CB8AC3E}">
        <p14:creationId xmlns:p14="http://schemas.microsoft.com/office/powerpoint/2010/main" val="114814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a:t>
            </a:r>
          </a:p>
          <a:p>
            <a:pPr>
              <a:lnSpc>
                <a:spcPct val="114000"/>
              </a:lnSpc>
            </a:pPr>
            <a:r>
              <a:rPr lang="en-GB" sz="1000" dirty="0">
                <a:hlinkClick r:id="rId2"/>
              </a:rPr>
              <a:t>http://www.s-cool.co.uk/a-level/biology/ecological-concepts</a:t>
            </a:r>
            <a:endParaRPr lang="en-GB" sz="1000" dirty="0"/>
          </a:p>
          <a:p>
            <a:pPr>
              <a:lnSpc>
                <a:spcPct val="114000"/>
              </a:lnSpc>
            </a:pPr>
            <a:r>
              <a:rPr lang="en-GB" sz="1000" dirty="0">
                <a:hlinkClick r:id="rId3"/>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http://ed.ted.com/lessons/why-is-biodiversity-so-important-kim-preshoff</a:t>
            </a:r>
            <a:endParaRPr lang="en-GB" sz="1000" dirty="0"/>
          </a:p>
          <a:p>
            <a:pPr>
              <a:lnSpc>
                <a:spcPct val="114000"/>
              </a:lnSpc>
            </a:pPr>
            <a:r>
              <a:rPr lang="en-GB" sz="1000" dirty="0">
                <a:hlinkClick r:id="rId5"/>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6"/>
              </a:rPr>
              <a:t>http://www.s-cool.co.uk/a-level/biology/gas-exchange</a:t>
            </a:r>
            <a:endParaRPr lang="en-GB" sz="1000" dirty="0"/>
          </a:p>
          <a:p>
            <a:pPr>
              <a:lnSpc>
                <a:spcPct val="114000"/>
              </a:lnSpc>
            </a:pPr>
            <a:r>
              <a:rPr lang="en-GB" sz="1000" dirty="0">
                <a:hlinkClick r:id="rId7"/>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http://ed.ted.com/lessons/insights-into-cell-membranes-via-dish-detergent-ethan-perlstein</a:t>
            </a:r>
            <a:endParaRPr lang="en-GB" sz="1000" dirty="0"/>
          </a:p>
          <a:p>
            <a:pPr>
              <a:lnSpc>
                <a:spcPct val="114000"/>
              </a:lnSpc>
            </a:pPr>
            <a:r>
              <a:rPr lang="en-GB" sz="1000" dirty="0">
                <a:hlinkClick r:id="rId9"/>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Tree>
    <p:extLst>
      <p:ext uri="{BB962C8B-B14F-4D97-AF65-F5344CB8AC3E}">
        <p14:creationId xmlns:p14="http://schemas.microsoft.com/office/powerpoint/2010/main" val="15968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664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spTree>
    <p:extLst>
      <p:ext uri="{BB962C8B-B14F-4D97-AF65-F5344CB8AC3E}">
        <p14:creationId xmlns:p14="http://schemas.microsoft.com/office/powerpoint/2010/main" val="140633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711076"/>
            <a:ext cx="6497052" cy="429271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Ecosystems</a:t>
            </a:r>
          </a:p>
          <a:p>
            <a:pPr>
              <a:lnSpc>
                <a:spcPct val="114000"/>
              </a:lnSpc>
            </a:pPr>
            <a:r>
              <a:rPr lang="en-GB" sz="1000" dirty="0"/>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the rainforest, or something closer to home like your local woodland, nature reserve or shore line).</a:t>
            </a:r>
          </a:p>
          <a:p>
            <a:pPr>
              <a:lnSpc>
                <a:spcPct val="114000"/>
              </a:lnSpc>
            </a:pPr>
            <a:r>
              <a:rPr lang="en-GB" sz="1000" b="1"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p:txBody>
      </p:sp>
      <p:sp>
        <p:nvSpPr>
          <p:cNvPr id="3" name="Rectangle 2"/>
          <p:cNvSpPr/>
          <p:nvPr/>
        </p:nvSpPr>
        <p:spPr>
          <a:xfrm>
            <a:off x="144380"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Control Systems</a:t>
            </a:r>
          </a:p>
          <a:p>
            <a:pPr>
              <a:lnSpc>
                <a:spcPct val="114000"/>
              </a:lnSpc>
            </a:pPr>
            <a:r>
              <a:rPr lang="en-GB" sz="1000" dirty="0"/>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p>
          <a:p>
            <a:pPr>
              <a:lnSpc>
                <a:spcPct val="114000"/>
              </a:lnSpc>
            </a:pPr>
            <a:r>
              <a:rPr lang="en-GB" sz="1000" dirty="0"/>
              <a:t>Read the information on these websites:</a:t>
            </a:r>
          </a:p>
          <a:p>
            <a:pPr>
              <a:lnSpc>
                <a:spcPct val="114000"/>
              </a:lnSpc>
            </a:pPr>
            <a:r>
              <a:rPr lang="en-GB" sz="1000" dirty="0">
                <a:hlinkClick r:id="rId6"/>
              </a:rPr>
              <a:t>http://www.s-cool.co.uk/a-level/biology/homeostasis</a:t>
            </a:r>
            <a:endParaRPr lang="en-GB" sz="1000" dirty="0"/>
          </a:p>
          <a:p>
            <a:pPr>
              <a:lnSpc>
                <a:spcPct val="114000"/>
              </a:lnSpc>
            </a:pPr>
            <a:r>
              <a:rPr lang="en-GB" sz="1000" dirty="0">
                <a:hlinkClick r:id="rId7"/>
              </a:rPr>
              <a:t>http://www.bbc.co.uk/education/topics/z8kxpv4</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https://www.youtube.com/watch?v=x4PPZCLnVkA</a:t>
            </a:r>
            <a:endParaRPr lang="en-GB" sz="1000" dirty="0"/>
          </a:p>
          <a:p>
            <a:pPr>
              <a:lnSpc>
                <a:spcPct val="114000"/>
              </a:lnSpc>
            </a:pPr>
            <a:r>
              <a:rPr lang="en-GB" sz="1000" dirty="0">
                <a:hlinkClick r:id="rId8"/>
              </a:rPr>
              <a:t>https://www.youtube.com/watch?v=x4PPZCLnVkA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poster to display in your classroom in September summarising one of the following topics: Temperature Control, Water and the Kidneys, Glucose, or The Liver.</a:t>
            </a:r>
          </a:p>
          <a:p>
            <a:pPr>
              <a:lnSpc>
                <a:spcPct val="114000"/>
              </a:lnSpc>
            </a:pPr>
            <a:r>
              <a:rPr lang="en-GB" sz="1000" dirty="0"/>
              <a:t>Whichever topic you choose, your poster or display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endParaRPr lang="en-GB" sz="1000" dirty="0"/>
          </a:p>
        </p:txBody>
      </p:sp>
    </p:spTree>
    <p:extLst>
      <p:ext uri="{BB962C8B-B14F-4D97-AF65-F5344CB8AC3E}">
        <p14:creationId xmlns:p14="http://schemas.microsoft.com/office/powerpoint/2010/main" val="2997571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5159</Words>
  <Application>Microsoft Office PowerPoint</Application>
  <PresentationFormat>A4 Paper (210x297 mm)</PresentationFormat>
  <Paragraphs>610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Office Theme</vt:lpstr>
      <vt:lpstr>GCSE to A level Transition   Biology </vt:lpstr>
      <vt:lpstr>PowerPoint Presentation</vt:lpstr>
      <vt:lpstr>Topic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Fahima Choudhury</cp:lastModifiedBy>
  <cp:revision>119</cp:revision>
  <dcterms:created xsi:type="dcterms:W3CDTF">2016-03-25T06:47:18Z</dcterms:created>
  <dcterms:modified xsi:type="dcterms:W3CDTF">2024-06-20T20:10:18Z</dcterms:modified>
</cp:coreProperties>
</file>