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
  </p:notesMasterIdLst>
  <p:sldIdLst>
    <p:sldId id="1496" r:id="rId5"/>
    <p:sldId id="150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snapToGrid="0">
      <p:cViewPr varScale="1">
        <p:scale>
          <a:sx n="86" d="100"/>
          <a:sy n="86" d="100"/>
        </p:scale>
        <p:origin x="47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10D42-6AE3-4CC5-913C-79876AEED641}" type="datetimeFigureOut">
              <a:rPr lang="en-GB" smtClean="0"/>
              <a:t>05/07/2023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96F68-15E6-4A08-B85D-97F22D9235B4}" type="slidenum">
              <a:rPr lang="en-GB" smtClean="0"/>
              <a:t>‹#›</a:t>
            </a:fld>
            <a:endParaRPr lang="en-GB" dirty="0"/>
          </a:p>
        </p:txBody>
      </p:sp>
    </p:spTree>
    <p:extLst>
      <p:ext uri="{BB962C8B-B14F-4D97-AF65-F5344CB8AC3E}">
        <p14:creationId xmlns:p14="http://schemas.microsoft.com/office/powerpoint/2010/main" val="4160378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pic>
        <p:nvPicPr>
          <p:cNvPr id="7" name="Picture 6" descr="Logo&#10;&#10;Description automatically generated">
            <a:extLst>
              <a:ext uri="{FF2B5EF4-FFF2-40B4-BE49-F238E27FC236}">
                <a16:creationId xmlns:a16="http://schemas.microsoft.com/office/drawing/2014/main" id="{E0760679-DEA4-41BA-A7FF-B925F25BA60F}"/>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0710758" y="188914"/>
            <a:ext cx="1303020" cy="1247775"/>
          </a:xfrm>
          <a:prstGeom prst="rect">
            <a:avLst/>
          </a:prstGeom>
        </p:spPr>
      </p:pic>
    </p:spTree>
    <p:extLst>
      <p:ext uri="{BB962C8B-B14F-4D97-AF65-F5344CB8AC3E}">
        <p14:creationId xmlns:p14="http://schemas.microsoft.com/office/powerpoint/2010/main" val="327673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D3CFA-4DDC-43FC-968A-540737FDA836}" type="datetimeFigureOut">
              <a:rPr lang="en-GB" smtClean="0"/>
              <a:t>05/07/2023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4013958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D3CFA-4DDC-43FC-968A-540737FDA836}" type="datetimeFigureOut">
              <a:rPr lang="en-GB" smtClean="0"/>
              <a:t>05/07/2023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195166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D3CFA-4DDC-43FC-968A-540737FDA836}" type="datetimeFigureOut">
              <a:rPr lang="en-GB" smtClean="0"/>
              <a:t>05/07/2023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84990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CD3CFA-4DDC-43FC-968A-540737FDA836}" type="datetimeFigureOut">
              <a:rPr lang="en-GB" smtClean="0"/>
              <a:t>05/07/2023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232291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CD3CFA-4DDC-43FC-968A-540737FDA836}" type="datetimeFigureOut">
              <a:rPr lang="en-GB" smtClean="0"/>
              <a:t>05/07/2023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723863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CD3CFA-4DDC-43FC-968A-540737FDA836}" type="datetimeFigureOut">
              <a:rPr lang="en-GB" smtClean="0"/>
              <a:t>05/07/2023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279855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CD3CFA-4DDC-43FC-968A-540737FDA836}" type="datetimeFigureOut">
              <a:rPr lang="en-GB" smtClean="0"/>
              <a:t>05/07/2023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1606827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CD3CFA-4DDC-43FC-968A-540737FDA836}" type="datetimeFigureOut">
              <a:rPr lang="en-GB" smtClean="0"/>
              <a:t>05/07/2023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2388584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CD3CFA-4DDC-43FC-968A-540737FDA836}" type="datetimeFigureOut">
              <a:rPr lang="en-GB" smtClean="0"/>
              <a:t>05/07/2023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1979282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CD3CFA-4DDC-43FC-968A-540737FDA836}" type="datetimeFigureOut">
              <a:rPr lang="en-GB" smtClean="0"/>
              <a:t>05/07/2023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707416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D3CFA-4DDC-43FC-968A-540737FDA836}" type="datetimeFigureOut">
              <a:rPr lang="en-GB" smtClean="0"/>
              <a:t>05/07/2023</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FC886-343C-4B72-AFE6-F0497CBE7873}" type="slidenum">
              <a:rPr lang="en-GB" smtClean="0"/>
              <a:t>‹#›</a:t>
            </a:fld>
            <a:endParaRPr lang="en-GB" dirty="0"/>
          </a:p>
        </p:txBody>
      </p:sp>
    </p:spTree>
    <p:extLst>
      <p:ext uri="{BB962C8B-B14F-4D97-AF65-F5344CB8AC3E}">
        <p14:creationId xmlns:p14="http://schemas.microsoft.com/office/powerpoint/2010/main" val="2346093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papyrus-uk.org/" TargetMode="External"/><Relationship Id="rId13" Type="http://schemas.openxmlformats.org/officeDocument/2006/relationships/hyperlink" Target="https://www.themix.org.uk/get-support" TargetMode="External"/><Relationship Id="rId18" Type="http://schemas.openxmlformats.org/officeDocument/2006/relationships/hyperlink" Target="https://www.papyrus-uk.org/" TargetMode="External"/><Relationship Id="rId26" Type="http://schemas.openxmlformats.org/officeDocument/2006/relationships/hyperlink" Target="https://www.youngminds.org.uk/" TargetMode="External"/><Relationship Id="rId3" Type="http://schemas.openxmlformats.org/officeDocument/2006/relationships/hyperlink" Target="https://www.childline.org.uk/toolbox/calm-zone/" TargetMode="External"/><Relationship Id="rId21" Type="http://schemas.openxmlformats.org/officeDocument/2006/relationships/image" Target="../media/image5.png"/><Relationship Id="rId7" Type="http://schemas.openxmlformats.org/officeDocument/2006/relationships/hyperlink" Target="https://www.giveusashout.org/" TargetMode="External"/><Relationship Id="rId12" Type="http://schemas.openxmlformats.org/officeDocument/2006/relationships/hyperlink" Target="mailto:jo@samaritans.org" TargetMode="External"/><Relationship Id="rId17" Type="http://schemas.openxmlformats.org/officeDocument/2006/relationships/image" Target="../media/image3.png"/><Relationship Id="rId25" Type="http://schemas.openxmlformats.org/officeDocument/2006/relationships/image" Target="../media/image7.png"/><Relationship Id="rId2" Type="http://schemas.openxmlformats.org/officeDocument/2006/relationships/image" Target="../media/image2.jpg"/><Relationship Id="rId16" Type="http://schemas.openxmlformats.org/officeDocument/2006/relationships/hyperlink" Target="https://giveusashout.org/" TargetMode="External"/><Relationship Id="rId20" Type="http://schemas.openxmlformats.org/officeDocument/2006/relationships/hyperlink" Target="https://www.childline.org.uk/" TargetMode="External"/><Relationship Id="rId29"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www.nhs.uk/every-mind-matters/mental-wellbeing-tips/youth-mental-health/" TargetMode="External"/><Relationship Id="rId11" Type="http://schemas.openxmlformats.org/officeDocument/2006/relationships/hyperlink" Target="http://www.samaritans.org/" TargetMode="External"/><Relationship Id="rId24" Type="http://schemas.openxmlformats.org/officeDocument/2006/relationships/hyperlink" Target="https://www.themix.org.uk/" TargetMode="External"/><Relationship Id="rId5" Type="http://schemas.openxmlformats.org/officeDocument/2006/relationships/hyperlink" Target="https://www.kooth.com/" TargetMode="External"/><Relationship Id="rId15" Type="http://schemas.openxmlformats.org/officeDocument/2006/relationships/hyperlink" Target="https://mhlda.cmail19.com/t/d-l-qhjlyik-juuibbdj-r/" TargetMode="External"/><Relationship Id="rId23" Type="http://schemas.openxmlformats.org/officeDocument/2006/relationships/image" Target="../media/image6.jpeg"/><Relationship Id="rId28" Type="http://schemas.openxmlformats.org/officeDocument/2006/relationships/hyperlink" Target="nhs.uk/urgentmentalhealth" TargetMode="External"/><Relationship Id="rId10" Type="http://schemas.openxmlformats.org/officeDocument/2006/relationships/hyperlink" Target="https://www.childline.org.uk/get-support/1-2-1-counsellor-chat/" TargetMode="External"/><Relationship Id="rId19" Type="http://schemas.openxmlformats.org/officeDocument/2006/relationships/image" Target="../media/image4.jpeg"/><Relationship Id="rId4" Type="http://schemas.openxmlformats.org/officeDocument/2006/relationships/hyperlink" Target="https://www.themix.org.uk/mental-health" TargetMode="External"/><Relationship Id="rId9" Type="http://schemas.openxmlformats.org/officeDocument/2006/relationships/hyperlink" Target="http://www.childline.org.uk/" TargetMode="External"/><Relationship Id="rId14" Type="http://schemas.openxmlformats.org/officeDocument/2006/relationships/hyperlink" Target="https://youngminds.org.uk/" TargetMode="External"/><Relationship Id="rId22" Type="http://schemas.openxmlformats.org/officeDocument/2006/relationships/hyperlink" Target="https://www.samaritans.org/" TargetMode="External"/><Relationship Id="rId27"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hyperlink" Target="https://www.nhs.uk/oneyou/every-mind-matters/" TargetMode="External"/><Relationship Id="rId13" Type="http://schemas.openxmlformats.org/officeDocument/2006/relationships/hyperlink" Target="http://www.samaritans.org/" TargetMode="External"/><Relationship Id="rId18" Type="http://schemas.openxmlformats.org/officeDocument/2006/relationships/hyperlink" Target="https://www.youngminds.org.uk/parent" TargetMode="External"/><Relationship Id="rId26" Type="http://schemas.openxmlformats.org/officeDocument/2006/relationships/image" Target="../media/image4.jpeg"/><Relationship Id="rId3" Type="http://schemas.openxmlformats.org/officeDocument/2006/relationships/hyperlink" Target="https://www.youngminds.org.uk/parent/parents-a-z-mental-health-guide/suicidal-thoughts/" TargetMode="External"/><Relationship Id="rId21" Type="http://schemas.openxmlformats.org/officeDocument/2006/relationships/image" Target="../media/image9.png"/><Relationship Id="rId7" Type="http://schemas.openxmlformats.org/officeDocument/2006/relationships/hyperlink" Target="https://mhlda.cmail19.com/t/d-l-qhjlyik-juuibbdj-r/" TargetMode="External"/><Relationship Id="rId12" Type="http://schemas.openxmlformats.org/officeDocument/2006/relationships/hyperlink" Target="https://www.giveusashout.org/" TargetMode="External"/><Relationship Id="rId17" Type="http://schemas.openxmlformats.org/officeDocument/2006/relationships/hyperlink" Target="https://www.childline.org.uk/get-support/1-2-1-counsellor-chat/" TargetMode="External"/><Relationship Id="rId25" Type="http://schemas.openxmlformats.org/officeDocument/2006/relationships/hyperlink" Target="https://www.papyrus-uk.org/" TargetMode="External"/><Relationship Id="rId2" Type="http://schemas.openxmlformats.org/officeDocument/2006/relationships/image" Target="../media/image10.jpg"/><Relationship Id="rId16" Type="http://schemas.openxmlformats.org/officeDocument/2006/relationships/hyperlink" Target="http://www.childline.org.uk/" TargetMode="External"/><Relationship Id="rId20" Type="http://schemas.openxmlformats.org/officeDocument/2006/relationships/hyperlink" Target="nhs.uk/urgentmentalhealth" TargetMode="External"/><Relationship Id="rId1" Type="http://schemas.openxmlformats.org/officeDocument/2006/relationships/slideLayout" Target="../slideLayouts/slideLayout1.xml"/><Relationship Id="rId6" Type="http://schemas.openxmlformats.org/officeDocument/2006/relationships/hyperlink" Target="https://zerosuicidealliance.com/training" TargetMode="External"/><Relationship Id="rId11" Type="http://schemas.openxmlformats.org/officeDocument/2006/relationships/hyperlink" Target="https://youngminds.org.uk/" TargetMode="External"/><Relationship Id="rId24" Type="http://schemas.openxmlformats.org/officeDocument/2006/relationships/image" Target="../media/image6.jpeg"/><Relationship Id="rId5" Type="http://schemas.openxmlformats.org/officeDocument/2006/relationships/hyperlink" Target="https://www.nhs.uk/every-mind-matters/supporting-others/childrens-mental-health/" TargetMode="External"/><Relationship Id="rId15" Type="http://schemas.openxmlformats.org/officeDocument/2006/relationships/hyperlink" Target="http://www.papyrus-uk.org/" TargetMode="External"/><Relationship Id="rId23" Type="http://schemas.openxmlformats.org/officeDocument/2006/relationships/image" Target="../media/image3.png"/><Relationship Id="rId28" Type="http://schemas.openxmlformats.org/officeDocument/2006/relationships/image" Target="../media/image5.png"/><Relationship Id="rId10" Type="http://schemas.openxmlformats.org/officeDocument/2006/relationships/hyperlink" Target="https://youngminds.org.uk/find-help/for-parents/parents-helpline/" TargetMode="External"/><Relationship Id="rId19" Type="http://schemas.openxmlformats.org/officeDocument/2006/relationships/image" Target="../media/image8.jpeg"/><Relationship Id="rId4" Type="http://schemas.openxmlformats.org/officeDocument/2006/relationships/hyperlink" Target="https://www.nhs.uk/nhs-app/" TargetMode="External"/><Relationship Id="rId9" Type="http://schemas.openxmlformats.org/officeDocument/2006/relationships/hyperlink" Target="https://www.nhs.uk/every-mind-matters/mental-wellbeing-tips/youth-mental-health/" TargetMode="External"/><Relationship Id="rId14" Type="http://schemas.openxmlformats.org/officeDocument/2006/relationships/hyperlink" Target="mailto:jo@samaritans.org" TargetMode="External"/><Relationship Id="rId22" Type="http://schemas.openxmlformats.org/officeDocument/2006/relationships/hyperlink" Target="https://giveusashout.org/" TargetMode="External"/><Relationship Id="rId27" Type="http://schemas.openxmlformats.org/officeDocument/2006/relationships/hyperlink" Target="https://www.childline.org.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C3D235-E1B2-4245-9153-172BBCD8A862}"/>
              </a:ext>
            </a:extLst>
          </p:cNvPr>
          <p:cNvSpPr>
            <a:spLocks noGrp="1"/>
          </p:cNvSpPr>
          <p:nvPr>
            <p:ph type="ctrTitle"/>
          </p:nvPr>
        </p:nvSpPr>
        <p:spPr>
          <a:xfrm>
            <a:off x="647113" y="1710942"/>
            <a:ext cx="10550769" cy="2387600"/>
          </a:xfrm>
        </p:spPr>
        <p:txBody>
          <a:bodyPr>
            <a:normAutofit/>
          </a:bodyPr>
          <a:lstStyle/>
          <a:p>
            <a:br>
              <a:rPr lang="en-GB" b="1" dirty="0"/>
            </a:br>
            <a:endParaRPr lang="en-GB" sz="4000" dirty="0">
              <a:solidFill>
                <a:schemeClr val="bg1"/>
              </a:solidFill>
              <a:latin typeface="Aharoni" panose="02010803020104030203" pitchFamily="2" charset="-79"/>
              <a:cs typeface="Aharoni" panose="02010803020104030203" pitchFamily="2" charset="-79"/>
            </a:endParaRPr>
          </a:p>
        </p:txBody>
      </p:sp>
      <p:sp>
        <p:nvSpPr>
          <p:cNvPr id="7" name="Subtitle 6">
            <a:extLst>
              <a:ext uri="{FF2B5EF4-FFF2-40B4-BE49-F238E27FC236}">
                <a16:creationId xmlns:a16="http://schemas.microsoft.com/office/drawing/2014/main" id="{0C23CA40-1376-40BE-8B99-043D88425FF3}"/>
              </a:ext>
            </a:extLst>
          </p:cNvPr>
          <p:cNvSpPr>
            <a:spLocks noGrp="1"/>
          </p:cNvSpPr>
          <p:nvPr>
            <p:ph type="subTitle" idx="1"/>
          </p:nvPr>
        </p:nvSpPr>
        <p:spPr>
          <a:xfrm>
            <a:off x="1524000" y="4243169"/>
            <a:ext cx="9144000" cy="1655762"/>
          </a:xfrm>
        </p:spPr>
        <p:txBody>
          <a:bodyPr/>
          <a:lstStyle/>
          <a:p>
            <a:endParaRPr lang="en-GB" dirty="0"/>
          </a:p>
        </p:txBody>
      </p:sp>
      <p:sp>
        <p:nvSpPr>
          <p:cNvPr id="2" name="TextBox 1">
            <a:extLst>
              <a:ext uri="{FF2B5EF4-FFF2-40B4-BE49-F238E27FC236}">
                <a16:creationId xmlns:a16="http://schemas.microsoft.com/office/drawing/2014/main" id="{A79AD3BA-D91F-4B53-AA52-63A1FE70B8AA}"/>
              </a:ext>
            </a:extLst>
          </p:cNvPr>
          <p:cNvSpPr txBox="1"/>
          <p:nvPr/>
        </p:nvSpPr>
        <p:spPr>
          <a:xfrm>
            <a:off x="414339" y="228600"/>
            <a:ext cx="5872161" cy="400110"/>
          </a:xfrm>
          <a:prstGeom prst="rect">
            <a:avLst/>
          </a:prstGeom>
          <a:solidFill>
            <a:schemeClr val="bg1"/>
          </a:solidFill>
        </p:spPr>
        <p:txBody>
          <a:bodyPr wrap="square" rtlCol="0">
            <a:spAutoFit/>
          </a:bodyPr>
          <a:lstStyle/>
          <a:p>
            <a:r>
              <a:rPr lang="en-GB" sz="2000" b="1" dirty="0">
                <a:solidFill>
                  <a:srgbClr val="005EB8"/>
                </a:solidFill>
                <a:latin typeface="Arial" panose="020B0604020202020204" pitchFamily="34" charset="0"/>
                <a:cs typeface="Arial" panose="020B0604020202020204" pitchFamily="34" charset="0"/>
              </a:rPr>
              <a:t>Schools: Student mental wellbeing tool kit</a:t>
            </a:r>
          </a:p>
        </p:txBody>
      </p:sp>
      <p:sp>
        <p:nvSpPr>
          <p:cNvPr id="3" name="Rectangle: Rounded Corners 2">
            <a:extLst>
              <a:ext uri="{FF2B5EF4-FFF2-40B4-BE49-F238E27FC236}">
                <a16:creationId xmlns:a16="http://schemas.microsoft.com/office/drawing/2014/main" id="{29590BFA-4422-4062-94E1-60780D3BC942}"/>
              </a:ext>
            </a:extLst>
          </p:cNvPr>
          <p:cNvSpPr/>
          <p:nvPr/>
        </p:nvSpPr>
        <p:spPr>
          <a:xfrm>
            <a:off x="100013" y="800100"/>
            <a:ext cx="8901112" cy="594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		</a:t>
            </a:r>
          </a:p>
        </p:txBody>
      </p:sp>
      <p:sp>
        <p:nvSpPr>
          <p:cNvPr id="8" name="Rectangle: Rounded Corners 7">
            <a:extLst>
              <a:ext uri="{FF2B5EF4-FFF2-40B4-BE49-F238E27FC236}">
                <a16:creationId xmlns:a16="http://schemas.microsoft.com/office/drawing/2014/main" id="{0EA1DDCC-B696-452E-ACCB-2220FF81AC77}"/>
              </a:ext>
            </a:extLst>
          </p:cNvPr>
          <p:cNvSpPr/>
          <p:nvPr/>
        </p:nvSpPr>
        <p:spPr>
          <a:xfrm>
            <a:off x="9172574" y="1616765"/>
            <a:ext cx="2928768" cy="51269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latin typeface="Arial" panose="020B0604020202020204" pitchFamily="34" charset="0"/>
              <a:cs typeface="Arial" panose="020B0604020202020204" pitchFamily="34" charset="0"/>
            </a:endParaRPr>
          </a:p>
          <a:p>
            <a:pPr algn="ctr"/>
            <a:r>
              <a:rPr lang="en-GB" sz="1400" b="1" dirty="0">
                <a:solidFill>
                  <a:schemeClr val="tx1"/>
                </a:solidFill>
                <a:latin typeface="Arial" panose="020B0604020202020204" pitchFamily="34" charset="0"/>
                <a:cs typeface="Arial" panose="020B0604020202020204" pitchFamily="34" charset="0"/>
              </a:rPr>
              <a:t>Digital resources:</a:t>
            </a:r>
          </a:p>
          <a:p>
            <a:pPr algn="ctr"/>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rgbClr val="005EB8"/>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Calm zone | Childline</a:t>
            </a:r>
            <a:endParaRPr lang="en-GB" sz="1400" b="1" dirty="0">
              <a:solidFill>
                <a:srgbClr val="005EB8"/>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Activities and tools, wellbeing exercises and interactive games for under 19s.</a:t>
            </a:r>
          </a:p>
          <a:p>
            <a:r>
              <a:rPr lang="en-GB" sz="1400" b="1" dirty="0">
                <a:solidFill>
                  <a:schemeClr val="tx1"/>
                </a:solidFill>
                <a:latin typeface="Arial" panose="020B0604020202020204" pitchFamily="34" charset="0"/>
                <a:cs typeface="Arial" panose="020B0604020202020204" pitchFamily="34" charset="0"/>
              </a:rPr>
              <a:t> </a:t>
            </a:r>
          </a:p>
          <a:p>
            <a:r>
              <a:rPr lang="en-GB" sz="1400" b="1" dirty="0">
                <a:solidFill>
                  <a:srgbClr val="005EB8"/>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Mental Health - The Mix</a:t>
            </a:r>
            <a:endParaRPr lang="en-GB" sz="1400" b="1" dirty="0">
              <a:solidFill>
                <a:srgbClr val="005EB8"/>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Online articles and discussion forums for 11 – 25 year olds. </a:t>
            </a:r>
          </a:p>
          <a:p>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rgbClr val="005EB8"/>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Home – Kooth</a:t>
            </a:r>
            <a:endParaRPr lang="en-GB" sz="1400" b="1" dirty="0">
              <a:solidFill>
                <a:srgbClr val="005EB8"/>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Online mental wellbeing community for 10 – 25 year olds.</a:t>
            </a:r>
          </a:p>
          <a:p>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rgbClr val="005EB8"/>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Self-care tips videos for young people - Every Mind Matters - NHS (www.nhs.uk)</a:t>
            </a:r>
            <a:endParaRPr lang="en-GB" sz="1400" b="1" dirty="0">
              <a:solidFill>
                <a:srgbClr val="005EB8"/>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Online self-care video library.</a:t>
            </a:r>
          </a:p>
          <a:p>
            <a:endParaRPr lang="en-GB" sz="1600" b="1" dirty="0"/>
          </a:p>
        </p:txBody>
      </p:sp>
      <p:sp>
        <p:nvSpPr>
          <p:cNvPr id="4" name="TextBox 3">
            <a:extLst>
              <a:ext uri="{FF2B5EF4-FFF2-40B4-BE49-F238E27FC236}">
                <a16:creationId xmlns:a16="http://schemas.microsoft.com/office/drawing/2014/main" id="{FD31BD75-B46C-4B52-9137-50B79D746677}"/>
              </a:ext>
            </a:extLst>
          </p:cNvPr>
          <p:cNvSpPr txBox="1"/>
          <p:nvPr/>
        </p:nvSpPr>
        <p:spPr>
          <a:xfrm>
            <a:off x="285752" y="895310"/>
            <a:ext cx="8586786"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Where to go for help:</a:t>
            </a:r>
          </a:p>
        </p:txBody>
      </p:sp>
      <p:sp>
        <p:nvSpPr>
          <p:cNvPr id="9" name="TextBox 8">
            <a:extLst>
              <a:ext uri="{FF2B5EF4-FFF2-40B4-BE49-F238E27FC236}">
                <a16:creationId xmlns:a16="http://schemas.microsoft.com/office/drawing/2014/main" id="{51FD9427-8B77-4F19-82CE-D6897A230EC8}"/>
              </a:ext>
            </a:extLst>
          </p:cNvPr>
          <p:cNvSpPr txBox="1"/>
          <p:nvPr/>
        </p:nvSpPr>
        <p:spPr>
          <a:xfrm>
            <a:off x="414339" y="1264642"/>
            <a:ext cx="8522493" cy="5878532"/>
          </a:xfrm>
          <a:prstGeom prst="rect">
            <a:avLst/>
          </a:prstGeom>
          <a:noFill/>
        </p:spPr>
        <p:txBody>
          <a:bodyPr wrap="square" numCol="2" rtlCol="0">
            <a:spAutoFit/>
          </a:bodyPr>
          <a:lstStyle/>
          <a:p>
            <a:pPr defTabSz="457200" fontAlgn="base">
              <a:defRPr/>
            </a:pPr>
            <a:endParaRPr lang="en-GB" sz="1600" b="1" u="sng" dirty="0">
              <a:solidFill>
                <a:srgbClr val="0563C1"/>
              </a:solidFill>
              <a:cs typeface="Arial" panose="020B0604020202020204" pitchFamily="34" charset="0"/>
              <a:hlinkClick r:id="rId7">
                <a:extLst>
                  <a:ext uri="{A12FA001-AC4F-418D-AE19-62706E023703}">
                    <ahyp:hlinkClr xmlns:ahyp="http://schemas.microsoft.com/office/drawing/2018/hyperlinkcolor" val="tx"/>
                  </a:ext>
                </a:extLst>
              </a:hlinkClick>
            </a:endParaRPr>
          </a:p>
          <a:p>
            <a:pPr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defTabSz="457200" fontAlgn="base">
              <a:defRPr/>
            </a:pPr>
            <a:r>
              <a:rPr lang="en-GB" sz="1200" b="1" u="sng" dirty="0">
                <a:solidFill>
                  <a:srgbClr val="005EB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SHOUT</a:t>
            </a:r>
            <a:r>
              <a:rPr lang="en-GB" sz="1200" b="1" dirty="0">
                <a:solidFill>
                  <a:srgbClr val="000000"/>
                </a:solidFill>
                <a:latin typeface="Arial" panose="020B0604020202020204" pitchFamily="34" charset="0"/>
                <a:cs typeface="Arial" panose="020B0604020202020204" pitchFamily="34" charset="0"/>
              </a:rPr>
              <a:t> provides free, confidential, 24/7 text </a:t>
            </a:r>
          </a:p>
          <a:p>
            <a:pPr defTabSz="457200" fontAlgn="base">
              <a:defRPr/>
            </a:pPr>
            <a:r>
              <a:rPr lang="en-GB" sz="1200" b="1" dirty="0">
                <a:solidFill>
                  <a:srgbClr val="000000"/>
                </a:solidFill>
                <a:latin typeface="Arial" panose="020B0604020202020204" pitchFamily="34" charset="0"/>
                <a:cs typeface="Arial" panose="020B0604020202020204" pitchFamily="34" charset="0"/>
              </a:rPr>
              <a:t>message support in the UK for anyone who is </a:t>
            </a:r>
          </a:p>
          <a:p>
            <a:pPr defTabSz="457200" fontAlgn="base">
              <a:defRPr/>
            </a:pPr>
            <a:r>
              <a:rPr lang="en-GB" sz="1200" b="1" dirty="0">
                <a:solidFill>
                  <a:srgbClr val="000000"/>
                </a:solidFill>
                <a:latin typeface="Arial" panose="020B0604020202020204" pitchFamily="34" charset="0"/>
                <a:cs typeface="Arial" panose="020B0604020202020204" pitchFamily="34" charset="0"/>
              </a:rPr>
              <a:t>struggling to cope and anyone in crisis. Text SHOUT </a:t>
            </a:r>
          </a:p>
          <a:p>
            <a:pPr defTabSz="457200" fontAlgn="base">
              <a:defRPr/>
            </a:pPr>
            <a:r>
              <a:rPr lang="en-GB" sz="1200" b="1" dirty="0">
                <a:solidFill>
                  <a:srgbClr val="000000"/>
                </a:solidFill>
                <a:latin typeface="Arial" panose="020B0604020202020204" pitchFamily="34" charset="0"/>
                <a:cs typeface="Arial" panose="020B0604020202020204" pitchFamily="34" charset="0"/>
              </a:rPr>
              <a:t>to 85258. This service is free on all major mobile networks. </a:t>
            </a: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a:p>
            <a:pPr lvl="0" defTabSz="457200" fontAlgn="base">
              <a:defRPr/>
            </a:pPr>
            <a:r>
              <a:rPr lang="en-GB" sz="1200" b="1" u="sng" dirty="0">
                <a:solidFill>
                  <a:srgbClr val="005EB8"/>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Papyrus (Prevention of Young Suicide)</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00000"/>
                </a:solidFill>
                <a:latin typeface="Arial" panose="020B0604020202020204" pitchFamily="34" charset="0"/>
                <a:cs typeface="Arial" panose="020B0604020202020204" pitchFamily="34" charset="0"/>
              </a:rPr>
              <a:t>provides </a:t>
            </a:r>
          </a:p>
          <a:p>
            <a:pPr lvl="0" defTabSz="457200" fontAlgn="base">
              <a:defRPr/>
            </a:pPr>
            <a:r>
              <a:rPr lang="en-GB" sz="1200" b="1" dirty="0">
                <a:solidFill>
                  <a:srgbClr val="000000"/>
                </a:solidFill>
                <a:latin typeface="Arial" panose="020B0604020202020204" pitchFamily="34" charset="0"/>
                <a:cs typeface="Arial" panose="020B0604020202020204" pitchFamily="34" charset="0"/>
              </a:rPr>
              <a:t>advice and support for young people who feel like </a:t>
            </a:r>
          </a:p>
          <a:p>
            <a:pPr lvl="0" defTabSz="457200" fontAlgn="base">
              <a:defRPr/>
            </a:pPr>
            <a:r>
              <a:rPr lang="en-GB" sz="1200" b="1" dirty="0">
                <a:solidFill>
                  <a:srgbClr val="000000"/>
                </a:solidFill>
                <a:latin typeface="Arial" panose="020B0604020202020204" pitchFamily="34" charset="0"/>
                <a:cs typeface="Arial" panose="020B0604020202020204" pitchFamily="34" charset="0"/>
              </a:rPr>
              <a:t>they want to take their own life, and all their </a:t>
            </a:r>
          </a:p>
          <a:p>
            <a:pPr lvl="0" defTabSz="457200" fontAlgn="base">
              <a:defRPr/>
            </a:pPr>
            <a:r>
              <a:rPr lang="en-GB" sz="1200" b="1" dirty="0">
                <a:solidFill>
                  <a:srgbClr val="000000"/>
                </a:solidFill>
                <a:latin typeface="Arial" panose="020B0604020202020204" pitchFamily="34" charset="0"/>
                <a:cs typeface="Arial" panose="020B0604020202020204" pitchFamily="34" charset="0"/>
              </a:rPr>
              <a:t>advice is confidential. Call their HOPELineUK on: </a:t>
            </a:r>
          </a:p>
          <a:p>
            <a:pPr lvl="0" defTabSz="457200" fontAlgn="base">
              <a:defRPr/>
            </a:pPr>
            <a:r>
              <a:rPr lang="en-GB" sz="1200" b="1" dirty="0">
                <a:solidFill>
                  <a:srgbClr val="000000"/>
                </a:solidFill>
                <a:latin typeface="Arial" panose="020B0604020202020204" pitchFamily="34" charset="0"/>
                <a:cs typeface="Arial" panose="020B0604020202020204" pitchFamily="34" charset="0"/>
              </a:rPr>
              <a:t>0800 068 41 41 or text: 07786 209687 (lines are </a:t>
            </a:r>
          </a:p>
          <a:p>
            <a:pPr lvl="0" defTabSz="457200" fontAlgn="base">
              <a:defRPr/>
            </a:pPr>
            <a:r>
              <a:rPr lang="en-GB" sz="1200" b="1" dirty="0">
                <a:solidFill>
                  <a:srgbClr val="000000"/>
                </a:solidFill>
                <a:latin typeface="Arial" panose="020B0604020202020204" pitchFamily="34" charset="0"/>
                <a:cs typeface="Arial" panose="020B0604020202020204" pitchFamily="34" charset="0"/>
              </a:rPr>
              <a:t>open every day from 9am to midnight). </a:t>
            </a:r>
            <a:r>
              <a:rPr lang="en-GB" sz="1200" b="1" dirty="0">
                <a:solidFill>
                  <a:srgbClr val="030303"/>
                </a:solidFill>
                <a:latin typeface="Arial" panose="020B0604020202020204" pitchFamily="34" charset="0"/>
                <a:cs typeface="Arial" panose="020B0604020202020204" pitchFamily="34" charset="0"/>
              </a:rPr>
              <a:t> </a:t>
            </a: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lvl="0" defTabSz="457200" fontAlgn="base">
              <a:defRPr/>
            </a:pPr>
            <a:r>
              <a:rPr lang="en-GB" sz="1200" b="1" u="sng" dirty="0">
                <a:solidFill>
                  <a:srgbClr val="005EB8"/>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Childline</a:t>
            </a:r>
            <a:r>
              <a:rPr lang="en-GB" sz="1200" b="1" dirty="0">
                <a:solidFill>
                  <a:srgbClr val="000000"/>
                </a:solidFill>
                <a:latin typeface="Arial" panose="020B0604020202020204" pitchFamily="34" charset="0"/>
                <a:cs typeface="Arial" panose="020B0604020202020204" pitchFamily="34" charset="0"/>
              </a:rPr>
              <a:t> offers support to young people under 19, and they confidentially call, email, or chat online about any problem, big or small. Their freephone 24-hour helpline is 0800 1111 or students can have a one-to-one chat </a:t>
            </a:r>
          </a:p>
          <a:p>
            <a:pPr lvl="0" defTabSz="457200" fontAlgn="base">
              <a:defRPr/>
            </a:pPr>
            <a:r>
              <a:rPr lang="en-GB" sz="1200" b="1" dirty="0">
                <a:solidFill>
                  <a:srgbClr val="000000"/>
                </a:solidFill>
                <a:latin typeface="Arial" panose="020B0604020202020204" pitchFamily="34" charset="0"/>
                <a:cs typeface="Arial" panose="020B0604020202020204" pitchFamily="34" charset="0"/>
              </a:rPr>
              <a:t>with an</a:t>
            </a:r>
            <a:r>
              <a:rPr lang="en-GB" sz="1200" b="1" dirty="0">
                <a:solidFill>
                  <a:srgbClr val="005EB8"/>
                </a:solidFill>
                <a:latin typeface="Arial" panose="020B0604020202020204" pitchFamily="34" charset="0"/>
                <a:cs typeface="Arial" panose="020B0604020202020204" pitchFamily="34" charset="0"/>
              </a:rPr>
              <a:t> </a:t>
            </a:r>
            <a:r>
              <a:rPr lang="en-GB" sz="1200" b="1" u="sng" dirty="0">
                <a:solidFill>
                  <a:srgbClr val="005EB8"/>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online advisor.</a:t>
            </a:r>
            <a:r>
              <a:rPr lang="en-GB" sz="1200" b="1" dirty="0">
                <a:solidFill>
                  <a:srgbClr val="005EB8"/>
                </a:solidFill>
                <a:latin typeface="Arial" panose="020B0604020202020204" pitchFamily="34" charset="0"/>
                <a:cs typeface="Arial" panose="020B0604020202020204" pitchFamily="34" charset="0"/>
              </a:rPr>
              <a:t> </a:t>
            </a: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r>
              <a:rPr lang="en-GB" sz="1200" b="1" u="sng" dirty="0">
                <a:solidFill>
                  <a:srgbClr val="005EB8"/>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Samaritans</a:t>
            </a:r>
            <a:r>
              <a:rPr lang="en-GB" sz="1200" b="1" dirty="0">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a:t>
            </a:r>
            <a:r>
              <a:rPr lang="en-GB" sz="1200" b="1" dirty="0">
                <a:solidFill>
                  <a:srgbClr val="000000"/>
                </a:solidFill>
                <a:latin typeface="Arial" panose="020B0604020202020204" pitchFamily="34" charset="0"/>
                <a:cs typeface="Arial" panose="020B0604020202020204" pitchFamily="34" charset="0"/>
              </a:rPr>
              <a:t>are available 24/7 and offer a free anonymous non-judgemental listening service. They can be reached by phone on 116 123 or via email at </a:t>
            </a:r>
            <a:r>
              <a:rPr lang="en-GB" sz="1200" b="1" u="sng" dirty="0">
                <a:solidFill>
                  <a:srgbClr val="005EB8"/>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jo@Samaritans</a:t>
            </a:r>
            <a:r>
              <a:rPr lang="en-GB" sz="1200" b="1" u="sng" dirty="0">
                <a:solidFill>
                  <a:srgbClr val="005EB8"/>
                </a:solidFill>
                <a:latin typeface="Arial" panose="020B0604020202020204" pitchFamily="34" charset="0"/>
                <a:cs typeface="Arial" panose="020B0604020202020204" pitchFamily="34" charset="0"/>
              </a:rPr>
              <a:t>.org.</a:t>
            </a: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563C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r>
              <a:rPr lang="en-GB" sz="1200" b="1"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The Mix </a:t>
            </a:r>
            <a:r>
              <a:rPr lang="en-GB" sz="1200" b="1" dirty="0">
                <a:solidFill>
                  <a:srgbClr val="000000"/>
                </a:solidFill>
                <a:latin typeface="Arial" panose="020B0604020202020204" pitchFamily="34" charset="0"/>
                <a:cs typeface="Arial" panose="020B0604020202020204" pitchFamily="34" charset="0"/>
              </a:rPr>
              <a:t>offers a free helpline for young people under 25 between 4pm – 11pm. Call 0808 808 4994 or you can email or text the Crisis Messenger service 24/7.</a:t>
            </a: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r>
              <a:rPr lang="en-GB" sz="1200" b="1" u="sng" dirty="0">
                <a:solidFill>
                  <a:srgbClr val="005EB8"/>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YoungMinds Crisis Messenger</a:t>
            </a:r>
            <a:r>
              <a:rPr lang="en-GB" sz="1200" b="1" dirty="0">
                <a:solidFill>
                  <a:srgbClr val="000000"/>
                </a:solidFill>
                <a:latin typeface="Arial" panose="020B0604020202020204" pitchFamily="34" charset="0"/>
                <a:cs typeface="Arial" panose="020B0604020202020204" pitchFamily="34" charset="0"/>
              </a:rPr>
              <a:t> provides free crisis support and links to a range of support options.</a:t>
            </a:r>
            <a:endParaRPr lang="en-GB" sz="1200" b="1" u="sng" dirty="0">
              <a:solidFill>
                <a:srgbClr val="0563C1"/>
              </a:solidFill>
              <a:latin typeface="Arial" panose="020B0604020202020204" pitchFamily="34" charset="0"/>
              <a:cs typeface="Arial" panose="020B0604020202020204" pitchFamily="34" charset="0"/>
              <a:hlinkClick r:id="rId9"/>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r>
              <a:rPr lang="en-GB" sz="1200" b="1" dirty="0">
                <a:solidFill>
                  <a:srgbClr val="030303"/>
                </a:solidFill>
                <a:latin typeface="Arial" panose="020B0604020202020204" pitchFamily="34" charset="0"/>
                <a:cs typeface="Arial" panose="020B0604020202020204" pitchFamily="34" charset="0"/>
              </a:rPr>
              <a:t>All local NHS 24/7 urgent mental health lines can be found on </a:t>
            </a:r>
            <a:r>
              <a:rPr lang="en-GB" sz="1200" b="1" u="sng" dirty="0">
                <a:solidFill>
                  <a:srgbClr val="005EB8"/>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nhs.uk/urgentmentalhealth</a:t>
            </a:r>
            <a:r>
              <a:rPr lang="en-GB" sz="1200" b="1" u="sng" dirty="0">
                <a:solidFill>
                  <a:srgbClr val="005EB8"/>
                </a:solidFill>
                <a:latin typeface="Arial" panose="020B0604020202020204" pitchFamily="34" charset="0"/>
                <a:cs typeface="Arial" panose="020B0604020202020204" pitchFamily="34" charset="0"/>
              </a:rPr>
              <a:t>.</a:t>
            </a:r>
          </a:p>
          <a:p>
            <a:pPr marL="285750" lvl="0" indent="-285750" defTabSz="457200" fontAlgn="base">
              <a:buFont typeface="Arial" panose="020B0604020202020204" pitchFamily="34" charset="0"/>
              <a:buChar char="•"/>
              <a:defRPr/>
            </a:pPr>
            <a:endParaRPr lang="en-GB" b="1" dirty="0">
              <a:solidFill>
                <a:srgbClr val="000000"/>
              </a:solidFill>
              <a:cs typeface="Arial" panose="020B0604020202020204" pitchFamily="34" charset="0"/>
            </a:endParaRPr>
          </a:p>
        </p:txBody>
      </p:sp>
      <p:pic>
        <p:nvPicPr>
          <p:cNvPr id="16" name="Picture 2" descr="See the source image">
            <a:hlinkClick r:id="rId16"/>
            <a:extLst>
              <a:ext uri="{FF2B5EF4-FFF2-40B4-BE49-F238E27FC236}">
                <a16:creationId xmlns:a16="http://schemas.microsoft.com/office/drawing/2014/main" id="{201DCE47-2BD6-4A37-932A-367813D328C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19094" y="1143571"/>
            <a:ext cx="935452" cy="6884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ee the source image">
            <a:hlinkClick r:id="rId18"/>
            <a:extLst>
              <a:ext uri="{FF2B5EF4-FFF2-40B4-BE49-F238E27FC236}">
                <a16:creationId xmlns:a16="http://schemas.microsoft.com/office/drawing/2014/main" id="{348357C9-1F5B-431D-BD32-D9F36970B6A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72118" y="2975757"/>
            <a:ext cx="1629404" cy="3693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ee the source image">
            <a:hlinkClick r:id="rId20"/>
            <a:extLst>
              <a:ext uri="{FF2B5EF4-FFF2-40B4-BE49-F238E27FC236}">
                <a16:creationId xmlns:a16="http://schemas.microsoft.com/office/drawing/2014/main" id="{F21EED87-6079-404F-9BCB-3A3458F4B27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24000" y="4742006"/>
            <a:ext cx="1786714" cy="5002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samaritans 2022 logo">
            <a:hlinkClick r:id="rId22"/>
            <a:extLst>
              <a:ext uri="{FF2B5EF4-FFF2-40B4-BE49-F238E27FC236}">
                <a16:creationId xmlns:a16="http://schemas.microsoft.com/office/drawing/2014/main" id="{DEC62632-4218-4E5A-8A48-804DB943E33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43087" y="936990"/>
            <a:ext cx="1129940" cy="8234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hlinkClick r:id="rId24"/>
            <a:extLst>
              <a:ext uri="{FF2B5EF4-FFF2-40B4-BE49-F238E27FC236}">
                <a16:creationId xmlns:a16="http://schemas.microsoft.com/office/drawing/2014/main" id="{F3FA8786-2EDD-4B38-A876-A686DCC4AB8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728310" y="2632888"/>
            <a:ext cx="1627832" cy="4902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See the source image">
            <a:hlinkClick r:id="rId26"/>
            <a:extLst>
              <a:ext uri="{FF2B5EF4-FFF2-40B4-BE49-F238E27FC236}">
                <a16:creationId xmlns:a16="http://schemas.microsoft.com/office/drawing/2014/main" id="{047B69BA-FD29-42C6-BAAF-2FDF77A8EDA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819044" y="3915536"/>
            <a:ext cx="2889434" cy="4838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ee the source image">
            <a:hlinkClick r:id="rId28" action="ppaction://hlinkfile"/>
            <a:extLst>
              <a:ext uri="{FF2B5EF4-FFF2-40B4-BE49-F238E27FC236}">
                <a16:creationId xmlns:a16="http://schemas.microsoft.com/office/drawing/2014/main" id="{B1325667-78FE-4790-A808-073A77E4B048}"/>
              </a:ext>
            </a:extLst>
          </p:cNvPr>
          <p:cNvPicPr>
            <a:picLocks noChangeAspect="1" noChangeArrowheads="1"/>
          </p:cNvPicPr>
          <p:nvPr/>
        </p:nvPicPr>
        <p:blipFill>
          <a:blip r:embed="rId29">
            <a:extLst>
              <a:ext uri="{28A0092B-C50C-407E-A947-70E740481C1C}">
                <a14:useLocalDpi xmlns:a14="http://schemas.microsoft.com/office/drawing/2010/main" val="0"/>
              </a:ext>
            </a:extLst>
          </a:blip>
          <a:stretch>
            <a:fillRect/>
          </a:stretch>
        </p:blipFill>
        <p:spPr bwMode="auto">
          <a:xfrm>
            <a:off x="5937420" y="5274102"/>
            <a:ext cx="1341273" cy="513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88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C3D235-E1B2-4245-9153-172BBCD8A862}"/>
              </a:ext>
            </a:extLst>
          </p:cNvPr>
          <p:cNvSpPr>
            <a:spLocks noGrp="1"/>
          </p:cNvSpPr>
          <p:nvPr>
            <p:ph type="ctrTitle"/>
          </p:nvPr>
        </p:nvSpPr>
        <p:spPr>
          <a:xfrm>
            <a:off x="647113" y="1710942"/>
            <a:ext cx="10550769" cy="2387600"/>
          </a:xfrm>
        </p:spPr>
        <p:txBody>
          <a:bodyPr>
            <a:normAutofit/>
          </a:bodyPr>
          <a:lstStyle/>
          <a:p>
            <a:br>
              <a:rPr lang="en-GB" b="1" dirty="0"/>
            </a:br>
            <a:endParaRPr lang="en-GB" sz="4000" dirty="0">
              <a:solidFill>
                <a:schemeClr val="bg1"/>
              </a:solidFill>
              <a:latin typeface="Aharoni" panose="02010803020104030203" pitchFamily="2" charset="-79"/>
              <a:cs typeface="Aharoni" panose="02010803020104030203" pitchFamily="2" charset="-79"/>
            </a:endParaRPr>
          </a:p>
        </p:txBody>
      </p:sp>
      <p:sp>
        <p:nvSpPr>
          <p:cNvPr id="7" name="Subtitle 6">
            <a:extLst>
              <a:ext uri="{FF2B5EF4-FFF2-40B4-BE49-F238E27FC236}">
                <a16:creationId xmlns:a16="http://schemas.microsoft.com/office/drawing/2014/main" id="{0C23CA40-1376-40BE-8B99-043D88425FF3}"/>
              </a:ext>
            </a:extLst>
          </p:cNvPr>
          <p:cNvSpPr>
            <a:spLocks noGrp="1"/>
          </p:cNvSpPr>
          <p:nvPr>
            <p:ph type="subTitle" idx="1"/>
          </p:nvPr>
        </p:nvSpPr>
        <p:spPr>
          <a:xfrm>
            <a:off x="1524000" y="4243169"/>
            <a:ext cx="9144000" cy="1655762"/>
          </a:xfrm>
        </p:spPr>
        <p:txBody>
          <a:bodyPr/>
          <a:lstStyle/>
          <a:p>
            <a:endParaRPr lang="en-GB" dirty="0"/>
          </a:p>
        </p:txBody>
      </p:sp>
      <p:sp>
        <p:nvSpPr>
          <p:cNvPr id="2" name="TextBox 1">
            <a:extLst>
              <a:ext uri="{FF2B5EF4-FFF2-40B4-BE49-F238E27FC236}">
                <a16:creationId xmlns:a16="http://schemas.microsoft.com/office/drawing/2014/main" id="{A79AD3BA-D91F-4B53-AA52-63A1FE70B8AA}"/>
              </a:ext>
            </a:extLst>
          </p:cNvPr>
          <p:cNvSpPr txBox="1"/>
          <p:nvPr/>
        </p:nvSpPr>
        <p:spPr>
          <a:xfrm>
            <a:off x="647113" y="239838"/>
            <a:ext cx="7887287" cy="400110"/>
          </a:xfrm>
          <a:prstGeom prst="rect">
            <a:avLst/>
          </a:prstGeom>
          <a:solidFill>
            <a:schemeClr val="bg1"/>
          </a:solidFill>
        </p:spPr>
        <p:txBody>
          <a:bodyPr wrap="square" rtlCol="0">
            <a:spAutoFit/>
          </a:bodyPr>
          <a:lstStyle/>
          <a:p>
            <a:r>
              <a:rPr lang="en-GB" sz="2000" b="1" dirty="0">
                <a:solidFill>
                  <a:srgbClr val="005EB8"/>
                </a:solidFill>
                <a:latin typeface="Arial" panose="020B0604020202020204" pitchFamily="34" charset="0"/>
                <a:cs typeface="Arial" panose="020B0604020202020204" pitchFamily="34" charset="0"/>
              </a:rPr>
              <a:t>Parents and carers: Young people’s mental wellbeing tool kit</a:t>
            </a:r>
          </a:p>
        </p:txBody>
      </p:sp>
      <p:sp>
        <p:nvSpPr>
          <p:cNvPr id="3" name="Rectangle: Rounded Corners 2">
            <a:extLst>
              <a:ext uri="{FF2B5EF4-FFF2-40B4-BE49-F238E27FC236}">
                <a16:creationId xmlns:a16="http://schemas.microsoft.com/office/drawing/2014/main" id="{29590BFA-4422-4062-94E1-60780D3BC942}"/>
              </a:ext>
            </a:extLst>
          </p:cNvPr>
          <p:cNvSpPr/>
          <p:nvPr/>
        </p:nvSpPr>
        <p:spPr>
          <a:xfrm>
            <a:off x="100013" y="800100"/>
            <a:ext cx="8901112" cy="594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 </a:t>
            </a:r>
            <a:endParaRPr lang="en-GB" b="1" dirty="0">
              <a:solidFill>
                <a:schemeClr val="tx1"/>
              </a:solidFill>
            </a:endParaRPr>
          </a:p>
        </p:txBody>
      </p:sp>
      <p:sp>
        <p:nvSpPr>
          <p:cNvPr id="8" name="Rectangle: Rounded Corners 7">
            <a:extLst>
              <a:ext uri="{FF2B5EF4-FFF2-40B4-BE49-F238E27FC236}">
                <a16:creationId xmlns:a16="http://schemas.microsoft.com/office/drawing/2014/main" id="{0EA1DDCC-B696-452E-ACCB-2220FF81AC77}"/>
              </a:ext>
            </a:extLst>
          </p:cNvPr>
          <p:cNvSpPr/>
          <p:nvPr/>
        </p:nvSpPr>
        <p:spPr>
          <a:xfrm>
            <a:off x="9172574" y="1612344"/>
            <a:ext cx="2919413" cy="51313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Arial" panose="020B0604020202020204" pitchFamily="34" charset="0"/>
                <a:cs typeface="Arial" panose="020B0604020202020204" pitchFamily="34" charset="0"/>
              </a:rPr>
              <a:t>Helpful resources:</a:t>
            </a:r>
          </a:p>
          <a:p>
            <a:pPr algn="ctr"/>
            <a:endParaRPr lang="en-GB" sz="1200" b="1" dirty="0">
              <a:solidFill>
                <a:schemeClr val="tx1"/>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Parents and carers guide: </a:t>
            </a:r>
          </a:p>
          <a:p>
            <a:r>
              <a:rPr lang="en-GB" sz="1400" b="1" u="sng" dirty="0">
                <a:solidFill>
                  <a:srgbClr val="005EB8"/>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Suicidal Thoughts | Suicidal Ideation Signs and Symptoms | YoungMinds</a:t>
            </a:r>
            <a:endParaRPr lang="en-GB" sz="1400" b="1" u="sng" dirty="0">
              <a:solidFill>
                <a:srgbClr val="005EB8"/>
              </a:solidFill>
              <a:latin typeface="Arial" panose="020B0604020202020204" pitchFamily="34" charset="0"/>
              <a:cs typeface="Arial" panose="020B0604020202020204" pitchFamily="34" charset="0"/>
            </a:endParaRPr>
          </a:p>
          <a:p>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NHS App (digital tools and apps to support your own wellbeing):</a:t>
            </a:r>
          </a:p>
          <a:p>
            <a:r>
              <a:rPr lang="en-GB" sz="1400" b="1" dirty="0">
                <a:solidFill>
                  <a:srgbClr val="005EB8"/>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NHS App and your NHS account - NHS (www.nhs.uk)</a:t>
            </a:r>
            <a:endParaRPr lang="en-GB" sz="1400" b="1" dirty="0">
              <a:solidFill>
                <a:srgbClr val="005EB8"/>
              </a:solidFill>
              <a:latin typeface="Arial" panose="020B0604020202020204" pitchFamily="34" charset="0"/>
              <a:cs typeface="Arial" panose="020B0604020202020204" pitchFamily="34" charset="0"/>
            </a:endParaRPr>
          </a:p>
          <a:p>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Tips and guidance - Supporting your child:</a:t>
            </a:r>
          </a:p>
          <a:p>
            <a:r>
              <a:rPr lang="en-GB" sz="1400" b="1" dirty="0">
                <a:solidFill>
                  <a:srgbClr val="005EB8"/>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Children's mental health - Every Mind Matters - NHS (www.nhs.uk)</a:t>
            </a:r>
            <a:endParaRPr lang="en-GB" sz="1400" b="1" dirty="0">
              <a:solidFill>
                <a:srgbClr val="005EB8"/>
              </a:solidFill>
              <a:latin typeface="Arial" panose="020B0604020202020204" pitchFamily="34" charset="0"/>
              <a:cs typeface="Arial" panose="020B0604020202020204" pitchFamily="34" charset="0"/>
            </a:endParaRPr>
          </a:p>
          <a:p>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Suicide prevention training: </a:t>
            </a:r>
          </a:p>
          <a:p>
            <a:r>
              <a:rPr lang="en-GB" sz="1400" b="1" dirty="0">
                <a:solidFill>
                  <a:srgbClr val="005EB8"/>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Free online training from Zero Suicide Alliance</a:t>
            </a:r>
            <a:endParaRPr lang="en-GB" sz="1400" b="1" dirty="0">
              <a:solidFill>
                <a:srgbClr val="005EB8"/>
              </a:solidFill>
              <a:latin typeface="Arial" panose="020B0604020202020204" pitchFamily="34" charset="0"/>
              <a:cs typeface="Arial" panose="020B0604020202020204" pitchFamily="34" charset="0"/>
            </a:endParaRPr>
          </a:p>
          <a:p>
            <a:endParaRPr lang="en-GB" sz="1600" b="1" dirty="0">
              <a:solidFill>
                <a:schemeClr val="tx1"/>
              </a:solidFill>
            </a:endParaRPr>
          </a:p>
        </p:txBody>
      </p:sp>
      <p:sp>
        <p:nvSpPr>
          <p:cNvPr id="5" name="TextBox 4">
            <a:extLst>
              <a:ext uri="{FF2B5EF4-FFF2-40B4-BE49-F238E27FC236}">
                <a16:creationId xmlns:a16="http://schemas.microsoft.com/office/drawing/2014/main" id="{6563D621-142D-42BC-B708-5A187DB9E5FF}"/>
              </a:ext>
            </a:extLst>
          </p:cNvPr>
          <p:cNvSpPr txBox="1"/>
          <p:nvPr/>
        </p:nvSpPr>
        <p:spPr>
          <a:xfrm>
            <a:off x="100013" y="800101"/>
            <a:ext cx="8829977" cy="8925520"/>
          </a:xfrm>
          <a:prstGeom prst="rect">
            <a:avLst/>
          </a:prstGeom>
          <a:noFill/>
        </p:spPr>
        <p:txBody>
          <a:bodyPr wrap="square" numCol="2" rtlCol="0">
            <a:spAutoFit/>
          </a:bodyPr>
          <a:lstStyle/>
          <a:p>
            <a:pPr lvl="0" defTabSz="457200" fontAlgn="base">
              <a:defRPr/>
            </a:pPr>
            <a:r>
              <a:rPr lang="en-GB" sz="1400" b="1" dirty="0">
                <a:solidFill>
                  <a:srgbClr val="000000"/>
                </a:solidFill>
              </a:rPr>
              <a:t>	  </a:t>
            </a:r>
          </a:p>
          <a:p>
            <a:pPr lvl="0" defTabSz="457200" fontAlgn="base">
              <a:defRPr/>
            </a:pPr>
            <a:r>
              <a:rPr lang="en-GB" sz="1400" b="1" dirty="0">
                <a:solidFill>
                  <a:srgbClr val="000000"/>
                </a:solidFill>
                <a:latin typeface="Arial" panose="020B0604020202020204" pitchFamily="34" charset="0"/>
                <a:cs typeface="Arial" panose="020B0604020202020204" pitchFamily="34" charset="0"/>
              </a:rPr>
              <a:t>           </a:t>
            </a:r>
            <a:r>
              <a:rPr lang="en-GB" sz="1400" b="1" dirty="0">
                <a:solidFill>
                  <a:srgbClr val="030303"/>
                </a:solidFill>
                <a:latin typeface="Arial" panose="020B0604020202020204" pitchFamily="34" charset="0"/>
                <a:cs typeface="Arial" panose="020B0604020202020204" pitchFamily="34" charset="0"/>
              </a:rPr>
              <a:t>Support for you and your young person:</a:t>
            </a:r>
          </a:p>
          <a:p>
            <a:pPr marL="285750" lvl="0" indent="-285750" defTabSz="457200" fontAlgn="base">
              <a:buFont typeface="Arial" panose="020B0604020202020204" pitchFamily="34" charset="0"/>
              <a:buChar char="•"/>
              <a:defRPr/>
            </a:pPr>
            <a:endParaRPr lang="en-GB" sz="14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endParaRPr lang="en-GB" sz="14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4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dirty="0">
                <a:solidFill>
                  <a:srgbClr val="030303"/>
                </a:solidFill>
                <a:latin typeface="Arial" panose="020B0604020202020204" pitchFamily="34" charset="0"/>
                <a:cs typeface="Arial" panose="020B0604020202020204" pitchFamily="34" charset="0"/>
              </a:rPr>
              <a:t>Local NHS 24/7 urgent mental health lines (which can be found on </a:t>
            </a:r>
            <a:r>
              <a:rPr lang="en-GB" sz="1200" b="1" u="sng" dirty="0">
                <a:solidFill>
                  <a:srgbClr val="005EB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nhs.uk/urgentmentalhealth</a:t>
            </a:r>
            <a:r>
              <a:rPr lang="en-GB" sz="1200" b="1" dirty="0">
                <a:latin typeface="Arial" panose="020B0604020202020204" pitchFamily="34" charset="0"/>
                <a:cs typeface="Arial" panose="020B0604020202020204" pitchFamily="34" charset="0"/>
              </a:rPr>
              <a:t>). </a:t>
            </a:r>
          </a:p>
          <a:p>
            <a:pPr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dirty="0">
                <a:latin typeface="Arial" panose="020B0604020202020204" pitchFamily="34" charset="0"/>
                <a:cs typeface="Arial" panose="020B0604020202020204" pitchFamily="34" charset="0"/>
              </a:rPr>
              <a:t>P</a:t>
            </a:r>
            <a:r>
              <a:rPr lang="en-GB" sz="1200" b="1" dirty="0">
                <a:solidFill>
                  <a:srgbClr val="030303"/>
                </a:solidFill>
                <a:latin typeface="Arial" panose="020B0604020202020204" pitchFamily="34" charset="0"/>
                <a:cs typeface="Arial" panose="020B0604020202020204" pitchFamily="34" charset="0"/>
              </a:rPr>
              <a:t>ublic Health England’s</a:t>
            </a:r>
            <a:r>
              <a:rPr lang="en-GB" sz="1200" b="1" dirty="0">
                <a:solidFill>
                  <a:srgbClr val="005EB8"/>
                </a:solidFill>
                <a:latin typeface="Arial" panose="020B0604020202020204" pitchFamily="34" charset="0"/>
                <a:cs typeface="Arial" panose="020B0604020202020204" pitchFamily="34" charset="0"/>
              </a:rPr>
              <a:t> </a:t>
            </a:r>
            <a:r>
              <a:rPr lang="en-GB" sz="1200" b="1" u="sng" dirty="0">
                <a:solidFill>
                  <a:srgbClr val="005EB8"/>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Better Health Every Mind</a:t>
            </a:r>
            <a:r>
              <a:rPr lang="en-GB" sz="1200" b="1" u="sng" dirty="0">
                <a:solidFill>
                  <a:srgbClr val="0563C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 </a:t>
            </a:r>
            <a:r>
              <a:rPr lang="en-GB" sz="1200" b="1" u="sng" dirty="0">
                <a:solidFill>
                  <a:srgbClr val="005EB8"/>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Matters</a:t>
            </a:r>
            <a:r>
              <a:rPr lang="en-GB" sz="1200" b="1" dirty="0">
                <a:solidFill>
                  <a:srgbClr val="030303"/>
                </a:solidFill>
                <a:latin typeface="Arial" panose="020B0604020202020204" pitchFamily="34" charset="0"/>
                <a:cs typeface="Arial" panose="020B0604020202020204" pitchFamily="34" charset="0"/>
              </a:rPr>
              <a:t> campaign shares helpful tips for </a:t>
            </a:r>
            <a:r>
              <a:rPr lang="en-GB" sz="1200" b="1" u="sng" dirty="0">
                <a:solidFill>
                  <a:srgbClr val="005EB8"/>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young people</a:t>
            </a:r>
            <a:r>
              <a:rPr lang="en-GB" sz="1200" b="1" u="sng" dirty="0">
                <a:solidFill>
                  <a:srgbClr val="005EB8"/>
                </a:solidFill>
                <a:latin typeface="Arial" panose="020B0604020202020204" pitchFamily="34" charset="0"/>
                <a:cs typeface="Arial" panose="020B0604020202020204" pitchFamily="34" charset="0"/>
              </a:rPr>
              <a:t> </a:t>
            </a:r>
            <a:r>
              <a:rPr lang="en-GB" sz="1200" b="1" dirty="0">
                <a:solidFill>
                  <a:srgbClr val="030303"/>
                </a:solidFill>
                <a:latin typeface="Arial" panose="020B0604020202020204" pitchFamily="34" charset="0"/>
                <a:cs typeface="Arial" panose="020B0604020202020204" pitchFamily="34" charset="0"/>
              </a:rPr>
              <a:t>parents and carers, including how to </a:t>
            </a:r>
            <a:r>
              <a:rPr lang="en-GB" sz="1200" b="1" u="sng" dirty="0">
                <a:solidFill>
                  <a:srgbClr val="005EB8"/>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spot the signs</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30303"/>
                </a:solidFill>
                <a:latin typeface="Arial" panose="020B0604020202020204" pitchFamily="34" charset="0"/>
                <a:cs typeface="Arial" panose="020B0604020202020204" pitchFamily="34" charset="0"/>
              </a:rPr>
              <a:t>that your child may be struggling.</a:t>
            </a:r>
          </a:p>
          <a:p>
            <a:pPr marL="285750" lvl="0" indent="-285750" defTabSz="457200" fontAlgn="base">
              <a:buFont typeface="Arial" panose="020B0604020202020204" pitchFamily="34" charset="0"/>
              <a:buChar char="•"/>
              <a:defRPr/>
            </a:pPr>
            <a:endParaRPr lang="en-GB" sz="12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endParaRPr lang="en-GB" sz="12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YoungMinds Parents Helpline</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00000"/>
                </a:solidFill>
                <a:latin typeface="Arial" panose="020B0604020202020204" pitchFamily="34" charset="0"/>
                <a:cs typeface="Arial" panose="020B0604020202020204" pitchFamily="34" charset="0"/>
              </a:rPr>
              <a:t>is available for parents, guardians and carers. You can call them on 0808 802 5544; 9.30am to 4pm on weekdays. </a:t>
            </a:r>
          </a:p>
          <a:p>
            <a:pPr marL="285750" lvl="0" indent="-285750" defTabSz="457200" fontAlgn="base">
              <a:buFont typeface="Arial" panose="020B0604020202020204" pitchFamily="34" charset="0"/>
              <a:buChar char="•"/>
              <a:defRPr/>
            </a:pPr>
            <a:endParaRPr lang="en-GB" sz="1200" b="1" dirty="0">
              <a:solidFill>
                <a:srgbClr val="000000"/>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YoungMinds Crisis Messenger</a:t>
            </a:r>
            <a:r>
              <a:rPr lang="en-GB" sz="1200" b="1" dirty="0">
                <a:solidFill>
                  <a:srgbClr val="005EB8"/>
                </a:solidFill>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provides</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00000"/>
                </a:solidFill>
                <a:latin typeface="Arial" panose="020B0604020202020204" pitchFamily="34" charset="0"/>
                <a:cs typeface="Arial" panose="020B0604020202020204" pitchFamily="34" charset="0"/>
              </a:rPr>
              <a:t>free crisis support and links to a range of support options for young people.</a:t>
            </a: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SHOUT</a:t>
            </a:r>
            <a:r>
              <a:rPr lang="en-GB" sz="1200" b="1" dirty="0">
                <a:solidFill>
                  <a:srgbClr val="000000"/>
                </a:solidFill>
                <a:latin typeface="Arial" panose="020B0604020202020204" pitchFamily="34" charset="0"/>
                <a:cs typeface="Arial" panose="020B0604020202020204" pitchFamily="34" charset="0"/>
              </a:rPr>
              <a:t> provides free, confidential, 24/7 text </a:t>
            </a:r>
            <a:r>
              <a:rPr lang="en-GB" sz="1200" b="1" dirty="0">
                <a:latin typeface="Arial" panose="020B0604020202020204" pitchFamily="34" charset="0"/>
                <a:cs typeface="Arial" panose="020B0604020202020204" pitchFamily="34" charset="0"/>
              </a:rPr>
              <a:t>message support in the UK for anyone who is struggling to  cope and anyone in crisis. Text SHOUT to 85258. This service is free on all major mobile networks.</a:t>
            </a: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marL="171450" lvl="0" indent="-171450" defTabSz="457200" fontAlgn="base">
              <a:buFont typeface="Arial" panose="020B0604020202020204" pitchFamily="34" charset="0"/>
              <a:buChar char="•"/>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marL="171450" lvl="0" indent="-171450" defTabSz="457200" fontAlgn="base">
              <a:buFont typeface="Arial" panose="020B0604020202020204" pitchFamily="34" charset="0"/>
              <a:buChar char="•"/>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marL="171450" lvl="0" indent="-171450" defTabSz="457200" fontAlgn="base">
              <a:buFont typeface="Arial" panose="020B0604020202020204" pitchFamily="34" charset="0"/>
              <a:buChar char="•"/>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marL="171450" lvl="0" indent="-171450" defTabSz="457200" fontAlgn="base">
              <a:buFont typeface="Arial" panose="020B0604020202020204" pitchFamily="34" charset="0"/>
              <a:buChar char="•"/>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marL="171450" lvl="0" indent="-171450" defTabSz="457200" fontAlgn="base">
              <a:buFont typeface="Arial" panose="020B0604020202020204" pitchFamily="34" charset="0"/>
              <a:buChar char="•"/>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marL="171450" lvl="0" indent="-1714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Samaritans</a:t>
            </a:r>
            <a:r>
              <a:rPr lang="en-GB" sz="1200" b="1" dirty="0">
                <a:solidFill>
                  <a:srgbClr val="0563C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 </a:t>
            </a:r>
            <a:r>
              <a:rPr lang="en-GB" sz="1200" b="1" dirty="0">
                <a:solidFill>
                  <a:srgbClr val="000000"/>
                </a:solidFill>
                <a:latin typeface="Arial" panose="020B0604020202020204" pitchFamily="34" charset="0"/>
                <a:cs typeface="Arial" panose="020B0604020202020204" pitchFamily="34" charset="0"/>
              </a:rPr>
              <a:t>are available 24/7 and offer a free anonymous non-judgemental listening service. They can be reached by phone on 116 123 or via email at </a:t>
            </a:r>
            <a:r>
              <a:rPr lang="en-GB" sz="1200" b="1" u="sng" dirty="0">
                <a:solidFill>
                  <a:srgbClr val="005EB8"/>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jo@Samaritans</a:t>
            </a:r>
            <a:r>
              <a:rPr lang="en-GB" sz="1200" b="1" u="sng" dirty="0">
                <a:solidFill>
                  <a:srgbClr val="005EB8"/>
                </a:solidFill>
                <a:latin typeface="Arial" panose="020B0604020202020204" pitchFamily="34" charset="0"/>
                <a:cs typeface="Arial" panose="020B0604020202020204" pitchFamily="34" charset="0"/>
              </a:rPr>
              <a:t>.org.</a:t>
            </a: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5EB8"/>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marL="171450" lvl="0" indent="-1714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Papyrus (Prevention of Young Suicide)</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00000"/>
                </a:solidFill>
                <a:latin typeface="Arial" panose="020B0604020202020204" pitchFamily="34" charset="0"/>
                <a:cs typeface="Arial" panose="020B0604020202020204" pitchFamily="34" charset="0"/>
              </a:rPr>
              <a:t>provides advice and support for young people under 35 who feel like they want to take their own life. All their advice is confidential. Young people and parents under 35 can call their HOPELineUK on: 0800 068 41 41 or text: 07786 209687 (lines are open every day from 9am to midnight). </a:t>
            </a:r>
            <a:r>
              <a:rPr lang="en-GB" sz="1200" b="1" dirty="0">
                <a:solidFill>
                  <a:srgbClr val="030303"/>
                </a:solidFill>
                <a:latin typeface="Arial" panose="020B0604020202020204" pitchFamily="34" charset="0"/>
                <a:cs typeface="Arial" panose="020B0604020202020204" pitchFamily="34" charset="0"/>
              </a:rPr>
              <a:t> </a:t>
            </a:r>
            <a:endParaRPr lang="en-GB" sz="1200" b="1" u="sng" dirty="0">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171450" lvl="0" indent="-1714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Childline</a:t>
            </a:r>
            <a:r>
              <a:rPr lang="en-GB" sz="1200" b="1" dirty="0">
                <a:solidFill>
                  <a:srgbClr val="000000"/>
                </a:solidFill>
                <a:latin typeface="Arial" panose="020B0604020202020204" pitchFamily="34" charset="0"/>
                <a:cs typeface="Arial" panose="020B0604020202020204" pitchFamily="34" charset="0"/>
              </a:rPr>
              <a:t> offers support to young people under 19, and they confidentially call, email, or chat online about any problem, big or small. Their freephone 24-hour helpline is 0800 1111. Or students can have a one-to-one chat with an</a:t>
            </a:r>
            <a:r>
              <a:rPr lang="en-GB" sz="1200" b="1" dirty="0">
                <a:solidFill>
                  <a:srgbClr val="005EB8"/>
                </a:solidFill>
                <a:latin typeface="Arial" panose="020B0604020202020204" pitchFamily="34" charset="0"/>
                <a:cs typeface="Arial" panose="020B0604020202020204" pitchFamily="34" charset="0"/>
              </a:rPr>
              <a:t> </a:t>
            </a:r>
            <a:r>
              <a:rPr lang="en-GB" sz="1200" b="1" u="sng" dirty="0">
                <a:solidFill>
                  <a:srgbClr val="005EB8"/>
                </a:solidFill>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online advisor.</a:t>
            </a:r>
            <a:r>
              <a:rPr lang="en-GB" sz="1200" b="1" dirty="0">
                <a:solidFill>
                  <a:srgbClr val="005EB8"/>
                </a:solidFill>
                <a:latin typeface="Arial" panose="020B0604020202020204" pitchFamily="34" charset="0"/>
                <a:cs typeface="Arial" panose="020B0604020202020204" pitchFamily="34" charset="0"/>
              </a:rPr>
              <a:t> </a:t>
            </a: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p:txBody>
      </p:sp>
      <p:pic>
        <p:nvPicPr>
          <p:cNvPr id="9" name="Picture 4" descr="See the source image">
            <a:hlinkClick r:id="rId18"/>
            <a:extLst>
              <a:ext uri="{FF2B5EF4-FFF2-40B4-BE49-F238E27FC236}">
                <a16:creationId xmlns:a16="http://schemas.microsoft.com/office/drawing/2014/main" id="{1504B226-05CA-4E75-A6A4-5170D9A6A20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43954" y="3288023"/>
            <a:ext cx="2889434" cy="4838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e the source image">
            <a:hlinkClick r:id="rId20" action="ppaction://hlinkfile"/>
            <a:extLst>
              <a:ext uri="{FF2B5EF4-FFF2-40B4-BE49-F238E27FC236}">
                <a16:creationId xmlns:a16="http://schemas.microsoft.com/office/drawing/2014/main" id="{2D61F1C0-B450-4EB6-80DB-13DC7800F327}"/>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1524000" y="1419775"/>
            <a:ext cx="1264671" cy="4837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e the source image">
            <a:hlinkClick r:id="rId22"/>
            <a:extLst>
              <a:ext uri="{FF2B5EF4-FFF2-40B4-BE49-F238E27FC236}">
                <a16:creationId xmlns:a16="http://schemas.microsoft.com/office/drawing/2014/main" id="{25AA3553-D4A5-401D-8846-4505FE21E82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5065827"/>
            <a:ext cx="935452" cy="6884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samaritans 2022 logo">
            <a:extLst>
              <a:ext uri="{FF2B5EF4-FFF2-40B4-BE49-F238E27FC236}">
                <a16:creationId xmlns:a16="http://schemas.microsoft.com/office/drawing/2014/main" id="{A38C8784-261F-4FA0-ABD4-EC4CC344C72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49650" y="959069"/>
            <a:ext cx="1351721" cy="9159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ee the source image">
            <a:hlinkClick r:id="rId25"/>
            <a:extLst>
              <a:ext uri="{FF2B5EF4-FFF2-40B4-BE49-F238E27FC236}">
                <a16:creationId xmlns:a16="http://schemas.microsoft.com/office/drawing/2014/main" id="{974C83FB-7268-41C1-90E7-4E7FCDE2E5C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10808" y="2720076"/>
            <a:ext cx="1629404" cy="3693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ee the source image">
            <a:hlinkClick r:id="rId27"/>
            <a:extLst>
              <a:ext uri="{FF2B5EF4-FFF2-40B4-BE49-F238E27FC236}">
                <a16:creationId xmlns:a16="http://schemas.microsoft.com/office/drawing/2014/main" id="{685D7957-A72E-4E08-95C6-5C712339A22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742410" y="4577989"/>
            <a:ext cx="1786714" cy="50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430403"/>
      </p:ext>
    </p:extLst>
  </p:cSld>
  <p:clrMapOvr>
    <a:masterClrMapping/>
  </p:clrMapOvr>
</p:sld>
</file>

<file path=ppt/theme/theme1.xml><?xml version="1.0" encoding="utf-8"?>
<a:theme xmlns:a="http://schemas.openxmlformats.org/drawingml/2006/main" name="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1996ADB0966946831600928F749DA2" ma:contentTypeVersion="16" ma:contentTypeDescription="Create a new document." ma:contentTypeScope="" ma:versionID="8c2c0264011ba0bfd0b66ffb40fbcd16">
  <xsd:schema xmlns:xsd="http://www.w3.org/2001/XMLSchema" xmlns:xs="http://www.w3.org/2001/XMLSchema" xmlns:p="http://schemas.microsoft.com/office/2006/metadata/properties" xmlns:ns2="e557bbdc-7c45-46d3-9322-786b8d3d81ce" xmlns:ns3="7b37178d-3180-4666-a039-d1fc4f3c29c2" targetNamespace="http://schemas.microsoft.com/office/2006/metadata/properties" ma:root="true" ma:fieldsID="37cb51e7bfafcd1fe6d5ef8d0641038e" ns2:_="" ns3:_="">
    <xsd:import namespace="e557bbdc-7c45-46d3-9322-786b8d3d81ce"/>
    <xsd:import namespace="7b37178d-3180-4666-a039-d1fc4f3c29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57bbdc-7c45-46d3-9322-786b8d3d81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8547526-a6f0-4707-a276-51d9665081d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b37178d-3180-4666-a039-d1fc4f3c29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fe6be30-f62d-49e9-bce5-d7140a1d24b7}" ma:internalName="TaxCatchAll" ma:showField="CatchAllData" ma:web="7b37178d-3180-4666-a039-d1fc4f3c29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b37178d-3180-4666-a039-d1fc4f3c29c2" xsi:nil="true"/>
    <lcf76f155ced4ddcb4097134ff3c332f xmlns="e557bbdc-7c45-46d3-9322-786b8d3d81c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E4F69D-CDB4-43E9-985C-D81F5D2C7B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57bbdc-7c45-46d3-9322-786b8d3d81ce"/>
    <ds:schemaRef ds:uri="7b37178d-3180-4666-a039-d1fc4f3c29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F412FE-6318-4225-8436-458E86B6D85D}">
  <ds:schemaRefs>
    <ds:schemaRef ds:uri="http://purl.org/dc/terms/"/>
    <ds:schemaRef ds:uri="79569d8f-6633-46f5-ab9e-bddf19761506"/>
    <ds:schemaRef ds:uri="http://schemas.microsoft.com/office/2006/documentManagement/types"/>
    <ds:schemaRef ds:uri="http://purl.org/dc/elements/1.1/"/>
    <ds:schemaRef ds:uri="http://schemas.microsoft.com/office/2006/metadata/properties"/>
    <ds:schemaRef ds:uri="http://schemas.microsoft.com/office/infopath/2007/PartnerControls"/>
    <ds:schemaRef ds:uri="cccaf3ac-2de9-44d4-aa31-54302fceb5f7"/>
    <ds:schemaRef ds:uri="http://schemas.microsoft.com/sharepoint/v3"/>
    <ds:schemaRef ds:uri="http://schemas.openxmlformats.org/package/2006/metadata/core-properties"/>
    <ds:schemaRef ds:uri="0fe3890c-6d97-4759-8e05-8112e720dd1f"/>
    <ds:schemaRef ds:uri="http://www.w3.org/XML/1998/namespace"/>
    <ds:schemaRef ds:uri="http://purl.org/dc/dcmitype/"/>
    <ds:schemaRef ds:uri="7b37178d-3180-4666-a039-d1fc4f3c29c2"/>
    <ds:schemaRef ds:uri="e557bbdc-7c45-46d3-9322-786b8d3d81ce"/>
  </ds:schemaRefs>
</ds:datastoreItem>
</file>

<file path=customXml/itemProps3.xml><?xml version="1.0" encoding="utf-8"?>
<ds:datastoreItem xmlns:ds="http://schemas.openxmlformats.org/officeDocument/2006/customXml" ds:itemID="{51AE6E7A-7B4F-418F-80C0-B6CABF4545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3647</TotalTime>
  <Words>705</Words>
  <Application>Microsoft Office PowerPoint</Application>
  <PresentationFormat>Widescreen</PresentationFormat>
  <Paragraphs>150</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Aharoni</vt:lpstr>
      <vt:lpstr>Arial</vt:lpstr>
      <vt:lpstr>Calibri</vt:lpstr>
      <vt:lpstr>Calibri Light</vt:lpstr>
      <vt:lpstr>Custom Design</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Health Equalities:  A CYP Masterclass Series</dc:title>
  <dc:creator>BROWN, Laura (NHS ENGLAND – X24)</dc:creator>
  <cp:lastModifiedBy>Baljit Kaur Nhal</cp:lastModifiedBy>
  <cp:revision>59</cp:revision>
  <dcterms:created xsi:type="dcterms:W3CDTF">2022-08-17T14:14:11Z</dcterms:created>
  <dcterms:modified xsi:type="dcterms:W3CDTF">2023-07-05T12:00:17Z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0x0101000B1996ADB0966946831600928F749DA2</vt:lpwstr>
  </property>
  <property fmtid="{D5CDD505-2E9C-101B-9397-08002B2CF9AE}" pid="3" name="MediaServiceImageTags">
    <vt:lpwstr/>
  </property>
</Properties>
</file>